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57" r:id="rId36"/>
  </p:sldIdLst>
  <p:sldSz cx="9144000" cy="6858000" type="screen4x3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3568-0D9D-4D57-A980-3D659A1FC874}" type="datetimeFigureOut">
              <a:rPr lang="LID4096" smtClean="0"/>
              <a:t>09/04/2023</a:t>
            </a:fld>
            <a:endParaRPr lang="LID4096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LID4096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311DB-8D46-4743-B0FC-9C5356D8EB0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016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BCD3-6530-780D-D2B0-4252C4A6F2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717DC-2A44-4783-C017-CB7BE83A7F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7B72-8428-C47A-B1F2-F56E68950F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57C128-6607-4AF3-8E19-48ECEDFF44B2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D12CF-CF8F-877F-0829-DBDDFD8E99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7C40-1A40-6984-5F99-07D72F036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29712-B184-44D1-B1BA-61A1F37756A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4573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93FB-2418-7C67-4E6D-CD31C743A3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25413-991C-ACD3-4CB2-6FBCEF49287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F33C0-3282-20FC-5F61-75F581B908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FDF671-E0C6-41C6-A77B-3F1C7EC477F3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25D1-BE0D-084E-2CBD-080F3C6518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3F9D4-B846-9E55-3747-77BE286071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E291B-CA84-4FFE-AFFE-077CBD3177A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19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0116D-29C2-1527-00D8-D8763DBBAA8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36438-12F6-BE99-1592-8357E00F760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1E330-8666-6B55-D741-A6CC44E32F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423800-9374-4F5B-ABF1-5762423432F2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47370-B5C9-F069-496F-728D741D1E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8E118-0BB5-FAAD-C0B3-489F446CBF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E7E089-90DE-4AF9-B168-10BCA11FED3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3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EE7E-6656-3A1B-5F20-BDECF90A5D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3258A-CF41-C8DA-CE09-7C49060D296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979D8-96C7-9604-3A34-50C2ACADD6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99A532-5205-4765-B301-F97550B53854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50335-8D6F-06D5-61EF-A2134B0E76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FCB2F-4A29-019D-FB8C-0F62B68E63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E60B8-96A8-4EA3-BB6A-1CC178D4340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65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983D-CCE0-8DDC-D017-46E4F2966F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0088B-1AD0-33DB-F77E-33172804FD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3820-E97E-5A75-9B82-B9ACC6D518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9F7789-B27B-4433-A649-D18DD155EBA5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0C53D-D895-CE76-6B92-593DABAFB3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11DA2-04DD-5E31-F79E-38FC49C7A4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478A47-851C-4AB6-9AA0-FF2DAC313C9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7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B0E5-3A3F-5D01-6739-A86DC26A75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5CC8A-D297-3B98-FC8F-F4218607B7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8DCA8-FE86-07B5-43A1-1DB989B9E26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4F1D9-988B-57AD-C656-2E3F00B71A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D1B735-E86A-4C4E-BA0C-A3724EECB936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EDA22-CE2F-6A1C-1C22-E15F4BBE02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FB7DF-DB50-591D-439F-B727E60169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B5753F-2A46-4D43-A448-2DB70EDAFD5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27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7EAF-EAFF-80AD-004D-2C4E258540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080F3-2CDF-F851-5E56-AA9D629837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CB0A4-1FA6-9066-A204-08F634BFB2B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7AF18-EA93-5D9E-AE0F-6A8AD3D79F7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A9CC9-36D4-D1E2-0170-85BB18E4020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17570-C655-42CE-B90F-3F05A2021C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3FFC2-8531-4C65-8AA7-BE70888A08AE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A20E0-CEC9-FE84-013B-C14F16F89B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2BA50-F54E-7F92-9ACC-1DB53B1D90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B3851E-231D-4FD6-8DD1-465BD9FDADF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04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3DD7-6A38-002E-7C8C-07718992DD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94F52-1361-B38C-A081-522F7E9A0D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1E9B44-4D74-4646-A8A2-11F7E8AD062E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07EBB-0C73-30D3-8775-C7A0685FBF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E6C8F-4CE9-6F80-3C22-8262BE81EC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2C7140-DEDA-4D5B-8BF6-13733D936BF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05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EAF94-2626-2B33-5F15-BB7C12CE1B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12798E-0FE0-4307-9BDE-340C59FB4514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1796A-F52E-BE43-96D3-494A93E9E5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7386A-930E-3661-E54C-150F7F2F48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ECE582-20D8-4E27-B7C4-4BDD6AF8F5B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2845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E2DB-CDFC-E849-A1B3-A7752406DA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8E51-04E7-31C1-F2C6-E7CE9CD98B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256AC-4F3A-BF38-940B-4BB8E4CE27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0A5D4-F5CF-CB52-92E1-BE2F205C03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F7C389-3A8F-4BCB-9DCB-F3DAF1C414BB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323F7-3948-119F-CFFF-FB3B80D5C9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C8033-8093-452D-1DD8-0D1C80E43D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CEEFCA-EB5C-4A0E-AC67-CF50812E764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48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8977-0669-3AB7-7C1B-22D6522722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27BC8-EF98-CA84-E480-E0904DCF4AC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77D30-C985-35BF-97B6-1711AD69F2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9F447-C20D-2455-FA99-988D17FFFB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E0CCF-D22A-4752-AA30-BC71DF645993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F4399-9A91-C50D-902F-662978D231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81144-40E5-1477-9EED-7C290AF247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3FB3C3-C3AE-45D9-935C-B6329161776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36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EE422-6452-76FE-AAFA-482B8D98A4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C83E6-FCC4-BC36-11A8-AE58DFF01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78394-A888-BF8D-0577-5CC4DFCA870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E08E0BD-F709-4C74-9612-11EABB5E545D}" type="datetime1">
              <a:rPr lang="pl-PL"/>
              <a:pPr lvl="0"/>
              <a:t>04.09.2023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DA384-C3E4-1B22-7D6D-7D8D0070EF9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9529E-C476-472B-705B-70898B7CD97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7964844-0AEC-4223-99DB-8C8B53DEFAD0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2A2EB2-1BD8-20D9-6C73-0A0BE377A5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87689" y="1808500"/>
            <a:ext cx="6858000" cy="1159934"/>
          </a:xfrm>
        </p:spPr>
        <p:txBody>
          <a:bodyPr>
            <a:noAutofit/>
          </a:bodyPr>
          <a:lstStyle/>
          <a:p>
            <a:pPr lvl="0"/>
            <a:r>
              <a:rPr lang="it-IT" sz="4400" b="1" dirty="0">
                <a:solidFill>
                  <a:srgbClr val="0E2C8E"/>
                </a:solidFill>
                <a:latin typeface="Calibri"/>
              </a:rPr>
              <a:t>INTELIGENTNE TWORZENIE FILMÓW</a:t>
            </a:r>
            <a:endParaRPr lang="pl-PL" sz="4400" b="1" dirty="0">
              <a:solidFill>
                <a:srgbClr val="0E2C8E"/>
              </a:solidFill>
              <a:latin typeface="Calibri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170940-72FE-0767-80F5-52B35CCC61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0016" y="3801252"/>
            <a:ext cx="6858000" cy="392945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pl-PL" b="1" dirty="0">
                <a:solidFill>
                  <a:srgbClr val="0E2C8E"/>
                </a:solidFill>
              </a:rPr>
              <a:t>Twoje filmy zawsze z Tobą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B6D7F4C-3991-4370-C83E-EB61845ED806}"/>
              </a:ext>
            </a:extLst>
          </p:cNvPr>
          <p:cNvSpPr/>
          <p:nvPr/>
        </p:nvSpPr>
        <p:spPr>
          <a:xfrm>
            <a:off x="0" y="5926052"/>
            <a:ext cx="9144000" cy="971550"/>
          </a:xfrm>
          <a:prstGeom prst="rect">
            <a:avLst/>
          </a:prstGeom>
          <a:gradFill>
            <a:gsLst>
              <a:gs pos="0">
                <a:srgbClr val="B5D2EC"/>
              </a:gs>
              <a:gs pos="100000">
                <a:srgbClr val="0070C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4F6B883-15A4-91D4-86E2-61EF4350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88" y="5996443"/>
            <a:ext cx="2638418" cy="7536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313A0C22-0C06-F346-80DB-BA72F0722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12" y="6120893"/>
            <a:ext cx="2546777" cy="581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rostokąt 9">
            <a:extLst>
              <a:ext uri="{FF2B5EF4-FFF2-40B4-BE49-F238E27FC236}">
                <a16:creationId xmlns:a16="http://schemas.microsoft.com/office/drawing/2014/main" id="{580FE998-BE59-7185-7EF0-774AB4E2266D}"/>
              </a:ext>
            </a:extLst>
          </p:cNvPr>
          <p:cNvSpPr/>
          <p:nvPr/>
        </p:nvSpPr>
        <p:spPr>
          <a:xfrm>
            <a:off x="0" y="5227606"/>
            <a:ext cx="9144000" cy="7166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Obraz 11">
            <a:extLst>
              <a:ext uri="{FF2B5EF4-FFF2-40B4-BE49-F238E27FC236}">
                <a16:creationId xmlns:a16="http://schemas.microsoft.com/office/drawing/2014/main" id="{96D0E84D-815B-B46B-7C96-EDAB3B01B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742" y="5266514"/>
            <a:ext cx="2228850" cy="6206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12">
            <a:extLst>
              <a:ext uri="{FF2B5EF4-FFF2-40B4-BE49-F238E27FC236}">
                <a16:creationId xmlns:a16="http://schemas.microsoft.com/office/drawing/2014/main" id="{091E7471-9397-130F-2AF9-330E272FA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670" y="5271973"/>
            <a:ext cx="1248018" cy="5638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31248ABF-3EEE-F5BC-D750-094405BBD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863" y="5252843"/>
            <a:ext cx="626263" cy="5898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ole tekstowe 11">
            <a:extLst>
              <a:ext uri="{FF2B5EF4-FFF2-40B4-BE49-F238E27FC236}">
                <a16:creationId xmlns:a16="http://schemas.microsoft.com/office/drawing/2014/main" id="{16C75890-4422-4D33-6154-461F91414260}"/>
              </a:ext>
            </a:extLst>
          </p:cNvPr>
          <p:cNvSpPr txBox="1"/>
          <p:nvPr/>
        </p:nvSpPr>
        <p:spPr>
          <a:xfrm>
            <a:off x="7145871" y="4739883"/>
            <a:ext cx="1794930" cy="2846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1" kern="0" dirty="0">
                <a:solidFill>
                  <a:srgbClr val="0E2C8E"/>
                </a:solidFill>
                <a:latin typeface="Calibri"/>
              </a:rPr>
              <a:t>M4W3-M01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01" name="Google Shape;201;p10"/>
          <p:cNvSpPr/>
          <p:nvPr/>
        </p:nvSpPr>
        <p:spPr>
          <a:xfrm>
            <a:off x="514350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02" name="Google Shape;202;p10"/>
          <p:cNvSpPr/>
          <p:nvPr/>
        </p:nvSpPr>
        <p:spPr>
          <a:xfrm>
            <a:off x="3330287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03" name="Google Shape;203;p10"/>
          <p:cNvSpPr/>
          <p:nvPr/>
        </p:nvSpPr>
        <p:spPr>
          <a:xfrm>
            <a:off x="6146223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l="10818" t="2801" r="9591" b="2801"/>
          <a:stretch/>
        </p:blipFill>
        <p:spPr>
          <a:xfrm>
            <a:off x="636202" y="2369970"/>
            <a:ext cx="2239723" cy="148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 l="16579"/>
          <a:stretch/>
        </p:blipFill>
        <p:spPr>
          <a:xfrm>
            <a:off x="3447642" y="2350576"/>
            <a:ext cx="2263575" cy="152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5">
            <a:alphaModFix/>
          </a:blip>
          <a:srcRect r="16502"/>
          <a:stretch/>
        </p:blipFill>
        <p:spPr>
          <a:xfrm>
            <a:off x="6270043" y="2369970"/>
            <a:ext cx="2220470" cy="15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653487" y="1394196"/>
            <a:ext cx="7837026" cy="55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023"/>
              </a:lnSpc>
            </a:pPr>
            <a:r>
              <a:rPr lang="pl-PL" sz="275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KADRY</a:t>
            </a:r>
            <a:endParaRPr sz="900" dirty="0"/>
          </a:p>
        </p:txBody>
      </p:sp>
      <p:grpSp>
        <p:nvGrpSpPr>
          <p:cNvPr id="208" name="Google Shape;208;p10"/>
          <p:cNvGrpSpPr/>
          <p:nvPr/>
        </p:nvGrpSpPr>
        <p:grpSpPr>
          <a:xfrm>
            <a:off x="514350" y="4187280"/>
            <a:ext cx="2483428" cy="876529"/>
            <a:chOff x="0" y="-57150"/>
            <a:chExt cx="6622473" cy="2337411"/>
          </a:xfrm>
        </p:grpSpPr>
        <p:sp>
          <p:nvSpPr>
            <p:cNvPr id="209" name="Google Shape;209;p10"/>
            <p:cNvSpPr txBox="1"/>
            <p:nvPr/>
          </p:nvSpPr>
          <p:spPr>
            <a:xfrm>
              <a:off x="0" y="-57150"/>
              <a:ext cx="6622473" cy="890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12"/>
                </a:lnSpc>
              </a:pPr>
              <a:r>
                <a:rPr lang="pl-PL" sz="15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PEŁNY KADR</a:t>
              </a:r>
              <a:endParaRPr sz="900" dirty="0"/>
            </a:p>
          </p:txBody>
        </p:sp>
        <p:sp>
          <p:nvSpPr>
            <p:cNvPr id="210" name="Google Shape;210;p10"/>
            <p:cNvSpPr txBox="1"/>
            <p:nvPr/>
          </p:nvSpPr>
          <p:spPr>
            <a:xfrm>
              <a:off x="9352" y="843970"/>
              <a:ext cx="6603766" cy="143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Bohater sceny jest kadrowany od stóp do głów.</a:t>
              </a:r>
              <a:endParaRPr sz="900" dirty="0"/>
            </a:p>
          </p:txBody>
        </p:sp>
      </p:grpSp>
      <p:grpSp>
        <p:nvGrpSpPr>
          <p:cNvPr id="211" name="Google Shape;211;p10"/>
          <p:cNvGrpSpPr/>
          <p:nvPr/>
        </p:nvGrpSpPr>
        <p:grpSpPr>
          <a:xfrm>
            <a:off x="3330287" y="4187281"/>
            <a:ext cx="2483428" cy="884137"/>
            <a:chOff x="0" y="-57150"/>
            <a:chExt cx="6622473" cy="2357699"/>
          </a:xfrm>
        </p:grpSpPr>
        <p:sp>
          <p:nvSpPr>
            <p:cNvPr id="212" name="Google Shape;212;p10"/>
            <p:cNvSpPr txBox="1"/>
            <p:nvPr/>
          </p:nvSpPr>
          <p:spPr>
            <a:xfrm>
              <a:off x="0" y="-57150"/>
              <a:ext cx="6622473" cy="91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pl-PL" sz="1600" dirty="0">
                  <a:solidFill>
                    <a:srgbClr val="FFFFFF"/>
                  </a:solidFill>
                  <a:latin typeface="Montserrat"/>
                  <a:sym typeface="Montserrat"/>
                </a:rPr>
                <a:t>ŚREDNI KADR</a:t>
              </a:r>
              <a:endParaRPr sz="900" dirty="0"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9352" y="864258"/>
              <a:ext cx="6603766" cy="143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Bohater jest ujęty od pasa w górę.</a:t>
              </a:r>
              <a:endParaRPr sz="900" dirty="0"/>
            </a:p>
          </p:txBody>
        </p:sp>
      </p:grpSp>
      <p:grpSp>
        <p:nvGrpSpPr>
          <p:cNvPr id="214" name="Google Shape;214;p10"/>
          <p:cNvGrpSpPr/>
          <p:nvPr/>
        </p:nvGrpSpPr>
        <p:grpSpPr>
          <a:xfrm>
            <a:off x="6146223" y="4183709"/>
            <a:ext cx="2483428" cy="872481"/>
            <a:chOff x="0" y="-66675"/>
            <a:chExt cx="6622473" cy="2326615"/>
          </a:xfrm>
        </p:grpSpPr>
        <p:sp>
          <p:nvSpPr>
            <p:cNvPr id="215" name="Google Shape;215;p10"/>
            <p:cNvSpPr txBox="1"/>
            <p:nvPr/>
          </p:nvSpPr>
          <p:spPr>
            <a:xfrm>
              <a:off x="0" y="-66675"/>
              <a:ext cx="6622473" cy="86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pl-PL" sz="15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PÓŁZBLIŻENIE</a:t>
              </a:r>
              <a:endParaRPr sz="900" dirty="0"/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9352" y="823650"/>
              <a:ext cx="6603766" cy="143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Bohater jest ujęty od ramion w górę.</a:t>
              </a:r>
              <a:endParaRPr sz="900" dirty="0"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16FF7E46-4F48-B960-25B4-1B042598D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/>
          <p:nvPr/>
        </p:nvSpPr>
        <p:spPr>
          <a:xfrm>
            <a:off x="109105" y="970303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22" name="Google Shape;222;p11"/>
          <p:cNvSpPr/>
          <p:nvPr/>
        </p:nvSpPr>
        <p:spPr>
          <a:xfrm>
            <a:off x="514350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23" name="Google Shape;223;p11"/>
          <p:cNvSpPr/>
          <p:nvPr/>
        </p:nvSpPr>
        <p:spPr>
          <a:xfrm>
            <a:off x="3330287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24" name="Google Shape;224;p11"/>
          <p:cNvSpPr/>
          <p:nvPr/>
        </p:nvSpPr>
        <p:spPr>
          <a:xfrm>
            <a:off x="6146223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 t="1645" b="1645"/>
          <a:stretch/>
        </p:blipFill>
        <p:spPr>
          <a:xfrm>
            <a:off x="3413899" y="2369970"/>
            <a:ext cx="2314297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 t="1843" r="408" b="1844"/>
          <a:stretch/>
        </p:blipFill>
        <p:spPr>
          <a:xfrm>
            <a:off x="6242824" y="2369970"/>
            <a:ext cx="2314297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5">
            <a:alphaModFix/>
          </a:blip>
          <a:srcRect r="15576"/>
          <a:stretch/>
        </p:blipFill>
        <p:spPr>
          <a:xfrm>
            <a:off x="591291" y="2365207"/>
            <a:ext cx="2339070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6">
            <a:alphaModFix/>
          </a:blip>
          <a:srcRect t="1737" b="1736"/>
          <a:stretch/>
        </p:blipFill>
        <p:spPr>
          <a:xfrm>
            <a:off x="3413899" y="2369970"/>
            <a:ext cx="2314297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7">
            <a:alphaModFix/>
          </a:blip>
          <a:srcRect t="1438" b="246"/>
          <a:stretch/>
        </p:blipFill>
        <p:spPr>
          <a:xfrm>
            <a:off x="6242824" y="2350920"/>
            <a:ext cx="2314297" cy="150738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653487" y="1394196"/>
            <a:ext cx="7837026" cy="55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023"/>
              </a:lnSpc>
            </a:pPr>
            <a:r>
              <a:rPr lang="pl-PL" sz="275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KADRY</a:t>
            </a:r>
            <a:endParaRPr sz="900"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446871" y="4187281"/>
            <a:ext cx="2618387" cy="1113517"/>
            <a:chOff x="0" y="-57150"/>
            <a:chExt cx="6982364" cy="2969376"/>
          </a:xfrm>
        </p:grpSpPr>
        <p:sp>
          <p:nvSpPr>
            <p:cNvPr id="232" name="Google Shape;232;p11"/>
            <p:cNvSpPr txBox="1"/>
            <p:nvPr/>
          </p:nvSpPr>
          <p:spPr>
            <a:xfrm>
              <a:off x="0" y="-57150"/>
              <a:ext cx="6982364" cy="890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12"/>
                </a:lnSpc>
              </a:pPr>
              <a:r>
                <a:rPr lang="pl-PL" sz="15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ZBLIŻENIE</a:t>
              </a:r>
              <a:endParaRPr sz="900" dirty="0"/>
            </a:p>
          </p:txBody>
        </p:sp>
        <p:sp>
          <p:nvSpPr>
            <p:cNvPr id="233" name="Google Shape;233;p11"/>
            <p:cNvSpPr txBox="1"/>
            <p:nvPr/>
          </p:nvSpPr>
          <p:spPr>
            <a:xfrm>
              <a:off x="9861" y="843969"/>
              <a:ext cx="6962644" cy="2068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39958"/>
                </a:lnSpc>
              </a:pPr>
              <a:r>
                <a:rPr lang="pl-PL" sz="120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Ujęcie pokazuje tylko twarz bohatera, aby podkreślić jego mimikę.</a:t>
              </a:r>
              <a:endParaRPr sz="900" dirty="0"/>
            </a:p>
          </p:txBody>
        </p:sp>
      </p:grpSp>
      <p:grpSp>
        <p:nvGrpSpPr>
          <p:cNvPr id="234" name="Google Shape;234;p11"/>
          <p:cNvGrpSpPr/>
          <p:nvPr/>
        </p:nvGrpSpPr>
        <p:grpSpPr>
          <a:xfrm>
            <a:off x="3330287" y="4187280"/>
            <a:ext cx="2560025" cy="1260751"/>
            <a:chOff x="0" y="-57150"/>
            <a:chExt cx="6826731" cy="3362003"/>
          </a:xfrm>
        </p:grpSpPr>
        <p:sp>
          <p:nvSpPr>
            <p:cNvPr id="235" name="Google Shape;235;p11"/>
            <p:cNvSpPr txBox="1"/>
            <p:nvPr/>
          </p:nvSpPr>
          <p:spPr>
            <a:xfrm>
              <a:off x="0" y="-57150"/>
              <a:ext cx="6622472" cy="833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pl-PL" sz="14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DUŻE ZBLIŻENIE</a:t>
              </a:r>
              <a:endParaRPr sz="900" dirty="0"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222965" y="1868562"/>
              <a:ext cx="6603766" cy="143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Bardzo bliskie ujęcie konkretnego człowieka.</a:t>
              </a:r>
              <a:endParaRPr sz="900" dirty="0"/>
            </a:p>
          </p:txBody>
        </p:sp>
      </p:grpSp>
      <p:grpSp>
        <p:nvGrpSpPr>
          <p:cNvPr id="237" name="Google Shape;237;p11"/>
          <p:cNvGrpSpPr/>
          <p:nvPr/>
        </p:nvGrpSpPr>
        <p:grpSpPr>
          <a:xfrm>
            <a:off x="6146223" y="4187281"/>
            <a:ext cx="2483428" cy="884137"/>
            <a:chOff x="0" y="-57150"/>
            <a:chExt cx="6622473" cy="2357698"/>
          </a:xfrm>
        </p:grpSpPr>
        <p:sp>
          <p:nvSpPr>
            <p:cNvPr id="238" name="Google Shape;238;p11"/>
            <p:cNvSpPr txBox="1"/>
            <p:nvPr/>
          </p:nvSpPr>
          <p:spPr>
            <a:xfrm>
              <a:off x="0" y="-57150"/>
              <a:ext cx="6622473" cy="919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en-US" sz="16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DETAL</a:t>
              </a:r>
              <a:endParaRPr sz="900" dirty="0"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9352" y="864258"/>
              <a:ext cx="6603766" cy="143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Bardzo duże zbliżenie na szczegół obiektu.</a:t>
              </a:r>
              <a:endParaRPr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42B6D0D4-D852-91F0-8BF8-5AA7ACD5F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45" name="Google Shape;2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1465989"/>
            <a:ext cx="3062010" cy="209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852" y="3722851"/>
            <a:ext cx="2509006" cy="1669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4139077" y="1268961"/>
            <a:ext cx="4045897" cy="128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7999"/>
              </a:lnSpc>
            </a:pPr>
            <a:r>
              <a:rPr lang="pl-PL" sz="355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PRZYDATNE NARZĘDZIA</a:t>
            </a:r>
            <a:endParaRPr sz="900" dirty="0"/>
          </a:p>
        </p:txBody>
      </p:sp>
      <p:sp>
        <p:nvSpPr>
          <p:cNvPr id="248" name="Google Shape;248;p12"/>
          <p:cNvSpPr txBox="1"/>
          <p:nvPr/>
        </p:nvSpPr>
        <p:spPr>
          <a:xfrm>
            <a:off x="3862575" y="2558288"/>
            <a:ext cx="4451388" cy="337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l-PL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Niezależnie od celu filmu, który chcesz stworzyć, istnieją bardzo przydatne narzędzia, które ułatwią ci proces twórczy.</a:t>
            </a:r>
          </a:p>
          <a:p>
            <a:pPr algn="just">
              <a:lnSpc>
                <a:spcPct val="140000"/>
              </a:lnSpc>
            </a:pPr>
            <a:endParaRPr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50000"/>
              </a:lnSpc>
            </a:pPr>
            <a:r>
              <a:rPr lang="pl-PL" sz="1500" dirty="0" err="1">
                <a:solidFill>
                  <a:srgbClr val="FFFFFF"/>
                </a:solidFill>
                <a:latin typeface="Montserrat Light"/>
                <a:sym typeface="Arimo"/>
              </a:rPr>
              <a:t>Storyboard</a:t>
            </a:r>
            <a:r>
              <a:rPr lang="pl-PL" sz="1500" dirty="0">
                <a:solidFill>
                  <a:srgbClr val="FFFFFF"/>
                </a:solidFill>
                <a:latin typeface="Montserrat Light"/>
                <a:sym typeface="Arimo"/>
              </a:rPr>
              <a:t>, który można krótko opisać jako kreskówkową wersję projektu. Składa się z paneli, przedstawia sekwencję i wybór wybranych ujęć i jest bardzo przydatny jako przewodnik zarówno podczas nagrywania, jak i edycji.</a:t>
            </a:r>
            <a:endParaRPr sz="1500" dirty="0">
              <a:solidFill>
                <a:srgbClr val="FFFFFF"/>
              </a:solidFill>
              <a:latin typeface="Montserrat Ligh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FF5C0F7-4033-9F8E-0A63-F46BBEE36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 t="9690" b="4820"/>
          <a:stretch/>
        </p:blipFill>
        <p:spPr>
          <a:xfrm>
            <a:off x="514350" y="2453405"/>
            <a:ext cx="3043161" cy="19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4065319" y="1426162"/>
            <a:ext cx="4045897" cy="128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7999"/>
              </a:lnSpc>
            </a:pPr>
            <a:r>
              <a:rPr lang="pl-PL" sz="355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PRZYDATNE NARZĘDZIA</a:t>
            </a:r>
            <a:endParaRPr sz="900" dirty="0"/>
          </a:p>
        </p:txBody>
      </p:sp>
      <p:sp>
        <p:nvSpPr>
          <p:cNvPr id="256" name="Google Shape;256;p13"/>
          <p:cNvSpPr txBox="1"/>
          <p:nvPr/>
        </p:nvSpPr>
        <p:spPr>
          <a:xfrm>
            <a:off x="3862574" y="2715489"/>
            <a:ext cx="445138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Another fundamental tool for organizing a project is the technical decoupage, a text version of the project.</a:t>
            </a:r>
            <a:endParaRPr lang="pl-PL"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endParaRPr lang="pl-PL"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en-US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Structured as a list, you will go to sort the scenes, note the type of shot chosen, the locations of the scenes and specify whether they are shot indoors or outdoors.</a:t>
            </a:r>
            <a:endParaRPr sz="1500" dirty="0">
              <a:solidFill>
                <a:srgbClr val="FFFFFF"/>
              </a:solidFill>
              <a:latin typeface="Montserrat Ligh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B29DCCD-52F5-F84A-3188-174677F40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262" name="Google Shape;262;p14"/>
          <p:cNvGrpSpPr/>
          <p:nvPr/>
        </p:nvGrpSpPr>
        <p:grpSpPr>
          <a:xfrm>
            <a:off x="514350" y="1706258"/>
            <a:ext cx="3318289" cy="2083842"/>
            <a:chOff x="0" y="0"/>
            <a:chExt cx="8848771" cy="5556912"/>
          </a:xfrm>
        </p:grpSpPr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1823" y="0"/>
              <a:ext cx="3645124" cy="3645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4"/>
            <p:cNvSpPr txBox="1"/>
            <p:nvPr/>
          </p:nvSpPr>
          <p:spPr>
            <a:xfrm>
              <a:off x="0" y="3957787"/>
              <a:ext cx="8848771" cy="10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1008"/>
                </a:lnSpc>
              </a:pPr>
              <a:r>
                <a:rPr lang="pl-PL" sz="1914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ĆWICZENIE</a:t>
              </a:r>
              <a:r>
                <a:rPr lang="en-US" sz="1914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#1</a:t>
              </a:r>
              <a:endParaRPr sz="900" dirty="0"/>
            </a:p>
          </p:txBody>
        </p:sp>
        <p:sp>
          <p:nvSpPr>
            <p:cNvPr id="265" name="Google Shape;265;p14"/>
            <p:cNvSpPr txBox="1"/>
            <p:nvPr/>
          </p:nvSpPr>
          <p:spPr>
            <a:xfrm>
              <a:off x="0" y="4958627"/>
              <a:ext cx="8823779" cy="598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62388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6" name="Google Shape;2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499" y="1834424"/>
            <a:ext cx="811992" cy="103378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3832639" y="2143719"/>
            <a:ext cx="4669102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l-PL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ćwiczenie ma na celu sprawdzenie twoich zdolności twórczych!</a:t>
            </a:r>
          </a:p>
          <a:p>
            <a:pPr algn="just">
              <a:lnSpc>
                <a:spcPct val="140000"/>
              </a:lnSpc>
            </a:pPr>
            <a:endParaRPr lang="pl-PL"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pl-PL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Wybierając jedną z tych grup słów, rozwiń pomysł i przekształć go w temat!</a:t>
            </a:r>
            <a:endParaRPr sz="6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2000546" y="4212613"/>
            <a:ext cx="5142908" cy="152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5"/>
              </a:lnSpc>
            </a:pP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GR</a:t>
            </a:r>
            <a:r>
              <a:rPr lang="pl-PL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UPA</a:t>
            </a: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1:</a:t>
            </a:r>
            <a:r>
              <a:rPr lang="pl-PL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LEKARZ, BIBLIOTEKA, TORBA, WIECZÓR</a:t>
            </a:r>
          </a:p>
          <a:p>
            <a:pPr algn="ctr">
              <a:lnSpc>
                <a:spcPct val="140005"/>
              </a:lnSpc>
            </a:pP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</a:t>
            </a:r>
            <a:r>
              <a:rPr lang="pl-PL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pl-PL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2:</a:t>
            </a:r>
            <a:r>
              <a:rPr lang="pl-PL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PIES, PARK, PIŁKA, POPOŁUDNIE</a:t>
            </a:r>
            <a:endParaRPr sz="900" dirty="0"/>
          </a:p>
          <a:p>
            <a:pPr algn="ctr">
              <a:lnSpc>
                <a:spcPct val="140005"/>
              </a:lnSpc>
            </a:pP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GRUP</a:t>
            </a:r>
            <a:r>
              <a:rPr lang="pl-PL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3: </a:t>
            </a:r>
            <a:r>
              <a:rPr lang="pl-PL" sz="17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RYCERZ, ZAMEK, SKARB, NOC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F3615C9-8E3E-2063-2533-7A61AC1A9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274" name="Google Shape;274;p15"/>
          <p:cNvGrpSpPr/>
          <p:nvPr/>
        </p:nvGrpSpPr>
        <p:grpSpPr>
          <a:xfrm>
            <a:off x="2188462" y="1968763"/>
            <a:ext cx="4767076" cy="2989589"/>
            <a:chOff x="0" y="0"/>
            <a:chExt cx="12712202" cy="7972237"/>
          </a:xfrm>
        </p:grpSpPr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37796" y="0"/>
              <a:ext cx="5236609" cy="5236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15"/>
            <p:cNvSpPr txBox="1"/>
            <p:nvPr/>
          </p:nvSpPr>
          <p:spPr>
            <a:xfrm>
              <a:off x="0" y="5687527"/>
              <a:ext cx="12712202" cy="1478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1023"/>
                </a:lnSpc>
              </a:pPr>
              <a:r>
                <a:rPr lang="pl-PL" sz="27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EDYCJA </a:t>
              </a:r>
              <a:r>
                <a:rPr lang="en-US" sz="27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VIDEO</a:t>
              </a:r>
              <a:endParaRPr sz="900" dirty="0"/>
            </a:p>
          </p:txBody>
        </p:sp>
        <p:sp>
          <p:nvSpPr>
            <p:cNvPr id="277" name="Google Shape;277;p15"/>
            <p:cNvSpPr txBox="1"/>
            <p:nvPr/>
          </p:nvSpPr>
          <p:spPr>
            <a:xfrm>
              <a:off x="0" y="7111658"/>
              <a:ext cx="12676298" cy="860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233333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8" name="Google Shape;27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8041" y="2330734"/>
            <a:ext cx="1207920" cy="109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63DA457-9A36-3F5E-DB46-10220E252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012C6837-F496-CE63-F5CF-AB0592301392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83" name="Google Shape;2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420" y="2039551"/>
            <a:ext cx="6789160" cy="330301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1152843" y="1314450"/>
            <a:ext cx="6838315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 –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POBIERZ APLIKACJĘ </a:t>
            </a: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KINEMASTER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9570C1A-C654-489A-8C65-B3B7A9799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AAE8EA02-D67E-A64C-51B8-1B017546FC95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420" y="1954467"/>
            <a:ext cx="6789160" cy="353193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7"/>
          <p:cNvSpPr txBox="1"/>
          <p:nvPr/>
        </p:nvSpPr>
        <p:spPr>
          <a:xfrm>
            <a:off x="621793" y="1314450"/>
            <a:ext cx="7900416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–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WITAMY W MENU GŁÓWNYM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FECABA-D88D-0BE8-BE33-463AF04EA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7EE141EF-813A-1B92-DBDD-2B5C29729A1E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295" name="Google Shape;2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1938608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 txBox="1"/>
          <p:nvPr/>
        </p:nvSpPr>
        <p:spPr>
          <a:xfrm>
            <a:off x="1987284" y="1332288"/>
            <a:ext cx="5169432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3 -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PROPORCJE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6401BF7-5EA3-9210-9DB9-47ECF120C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B5A6F3CF-2DB9-7AD3-458A-D3B0B5F9F0ED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01" name="Google Shape;3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2183" y="1954467"/>
            <a:ext cx="6789160" cy="353193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 txBox="1"/>
          <p:nvPr/>
        </p:nvSpPr>
        <p:spPr>
          <a:xfrm>
            <a:off x="2240281" y="1314450"/>
            <a:ext cx="4663440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 –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EKRAN GŁÓWNY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E2584AE-C702-67C7-31E9-D2B0C423D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0;p5">
            <a:extLst>
              <a:ext uri="{FF2B5EF4-FFF2-40B4-BE49-F238E27FC236}">
                <a16:creationId xmlns:a16="http://schemas.microsoft.com/office/drawing/2014/main" id="{06117449-8B66-81CF-44D1-9B090A138C95}"/>
              </a:ext>
            </a:extLst>
          </p:cNvPr>
          <p:cNvSpPr/>
          <p:nvPr/>
        </p:nvSpPr>
        <p:spPr>
          <a:xfrm>
            <a:off x="109105" y="961158"/>
            <a:ext cx="8925791" cy="5403065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l="21425" r="21425"/>
          <a:stretch/>
        </p:blipFill>
        <p:spPr>
          <a:xfrm>
            <a:off x="514350" y="1371600"/>
            <a:ext cx="3544705" cy="4136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4572000" y="1309688"/>
            <a:ext cx="42015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3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WSTĘP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572000" y="4028786"/>
            <a:ext cx="3992009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l-PL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Każdy film jest inny i unikalny, w zależności od tego, co chcesz przekazać.</a:t>
            </a:r>
          </a:p>
          <a:p>
            <a:pPr algn="just">
              <a:lnSpc>
                <a:spcPct val="140000"/>
              </a:lnSpc>
            </a:pPr>
            <a:endParaRPr lang="pl-PL" sz="1500" dirty="0">
              <a:solidFill>
                <a:schemeClr val="bg1"/>
              </a:solidFill>
              <a:latin typeface="Montserrat Light"/>
              <a:ea typeface="Arimo"/>
              <a:cs typeface="Arimo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pl-PL" sz="1200" dirty="0">
                <a:solidFill>
                  <a:schemeClr val="bg1"/>
                </a:solidFill>
                <a:latin typeface="Arimo"/>
                <a:ea typeface="Arimo"/>
                <a:cs typeface="Arimo"/>
                <a:sym typeface="Arimo"/>
              </a:rPr>
              <a:t>W rzeczywistości możemy podzielić filmy na 3 główne kategorie.</a:t>
            </a:r>
            <a:endParaRPr sz="600" dirty="0">
              <a:solidFill>
                <a:schemeClr val="bg1"/>
              </a:solidFill>
              <a:latin typeface="Arimo"/>
              <a:ea typeface="Arimo"/>
              <a:cs typeface="Arimo"/>
              <a:sym typeface="Arimo"/>
            </a:endParaRPr>
          </a:p>
          <a:p>
            <a:pPr>
              <a:lnSpc>
                <a:spcPct val="350000"/>
              </a:lnSpc>
            </a:pPr>
            <a:endParaRPr sz="600" dirty="0">
              <a:solidFill>
                <a:schemeClr val="bg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362450" y="1962777"/>
            <a:ext cx="4411109" cy="162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26"/>
              </a:lnSpc>
            </a:pPr>
            <a:r>
              <a:rPr lang="pl-PL" sz="150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Wideo jest jednym z najpopularniejszych środków komunikacji i rozpowszechniania na świecie, a dzięki kanałom transmisji, takim jak komputery, telewizory i smartfony, dociera do każdego z nas.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3" name="Obraz 1">
            <a:extLst>
              <a:ext uri="{FF2B5EF4-FFF2-40B4-BE49-F238E27FC236}">
                <a16:creationId xmlns:a16="http://schemas.microsoft.com/office/drawing/2014/main" id="{E1BE42C4-F8B5-66DC-E4A9-0F2630E46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961AFF8F-9BEA-160B-6FE8-657B0C794AD6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2408677"/>
            <a:ext cx="3922577" cy="2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6750" y="2406267"/>
            <a:ext cx="4199616" cy="204305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2999232" y="1314450"/>
            <a:ext cx="3145536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 –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OŚ CZASU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177EF90-5536-9E78-7D84-177F81735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2FB4055A-D476-D289-C0A9-0629C3629E2D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14" name="Google Shape;3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164639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1"/>
          <p:cNvSpPr txBox="1"/>
          <p:nvPr/>
        </p:nvSpPr>
        <p:spPr>
          <a:xfrm>
            <a:off x="2185416" y="1314450"/>
            <a:ext cx="4773168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 –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KOŁO NARZĘDZI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14D8E19-36AA-75FD-B44A-4185373F8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3BFF2C64-6806-ADC6-EED4-ED6099395039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20" name="Google Shape;32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164639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3182113" y="1314450"/>
            <a:ext cx="2779776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7 - TE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KS</a:t>
            </a: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4D44BAB-B45A-06D1-FD00-CA5B68AD8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75E46897-B3CD-A848-EA50-2D60C3F78864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26" name="Google Shape;32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2462963"/>
            <a:ext cx="3971485" cy="193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5658" y="2462963"/>
            <a:ext cx="3971485" cy="19320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3"/>
          <p:cNvSpPr txBox="1"/>
          <p:nvPr/>
        </p:nvSpPr>
        <p:spPr>
          <a:xfrm>
            <a:off x="3756343" y="1314450"/>
            <a:ext cx="1987232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7.1 - TE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KS</a:t>
            </a: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53AD77E-A906-8E5C-2283-7B6526E05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E755EFF9-4B55-C945-B8E3-5337C433DF12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33" name="Google Shape;33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164639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4"/>
          <p:cNvSpPr txBox="1"/>
          <p:nvPr/>
        </p:nvSpPr>
        <p:spPr>
          <a:xfrm>
            <a:off x="2157983" y="1314450"/>
            <a:ext cx="5185791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 –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PRZEJŚCIE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4C8EF05-91DF-B8E8-DAD9-D44FD3E78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4264143A-5848-AE9E-15FB-AE219AE1ADEE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39" name="Google Shape;3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25" y="2442004"/>
            <a:ext cx="4057650" cy="197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1257" y="2442004"/>
            <a:ext cx="4057650" cy="197399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5"/>
          <p:cNvSpPr txBox="1"/>
          <p:nvPr/>
        </p:nvSpPr>
        <p:spPr>
          <a:xfrm>
            <a:off x="2130553" y="1314450"/>
            <a:ext cx="4882896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 –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KOREKTA KOLORÓW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7F09B3F-26A3-87B2-E2C7-C36D0F92F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FA23DD11-4694-16BA-B5FF-DF53CF5D418D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46" name="Google Shape;3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22" y="2459394"/>
            <a:ext cx="3986159" cy="193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4420" y="2459394"/>
            <a:ext cx="3986159" cy="193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6"/>
          <p:cNvSpPr txBox="1"/>
          <p:nvPr/>
        </p:nvSpPr>
        <p:spPr>
          <a:xfrm>
            <a:off x="2843785" y="1314450"/>
            <a:ext cx="3456432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10 -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EFEKTY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775D689-0E08-DC3A-833A-4A4CD021F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54BEF1CB-3954-93DE-BC4D-2A97762DF7F5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53" name="Google Shape;3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22" y="2459394"/>
            <a:ext cx="3986159" cy="193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4420" y="2459394"/>
            <a:ext cx="3986159" cy="193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7"/>
          <p:cNvSpPr txBox="1"/>
          <p:nvPr/>
        </p:nvSpPr>
        <p:spPr>
          <a:xfrm>
            <a:off x="3035808" y="1314450"/>
            <a:ext cx="2773887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10.1 -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EFEKTY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D921D31-AE82-0F54-52EB-F4AB9DB04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9994C9B5-A031-5125-75E9-27C812F357D0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60" name="Google Shape;3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035248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8"/>
          <p:cNvSpPr txBox="1"/>
          <p:nvPr/>
        </p:nvSpPr>
        <p:spPr>
          <a:xfrm>
            <a:off x="3376613" y="1314450"/>
            <a:ext cx="2390775" cy="121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10.2 - EFFETTI</a:t>
            </a:r>
            <a:endParaRPr sz="90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E0CEB73-81F0-89CA-E950-985417293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4C41F2A4-0560-4F04-F8FA-62CE556AD710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66" name="Google Shape;36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164639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9"/>
          <p:cNvSpPr txBox="1"/>
          <p:nvPr/>
        </p:nvSpPr>
        <p:spPr>
          <a:xfrm>
            <a:off x="3410712" y="1314450"/>
            <a:ext cx="2390013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11 -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DŹWIĘK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C5D0C21-CC43-AFA0-C66F-9F86C34D3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06" name="Google Shape;106;p3"/>
          <p:cNvSpPr/>
          <p:nvPr/>
        </p:nvSpPr>
        <p:spPr>
          <a:xfrm>
            <a:off x="514350" y="1520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07" name="Google Shape;107;p3"/>
          <p:cNvSpPr/>
          <p:nvPr/>
        </p:nvSpPr>
        <p:spPr>
          <a:xfrm>
            <a:off x="3330287" y="1520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08" name="Google Shape;108;p3"/>
          <p:cNvSpPr/>
          <p:nvPr/>
        </p:nvSpPr>
        <p:spPr>
          <a:xfrm>
            <a:off x="6146223" y="1520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t="625" b="625"/>
          <a:stretch/>
        </p:blipFill>
        <p:spPr>
          <a:xfrm>
            <a:off x="597963" y="1606453"/>
            <a:ext cx="2314297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t="1767" b="1766"/>
          <a:stretch/>
        </p:blipFill>
        <p:spPr>
          <a:xfrm>
            <a:off x="3413899" y="1607970"/>
            <a:ext cx="2314297" cy="14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t="1767" b="1766"/>
          <a:stretch/>
        </p:blipFill>
        <p:spPr>
          <a:xfrm>
            <a:off x="6242824" y="1607970"/>
            <a:ext cx="2314297" cy="148833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629414" y="3418137"/>
            <a:ext cx="2253299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l-PL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REJESTRACJA</a:t>
            </a:r>
            <a:endParaRPr sz="900" dirty="0"/>
          </a:p>
        </p:txBody>
      </p:sp>
      <p:sp>
        <p:nvSpPr>
          <p:cNvPr id="113" name="Google Shape;113;p3"/>
          <p:cNvSpPr txBox="1"/>
          <p:nvPr/>
        </p:nvSpPr>
        <p:spPr>
          <a:xfrm>
            <a:off x="386267" y="3762847"/>
            <a:ext cx="271192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5"/>
              </a:lnSpc>
            </a:pPr>
            <a:r>
              <a:rPr lang="pl-PL" sz="1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Popularne ujęcie, bardzo często w pionie, jeśli wykonane przez użytkownika </a:t>
            </a:r>
            <a:r>
              <a:rPr lang="pl-PL" sz="12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smartfona</a:t>
            </a:r>
            <a:r>
              <a:rPr lang="pl-PL" sz="1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które nie wymaga żadnej </a:t>
            </a:r>
            <a:r>
              <a:rPr lang="pl-PL" sz="12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postprodukcji</a:t>
            </a:r>
            <a:r>
              <a:rPr lang="pl-PL" sz="1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jeśli nie jest to konieczne.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444398" y="3418137"/>
            <a:ext cx="2253299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REPORTA</a:t>
            </a:r>
            <a:r>
              <a:rPr lang="pl-PL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Ż</a:t>
            </a:r>
            <a:endParaRPr sz="900" dirty="0"/>
          </a:p>
        </p:txBody>
      </p:sp>
      <p:sp>
        <p:nvSpPr>
          <p:cNvPr id="115" name="Google Shape;115;p3"/>
          <p:cNvSpPr txBox="1"/>
          <p:nvPr/>
        </p:nvSpPr>
        <p:spPr>
          <a:xfrm>
            <a:off x="3330288" y="3764856"/>
            <a:ext cx="2711924" cy="182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5"/>
              </a:lnSpc>
            </a:pPr>
            <a:r>
              <a:rPr lang="pl-PL" sz="1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Podobnie jak film dokumentalny, reportaż to nic innego jak zbiór obrazów, których celem jest udokumentowanie wydarzenia lub opowiedzenie historii za pomocą świadectw.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34628"/>
              </a:lnSpc>
            </a:pPr>
            <a:endParaRPr sz="13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6273323" y="3418137"/>
            <a:ext cx="2253299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l-PL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KRÓTKI FILM</a:t>
            </a:r>
            <a:endParaRPr sz="900" dirty="0"/>
          </a:p>
        </p:txBody>
      </p:sp>
      <p:sp>
        <p:nvSpPr>
          <p:cNvPr id="117" name="Google Shape;117;p3"/>
          <p:cNvSpPr txBox="1"/>
          <p:nvPr/>
        </p:nvSpPr>
        <p:spPr>
          <a:xfrm>
            <a:off x="6276505" y="3764856"/>
            <a:ext cx="2481228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6"/>
              </a:lnSpc>
            </a:pPr>
            <a:r>
              <a:rPr lang="pl-PL" sz="1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Film krótkometrażowy to rodzaj wideo, w którym gramatyka wizualna i pismo mają fundamentalne znaczenie dla jego realizacji.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16"/>
              </a:lnSpc>
            </a:pPr>
            <a:endParaRPr sz="125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8C94E4B-A391-4060-B68D-1D3BC7919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6DE88634-78D8-9E6A-A534-329EF32E5F7D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72" name="Google Shape;37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906" y="2440898"/>
            <a:ext cx="4057650" cy="197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9896" y="2440898"/>
            <a:ext cx="4062198" cy="197620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0"/>
          <p:cNvSpPr txBox="1"/>
          <p:nvPr/>
        </p:nvSpPr>
        <p:spPr>
          <a:xfrm>
            <a:off x="1741786" y="1283379"/>
            <a:ext cx="5455539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 –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DARMOWA MUZYKA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45030DA-BBBE-2495-4A07-8A061B448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6554B277-6B3A-F626-3F1B-036C90817110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79" name="Google Shape;37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968" y="2164639"/>
            <a:ext cx="6828065" cy="33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1"/>
          <p:cNvSpPr txBox="1"/>
          <p:nvPr/>
        </p:nvSpPr>
        <p:spPr>
          <a:xfrm>
            <a:off x="2021145" y="1255065"/>
            <a:ext cx="5101709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12.1 –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DARMOWA MUZYKA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0E023B3-A0E8-0846-212E-5BEDAAF69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5EC7E8D4-5642-03A2-FB89-4E6935BB7C63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85" name="Google Shape;38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2471520"/>
            <a:ext cx="3936308" cy="191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3342" y="2471520"/>
            <a:ext cx="3936308" cy="191496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2"/>
          <p:cNvSpPr txBox="1"/>
          <p:nvPr/>
        </p:nvSpPr>
        <p:spPr>
          <a:xfrm>
            <a:off x="2069014" y="1298690"/>
            <a:ext cx="5248656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 –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PODKŁAD GŁOSOWY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21DA216-2A68-5C3D-9DD8-DCC195CC4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15">
            <a:extLst>
              <a:ext uri="{FF2B5EF4-FFF2-40B4-BE49-F238E27FC236}">
                <a16:creationId xmlns:a16="http://schemas.microsoft.com/office/drawing/2014/main" id="{250BEC21-05E6-4B96-64E4-98918D0D0D71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2348867"/>
            <a:ext cx="4440550" cy="216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3"/>
          <p:cNvPicPr preferRelativeResize="0"/>
          <p:nvPr/>
        </p:nvPicPr>
        <p:blipFill rotWithShape="1">
          <a:blip r:embed="rId4">
            <a:alphaModFix/>
          </a:blip>
          <a:srcRect r="42431"/>
          <a:stretch/>
        </p:blipFill>
        <p:spPr>
          <a:xfrm>
            <a:off x="5445501" y="2083585"/>
            <a:ext cx="3184150" cy="2690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3"/>
          <p:cNvSpPr txBox="1"/>
          <p:nvPr/>
        </p:nvSpPr>
        <p:spPr>
          <a:xfrm>
            <a:off x="2700623" y="1351853"/>
            <a:ext cx="3742754" cy="60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 – </a:t>
            </a:r>
            <a:r>
              <a:rPr lang="pl-PL" sz="281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ZAPISYWANIE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A709FEA-A241-4EE8-8B8B-AC29F2EA2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"/>
          <p:cNvSpPr/>
          <p:nvPr/>
        </p:nvSpPr>
        <p:spPr>
          <a:xfrm>
            <a:off x="109104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400" name="Google Shape;400;p34"/>
          <p:cNvGrpSpPr/>
          <p:nvPr/>
        </p:nvGrpSpPr>
        <p:grpSpPr>
          <a:xfrm>
            <a:off x="578305" y="2412551"/>
            <a:ext cx="3318289" cy="2083842"/>
            <a:chOff x="0" y="0"/>
            <a:chExt cx="8848771" cy="5556912"/>
          </a:xfrm>
        </p:grpSpPr>
        <p:pic>
          <p:nvPicPr>
            <p:cNvPr id="401" name="Google Shape;401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1823" y="0"/>
              <a:ext cx="3645124" cy="3645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34"/>
            <p:cNvSpPr txBox="1"/>
            <p:nvPr/>
          </p:nvSpPr>
          <p:spPr>
            <a:xfrm>
              <a:off x="0" y="3957787"/>
              <a:ext cx="8848771" cy="10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1008"/>
                </a:lnSpc>
              </a:pPr>
              <a:r>
                <a:rPr lang="pl-PL" sz="1914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ĆWICZENIE</a:t>
              </a:r>
              <a:r>
                <a:rPr lang="en-US" sz="1914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#2</a:t>
              </a:r>
              <a:endParaRPr sz="900" dirty="0"/>
            </a:p>
          </p:txBody>
        </p:sp>
        <p:sp>
          <p:nvSpPr>
            <p:cNvPr id="403" name="Google Shape;403;p34"/>
            <p:cNvSpPr txBox="1"/>
            <p:nvPr/>
          </p:nvSpPr>
          <p:spPr>
            <a:xfrm>
              <a:off x="0" y="4958627"/>
              <a:ext cx="8823779" cy="598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62388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4" name="Google Shape;40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1453" y="2540717"/>
            <a:ext cx="811992" cy="103378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4"/>
          <p:cNvSpPr txBox="1"/>
          <p:nvPr/>
        </p:nvSpPr>
        <p:spPr>
          <a:xfrm>
            <a:off x="3896594" y="2747963"/>
            <a:ext cx="4669102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l-PL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ćwiczenie ma na celu wykorzystanie treści tego modułu w praktyce!</a:t>
            </a:r>
          </a:p>
          <a:p>
            <a:pPr algn="just">
              <a:lnSpc>
                <a:spcPct val="140000"/>
              </a:lnSpc>
            </a:pPr>
            <a:endParaRPr lang="pl-PL"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pl-PL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Opowiedz historię za pomocą montażu przy użyciu dostarczonych obrazów.</a:t>
            </a:r>
            <a:endParaRPr sz="1500" dirty="0">
              <a:solidFill>
                <a:srgbClr val="FFFFFF"/>
              </a:solidFill>
              <a:latin typeface="Montserrat Ligh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8C3AD00-4652-55BF-8803-EF55D9794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gradFill>
          <a:gsLst>
            <a:gs pos="0">
              <a:srgbClr val="0070C0"/>
            </a:gs>
            <a:gs pos="100000">
              <a:srgbClr val="B5D2E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DA4637A1-5192-7724-9324-828774FB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8" y="1795415"/>
            <a:ext cx="3846926" cy="878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DB2EB265-002E-D683-0334-D14E71E6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915" y="1787057"/>
            <a:ext cx="3343274" cy="954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rostokąt 5">
            <a:extLst>
              <a:ext uri="{FF2B5EF4-FFF2-40B4-BE49-F238E27FC236}">
                <a16:creationId xmlns:a16="http://schemas.microsoft.com/office/drawing/2014/main" id="{DC625FD6-097F-1840-9A16-43F11F321CFB}"/>
              </a:ext>
            </a:extLst>
          </p:cNvPr>
          <p:cNvSpPr/>
          <p:nvPr/>
        </p:nvSpPr>
        <p:spPr>
          <a:xfrm>
            <a:off x="0" y="3943349"/>
            <a:ext cx="9144000" cy="103716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04E9832B-CD18-4014-5040-56A2E6FDC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65" y="4017699"/>
            <a:ext cx="2975338" cy="828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89DCBC3E-892A-C9C9-3557-C1028F3BD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394" y="4069189"/>
            <a:ext cx="1761737" cy="79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id="{0F34D59E-4FD8-4E45-718B-8282394F6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000" y="4038145"/>
            <a:ext cx="885998" cy="895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0;p8">
            <a:extLst>
              <a:ext uri="{FF2B5EF4-FFF2-40B4-BE49-F238E27FC236}">
                <a16:creationId xmlns:a16="http://schemas.microsoft.com/office/drawing/2014/main" id="{264045F8-BE4C-64C4-6006-6DB652E04F3B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l="11901" r="38214"/>
          <a:stretch/>
        </p:blipFill>
        <p:spPr>
          <a:xfrm>
            <a:off x="5550720" y="1371600"/>
            <a:ext cx="307893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527815" y="1905643"/>
            <a:ext cx="5022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3000" b="1" dirty="0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GRUPA DOCELOWA</a:t>
            </a:r>
            <a:endParaRPr sz="900" dirty="0"/>
          </a:p>
        </p:txBody>
      </p:sp>
      <p:sp>
        <p:nvSpPr>
          <p:cNvPr id="124" name="Google Shape;124;p4"/>
          <p:cNvSpPr txBox="1"/>
          <p:nvPr/>
        </p:nvSpPr>
        <p:spPr>
          <a:xfrm>
            <a:off x="514350" y="2648205"/>
            <a:ext cx="438782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l-PL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Podstawowym elementem przetwarzania filmu, a także pisania tekstu, jest odbiorca, publiczność, do której zamierzamy dotrzeć z naszym komunikatem.</a:t>
            </a:r>
            <a:endParaRPr sz="1500" dirty="0">
              <a:solidFill>
                <a:schemeClr val="bg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514350" y="4342757"/>
            <a:ext cx="4374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5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Grupa docelowa określa użycie języka formalnego lub nieformalnego.</a:t>
            </a:r>
            <a:endParaRPr sz="900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314EBE1-DEE2-51F0-FD1A-CF70444F8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131" name="Google Shape;131;p5"/>
          <p:cNvGrpSpPr/>
          <p:nvPr/>
        </p:nvGrpSpPr>
        <p:grpSpPr>
          <a:xfrm>
            <a:off x="2188462" y="1968763"/>
            <a:ext cx="4767076" cy="2989589"/>
            <a:chOff x="0" y="0"/>
            <a:chExt cx="12712202" cy="7972237"/>
          </a:xfrm>
        </p:grpSpPr>
        <p:pic>
          <p:nvPicPr>
            <p:cNvPr id="132" name="Google Shape;13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37796" y="0"/>
              <a:ext cx="5236609" cy="5236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5"/>
            <p:cNvSpPr txBox="1"/>
            <p:nvPr/>
          </p:nvSpPr>
          <p:spPr>
            <a:xfrm>
              <a:off x="0" y="5687527"/>
              <a:ext cx="12712202" cy="1478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1023"/>
                </a:lnSpc>
              </a:pPr>
              <a:r>
                <a:rPr lang="pl-PL" sz="27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NARODZINY POMYSŁU</a:t>
              </a:r>
              <a:endParaRPr sz="900" dirty="0"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0" y="7111658"/>
              <a:ext cx="12676298" cy="860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233333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8744" y="2152886"/>
            <a:ext cx="1166513" cy="148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343808E-6299-EFC8-1984-1AE3F1355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0;p8">
            <a:extLst>
              <a:ext uri="{FF2B5EF4-FFF2-40B4-BE49-F238E27FC236}">
                <a16:creationId xmlns:a16="http://schemas.microsoft.com/office/drawing/2014/main" id="{93D22E89-7324-EE7A-3B50-7896325AC979}"/>
              </a:ext>
            </a:extLst>
          </p:cNvPr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40" name="Google Shape;140;p6"/>
          <p:cNvSpPr/>
          <p:nvPr/>
        </p:nvSpPr>
        <p:spPr>
          <a:xfrm>
            <a:off x="-475305" y="3357617"/>
            <a:ext cx="10094610" cy="48463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41" name="Google Shape;141;p6"/>
          <p:cNvSpPr/>
          <p:nvPr/>
        </p:nvSpPr>
        <p:spPr>
          <a:xfrm>
            <a:off x="1324972" y="3230276"/>
            <a:ext cx="282827" cy="28409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42" name="Google Shape;142;p6"/>
          <p:cNvSpPr/>
          <p:nvPr/>
        </p:nvSpPr>
        <p:spPr>
          <a:xfrm>
            <a:off x="4435603" y="3230276"/>
            <a:ext cx="282827" cy="28409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43" name="Google Shape;143;p6"/>
          <p:cNvSpPr/>
          <p:nvPr/>
        </p:nvSpPr>
        <p:spPr>
          <a:xfrm>
            <a:off x="7546235" y="3230276"/>
            <a:ext cx="282827" cy="28409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grpSp>
        <p:nvGrpSpPr>
          <p:cNvPr id="144" name="Google Shape;144;p6"/>
          <p:cNvGrpSpPr/>
          <p:nvPr/>
        </p:nvGrpSpPr>
        <p:grpSpPr>
          <a:xfrm>
            <a:off x="514350" y="3842109"/>
            <a:ext cx="1987964" cy="1453286"/>
            <a:chOff x="0" y="-57150"/>
            <a:chExt cx="5301238" cy="3875426"/>
          </a:xfrm>
        </p:grpSpPr>
        <p:sp>
          <p:nvSpPr>
            <p:cNvPr id="145" name="Google Shape;145;p6"/>
            <p:cNvSpPr txBox="1"/>
            <p:nvPr/>
          </p:nvSpPr>
          <p:spPr>
            <a:xfrm>
              <a:off x="0" y="-57150"/>
              <a:ext cx="5301238" cy="919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pl-PL" sz="16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POMYSŁ</a:t>
              </a:r>
              <a:endParaRPr sz="900" dirty="0"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0" y="945697"/>
              <a:ext cx="5286265" cy="2872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Jest to koncepcja kompletnego projektu w jego maksymalnym uproszczeniu.</a:t>
              </a:r>
              <a:endParaRPr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47" name="Google Shape;147;p6"/>
          <p:cNvGrpSpPr/>
          <p:nvPr/>
        </p:nvGrpSpPr>
        <p:grpSpPr>
          <a:xfrm>
            <a:off x="3451114" y="3842109"/>
            <a:ext cx="2206818" cy="1453285"/>
            <a:chOff x="0" y="-57150"/>
            <a:chExt cx="5884847" cy="3875426"/>
          </a:xfrm>
        </p:grpSpPr>
        <p:sp>
          <p:nvSpPr>
            <p:cNvPr id="148" name="Google Shape;148;p6"/>
            <p:cNvSpPr txBox="1"/>
            <p:nvPr/>
          </p:nvSpPr>
          <p:spPr>
            <a:xfrm>
              <a:off x="0" y="-57150"/>
              <a:ext cx="5884847" cy="91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pl-PL" sz="16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TEMAT</a:t>
              </a:r>
              <a:endParaRPr sz="900" dirty="0"/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4155" y="945695"/>
              <a:ext cx="5868226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Krótki szkic projektu, przydatny do bardziej szczegółowego przedstawienia pomysłu.</a:t>
              </a:r>
              <a:endParaRPr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6591737" y="3842109"/>
            <a:ext cx="2191823" cy="1722590"/>
            <a:chOff x="0" y="-57150"/>
            <a:chExt cx="5844859" cy="4593573"/>
          </a:xfrm>
        </p:grpSpPr>
        <p:sp>
          <p:nvSpPr>
            <p:cNvPr id="151" name="Google Shape;151;p6"/>
            <p:cNvSpPr txBox="1"/>
            <p:nvPr/>
          </p:nvSpPr>
          <p:spPr>
            <a:xfrm>
              <a:off x="0" y="-57150"/>
              <a:ext cx="5844859" cy="919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pl-PL" sz="16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PRZETWARZANIE</a:t>
              </a:r>
              <a:endParaRPr sz="900" dirty="0"/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8256" y="945698"/>
              <a:ext cx="5828350" cy="3590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16"/>
                </a:lnSpc>
              </a:pPr>
              <a:r>
                <a:rPr lang="pl-PL" sz="12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Jest to opracowanie całego projektu o strukturze powieści, czyli zawierającego opisy, postacie i dialogi.</a:t>
              </a:r>
              <a:endParaRPr sz="12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53" name="Google Shape;153;p6"/>
          <p:cNvSpPr txBox="1"/>
          <p:nvPr/>
        </p:nvSpPr>
        <p:spPr>
          <a:xfrm>
            <a:off x="1466385" y="1436538"/>
            <a:ext cx="62212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l-PL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NARODZINY POMYSŁU</a:t>
            </a:r>
            <a:endParaRPr sz="900" dirty="0"/>
          </a:p>
        </p:txBody>
      </p:sp>
      <p:sp>
        <p:nvSpPr>
          <p:cNvPr id="154" name="Google Shape;154;p6"/>
          <p:cNvSpPr txBox="1"/>
          <p:nvPr/>
        </p:nvSpPr>
        <p:spPr>
          <a:xfrm>
            <a:off x="1698628" y="2108380"/>
            <a:ext cx="5756778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100" b="1" dirty="0" err="1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Fazy</a:t>
            </a:r>
            <a:r>
              <a:rPr lang="en-US" sz="2100" b="1" dirty="0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b="1" dirty="0" err="1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rozwoju</a:t>
            </a:r>
            <a:r>
              <a:rPr lang="en-US" sz="2100" b="1" dirty="0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b="1" dirty="0" err="1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projektu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146CCB1-74E8-00B2-317A-42A82A1A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977" y="1956089"/>
            <a:ext cx="2945823" cy="294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7550" y="2536337"/>
            <a:ext cx="914080" cy="143641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568291" y="1503180"/>
            <a:ext cx="3999588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ZASADA 5 PYTAŃ</a:t>
            </a: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900" dirty="0"/>
          </a:p>
        </p:txBody>
      </p:sp>
      <p:sp>
        <p:nvSpPr>
          <p:cNvPr id="163" name="Google Shape;163;p7"/>
          <p:cNvSpPr txBox="1"/>
          <p:nvPr/>
        </p:nvSpPr>
        <p:spPr>
          <a:xfrm>
            <a:off x="1537601" y="2700554"/>
            <a:ext cx="3158206" cy="339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12"/>
              </a:lnSpc>
            </a:pPr>
            <a:r>
              <a:rPr lang="pl-PL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KT</a:t>
            </a: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O?</a:t>
            </a:r>
            <a:endParaRPr sz="900" dirty="0"/>
          </a:p>
          <a:p>
            <a:pPr>
              <a:lnSpc>
                <a:spcPct val="140012"/>
              </a:lnSpc>
            </a:pP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00" dirty="0"/>
          </a:p>
          <a:p>
            <a:pPr>
              <a:lnSpc>
                <a:spcPct val="140012"/>
              </a:lnSpc>
            </a:pP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pl-PL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GDZI</a:t>
            </a: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E?</a:t>
            </a:r>
            <a:endParaRPr sz="900" dirty="0"/>
          </a:p>
          <a:p>
            <a:pPr>
              <a:lnSpc>
                <a:spcPct val="140012"/>
              </a:lnSpc>
            </a:pP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pl-PL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KIEDY</a:t>
            </a: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00" dirty="0"/>
          </a:p>
          <a:p>
            <a:pPr>
              <a:lnSpc>
                <a:spcPct val="140012"/>
              </a:lnSpc>
            </a:pP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pl-PL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DLACZEGO</a:t>
            </a:r>
            <a:r>
              <a:rPr lang="en-US" sz="31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endParaRPr sz="900" dirty="0"/>
          </a:p>
        </p:txBody>
      </p:sp>
      <p:sp>
        <p:nvSpPr>
          <p:cNvPr id="164" name="Google Shape;164;p7"/>
          <p:cNvSpPr txBox="1"/>
          <p:nvPr/>
        </p:nvSpPr>
        <p:spPr>
          <a:xfrm>
            <a:off x="5270927" y="2462455"/>
            <a:ext cx="1617562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3"/>
              </a:lnSpc>
            </a:pPr>
            <a:r>
              <a:rPr lang="en-US" sz="1171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900"/>
          </a:p>
        </p:txBody>
      </p:sp>
      <p:sp>
        <p:nvSpPr>
          <p:cNvPr id="165" name="Google Shape;165;p7"/>
          <p:cNvSpPr txBox="1"/>
          <p:nvPr/>
        </p:nvSpPr>
        <p:spPr>
          <a:xfrm>
            <a:off x="572412" y="2087922"/>
            <a:ext cx="3999588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Aby osiągnąć skuteczną komunikację, Twój projekt będzie musiał odpowiedzieć na te pytania!</a:t>
            </a:r>
            <a:endParaRPr sz="9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224D473-1A50-6C68-3EE8-B1315CF32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1956089"/>
            <a:ext cx="2945823" cy="294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4173" y="2615912"/>
            <a:ext cx="1626178" cy="162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3862575" y="1546915"/>
            <a:ext cx="4767076" cy="64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7999"/>
              </a:lnSpc>
            </a:pPr>
            <a:r>
              <a:rPr lang="pl-PL" sz="355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KADRY</a:t>
            </a:r>
            <a:endParaRPr sz="900" dirty="0"/>
          </a:p>
        </p:txBody>
      </p:sp>
      <p:sp>
        <p:nvSpPr>
          <p:cNvPr id="174" name="Google Shape;174;p8"/>
          <p:cNvSpPr txBox="1"/>
          <p:nvPr/>
        </p:nvSpPr>
        <p:spPr>
          <a:xfrm>
            <a:off x="3862575" y="2424938"/>
            <a:ext cx="4451388" cy="290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l-PL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Kadr jest oknem, w którym wszystko się dzieje i jest to wyłączny punkt widzenia reżysera, przez który widz staje w obliczu opowiadanych faktów.</a:t>
            </a:r>
          </a:p>
          <a:p>
            <a:pPr algn="just">
              <a:lnSpc>
                <a:spcPct val="140000"/>
              </a:lnSpc>
            </a:pPr>
            <a:endParaRPr lang="pl-PL" sz="15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just">
              <a:lnSpc>
                <a:spcPct val="140000"/>
              </a:lnSpc>
            </a:pPr>
            <a:r>
              <a:rPr lang="pl-PL" sz="15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Techniki kręcenia pozwalają nam przekazywać emocje i wrażenia za pomocą obrazu, który może się również różnić w zależności od kontekstu.</a:t>
            </a:r>
            <a:endParaRPr lang="en-US" sz="6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3C20673-9F38-20F5-4982-92C6993A5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/>
          <p:nvPr/>
        </p:nvSpPr>
        <p:spPr>
          <a:xfrm>
            <a:off x="109105" y="961159"/>
            <a:ext cx="8925791" cy="4935682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80" name="Google Shape;180;p9"/>
          <p:cNvSpPr/>
          <p:nvPr/>
        </p:nvSpPr>
        <p:spPr>
          <a:xfrm>
            <a:off x="514350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81" name="Google Shape;181;p9"/>
          <p:cNvSpPr/>
          <p:nvPr/>
        </p:nvSpPr>
        <p:spPr>
          <a:xfrm>
            <a:off x="3330287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182" name="Google Shape;182;p9"/>
          <p:cNvSpPr/>
          <p:nvPr/>
        </p:nvSpPr>
        <p:spPr>
          <a:xfrm>
            <a:off x="6146223" y="2282106"/>
            <a:ext cx="2483428" cy="1662546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255" y="2348042"/>
            <a:ext cx="2293143" cy="153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l="15982"/>
          <a:stretch/>
        </p:blipFill>
        <p:spPr>
          <a:xfrm>
            <a:off x="3429023" y="2356492"/>
            <a:ext cx="2285955" cy="151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5">
            <a:alphaModFix/>
          </a:blip>
          <a:srcRect r="16973"/>
          <a:stretch/>
        </p:blipFill>
        <p:spPr>
          <a:xfrm>
            <a:off x="6250354" y="2348042"/>
            <a:ext cx="2268734" cy="153067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653487" y="1394196"/>
            <a:ext cx="7837026" cy="55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023"/>
              </a:lnSpc>
            </a:pPr>
            <a:r>
              <a:rPr lang="pl-PL" sz="275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KADRY</a:t>
            </a:r>
            <a:endParaRPr sz="900" dirty="0"/>
          </a:p>
        </p:txBody>
      </p:sp>
      <p:grpSp>
        <p:nvGrpSpPr>
          <p:cNvPr id="187" name="Google Shape;187;p9"/>
          <p:cNvGrpSpPr/>
          <p:nvPr/>
        </p:nvGrpSpPr>
        <p:grpSpPr>
          <a:xfrm>
            <a:off x="514350" y="4187281"/>
            <a:ext cx="2483428" cy="833440"/>
            <a:chOff x="0" y="-57150"/>
            <a:chExt cx="6622473" cy="2222509"/>
          </a:xfrm>
        </p:grpSpPr>
        <p:sp>
          <p:nvSpPr>
            <p:cNvPr id="188" name="Google Shape;188;p9"/>
            <p:cNvSpPr txBox="1"/>
            <p:nvPr/>
          </p:nvSpPr>
          <p:spPr>
            <a:xfrm>
              <a:off x="0" y="-57150"/>
              <a:ext cx="6622473" cy="890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12"/>
                </a:lnSpc>
              </a:pPr>
              <a:r>
                <a:rPr lang="pl-PL" sz="15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SZEROKI KADR</a:t>
              </a:r>
              <a:endParaRPr sz="900" dirty="0"/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9352" y="843971"/>
              <a:ext cx="6603766" cy="1321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pl-PL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Ujęcie używane do wyeksponowania krajobrazu</a:t>
              </a:r>
              <a:endParaRPr sz="900" dirty="0"/>
            </a:p>
          </p:txBody>
        </p:sp>
      </p:grpSp>
      <p:grpSp>
        <p:nvGrpSpPr>
          <p:cNvPr id="190" name="Google Shape;190;p9"/>
          <p:cNvGrpSpPr/>
          <p:nvPr/>
        </p:nvGrpSpPr>
        <p:grpSpPr>
          <a:xfrm>
            <a:off x="3330287" y="4187281"/>
            <a:ext cx="2483428" cy="841048"/>
            <a:chOff x="0" y="-57150"/>
            <a:chExt cx="6622473" cy="2242795"/>
          </a:xfrm>
        </p:grpSpPr>
        <p:sp>
          <p:nvSpPr>
            <p:cNvPr id="191" name="Google Shape;191;p9"/>
            <p:cNvSpPr txBox="1"/>
            <p:nvPr/>
          </p:nvSpPr>
          <p:spPr>
            <a:xfrm>
              <a:off x="0" y="-57150"/>
              <a:ext cx="6622473" cy="91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pl-PL" sz="16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DŁUGI KADR</a:t>
              </a:r>
              <a:endParaRPr sz="900" dirty="0"/>
            </a:p>
          </p:txBody>
        </p:sp>
        <p:sp>
          <p:nvSpPr>
            <p:cNvPr id="192" name="Google Shape;192;p9"/>
            <p:cNvSpPr txBox="1"/>
            <p:nvPr/>
          </p:nvSpPr>
          <p:spPr>
            <a:xfrm>
              <a:off x="9352" y="864258"/>
              <a:ext cx="6603766" cy="132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pl-PL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Ujęcie używane do pokazania postaci w krajobrazie</a:t>
              </a:r>
              <a:endParaRPr sz="11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>
            <a:off x="6146223" y="4187281"/>
            <a:ext cx="2483428" cy="1336570"/>
            <a:chOff x="0" y="-57150"/>
            <a:chExt cx="6622473" cy="3564183"/>
          </a:xfrm>
        </p:grpSpPr>
        <p:sp>
          <p:nvSpPr>
            <p:cNvPr id="194" name="Google Shape;194;p9"/>
            <p:cNvSpPr txBox="1"/>
            <p:nvPr/>
          </p:nvSpPr>
          <p:spPr>
            <a:xfrm>
              <a:off x="0" y="-57150"/>
              <a:ext cx="6622473" cy="919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40043"/>
                </a:lnSpc>
              </a:pPr>
              <a:r>
                <a:rPr lang="pl-PL" sz="16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OGÓLNY KADR</a:t>
              </a:r>
              <a:endParaRPr sz="900" dirty="0"/>
            </a:p>
          </p:txBody>
        </p:sp>
        <p:sp>
          <p:nvSpPr>
            <p:cNvPr id="195" name="Google Shape;195;p9"/>
            <p:cNvSpPr txBox="1"/>
            <p:nvPr/>
          </p:nvSpPr>
          <p:spPr>
            <a:xfrm>
              <a:off x="9352" y="864260"/>
              <a:ext cx="6603766" cy="2642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pl-PL" sz="1150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Ujęcie, w którym środowisko nadal dominuje, ale postać ludzka staje się bohaterem, a akcja jest bardziej widoczna.</a:t>
              </a:r>
              <a:endParaRPr sz="115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E1AC7EC8-89CF-8D97-DB63-1B47F6FF2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184</TotalTime>
  <Words>683</Words>
  <Application>Microsoft Office PowerPoint</Application>
  <PresentationFormat>On-screen Show (4:3)</PresentationFormat>
  <Paragraphs>97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Arimo</vt:lpstr>
      <vt:lpstr>Calibri</vt:lpstr>
      <vt:lpstr>Calibri Light</vt:lpstr>
      <vt:lpstr>Montserrat</vt:lpstr>
      <vt:lpstr>Montserrat Light</vt:lpstr>
      <vt:lpstr>Motyw pakietu Office</vt:lpstr>
      <vt:lpstr>INTELIGENTNE TWORZENIE FILMÓW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LROT</dc:creator>
  <cp:lastModifiedBy>Gumienniak, Agata</cp:lastModifiedBy>
  <cp:revision>12</cp:revision>
  <dcterms:created xsi:type="dcterms:W3CDTF">2023-04-04T07:50:00Z</dcterms:created>
  <dcterms:modified xsi:type="dcterms:W3CDTF">2023-09-04T15:10:14Z</dcterms:modified>
</cp:coreProperties>
</file>