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753600" cy="73152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M Serif Display" pitchFamily="2" charset="0"/>
      <p:regular r:id="rId30"/>
      <p:italic r:id="rId31"/>
    </p:embeddedFont>
    <p:embeddedFont>
      <p:font typeface="HK Grotesk" panose="020B0604020202020204" charset="-18"/>
      <p:regular r:id="rId32"/>
    </p:embeddedFont>
    <p:embeddedFont>
      <p:font typeface="HK Grotesk Bold" panose="020B0604020202020204" charset="-18"/>
      <p:regular r:id="rId33"/>
    </p:embeddedFont>
    <p:embeddedFont>
      <p:font typeface="HK Grotesk Light" panose="020B0604020202020204" charset="-18"/>
      <p:regular r:id="rId34"/>
    </p:embeddedFont>
    <p:embeddedFont>
      <p:font typeface="League Spartan" panose="020B0604020202020204" charset="-18"/>
      <p:regular r:id="rId35"/>
    </p:embeddedFont>
    <p:embeddedFont>
      <p:font typeface="Merriweather Bold" panose="020B0604020202020204" charset="-18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Bold" panose="020B0806030504020204" pitchFamily="34" charset="0"/>
      <p:regular r:id="rId41"/>
      <p:bold r:id="rId42"/>
    </p:embeddedFont>
    <p:embeddedFont>
      <p:font typeface="Sanchez" panose="020B0604020202020204" charset="-18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8" d="100"/>
          <a:sy n="98" d="100"/>
        </p:scale>
        <p:origin x="17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24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438" y="476945"/>
            <a:ext cx="8972743" cy="5373380"/>
            <a:chOff x="0" y="0"/>
            <a:chExt cx="11963657" cy="716450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5896" b="45358"/>
            <a:stretch>
              <a:fillRect/>
            </a:stretch>
          </p:blipFill>
          <p:spPr>
            <a:xfrm>
              <a:off x="0" y="0"/>
              <a:ext cx="7934513" cy="2305651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2429428"/>
              <a:ext cx="7934513" cy="2305651"/>
            </a:xfrm>
            <a:prstGeom prst="rect">
              <a:avLst/>
            </a:pr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30157" r="14857"/>
            <a:stretch>
              <a:fillRect/>
            </a:stretch>
          </p:blipFill>
          <p:spPr>
            <a:xfrm>
              <a:off x="8058289" y="0"/>
              <a:ext cx="3905368" cy="4735079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4858855"/>
              <a:ext cx="3905368" cy="230565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4029145" y="4858855"/>
              <a:ext cx="3905368" cy="230565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8058289" y="4858855"/>
              <a:ext cx="3905368" cy="230565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4288648" y="4463097"/>
            <a:ext cx="1176303" cy="1108023"/>
          </a:xfrm>
          <a:custGeom>
            <a:avLst/>
            <a:gdLst/>
            <a:ahLst/>
            <a:cxnLst/>
            <a:rect l="l" t="t" r="r" b="b"/>
            <a:pathLst>
              <a:path w="1176303" h="1108023">
                <a:moveTo>
                  <a:pt x="0" y="0"/>
                </a:moveTo>
                <a:lnTo>
                  <a:pt x="1176304" y="0"/>
                </a:lnTo>
                <a:lnTo>
                  <a:pt x="1176304" y="1108023"/>
                </a:lnTo>
                <a:lnTo>
                  <a:pt x="0" y="1108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6560156" y="4638885"/>
            <a:ext cx="2020399" cy="815352"/>
          </a:xfrm>
          <a:custGeom>
            <a:avLst/>
            <a:gdLst/>
            <a:ahLst/>
            <a:cxnLst/>
            <a:rect l="l" t="t" r="r" b="b"/>
            <a:pathLst>
              <a:path w="2020399" h="815352">
                <a:moveTo>
                  <a:pt x="0" y="0"/>
                </a:moveTo>
                <a:lnTo>
                  <a:pt x="2020400" y="0"/>
                </a:lnTo>
                <a:lnTo>
                  <a:pt x="2020400" y="815352"/>
                </a:lnTo>
                <a:lnTo>
                  <a:pt x="0" y="815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" t="-6806" b="-678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397438" y="5850325"/>
            <a:ext cx="8972743" cy="1159666"/>
            <a:chOff x="0" y="0"/>
            <a:chExt cx="3323238" cy="4295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23238" cy="429506"/>
            </a:xfrm>
            <a:custGeom>
              <a:avLst/>
              <a:gdLst/>
              <a:ahLst/>
              <a:cxnLst/>
              <a:rect l="l" t="t" r="r" b="b"/>
              <a:pathLst>
                <a:path w="3323238" h="429506">
                  <a:moveTo>
                    <a:pt x="0" y="0"/>
                  </a:moveTo>
                  <a:lnTo>
                    <a:pt x="3323238" y="0"/>
                  </a:lnTo>
                  <a:lnTo>
                    <a:pt x="3323238" y="429506"/>
                  </a:lnTo>
                  <a:lnTo>
                    <a:pt x="0" y="429506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67062" y="6119885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891349" y="4638885"/>
            <a:ext cx="2715400" cy="756448"/>
          </a:xfrm>
          <a:custGeom>
            <a:avLst/>
            <a:gdLst/>
            <a:ahLst/>
            <a:cxnLst/>
            <a:rect l="l" t="t" r="r" b="b"/>
            <a:pathLst>
              <a:path w="2715400" h="756448">
                <a:moveTo>
                  <a:pt x="0" y="0"/>
                </a:moveTo>
                <a:lnTo>
                  <a:pt x="2715400" y="0"/>
                </a:lnTo>
                <a:lnTo>
                  <a:pt x="2715400" y="756447"/>
                </a:lnTo>
                <a:lnTo>
                  <a:pt x="0" y="7564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766220" y="6028301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" b="-1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6463551" y="3559050"/>
            <a:ext cx="2897105" cy="473325"/>
            <a:chOff x="0" y="0"/>
            <a:chExt cx="1073002" cy="1753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3002" cy="175306"/>
            </a:xfrm>
            <a:custGeom>
              <a:avLst/>
              <a:gdLst/>
              <a:ahLst/>
              <a:cxnLst/>
              <a:rect l="l" t="t" r="r" b="b"/>
              <a:pathLst>
                <a:path w="1073002" h="175306">
                  <a:moveTo>
                    <a:pt x="0" y="0"/>
                  </a:moveTo>
                  <a:lnTo>
                    <a:pt x="1073002" y="0"/>
                  </a:lnTo>
                  <a:lnTo>
                    <a:pt x="1073002" y="175306"/>
                  </a:lnTo>
                  <a:lnTo>
                    <a:pt x="0" y="175306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31520" y="2746189"/>
            <a:ext cx="5295015" cy="91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"/>
              </a:lnSpc>
            </a:pPr>
            <a:r>
              <a:rPr lang="en-US" sz="3203" spc="-128">
                <a:solidFill>
                  <a:srgbClr val="0E2C8E"/>
                </a:solidFill>
                <a:latin typeface="Open Sans Bold"/>
              </a:rPr>
              <a:t>MAŁE OJCZYZNY</a:t>
            </a:r>
          </a:p>
          <a:p>
            <a:pPr algn="ctr">
              <a:lnSpc>
                <a:spcPts val="2578"/>
              </a:lnSpc>
            </a:pPr>
            <a:endParaRPr lang="en-US" sz="3203" spc="-128">
              <a:solidFill>
                <a:srgbClr val="0E2C8E"/>
              </a:solidFill>
              <a:latin typeface="Open Sans Bold"/>
            </a:endParaRPr>
          </a:p>
          <a:p>
            <a:pPr algn="ctr">
              <a:lnSpc>
                <a:spcPts val="935"/>
              </a:lnSpc>
            </a:pPr>
            <a:r>
              <a:rPr lang="en-US" sz="1460" spc="-58">
                <a:solidFill>
                  <a:srgbClr val="0E2C8E"/>
                </a:solidFill>
                <a:latin typeface="Open Sans Bold"/>
              </a:rPr>
              <a:t>Jak w ciekawym języku opowiedzieć o swoim </a:t>
            </a:r>
          </a:p>
          <a:p>
            <a:pPr algn="ctr">
              <a:lnSpc>
                <a:spcPts val="935"/>
              </a:lnSpc>
            </a:pPr>
            <a:endParaRPr lang="en-US" sz="1460" spc="-58">
              <a:solidFill>
                <a:srgbClr val="0E2C8E"/>
              </a:solidFill>
              <a:latin typeface="Open Sans Bold"/>
            </a:endParaRPr>
          </a:p>
          <a:p>
            <a:pPr algn="ctr">
              <a:lnSpc>
                <a:spcPts val="935"/>
              </a:lnSpc>
            </a:pPr>
            <a:r>
              <a:rPr lang="en-US" sz="1460" spc="-58">
                <a:solidFill>
                  <a:srgbClr val="0E2C8E"/>
                </a:solidFill>
                <a:latin typeface="Open Sans Bold"/>
              </a:rPr>
              <a:t>miejscu na ziemi?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73076" y="3648075"/>
            <a:ext cx="1777104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71" dirty="0">
                <a:solidFill>
                  <a:srgbClr val="FEFEFE"/>
                </a:solidFill>
                <a:latin typeface="Sanchez"/>
              </a:rPr>
              <a:t>M2W</a:t>
            </a:r>
            <a:r>
              <a:rPr lang="pl-PL" sz="1439" spc="71">
                <a:solidFill>
                  <a:srgbClr val="FEFEFE"/>
                </a:solidFill>
                <a:latin typeface="Sanchez"/>
              </a:rPr>
              <a:t>1</a:t>
            </a:r>
            <a:r>
              <a:rPr lang="en-US" sz="1439" spc="71">
                <a:solidFill>
                  <a:srgbClr val="FEFEFE"/>
                </a:solidFill>
                <a:latin typeface="Sanchez"/>
              </a:rPr>
              <a:t>-M01</a:t>
            </a:r>
            <a:endParaRPr lang="en-US" sz="1439" spc="71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280" y="160926"/>
            <a:ext cx="3103438" cy="707890"/>
          </a:xfrm>
          <a:custGeom>
            <a:avLst/>
            <a:gdLst/>
            <a:ahLst/>
            <a:cxnLst/>
            <a:rect l="l" t="t" r="r" b="b"/>
            <a:pathLst>
              <a:path w="3103438" h="707890">
                <a:moveTo>
                  <a:pt x="0" y="0"/>
                </a:moveTo>
                <a:lnTo>
                  <a:pt x="3103438" y="0"/>
                </a:lnTo>
                <a:lnTo>
                  <a:pt x="3103438" y="707890"/>
                </a:lnTo>
                <a:lnTo>
                  <a:pt x="0" y="707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596280" y="1103131"/>
            <a:ext cx="8683494" cy="5996628"/>
            <a:chOff x="0" y="0"/>
            <a:chExt cx="3216109" cy="22209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6109" cy="2220973"/>
            </a:xfrm>
            <a:custGeom>
              <a:avLst/>
              <a:gdLst/>
              <a:ahLst/>
              <a:cxnLst/>
              <a:rect l="l" t="t" r="r" b="b"/>
              <a:pathLst>
                <a:path w="3216109" h="2220973">
                  <a:moveTo>
                    <a:pt x="0" y="0"/>
                  </a:moveTo>
                  <a:lnTo>
                    <a:pt x="3216109" y="0"/>
                  </a:lnTo>
                  <a:lnTo>
                    <a:pt x="3216109" y="2220973"/>
                  </a:lnTo>
                  <a:lnTo>
                    <a:pt x="0" y="222097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24057" y="2137332"/>
            <a:ext cx="5440478" cy="874999"/>
            <a:chOff x="0" y="0"/>
            <a:chExt cx="7253971" cy="1166665"/>
          </a:xfrm>
        </p:grpSpPr>
        <p:sp>
          <p:nvSpPr>
            <p:cNvPr id="7" name="Freeform 7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D4A9A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en-US" sz="2346" spc="117">
                  <a:solidFill>
                    <a:srgbClr val="FEFEFE"/>
                  </a:solidFill>
                  <a:latin typeface="Sanchez"/>
                </a:rPr>
                <a:t>POCZĄTEK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29385" y="3119207"/>
            <a:ext cx="5440478" cy="874999"/>
            <a:chOff x="0" y="0"/>
            <a:chExt cx="7253971" cy="1166665"/>
          </a:xfrm>
        </p:grpSpPr>
        <p:sp>
          <p:nvSpPr>
            <p:cNvPr id="11" name="Freeform 11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AD8C9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en-US" sz="2346" spc="117">
                  <a:solidFill>
                    <a:srgbClr val="FEFEFE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34712" y="4101445"/>
            <a:ext cx="5440478" cy="874999"/>
            <a:chOff x="0" y="0"/>
            <a:chExt cx="7253971" cy="1166665"/>
          </a:xfrm>
        </p:grpSpPr>
        <p:sp>
          <p:nvSpPr>
            <p:cNvPr id="15" name="Freeform 15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D4A9A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en-US" sz="2346" spc="117">
                  <a:solidFill>
                    <a:srgbClr val="FEFEFE"/>
                  </a:solidFill>
                  <a:latin typeface="Sanchez"/>
                </a:rPr>
                <a:t>NIEUDANA PRÓBA ROZWIĄZANIA PROBLEMU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40040" y="5083319"/>
            <a:ext cx="5440478" cy="874999"/>
            <a:chOff x="0" y="0"/>
            <a:chExt cx="7253971" cy="1166665"/>
          </a:xfrm>
        </p:grpSpPr>
        <p:sp>
          <p:nvSpPr>
            <p:cNvPr id="19" name="Freeform 19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en-US" sz="2346" spc="117">
                  <a:solidFill>
                    <a:srgbClr val="FEFEFE"/>
                  </a:solidFill>
                  <a:latin typeface="Sanchez"/>
                </a:rPr>
                <a:t>ROZWIĄZANIE PROBLEMU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045368" y="6065557"/>
            <a:ext cx="5440478" cy="874999"/>
            <a:chOff x="0" y="0"/>
            <a:chExt cx="7253971" cy="1166665"/>
          </a:xfrm>
        </p:grpSpPr>
        <p:sp>
          <p:nvSpPr>
            <p:cNvPr id="23" name="Freeform 23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AD8C9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en-US" sz="2346" spc="117">
                  <a:solidFill>
                    <a:srgbClr val="FEFEFE"/>
                  </a:solidFill>
                  <a:latin typeface="Sanchez"/>
                </a:rPr>
                <a:t>ZAKOŃCZENIE	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291624" y="2767317"/>
            <a:ext cx="573275" cy="573275"/>
          </a:xfrm>
          <a:custGeom>
            <a:avLst/>
            <a:gdLst/>
            <a:ahLst/>
            <a:cxnLst/>
            <a:rect l="l" t="t" r="r" b="b"/>
            <a:pathLst>
              <a:path w="573275" h="573275">
                <a:moveTo>
                  <a:pt x="0" y="0"/>
                </a:moveTo>
                <a:lnTo>
                  <a:pt x="573275" y="0"/>
                </a:lnTo>
                <a:lnTo>
                  <a:pt x="573275" y="573275"/>
                </a:lnTo>
                <a:lnTo>
                  <a:pt x="0" y="573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6696952" y="3749191"/>
            <a:ext cx="573275" cy="573275"/>
          </a:xfrm>
          <a:custGeom>
            <a:avLst/>
            <a:gdLst/>
            <a:ahLst/>
            <a:cxnLst/>
            <a:rect l="l" t="t" r="r" b="b"/>
            <a:pathLst>
              <a:path w="573275" h="573275">
                <a:moveTo>
                  <a:pt x="0" y="0"/>
                </a:moveTo>
                <a:lnTo>
                  <a:pt x="573275" y="0"/>
                </a:lnTo>
                <a:lnTo>
                  <a:pt x="573275" y="573275"/>
                </a:lnTo>
                <a:lnTo>
                  <a:pt x="0" y="573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Freeform 28"/>
          <p:cNvSpPr/>
          <p:nvPr/>
        </p:nvSpPr>
        <p:spPr>
          <a:xfrm>
            <a:off x="7102279" y="4716888"/>
            <a:ext cx="573275" cy="573275"/>
          </a:xfrm>
          <a:custGeom>
            <a:avLst/>
            <a:gdLst/>
            <a:ahLst/>
            <a:cxnLst/>
            <a:rect l="l" t="t" r="r" b="b"/>
            <a:pathLst>
              <a:path w="573275" h="573275">
                <a:moveTo>
                  <a:pt x="0" y="0"/>
                </a:moveTo>
                <a:lnTo>
                  <a:pt x="573275" y="0"/>
                </a:lnTo>
                <a:lnTo>
                  <a:pt x="573275" y="573275"/>
                </a:lnTo>
                <a:lnTo>
                  <a:pt x="0" y="573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Freeform 29"/>
          <p:cNvSpPr/>
          <p:nvPr/>
        </p:nvSpPr>
        <p:spPr>
          <a:xfrm>
            <a:off x="7507607" y="5708578"/>
            <a:ext cx="573275" cy="573275"/>
          </a:xfrm>
          <a:custGeom>
            <a:avLst/>
            <a:gdLst/>
            <a:ahLst/>
            <a:cxnLst/>
            <a:rect l="l" t="t" r="r" b="b"/>
            <a:pathLst>
              <a:path w="573275" h="573275">
                <a:moveTo>
                  <a:pt x="0" y="0"/>
                </a:moveTo>
                <a:lnTo>
                  <a:pt x="573275" y="0"/>
                </a:lnTo>
                <a:lnTo>
                  <a:pt x="573275" y="573275"/>
                </a:lnTo>
                <a:lnTo>
                  <a:pt x="0" y="573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TextBox 30"/>
          <p:cNvSpPr txBox="1"/>
          <p:nvPr/>
        </p:nvSpPr>
        <p:spPr>
          <a:xfrm>
            <a:off x="2720280" y="1365807"/>
            <a:ext cx="495527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1"/>
              </a:lnSpc>
            </a:pPr>
            <a:r>
              <a:rPr lang="en-US" sz="2501" spc="125">
                <a:solidFill>
                  <a:srgbClr val="FFFFFF"/>
                </a:solidFill>
                <a:latin typeface="Sanchez"/>
              </a:rPr>
              <a:t>PLAN OPOWIEŚCI NR 2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715" y="423703"/>
            <a:ext cx="3716467" cy="847721"/>
          </a:xfrm>
          <a:custGeom>
            <a:avLst/>
            <a:gdLst/>
            <a:ahLst/>
            <a:cxnLst/>
            <a:rect l="l" t="t" r="r" b="b"/>
            <a:pathLst>
              <a:path w="3716467" h="847721">
                <a:moveTo>
                  <a:pt x="0" y="0"/>
                </a:moveTo>
                <a:lnTo>
                  <a:pt x="3716467" y="0"/>
                </a:lnTo>
                <a:lnTo>
                  <a:pt x="3716467" y="847721"/>
                </a:lnTo>
                <a:lnTo>
                  <a:pt x="0" y="847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865715" y="1577034"/>
            <a:ext cx="8059053" cy="5354255"/>
            <a:chOff x="0" y="0"/>
            <a:chExt cx="2984834" cy="1983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84834" cy="1983058"/>
            </a:xfrm>
            <a:custGeom>
              <a:avLst/>
              <a:gdLst/>
              <a:ahLst/>
              <a:cxnLst/>
              <a:rect l="l" t="t" r="r" b="b"/>
              <a:pathLst>
                <a:path w="2984834" h="1983058">
                  <a:moveTo>
                    <a:pt x="0" y="0"/>
                  </a:moveTo>
                  <a:lnTo>
                    <a:pt x="2984834" y="0"/>
                  </a:lnTo>
                  <a:lnTo>
                    <a:pt x="2984834" y="1983058"/>
                  </a:lnTo>
                  <a:lnTo>
                    <a:pt x="0" y="198305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46418" y="2168401"/>
            <a:ext cx="6497647" cy="3817439"/>
            <a:chOff x="0" y="0"/>
            <a:chExt cx="2406536" cy="14138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6536" cy="1413866"/>
            </a:xfrm>
            <a:custGeom>
              <a:avLst/>
              <a:gdLst/>
              <a:ahLst/>
              <a:cxnLst/>
              <a:rect l="l" t="t" r="r" b="b"/>
              <a:pathLst>
                <a:path w="2406536" h="1413866">
                  <a:moveTo>
                    <a:pt x="0" y="0"/>
                  </a:moveTo>
                  <a:lnTo>
                    <a:pt x="2406536" y="0"/>
                  </a:lnTo>
                  <a:lnTo>
                    <a:pt x="2406536" y="1413866"/>
                  </a:lnTo>
                  <a:lnTo>
                    <a:pt x="0" y="1413866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247909" y="2717354"/>
            <a:ext cx="3257781" cy="2926080"/>
          </a:xfrm>
          <a:custGeom>
            <a:avLst/>
            <a:gdLst/>
            <a:ahLst/>
            <a:cxnLst/>
            <a:rect l="l" t="t" r="r" b="b"/>
            <a:pathLst>
              <a:path w="3257781" h="2926080">
                <a:moveTo>
                  <a:pt x="0" y="0"/>
                </a:moveTo>
                <a:lnTo>
                  <a:pt x="3257782" y="0"/>
                </a:lnTo>
                <a:lnTo>
                  <a:pt x="325778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646418" y="5985840"/>
            <a:ext cx="6497647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3"/>
              </a:lnSpc>
            </a:pPr>
            <a:r>
              <a:rPr lang="en-US" sz="2419" u="sng" spc="-97">
                <a:solidFill>
                  <a:srgbClr val="000000"/>
                </a:solidFill>
                <a:latin typeface="Open Sans"/>
              </a:rPr>
              <a:t>Posłuchajcie opowiadania o mojej małej ojczyźnie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3586" y="1497641"/>
            <a:ext cx="8591014" cy="5149415"/>
            <a:chOff x="0" y="0"/>
            <a:chExt cx="11454685" cy="68658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8242" b="28242"/>
            <a:stretch>
              <a:fillRect/>
            </a:stretch>
          </p:blipFill>
          <p:spPr>
            <a:xfrm>
              <a:off x="0" y="0"/>
              <a:ext cx="7595198" cy="2206111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2329888"/>
              <a:ext cx="7595198" cy="2206111"/>
            </a:xfrm>
            <a:prstGeom prst="rect">
              <a:avLst/>
            </a:pr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2513" r="22513"/>
            <a:stretch>
              <a:fillRect/>
            </a:stretch>
          </p:blipFill>
          <p:spPr>
            <a:xfrm>
              <a:off x="7718975" y="0"/>
              <a:ext cx="3735711" cy="45359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6417" b="6417"/>
            <a:stretch>
              <a:fillRect/>
            </a:stretch>
          </p:blipFill>
          <p:spPr>
            <a:xfrm>
              <a:off x="0" y="4659776"/>
              <a:ext cx="3735711" cy="220611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5681" b="5681"/>
            <a:stretch>
              <a:fillRect/>
            </a:stretch>
          </p:blipFill>
          <p:spPr>
            <a:xfrm>
              <a:off x="3859487" y="4659776"/>
              <a:ext cx="3735711" cy="220611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5681" b="5681"/>
            <a:stretch>
              <a:fillRect/>
            </a:stretch>
          </p:blipFill>
          <p:spPr>
            <a:xfrm>
              <a:off x="7718975" y="4659776"/>
              <a:ext cx="3735711" cy="220611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051178" y="3842018"/>
            <a:ext cx="502589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1"/>
              </a:lnSpc>
            </a:pPr>
            <a:r>
              <a:rPr lang="en-US" sz="2734" spc="136">
                <a:solidFill>
                  <a:srgbClr val="FEFEFE"/>
                </a:solidFill>
                <a:latin typeface="Sanchez"/>
              </a:rPr>
              <a:t>MOJA MAŁA OJCZYZNA</a:t>
            </a:r>
          </a:p>
          <a:p>
            <a:pPr algn="l">
              <a:lnSpc>
                <a:spcPts val="3281"/>
              </a:lnSpc>
            </a:pPr>
            <a:endParaRPr lang="en-US" sz="2734" spc="136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281"/>
              </a:lnSpc>
            </a:pPr>
            <a:endParaRPr lang="en-US" sz="2734" spc="136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19322" y="5701181"/>
            <a:ext cx="2608992" cy="34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  <a:spcBef>
                <a:spcPct val="0"/>
              </a:spcBef>
            </a:pPr>
            <a:r>
              <a:rPr lang="en-US" sz="2409" spc="120">
                <a:solidFill>
                  <a:srgbClr val="FEFEFE"/>
                </a:solidFill>
                <a:latin typeface="Sanchez"/>
              </a:rPr>
              <a:t>WYDARZENIA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8660" y="5673187"/>
            <a:ext cx="1739612" cy="4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750" spc="137">
                <a:solidFill>
                  <a:srgbClr val="FEFEFE"/>
                </a:solidFill>
                <a:latin typeface="Sanchez"/>
              </a:rPr>
              <a:t>LUDZIE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1178" y="5673187"/>
            <a:ext cx="2167316" cy="41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750" spc="137">
                <a:solidFill>
                  <a:srgbClr val="FEFEFE"/>
                </a:solidFill>
                <a:latin typeface="Sanchez"/>
              </a:rPr>
              <a:t>EMOCJE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25556" y="3108504"/>
            <a:ext cx="2502758" cy="34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0"/>
              </a:lnSpc>
              <a:spcBef>
                <a:spcPct val="0"/>
              </a:spcBef>
            </a:pPr>
            <a:r>
              <a:rPr lang="en-US" sz="2316" spc="115">
                <a:solidFill>
                  <a:srgbClr val="FEFEFE"/>
                </a:solidFill>
                <a:latin typeface="Sanchez"/>
              </a:rPr>
              <a:t>SKOJARZENIA</a:t>
            </a:r>
          </a:p>
        </p:txBody>
      </p:sp>
      <p:sp>
        <p:nvSpPr>
          <p:cNvPr id="14" name="Freeform 14"/>
          <p:cNvSpPr/>
          <p:nvPr/>
        </p:nvSpPr>
        <p:spPr>
          <a:xfrm>
            <a:off x="613586" y="334248"/>
            <a:ext cx="3483332" cy="794543"/>
          </a:xfrm>
          <a:custGeom>
            <a:avLst/>
            <a:gdLst/>
            <a:ahLst/>
            <a:cxnLst/>
            <a:rect l="l" t="t" r="r" b="b"/>
            <a:pathLst>
              <a:path w="3483332" h="794543">
                <a:moveTo>
                  <a:pt x="0" y="0"/>
                </a:moveTo>
                <a:lnTo>
                  <a:pt x="3483332" y="0"/>
                </a:lnTo>
                <a:lnTo>
                  <a:pt x="3483332" y="794544"/>
                </a:lnTo>
                <a:lnTo>
                  <a:pt x="0" y="79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629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8128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6"/>
                </a:lnSpc>
              </a:pPr>
              <a:r>
                <a:rPr lang="en-US" sz="3257" spc="162">
                  <a:solidFill>
                    <a:srgbClr val="FFFFFF"/>
                  </a:solidFill>
                  <a:latin typeface="Sanchez"/>
                </a:rPr>
                <a:t>Początek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9810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en-US" sz="1557" spc="77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3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/>
          </a:p>
          <a:p>
            <a:pPr algn="ctr">
              <a:lnSpc>
                <a:spcPts val="1910"/>
              </a:lnSpc>
            </a:pPr>
            <a:r>
              <a:rPr lang="en-US" sz="1364" spc="204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1910"/>
              </a:lnSpc>
            </a:pPr>
            <a:endParaRPr lang="en-US" sz="1364" spc="204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49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3" spc="438">
                <a:solidFill>
                  <a:srgbClr val="545454"/>
                </a:solidFill>
                <a:latin typeface="Merriweather Bold"/>
              </a:rPr>
              <a:t>KARTA PRACY   1/5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26921" y="3270056"/>
            <a:ext cx="2844072" cy="313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5"/>
              </a:lnSpc>
            </a:pPr>
            <a:r>
              <a:rPr lang="en-US" sz="1646" spc="82">
                <a:solidFill>
                  <a:srgbClr val="FEFEFE"/>
                </a:solidFill>
                <a:latin typeface="Sanchez"/>
              </a:rPr>
              <a:t>Przedstaw swoją małą ojczyznę, bohatera i kontekst, opisz dlaczego jest ważny w Twojej opowieści. Pamiętaj, że już w tym momencie musisz wiedzieć jak zakończy się to opowiadanie i co chcesz nim powiedzieć swoim słuchaczom.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629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8128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857" spc="142">
                  <a:solidFill>
                    <a:srgbClr val="FFFFFF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9810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en-US" sz="1557" spc="77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3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/>
          </a:p>
          <a:p>
            <a:pPr algn="ctr">
              <a:lnSpc>
                <a:spcPts val="1910"/>
              </a:lnSpc>
            </a:pPr>
            <a:r>
              <a:rPr lang="en-US" sz="1364" spc="204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1910"/>
              </a:lnSpc>
            </a:pPr>
            <a:endParaRPr lang="en-US" sz="1364" spc="204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49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3" spc="438">
                <a:solidFill>
                  <a:srgbClr val="545454"/>
                </a:solidFill>
                <a:latin typeface="Merriweather Bold"/>
              </a:rPr>
              <a:t>KARTA PRACY   2/5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37674" y="3077012"/>
            <a:ext cx="2508290" cy="3553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1857" spc="92">
                <a:solidFill>
                  <a:srgbClr val="FEFEFE"/>
                </a:solidFill>
                <a:latin typeface="Sanchez"/>
              </a:rPr>
              <a:t>Przedstaw problem z jakim boryka się przedstawiony przez Ciebie bohater twojej małej ojczyzny i opisz dlaczego jest on dla niego tak znaczący (Ty też możesz być tym bohaterem).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91159" y="2928633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2"/>
                </a:lnSpc>
              </a:pPr>
              <a:r>
                <a:rPr lang="en-US" sz="2657" spc="132">
                  <a:solidFill>
                    <a:srgbClr val="FFFFFF"/>
                  </a:solidFill>
                  <a:latin typeface="Sanchez"/>
                </a:rPr>
                <a:t>Nieudana próba rozwiązania problemu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82841" y="2928633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en-US" sz="1557" spc="77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3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/>
          </a:p>
          <a:p>
            <a:pPr algn="ctr">
              <a:lnSpc>
                <a:spcPts val="1910"/>
              </a:lnSpc>
            </a:pPr>
            <a:r>
              <a:rPr lang="en-US" sz="1364" spc="204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1910"/>
              </a:lnSpc>
            </a:pPr>
            <a:endParaRPr lang="en-US" sz="1364" spc="204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49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3" spc="438">
                <a:solidFill>
                  <a:srgbClr val="545454"/>
                </a:solidFill>
                <a:latin typeface="Merriweather Bold"/>
              </a:rPr>
              <a:t>KARTA PRACY   3/5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53236" y="3450226"/>
            <a:ext cx="2791442" cy="276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6"/>
              </a:lnSpc>
              <a:spcBef>
                <a:spcPct val="0"/>
              </a:spcBef>
            </a:pPr>
            <a:r>
              <a:rPr lang="en-US" sz="1733" spc="86">
                <a:solidFill>
                  <a:srgbClr val="FEFEFE"/>
                </a:solidFill>
                <a:latin typeface="Sanchez"/>
              </a:rPr>
              <a:t>Opisz pierwszą </a:t>
            </a:r>
          </a:p>
          <a:p>
            <a:pPr algn="ctr">
              <a:lnSpc>
                <a:spcPts val="2426"/>
              </a:lnSpc>
              <a:spcBef>
                <a:spcPct val="0"/>
              </a:spcBef>
            </a:pPr>
            <a:r>
              <a:rPr lang="en-US" sz="1733" spc="86">
                <a:solidFill>
                  <a:srgbClr val="FEFEFE"/>
                </a:solidFill>
                <a:latin typeface="Sanchez"/>
              </a:rPr>
              <a:t>i nieudaną próbę poradzenia sobie przez bohatera z problemem z jego jednostkowej perspektywy. Opisz co czuł bohater w tamtej chwili i jak ta porażka na niego wpłynęła.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629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1"/>
                </a:lnSpc>
              </a:pPr>
              <a:r>
                <a:rPr lang="en-US" sz="2657" spc="132">
                  <a:solidFill>
                    <a:srgbClr val="FFFFFF"/>
                  </a:solidFill>
                  <a:latin typeface="Sanchez"/>
                </a:rPr>
                <a:t>Rozwiązanie problemu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9810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en-US" sz="1557" spc="77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3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/>
          </a:p>
          <a:p>
            <a:pPr algn="ctr">
              <a:lnSpc>
                <a:spcPts val="1910"/>
              </a:lnSpc>
            </a:pPr>
            <a:r>
              <a:rPr lang="en-US" sz="1364" spc="204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1910"/>
              </a:lnSpc>
            </a:pPr>
            <a:endParaRPr lang="en-US" sz="1364" spc="204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49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3" spc="438">
                <a:solidFill>
                  <a:srgbClr val="545454"/>
                </a:solidFill>
                <a:latin typeface="Merriweather Bold"/>
              </a:rPr>
              <a:t>KARTA PRACY   4/5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37687" y="3226084"/>
            <a:ext cx="2222540" cy="304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  <a:spcBef>
                <a:spcPct val="0"/>
              </a:spcBef>
            </a:pPr>
            <a:r>
              <a:rPr lang="en-US" sz="1757" spc="87">
                <a:solidFill>
                  <a:srgbClr val="FEFEFE"/>
                </a:solidFill>
                <a:latin typeface="Sanchez"/>
              </a:rPr>
              <a:t>Opisz sytuację, która doprowadziła do rozwiązania problemu zwracając szczególną uwagę na elementy mogące wzbudzić wzruszenie.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629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8128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6"/>
                </a:lnSpc>
              </a:pPr>
              <a:r>
                <a:rPr lang="en-US" sz="2757" spc="137">
                  <a:solidFill>
                    <a:srgbClr val="FFFFFF"/>
                  </a:solidFill>
                  <a:latin typeface="Sanchez"/>
                </a:rPr>
                <a:t>Zakończenie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9810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en-US" sz="1557" spc="77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3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/>
          </a:p>
          <a:p>
            <a:pPr algn="ctr">
              <a:lnSpc>
                <a:spcPts val="1910"/>
              </a:lnSpc>
            </a:pPr>
            <a:r>
              <a:rPr lang="en-US" sz="1364" spc="204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1910"/>
              </a:lnSpc>
            </a:pPr>
            <a:endParaRPr lang="en-US" sz="1364" spc="204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49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3" spc="438">
                <a:solidFill>
                  <a:srgbClr val="545454"/>
                </a:solidFill>
                <a:latin typeface="Merriweather Bold"/>
              </a:rPr>
              <a:t>KARTA PRACY   5/5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56195" y="3334680"/>
            <a:ext cx="2385523" cy="299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119" spc="105">
                <a:solidFill>
                  <a:srgbClr val="FEFEFE"/>
                </a:solidFill>
                <a:latin typeface="Sanchez"/>
              </a:rPr>
              <a:t>Zakończ opowiadanie jakimś wnioskiem, który będzie miał znaczenie dla Twoich słuchaczy.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673" y="0"/>
            <a:ext cx="8726254" cy="7315200"/>
            <a:chOff x="0" y="0"/>
            <a:chExt cx="11635005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236" r="10236"/>
            <a:stretch>
              <a:fillRect/>
            </a:stretch>
          </p:blipFill>
          <p:spPr>
            <a:xfrm>
              <a:off x="0" y="0"/>
              <a:ext cx="5817503" cy="48768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400" r="12400"/>
            <a:stretch>
              <a:fillRect/>
            </a:stretch>
          </p:blipFill>
          <p:spPr>
            <a:xfrm>
              <a:off x="5817503" y="0"/>
              <a:ext cx="5817503" cy="48768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0336" r="10336"/>
            <a:stretch>
              <a:fillRect/>
            </a:stretch>
          </p:blipFill>
          <p:spPr>
            <a:xfrm>
              <a:off x="0" y="4876800"/>
              <a:ext cx="5817503" cy="48768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7204" r="7204"/>
            <a:stretch>
              <a:fillRect/>
            </a:stretch>
          </p:blipFill>
          <p:spPr>
            <a:xfrm>
              <a:off x="5817503" y="4876800"/>
              <a:ext cx="5817503" cy="48768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672785" y="2344409"/>
            <a:ext cx="4418635" cy="2648205"/>
            <a:chOff x="0" y="0"/>
            <a:chExt cx="5255934" cy="39560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17040" cy="3956050"/>
            </a:xfrm>
            <a:custGeom>
              <a:avLst/>
              <a:gdLst/>
              <a:ahLst/>
              <a:cxnLst/>
              <a:rect l="l" t="t" r="r" b="b"/>
              <a:pathLst>
                <a:path w="5217040" h="3956050">
                  <a:moveTo>
                    <a:pt x="3646931" y="0"/>
                  </a:moveTo>
                  <a:lnTo>
                    <a:pt x="0" y="0"/>
                  </a:lnTo>
                  <a:lnTo>
                    <a:pt x="0" y="3956050"/>
                  </a:lnTo>
                  <a:lnTo>
                    <a:pt x="5217040" y="3956050"/>
                  </a:lnTo>
                  <a:lnTo>
                    <a:pt x="5217040" y="0"/>
                  </a:lnTo>
                  <a:lnTo>
                    <a:pt x="3646931" y="0"/>
                  </a:lnTo>
                  <a:close/>
                  <a:moveTo>
                    <a:pt x="5067308" y="2997200"/>
                  </a:moveTo>
                  <a:lnTo>
                    <a:pt x="5067308" y="3863340"/>
                  </a:lnTo>
                  <a:lnTo>
                    <a:pt x="91440" y="3863340"/>
                  </a:lnTo>
                  <a:lnTo>
                    <a:pt x="91440" y="91440"/>
                  </a:lnTo>
                  <a:lnTo>
                    <a:pt x="5065228" y="91440"/>
                  </a:lnTo>
                  <a:lnTo>
                    <a:pt x="5065228" y="299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4140" y="104140"/>
              <a:ext cx="4942372" cy="3747770"/>
            </a:xfrm>
            <a:custGeom>
              <a:avLst/>
              <a:gdLst/>
              <a:ahLst/>
              <a:cxnLst/>
              <a:rect l="l" t="t" r="r" b="b"/>
              <a:pathLst>
                <a:path w="4942372" h="3747770">
                  <a:moveTo>
                    <a:pt x="3542791" y="0"/>
                  </a:moveTo>
                  <a:lnTo>
                    <a:pt x="0" y="0"/>
                  </a:lnTo>
                  <a:lnTo>
                    <a:pt x="0" y="3747770"/>
                  </a:lnTo>
                  <a:lnTo>
                    <a:pt x="4942372" y="3747770"/>
                  </a:lnTo>
                  <a:lnTo>
                    <a:pt x="49423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440" y="91440"/>
              <a:ext cx="4973788" cy="3771900"/>
            </a:xfrm>
            <a:custGeom>
              <a:avLst/>
              <a:gdLst/>
              <a:ahLst/>
              <a:cxnLst/>
              <a:rect l="l" t="t" r="r" b="b"/>
              <a:pathLst>
                <a:path w="4973788" h="3771900">
                  <a:moveTo>
                    <a:pt x="3555491" y="0"/>
                  </a:moveTo>
                  <a:lnTo>
                    <a:pt x="0" y="0"/>
                  </a:lnTo>
                  <a:lnTo>
                    <a:pt x="0" y="3771900"/>
                  </a:lnTo>
                  <a:lnTo>
                    <a:pt x="4973788" y="3771900"/>
                  </a:lnTo>
                  <a:lnTo>
                    <a:pt x="4973788" y="0"/>
                  </a:lnTo>
                  <a:lnTo>
                    <a:pt x="3555491" y="0"/>
                  </a:lnTo>
                  <a:close/>
                  <a:moveTo>
                    <a:pt x="4955072" y="867410"/>
                  </a:moveTo>
                  <a:lnTo>
                    <a:pt x="4955072" y="3760470"/>
                  </a:lnTo>
                  <a:lnTo>
                    <a:pt x="12700" y="3760470"/>
                  </a:lnTo>
                  <a:lnTo>
                    <a:pt x="12700" y="12700"/>
                  </a:lnTo>
                  <a:lnTo>
                    <a:pt x="4955072" y="12700"/>
                  </a:lnTo>
                  <a:lnTo>
                    <a:pt x="4955072" y="867410"/>
                  </a:lnTo>
                  <a:close/>
                </a:path>
              </a:pathLst>
            </a:custGeom>
            <a:solidFill>
              <a:srgbClr val="506463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85242" y="2674245"/>
            <a:ext cx="4628501" cy="190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3653" spc="474">
                <a:solidFill>
                  <a:srgbClr val="506463"/>
                </a:solidFill>
                <a:latin typeface="Glegoo Bold"/>
              </a:rPr>
              <a:t>TWORZYMY WŁASNĄ HISTORIĘ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3369" y="0"/>
            <a:ext cx="4770231" cy="7315200"/>
          </a:xfrm>
          <a:custGeom>
            <a:avLst/>
            <a:gdLst/>
            <a:ahLst/>
            <a:cxnLst/>
            <a:rect l="l" t="t" r="r" b="b"/>
            <a:pathLst>
              <a:path w="4770231" h="7315200">
                <a:moveTo>
                  <a:pt x="0" y="0"/>
                </a:moveTo>
                <a:lnTo>
                  <a:pt x="4770231" y="0"/>
                </a:lnTo>
                <a:lnTo>
                  <a:pt x="477023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237" r="-1211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329938" y="1503326"/>
            <a:ext cx="4448505" cy="646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9"/>
              </a:lnSpc>
            </a:pPr>
            <a:r>
              <a:rPr lang="en-US" sz="3664">
                <a:solidFill>
                  <a:srgbClr val="FFFFFF"/>
                </a:solidFill>
                <a:latin typeface="HK Grotesk Bold"/>
              </a:rPr>
              <a:t>Przygotowanie do prezentacji przygotowanych historii:</a:t>
            </a:r>
          </a:p>
          <a:p>
            <a:pPr marL="791088" lvl="1" indent="-395544">
              <a:lnSpc>
                <a:spcPts val="5129"/>
              </a:lnSpc>
              <a:buFont typeface="Arial"/>
              <a:buChar char="•"/>
            </a:pPr>
            <a:r>
              <a:rPr lang="en-US" sz="3664">
                <a:solidFill>
                  <a:srgbClr val="FFFFFF"/>
                </a:solidFill>
                <a:latin typeface="HK Grotesk Light"/>
              </a:rPr>
              <a:t>uważnie słuchaj</a:t>
            </a:r>
          </a:p>
          <a:p>
            <a:pPr marL="791088" lvl="1" indent="-395544">
              <a:lnSpc>
                <a:spcPts val="5129"/>
              </a:lnSpc>
              <a:buFont typeface="Arial"/>
              <a:buChar char="•"/>
            </a:pPr>
            <a:r>
              <a:rPr lang="en-US" sz="3664">
                <a:solidFill>
                  <a:srgbClr val="FFFFFF"/>
                </a:solidFill>
                <a:latin typeface="HK Grotesk Light"/>
              </a:rPr>
              <a:t>zadawaj pytania</a:t>
            </a:r>
          </a:p>
          <a:p>
            <a:pPr marL="791088" lvl="1" indent="-395544">
              <a:lnSpc>
                <a:spcPts val="5129"/>
              </a:lnSpc>
              <a:buFont typeface="Arial"/>
              <a:buChar char="•"/>
            </a:pPr>
            <a:r>
              <a:rPr lang="en-US" sz="3664">
                <a:solidFill>
                  <a:srgbClr val="FFFFFF"/>
                </a:solidFill>
                <a:latin typeface="HK Grotesk Light"/>
              </a:rPr>
              <a:t>oceń na karcie </a:t>
            </a:r>
          </a:p>
          <a:p>
            <a:pPr>
              <a:lnSpc>
                <a:spcPts val="5129"/>
              </a:lnSpc>
            </a:pPr>
            <a:r>
              <a:rPr lang="en-US" sz="3664">
                <a:solidFill>
                  <a:srgbClr val="FFFFFF"/>
                </a:solidFill>
                <a:latin typeface="HK Grotesk Light"/>
              </a:rPr>
              <a:t>      do głosowania</a:t>
            </a:r>
          </a:p>
          <a:p>
            <a:pPr>
              <a:lnSpc>
                <a:spcPts val="5129"/>
              </a:lnSpc>
            </a:pPr>
            <a:endParaRPr lang="en-US" sz="3664">
              <a:solidFill>
                <a:srgbClr val="FFFFFF"/>
              </a:solidFill>
              <a:latin typeface="HK Grotesk Light"/>
            </a:endParaRPr>
          </a:p>
          <a:p>
            <a:pPr>
              <a:lnSpc>
                <a:spcPts val="5129"/>
              </a:lnSpc>
              <a:spcBef>
                <a:spcPct val="0"/>
              </a:spcBef>
            </a:pPr>
            <a:r>
              <a:rPr lang="en-US" sz="3664">
                <a:solidFill>
                  <a:srgbClr val="FFFFFF"/>
                </a:solidFill>
                <a:latin typeface="HK Grotesk Light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329938" y="307659"/>
            <a:ext cx="3716467" cy="847721"/>
          </a:xfrm>
          <a:custGeom>
            <a:avLst/>
            <a:gdLst/>
            <a:ahLst/>
            <a:cxnLst/>
            <a:rect l="l" t="t" r="r" b="b"/>
            <a:pathLst>
              <a:path w="3716467" h="847721">
                <a:moveTo>
                  <a:pt x="0" y="0"/>
                </a:moveTo>
                <a:lnTo>
                  <a:pt x="3716467" y="0"/>
                </a:lnTo>
                <a:lnTo>
                  <a:pt x="3716467" y="847722"/>
                </a:lnTo>
                <a:lnTo>
                  <a:pt x="0" y="847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9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258841" y="343731"/>
            <a:ext cx="4494759" cy="387789"/>
          </a:xfrm>
          <a:prstGeom prst="rect">
            <a:avLst/>
          </a:prstGeom>
          <a:solidFill>
            <a:srgbClr val="7BD0DE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46215" y="2157724"/>
            <a:ext cx="4630585" cy="3469852"/>
          </a:xfrm>
          <a:custGeom>
            <a:avLst/>
            <a:gdLst/>
            <a:ahLst/>
            <a:cxnLst/>
            <a:rect l="l" t="t" r="r" b="b"/>
            <a:pathLst>
              <a:path w="4630585" h="3469852">
                <a:moveTo>
                  <a:pt x="0" y="0"/>
                </a:moveTo>
                <a:lnTo>
                  <a:pt x="4630585" y="0"/>
                </a:lnTo>
                <a:lnTo>
                  <a:pt x="4630585" y="3469852"/>
                </a:lnTo>
                <a:lnTo>
                  <a:pt x="0" y="3469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258841" y="2195824"/>
            <a:ext cx="3432244" cy="3551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9"/>
              </a:lnSpc>
            </a:pPr>
            <a:r>
              <a:rPr lang="en-US" sz="3481">
                <a:solidFill>
                  <a:srgbClr val="FAFAFA"/>
                </a:solidFill>
                <a:latin typeface="Rajdhani Bold Bold"/>
              </a:rPr>
              <a:t>Cel warsztatów:</a:t>
            </a:r>
          </a:p>
          <a:p>
            <a:pPr>
              <a:lnSpc>
                <a:spcPts val="3829"/>
              </a:lnSpc>
            </a:pPr>
            <a:endParaRPr lang="en-US" sz="3481">
              <a:solidFill>
                <a:srgbClr val="FAFAFA"/>
              </a:solidFill>
              <a:latin typeface="Rajdhani Bold Bold"/>
            </a:endParaRPr>
          </a:p>
          <a:p>
            <a:pPr>
              <a:lnSpc>
                <a:spcPts val="3829"/>
              </a:lnSpc>
            </a:pPr>
            <a:r>
              <a:rPr lang="en-US" sz="3481">
                <a:solidFill>
                  <a:srgbClr val="FAFAFA"/>
                </a:solidFill>
                <a:latin typeface="Rajdhani Bold Bold"/>
              </a:rPr>
              <a:t>Słuchacze poznają definicję „małej ojczyzny” oraz metodę storytellingu. </a:t>
            </a:r>
          </a:p>
          <a:p>
            <a:pPr>
              <a:lnSpc>
                <a:spcPts val="1804"/>
              </a:lnSpc>
            </a:pPr>
            <a:endParaRPr lang="en-US" sz="3481">
              <a:solidFill>
                <a:srgbClr val="FAFAFA"/>
              </a:solidFill>
              <a:latin typeface="Rajdhani Bold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9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168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4"/>
                </a:lnSpc>
              </a:pPr>
              <a:r>
                <a:rPr lang="en-US" sz="2357" spc="117">
                  <a:solidFill>
                    <a:srgbClr val="FFFFFF"/>
                  </a:solidFill>
                  <a:latin typeface="Sanchez"/>
                </a:rPr>
                <a:t>Imię i nazwisko opowiadającego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82672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8616" y="2947075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8128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r>
                <a:rPr lang="en-US" sz="2357" spc="117">
                  <a:solidFill>
                    <a:srgbClr val="FFFFFF"/>
                  </a:solidFill>
                  <a:latin typeface="Sanchez"/>
                </a:rPr>
                <a:t>Uzasadnienie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3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/>
          </a:p>
          <a:p>
            <a:pPr algn="ctr">
              <a:lnSpc>
                <a:spcPts val="1910"/>
              </a:lnSpc>
            </a:pPr>
            <a:r>
              <a:rPr lang="en-US" sz="1364" spc="204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1910"/>
              </a:lnSpc>
            </a:pPr>
            <a:endParaRPr lang="en-US" sz="1364" spc="204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517365"/>
            <a:ext cx="7198911" cy="44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2523" spc="378">
                <a:solidFill>
                  <a:srgbClr val="545454"/>
                </a:solidFill>
                <a:latin typeface="Merriweather Bold"/>
              </a:rPr>
              <a:t>KARTA DO GŁOSOWANIA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7283" y="3322317"/>
            <a:ext cx="2675093" cy="304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0"/>
              </a:lnSpc>
              <a:spcBef>
                <a:spcPct val="0"/>
              </a:spcBef>
            </a:pPr>
            <a:r>
              <a:rPr lang="en-US" sz="2157" spc="107">
                <a:solidFill>
                  <a:srgbClr val="FFFFFF"/>
                </a:solidFill>
                <a:latin typeface="Sanchez"/>
              </a:rPr>
              <a:t>PUNKTACJA OD 1 DO 10, </a:t>
            </a:r>
          </a:p>
          <a:p>
            <a:pPr algn="ctr">
              <a:lnSpc>
                <a:spcPts val="3020"/>
              </a:lnSpc>
              <a:spcBef>
                <a:spcPct val="0"/>
              </a:spcBef>
            </a:pPr>
            <a:r>
              <a:rPr lang="en-US" sz="2157" spc="107">
                <a:solidFill>
                  <a:srgbClr val="FFFFFF"/>
                </a:solidFill>
                <a:latin typeface="Sanchez"/>
              </a:rPr>
              <a:t>GDZIE </a:t>
            </a:r>
            <a:r>
              <a:rPr lang="en-US" sz="2157" spc="107">
                <a:solidFill>
                  <a:srgbClr val="533438"/>
                </a:solidFill>
                <a:latin typeface="Sanchez"/>
              </a:rPr>
              <a:t>1</a:t>
            </a:r>
            <a:r>
              <a:rPr lang="en-US" sz="2157" spc="107">
                <a:solidFill>
                  <a:srgbClr val="FFFFFF"/>
                </a:solidFill>
                <a:latin typeface="Sanchez"/>
              </a:rPr>
              <a:t> OZNACZA NIE PODOBAŁO MI SIĘ A </a:t>
            </a:r>
            <a:r>
              <a:rPr lang="en-US" sz="2157" spc="107">
                <a:solidFill>
                  <a:srgbClr val="533438"/>
                </a:solidFill>
                <a:latin typeface="Sanchez"/>
              </a:rPr>
              <a:t>10</a:t>
            </a:r>
            <a:r>
              <a:rPr lang="en-US" sz="2157" spc="107">
                <a:solidFill>
                  <a:srgbClr val="FFFFFF"/>
                </a:solidFill>
                <a:latin typeface="Sanchez"/>
              </a:rPr>
              <a:t> BARDZO MI SIĘ PODOBAŁO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68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 rot="-5400000">
            <a:off x="5906461" y="4342689"/>
            <a:ext cx="12714" cy="423074"/>
          </a:xfrm>
          <a:prstGeom prst="rect">
            <a:avLst/>
          </a:prstGeom>
          <a:solidFill>
            <a:srgbClr val="D1693C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 rot="-5400000">
            <a:off x="5908055" y="5018011"/>
            <a:ext cx="9525" cy="423074"/>
          </a:xfrm>
          <a:prstGeom prst="rect">
            <a:avLst/>
          </a:prstGeom>
          <a:solidFill>
            <a:srgbClr val="D1693C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 rot="-5400000">
            <a:off x="5907881" y="5690134"/>
            <a:ext cx="9873" cy="423074"/>
          </a:xfrm>
          <a:prstGeom prst="rect">
            <a:avLst/>
          </a:prstGeom>
          <a:solidFill>
            <a:srgbClr val="D1693C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5563262" cy="993555"/>
            <a:chOff x="0" y="0"/>
            <a:chExt cx="2060468" cy="3679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60468" cy="367983"/>
            </a:xfrm>
            <a:custGeom>
              <a:avLst/>
              <a:gdLst/>
              <a:ahLst/>
              <a:cxnLst/>
              <a:rect l="l" t="t" r="r" b="b"/>
              <a:pathLst>
                <a:path w="2060468" h="367983">
                  <a:moveTo>
                    <a:pt x="0" y="0"/>
                  </a:moveTo>
                  <a:lnTo>
                    <a:pt x="2060468" y="0"/>
                  </a:lnTo>
                  <a:lnTo>
                    <a:pt x="2060468" y="367983"/>
                  </a:lnTo>
                  <a:lnTo>
                    <a:pt x="0" y="36798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71691" y="36034"/>
            <a:ext cx="3716467" cy="847721"/>
          </a:xfrm>
          <a:custGeom>
            <a:avLst/>
            <a:gdLst/>
            <a:ahLst/>
            <a:cxnLst/>
            <a:rect l="l" t="t" r="r" b="b"/>
            <a:pathLst>
              <a:path w="3716467" h="847721">
                <a:moveTo>
                  <a:pt x="0" y="0"/>
                </a:moveTo>
                <a:lnTo>
                  <a:pt x="3716467" y="0"/>
                </a:lnTo>
                <a:lnTo>
                  <a:pt x="3716467" y="847721"/>
                </a:lnTo>
                <a:lnTo>
                  <a:pt x="0" y="847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5824226" y="236614"/>
            <a:ext cx="3635685" cy="1965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13"/>
              </a:lnSpc>
            </a:pPr>
            <a:r>
              <a:rPr lang="en-US" sz="4013">
                <a:solidFill>
                  <a:srgbClr val="F26824"/>
                </a:solidFill>
                <a:latin typeface="DM Serif Display"/>
              </a:rPr>
              <a:t>Opowiadamy historie </a:t>
            </a:r>
          </a:p>
          <a:p>
            <a:pPr>
              <a:lnSpc>
                <a:spcPts val="3713"/>
              </a:lnSpc>
            </a:pPr>
            <a:r>
              <a:rPr lang="en-US" sz="3713">
                <a:solidFill>
                  <a:srgbClr val="F26824"/>
                </a:solidFill>
                <a:latin typeface="DM Serif Display"/>
              </a:rPr>
              <a:t>o małych ojczyznach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4668" y="3279945"/>
            <a:ext cx="2990347" cy="1993565"/>
          </a:xfrm>
          <a:custGeom>
            <a:avLst/>
            <a:gdLst/>
            <a:ahLst/>
            <a:cxnLst/>
            <a:rect l="l" t="t" r="r" b="b"/>
            <a:pathLst>
              <a:path w="2990347" h="1993565">
                <a:moveTo>
                  <a:pt x="0" y="0"/>
                </a:moveTo>
                <a:lnTo>
                  <a:pt x="2990347" y="0"/>
                </a:lnTo>
                <a:lnTo>
                  <a:pt x="2990347" y="1993565"/>
                </a:lnTo>
                <a:lnTo>
                  <a:pt x="0" y="19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285728" y="3279945"/>
            <a:ext cx="2999840" cy="1993565"/>
          </a:xfrm>
          <a:custGeom>
            <a:avLst/>
            <a:gdLst/>
            <a:ahLst/>
            <a:cxnLst/>
            <a:rect l="l" t="t" r="r" b="b"/>
            <a:pathLst>
              <a:path w="2999840" h="1993565">
                <a:moveTo>
                  <a:pt x="0" y="0"/>
                </a:moveTo>
                <a:lnTo>
                  <a:pt x="2999840" y="0"/>
                </a:lnTo>
                <a:lnTo>
                  <a:pt x="2999840" y="1993565"/>
                </a:lnTo>
                <a:lnTo>
                  <a:pt x="0" y="1993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07817" y="3279945"/>
            <a:ext cx="2658144" cy="1993565"/>
          </a:xfrm>
          <a:custGeom>
            <a:avLst/>
            <a:gdLst/>
            <a:ahLst/>
            <a:cxnLst/>
            <a:rect l="l" t="t" r="r" b="b"/>
            <a:pathLst>
              <a:path w="2658144" h="1993565">
                <a:moveTo>
                  <a:pt x="0" y="0"/>
                </a:moveTo>
                <a:lnTo>
                  <a:pt x="2658143" y="0"/>
                </a:lnTo>
                <a:lnTo>
                  <a:pt x="2658143" y="1993565"/>
                </a:lnTo>
                <a:lnTo>
                  <a:pt x="0" y="1993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4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07817" y="116340"/>
            <a:ext cx="3716467" cy="847721"/>
          </a:xfrm>
          <a:custGeom>
            <a:avLst/>
            <a:gdLst/>
            <a:ahLst/>
            <a:cxnLst/>
            <a:rect l="l" t="t" r="r" b="b"/>
            <a:pathLst>
              <a:path w="3716467" h="847721">
                <a:moveTo>
                  <a:pt x="0" y="0"/>
                </a:moveTo>
                <a:lnTo>
                  <a:pt x="3716467" y="0"/>
                </a:lnTo>
                <a:lnTo>
                  <a:pt x="3716467" y="847721"/>
                </a:lnTo>
                <a:lnTo>
                  <a:pt x="0" y="847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2190782" y="5428528"/>
            <a:ext cx="675178" cy="675178"/>
          </a:xfrm>
          <a:custGeom>
            <a:avLst/>
            <a:gdLst/>
            <a:ahLst/>
            <a:cxnLst/>
            <a:rect l="l" t="t" r="r" b="b"/>
            <a:pathLst>
              <a:path w="675178" h="675178">
                <a:moveTo>
                  <a:pt x="0" y="0"/>
                </a:moveTo>
                <a:lnTo>
                  <a:pt x="675178" y="0"/>
                </a:lnTo>
                <a:lnTo>
                  <a:pt x="675178" y="675179"/>
                </a:lnTo>
                <a:lnTo>
                  <a:pt x="0" y="67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5572504" y="5428528"/>
            <a:ext cx="713064" cy="713064"/>
          </a:xfrm>
          <a:custGeom>
            <a:avLst/>
            <a:gdLst/>
            <a:ahLst/>
            <a:cxnLst/>
            <a:rect l="l" t="t" r="r" b="b"/>
            <a:pathLst>
              <a:path w="713064" h="713064">
                <a:moveTo>
                  <a:pt x="0" y="0"/>
                </a:moveTo>
                <a:lnTo>
                  <a:pt x="713064" y="0"/>
                </a:lnTo>
                <a:lnTo>
                  <a:pt x="713064" y="713064"/>
                </a:lnTo>
                <a:lnTo>
                  <a:pt x="0" y="713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8990668" y="5421379"/>
            <a:ext cx="682327" cy="682327"/>
          </a:xfrm>
          <a:custGeom>
            <a:avLst/>
            <a:gdLst/>
            <a:ahLst/>
            <a:cxnLst/>
            <a:rect l="l" t="t" r="r" b="b"/>
            <a:pathLst>
              <a:path w="682327" h="682327">
                <a:moveTo>
                  <a:pt x="0" y="0"/>
                </a:moveTo>
                <a:lnTo>
                  <a:pt x="682327" y="0"/>
                </a:lnTo>
                <a:lnTo>
                  <a:pt x="682327" y="682328"/>
                </a:lnTo>
                <a:lnTo>
                  <a:pt x="0" y="682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731520" y="1464307"/>
            <a:ext cx="8366476" cy="10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>
                <a:solidFill>
                  <a:srgbClr val="F26824"/>
                </a:solidFill>
                <a:latin typeface="DM Serif Display"/>
              </a:rPr>
              <a:t>Wybieramy trzech najlepszych opowiadaczy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65053" y="5706464"/>
            <a:ext cx="2410863" cy="877216"/>
            <a:chOff x="0" y="0"/>
            <a:chExt cx="3214484" cy="116962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3214484" cy="483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399">
                  <a:solidFill>
                    <a:srgbClr val="D1693C"/>
                  </a:solidFill>
                  <a:latin typeface="HK Grotesk Light"/>
                </a:rPr>
                <a:t>Lidia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71767"/>
              <a:ext cx="3214484" cy="397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622512"/>
                  </a:solidFill>
                  <a:latin typeface="HK Grotesk Light"/>
                </a:rPr>
                <a:t>Liczba punktów.......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09326" y="5706464"/>
            <a:ext cx="2410863" cy="877216"/>
            <a:chOff x="0" y="0"/>
            <a:chExt cx="3214484" cy="116962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3214484" cy="483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399">
                  <a:solidFill>
                    <a:srgbClr val="D1693C"/>
                  </a:solidFill>
                  <a:latin typeface="HK Grotesk Light"/>
                </a:rPr>
                <a:t>Nina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71767"/>
              <a:ext cx="3214484" cy="397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622512"/>
                  </a:solidFill>
                  <a:latin typeface="HK Grotesk Light"/>
                </a:rPr>
                <a:t>Liczba punktów......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80319" y="5706464"/>
            <a:ext cx="2410863" cy="877216"/>
            <a:chOff x="0" y="0"/>
            <a:chExt cx="3214484" cy="116962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3214484" cy="483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399">
                  <a:solidFill>
                    <a:srgbClr val="D1693C"/>
                  </a:solidFill>
                  <a:latin typeface="HK Grotesk Light"/>
                </a:rPr>
                <a:t>Robert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71767"/>
              <a:ext cx="3214484" cy="397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622512"/>
                  </a:solidFill>
                  <a:latin typeface="HK Grotesk Light"/>
                </a:rPr>
                <a:t>Liczba punktów......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1520" y="329044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092406" y="329044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6589743" y="329044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2063154" y="501380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5714268" y="501380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0" y="199769"/>
            <a:ext cx="9753600" cy="768394"/>
            <a:chOff x="0" y="0"/>
            <a:chExt cx="3612444" cy="2845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2445" cy="284590"/>
            </a:xfrm>
            <a:custGeom>
              <a:avLst/>
              <a:gdLst/>
              <a:ahLst/>
              <a:cxnLst/>
              <a:rect l="l" t="t" r="r" b="b"/>
              <a:pathLst>
                <a:path w="3612445" h="284590">
                  <a:moveTo>
                    <a:pt x="0" y="0"/>
                  </a:moveTo>
                  <a:lnTo>
                    <a:pt x="3612445" y="0"/>
                  </a:lnTo>
                  <a:lnTo>
                    <a:pt x="3612445" y="284590"/>
                  </a:lnTo>
                  <a:lnTo>
                    <a:pt x="0" y="28459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91829" y="225549"/>
            <a:ext cx="3142651" cy="716834"/>
          </a:xfrm>
          <a:custGeom>
            <a:avLst/>
            <a:gdLst/>
            <a:ahLst/>
            <a:cxnLst/>
            <a:rect l="l" t="t" r="r" b="b"/>
            <a:pathLst>
              <a:path w="3142651" h="716834">
                <a:moveTo>
                  <a:pt x="0" y="0"/>
                </a:moveTo>
                <a:lnTo>
                  <a:pt x="3142651" y="0"/>
                </a:lnTo>
                <a:lnTo>
                  <a:pt x="3142651" y="716835"/>
                </a:lnTo>
                <a:lnTo>
                  <a:pt x="0" y="716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209696" y="1639724"/>
            <a:ext cx="7334207" cy="855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F8F2ED"/>
                </a:solidFill>
                <a:latin typeface="DM Serif Display"/>
              </a:rPr>
              <a:t>Powtórzenie zasad opowiadania </a:t>
            </a:r>
          </a:p>
          <a:p>
            <a:pPr algn="ctr">
              <a:lnSpc>
                <a:spcPts val="3300"/>
              </a:lnSpc>
            </a:pPr>
            <a:r>
              <a:rPr lang="en-US" sz="3300">
                <a:solidFill>
                  <a:srgbClr val="F8F2ED"/>
                </a:solidFill>
                <a:latin typeface="DM Serif Display"/>
              </a:rPr>
              <a:t>o małej ojczyźnie metodą storytellingu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0094" y="3612156"/>
            <a:ext cx="216612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8F2ED"/>
                </a:solidFill>
                <a:latin typeface="HK Grotesk Light"/>
              </a:rPr>
              <a:t>Początek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93351" y="5143895"/>
            <a:ext cx="223461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8F2ED"/>
                </a:solidFill>
                <a:latin typeface="HK Grotesk"/>
              </a:rPr>
              <a:t>Rozwiązanie problemu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03082" y="3612156"/>
            <a:ext cx="163251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8F2ED"/>
                </a:solidFill>
                <a:latin typeface="HK Grotesk Light"/>
              </a:rPr>
              <a:t>Problem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35591" y="5358745"/>
            <a:ext cx="1902170" cy="405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2"/>
              </a:lnSpc>
              <a:spcBef>
                <a:spcPct val="0"/>
              </a:spcBef>
            </a:pPr>
            <a:r>
              <a:rPr lang="en-US" sz="2401">
                <a:solidFill>
                  <a:srgbClr val="F8F2ED"/>
                </a:solidFill>
                <a:latin typeface="HK Grotesk Light"/>
              </a:rPr>
              <a:t>Zakończenie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00419" y="3221010"/>
            <a:ext cx="2428867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8F2ED"/>
                </a:solidFill>
                <a:latin typeface="HK Grotesk Light"/>
              </a:rPr>
              <a:t>Nieudana próba rozwiązania problemu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9" t="-247" r="-11881" b="-24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5120640"/>
            <a:ext cx="9839662" cy="2194560"/>
            <a:chOff x="0" y="0"/>
            <a:chExt cx="36443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4319" cy="812800"/>
            </a:xfrm>
            <a:custGeom>
              <a:avLst/>
              <a:gdLst/>
              <a:ahLst/>
              <a:cxnLst/>
              <a:rect l="l" t="t" r="r" b="b"/>
              <a:pathLst>
                <a:path w="3644319" h="812800">
                  <a:moveTo>
                    <a:pt x="0" y="0"/>
                  </a:moveTo>
                  <a:lnTo>
                    <a:pt x="3644319" y="0"/>
                  </a:lnTo>
                  <a:lnTo>
                    <a:pt x="36443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1685" y="5908911"/>
            <a:ext cx="5885501" cy="71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33"/>
              </a:lnSpc>
            </a:pPr>
            <a:r>
              <a:rPr lang="en-US" sz="5333">
                <a:solidFill>
                  <a:srgbClr val="F26824"/>
                </a:solidFill>
                <a:latin typeface="DM Serif Display"/>
              </a:rPr>
              <a:t>Dziękuję za uwagę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252" y="1231938"/>
            <a:ext cx="8726254" cy="5678080"/>
            <a:chOff x="0" y="0"/>
            <a:chExt cx="11635005" cy="757077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7715411" cy="2441073"/>
            </a:xfrm>
            <a:prstGeom prst="rect">
              <a:avLst/>
            </a:pr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564850"/>
              <a:ext cx="7715411" cy="2441073"/>
            </a:xfrm>
            <a:prstGeom prst="rect">
              <a:avLst/>
            </a:prstGeom>
            <a:solidFill>
              <a:srgbClr val="5B9BD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7839188" y="0"/>
              <a:ext cx="3795817" cy="5005923"/>
            </a:xfrm>
            <a:prstGeom prst="rect">
              <a:avLst/>
            </a:pr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406" r="1406"/>
            <a:stretch>
              <a:fillRect/>
            </a:stretch>
          </p:blipFill>
          <p:spPr>
            <a:xfrm>
              <a:off x="0" y="5129700"/>
              <a:ext cx="3795817" cy="2441073"/>
            </a:xfrm>
            <a:prstGeom prst="rect">
              <a:avLst/>
            </a:prstGeom>
          </p:spPr>
        </p:pic>
        <p:sp>
          <p:nvSpPr>
            <p:cNvPr id="7" name="AutoShape 7"/>
            <p:cNvSpPr/>
            <p:nvPr/>
          </p:nvSpPr>
          <p:spPr>
            <a:xfrm>
              <a:off x="3919594" y="5129700"/>
              <a:ext cx="3795817" cy="2441073"/>
            </a:xfrm>
            <a:prstGeom prst="rect">
              <a:avLst/>
            </a:pr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6233" r="6233"/>
            <a:stretch>
              <a:fillRect/>
            </a:stretch>
          </p:blipFill>
          <p:spPr>
            <a:xfrm>
              <a:off x="7839188" y="5129700"/>
              <a:ext cx="3795817" cy="244107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626252" y="153677"/>
            <a:ext cx="3755494" cy="858172"/>
          </a:xfrm>
          <a:custGeom>
            <a:avLst/>
            <a:gdLst/>
            <a:ahLst/>
            <a:cxnLst/>
            <a:rect l="l" t="t" r="r" b="b"/>
            <a:pathLst>
              <a:path w="3755494" h="858172">
                <a:moveTo>
                  <a:pt x="0" y="0"/>
                </a:moveTo>
                <a:lnTo>
                  <a:pt x="3755494" y="0"/>
                </a:lnTo>
                <a:lnTo>
                  <a:pt x="3755494" y="858172"/>
                </a:lnTo>
                <a:lnTo>
                  <a:pt x="0" y="858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03310" y="5300432"/>
            <a:ext cx="2140406" cy="138056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31520" y="3534655"/>
            <a:ext cx="5496723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3"/>
              </a:lnSpc>
              <a:spcBef>
                <a:spcPct val="0"/>
              </a:spcBef>
            </a:pPr>
            <a:r>
              <a:rPr lang="en-US" sz="3094" spc="154">
                <a:solidFill>
                  <a:srgbClr val="FFFFFF"/>
                </a:solidFill>
                <a:latin typeface="Sanchez"/>
              </a:rPr>
              <a:t>CZY KAŻDY POTRAFI OPOWIADAĆ HISTORIE?</a:t>
            </a:r>
          </a:p>
          <a:p>
            <a:pPr algn="ctr">
              <a:lnSpc>
                <a:spcPts val="3713"/>
              </a:lnSpc>
              <a:spcBef>
                <a:spcPct val="0"/>
              </a:spcBef>
            </a:pPr>
            <a:endParaRPr lang="en-US" sz="3094" spc="154">
              <a:solidFill>
                <a:srgbClr val="FFFFFF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673" y="1450755"/>
            <a:ext cx="8787726" cy="5383011"/>
            <a:chOff x="0" y="0"/>
            <a:chExt cx="11716969" cy="717734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7770054" cy="23099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33708"/>
              <a:ext cx="7770054" cy="2309932"/>
            </a:xfrm>
            <a:prstGeom prst="rect">
              <a:avLst/>
            </a:pr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7893830" y="0"/>
              <a:ext cx="3823138" cy="4743640"/>
            </a:xfrm>
            <a:prstGeom prst="rect">
              <a:avLst/>
            </a:pr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867417"/>
              <a:ext cx="3823138" cy="2309932"/>
            </a:xfrm>
            <a:prstGeom prst="rect">
              <a:avLst/>
            </a:pr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3946915" y="4867417"/>
              <a:ext cx="3823138" cy="2309932"/>
            </a:xfrm>
            <a:prstGeom prst="rect">
              <a:avLst/>
            </a:pr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7893830" y="4867417"/>
              <a:ext cx="3823138" cy="2309932"/>
            </a:xfrm>
            <a:prstGeom prst="rect">
              <a:avLst/>
            </a:pr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513673" y="333061"/>
            <a:ext cx="3487438" cy="796919"/>
          </a:xfrm>
          <a:custGeom>
            <a:avLst/>
            <a:gdLst/>
            <a:ahLst/>
            <a:cxnLst/>
            <a:rect l="l" t="t" r="r" b="b"/>
            <a:pathLst>
              <a:path w="3487438" h="796919">
                <a:moveTo>
                  <a:pt x="0" y="0"/>
                </a:moveTo>
                <a:lnTo>
                  <a:pt x="3487438" y="0"/>
                </a:lnTo>
                <a:lnTo>
                  <a:pt x="3487438" y="796918"/>
                </a:lnTo>
                <a:lnTo>
                  <a:pt x="0" y="796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731520" y="3530563"/>
            <a:ext cx="5758355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9"/>
              </a:lnSpc>
            </a:pPr>
            <a:r>
              <a:rPr lang="en-US" sz="2641" spc="132">
                <a:solidFill>
                  <a:srgbClr val="FEFEFE"/>
                </a:solidFill>
                <a:latin typeface="Sanchez"/>
              </a:rPr>
              <a:t>MAŁA OJCZYZNA - MIEJSCE, </a:t>
            </a:r>
          </a:p>
          <a:p>
            <a:pPr algn="l">
              <a:lnSpc>
                <a:spcPts val="3409"/>
              </a:lnSpc>
            </a:pPr>
            <a:r>
              <a:rPr lang="en-US" sz="2841">
                <a:solidFill>
                  <a:srgbClr val="FEFEFE"/>
                </a:solidFill>
                <a:latin typeface="Sanchez"/>
              </a:rPr>
              <a:t>z którym ktoś jest związany emocjonalnie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520" y="5745092"/>
            <a:ext cx="2459496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3"/>
              </a:lnSpc>
              <a:spcBef>
                <a:spcPct val="0"/>
              </a:spcBef>
            </a:pPr>
            <a:r>
              <a:rPr lang="en-US" sz="2211" spc="110">
                <a:solidFill>
                  <a:srgbClr val="FEFEFE"/>
                </a:solidFill>
                <a:latin typeface="Sanchez"/>
              </a:rPr>
              <a:t>tam się urodził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62290" y="5745092"/>
            <a:ext cx="1890493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  <a:spcBef>
                <a:spcPct val="0"/>
              </a:spcBef>
            </a:pPr>
            <a:r>
              <a:rPr lang="en-US" sz="2419" spc="120">
                <a:solidFill>
                  <a:srgbClr val="FEFEFE"/>
                </a:solidFill>
                <a:latin typeface="Sanchez"/>
              </a:rPr>
              <a:t>wychował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40427" y="5754617"/>
            <a:ext cx="151694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  <a:spcBef>
                <a:spcPct val="0"/>
              </a:spcBef>
            </a:pPr>
            <a:r>
              <a:rPr lang="en-US" sz="2299" spc="114">
                <a:solidFill>
                  <a:srgbClr val="FEFEFE"/>
                </a:solidFill>
                <a:latin typeface="Sanchez"/>
              </a:rPr>
              <a:t>mieszka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30624"/>
            <a:ext cx="3691707" cy="843596"/>
          </a:xfrm>
          <a:custGeom>
            <a:avLst/>
            <a:gdLst/>
            <a:ahLst/>
            <a:cxnLst/>
            <a:rect l="l" t="t" r="r" b="b"/>
            <a:pathLst>
              <a:path w="3691707" h="843596">
                <a:moveTo>
                  <a:pt x="0" y="0"/>
                </a:moveTo>
                <a:lnTo>
                  <a:pt x="3691707" y="0"/>
                </a:lnTo>
                <a:lnTo>
                  <a:pt x="3691707" y="843596"/>
                </a:lnTo>
                <a:lnTo>
                  <a:pt x="0" y="843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96879" y="1676326"/>
            <a:ext cx="8525201" cy="4735227"/>
            <a:chOff x="0" y="0"/>
            <a:chExt cx="3157482" cy="1753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7482" cy="1753788"/>
            </a:xfrm>
            <a:custGeom>
              <a:avLst/>
              <a:gdLst/>
              <a:ahLst/>
              <a:cxnLst/>
              <a:rect l="l" t="t" r="r" b="b"/>
              <a:pathLst>
                <a:path w="3157482" h="1753788">
                  <a:moveTo>
                    <a:pt x="0" y="0"/>
                  </a:moveTo>
                  <a:lnTo>
                    <a:pt x="3157482" y="0"/>
                  </a:lnTo>
                  <a:lnTo>
                    <a:pt x="3157482" y="1753788"/>
                  </a:lnTo>
                  <a:lnTo>
                    <a:pt x="0" y="1753788"/>
                  </a:lnTo>
                  <a:close/>
                </a:path>
              </a:pathLst>
            </a:cu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596297" y="3871833"/>
            <a:ext cx="2388937" cy="2521306"/>
          </a:xfrm>
          <a:custGeom>
            <a:avLst/>
            <a:gdLst/>
            <a:ahLst/>
            <a:cxnLst/>
            <a:rect l="l" t="t" r="r" b="b"/>
            <a:pathLst>
              <a:path w="2388937" h="2521306">
                <a:moveTo>
                  <a:pt x="0" y="0"/>
                </a:moveTo>
                <a:lnTo>
                  <a:pt x="2388938" y="0"/>
                </a:lnTo>
                <a:lnTo>
                  <a:pt x="2388938" y="2521306"/>
                </a:lnTo>
                <a:lnTo>
                  <a:pt x="0" y="2521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126998" y="2237949"/>
            <a:ext cx="7279375" cy="350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sz="2997" spc="149">
                <a:solidFill>
                  <a:srgbClr val="000000"/>
                </a:solidFill>
                <a:latin typeface="Sanchez"/>
              </a:rPr>
              <a:t>OPOWIEDZ O SWOJEJ MAŁEJ OJCZYŹNIE WEDŁUG SCHEMATU:</a:t>
            </a:r>
          </a:p>
          <a:p>
            <a:pPr marL="385804" lvl="1" indent="-192902" algn="l">
              <a:lnSpc>
                <a:spcPts val="4706"/>
              </a:lnSpc>
              <a:buFont typeface="Arial"/>
              <a:buChar char="•"/>
            </a:pPr>
            <a:r>
              <a:rPr lang="en-US" sz="2997" spc="149">
                <a:solidFill>
                  <a:srgbClr val="000000"/>
                </a:solidFill>
                <a:latin typeface="Sanchez"/>
              </a:rPr>
              <a:t>Co to za miejsce? (nazwa, lokalizacja)</a:t>
            </a:r>
          </a:p>
          <a:p>
            <a:pPr marL="385804" lvl="1" indent="-192902" algn="l">
              <a:lnSpc>
                <a:spcPts val="4706"/>
              </a:lnSpc>
              <a:buFont typeface="Arial"/>
              <a:buChar char="•"/>
            </a:pPr>
            <a:r>
              <a:rPr lang="en-US" sz="2997" spc="149">
                <a:solidFill>
                  <a:srgbClr val="000000"/>
                </a:solidFill>
                <a:latin typeface="Sanchez"/>
              </a:rPr>
              <a:t>Dlaczego jest ważne?</a:t>
            </a:r>
          </a:p>
          <a:p>
            <a:pPr marL="385804" lvl="1" indent="-192902" algn="l">
              <a:lnSpc>
                <a:spcPts val="4706"/>
              </a:lnSpc>
              <a:buFont typeface="Arial"/>
              <a:buChar char="•"/>
            </a:pPr>
            <a:r>
              <a:rPr lang="en-US" sz="2997" spc="149">
                <a:solidFill>
                  <a:srgbClr val="000000"/>
                </a:solidFill>
                <a:latin typeface="Sanchez"/>
              </a:rPr>
              <a:t>Czym się wyróżnia?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0865" y="1643272"/>
            <a:ext cx="7791869" cy="4940408"/>
            <a:chOff x="0" y="0"/>
            <a:chExt cx="10389159" cy="65872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6979" b="26979"/>
            <a:stretch>
              <a:fillRect/>
            </a:stretch>
          </p:blipFill>
          <p:spPr>
            <a:xfrm>
              <a:off x="0" y="0"/>
              <a:ext cx="6884847" cy="211321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2236996"/>
              <a:ext cx="6884847" cy="2113219"/>
            </a:xfrm>
            <a:prstGeom prst="rect">
              <a:avLst/>
            </a:pr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064" r="24064"/>
            <a:stretch>
              <a:fillRect/>
            </a:stretch>
          </p:blipFill>
          <p:spPr>
            <a:xfrm>
              <a:off x="7008624" y="0"/>
              <a:ext cx="3380535" cy="435021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3116" b="3116"/>
            <a:stretch>
              <a:fillRect/>
            </a:stretch>
          </p:blipFill>
          <p:spPr>
            <a:xfrm>
              <a:off x="0" y="4473991"/>
              <a:ext cx="3380535" cy="211321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3174" b="3174"/>
            <a:stretch>
              <a:fillRect/>
            </a:stretch>
          </p:blipFill>
          <p:spPr>
            <a:xfrm>
              <a:off x="3504312" y="4473991"/>
              <a:ext cx="3380535" cy="211321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3116" b="3116"/>
            <a:stretch>
              <a:fillRect/>
            </a:stretch>
          </p:blipFill>
          <p:spPr>
            <a:xfrm>
              <a:off x="7008624" y="4473991"/>
              <a:ext cx="3380535" cy="211321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956276" y="608003"/>
            <a:ext cx="3300120" cy="754114"/>
          </a:xfrm>
          <a:custGeom>
            <a:avLst/>
            <a:gdLst/>
            <a:ahLst/>
            <a:cxnLst/>
            <a:rect l="l" t="t" r="r" b="b"/>
            <a:pathLst>
              <a:path w="3300120" h="754114">
                <a:moveTo>
                  <a:pt x="0" y="0"/>
                </a:moveTo>
                <a:lnTo>
                  <a:pt x="3300120" y="0"/>
                </a:lnTo>
                <a:lnTo>
                  <a:pt x="3300120" y="754114"/>
                </a:lnTo>
                <a:lnTo>
                  <a:pt x="0" y="754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291128" y="3667125"/>
            <a:ext cx="5081273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2319" spc="115">
                <a:solidFill>
                  <a:srgbClr val="FEFEFE"/>
                </a:solidFill>
                <a:latin typeface="Sanchez"/>
              </a:rPr>
              <a:t>STORYTELLING – OPOWIADANIE HISTORII </a:t>
            </a:r>
          </a:p>
          <a:p>
            <a:pPr algn="l">
              <a:lnSpc>
                <a:spcPts val="2783"/>
              </a:lnSpc>
            </a:pPr>
            <a:endParaRPr lang="en-US" sz="2319" spc="115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2783"/>
              </a:lnSpc>
            </a:pPr>
            <a:endParaRPr lang="en-US" sz="2319" spc="115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30624"/>
            <a:ext cx="3691707" cy="843596"/>
          </a:xfrm>
          <a:custGeom>
            <a:avLst/>
            <a:gdLst/>
            <a:ahLst/>
            <a:cxnLst/>
            <a:rect l="l" t="t" r="r" b="b"/>
            <a:pathLst>
              <a:path w="3691707" h="843596">
                <a:moveTo>
                  <a:pt x="0" y="0"/>
                </a:moveTo>
                <a:lnTo>
                  <a:pt x="3691707" y="0"/>
                </a:lnTo>
                <a:lnTo>
                  <a:pt x="3691707" y="843596"/>
                </a:lnTo>
                <a:lnTo>
                  <a:pt x="0" y="843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96879" y="1590177"/>
            <a:ext cx="5255676" cy="5103440"/>
            <a:chOff x="0" y="0"/>
            <a:chExt cx="1946547" cy="1890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6547" cy="1890163"/>
            </a:xfrm>
            <a:custGeom>
              <a:avLst/>
              <a:gdLst/>
              <a:ahLst/>
              <a:cxnLst/>
              <a:rect l="l" t="t" r="r" b="b"/>
              <a:pathLst>
                <a:path w="1946547" h="1890163">
                  <a:moveTo>
                    <a:pt x="0" y="0"/>
                  </a:moveTo>
                  <a:lnTo>
                    <a:pt x="1946547" y="0"/>
                  </a:lnTo>
                  <a:lnTo>
                    <a:pt x="1946547" y="1890163"/>
                  </a:lnTo>
                  <a:lnTo>
                    <a:pt x="0" y="1890163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8128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752556" y="1676326"/>
            <a:ext cx="3400167" cy="5103440"/>
          </a:xfrm>
          <a:custGeom>
            <a:avLst/>
            <a:gdLst/>
            <a:ahLst/>
            <a:cxnLst/>
            <a:rect l="l" t="t" r="r" b="b"/>
            <a:pathLst>
              <a:path w="3400167" h="5103440">
                <a:moveTo>
                  <a:pt x="0" y="0"/>
                </a:moveTo>
                <a:lnTo>
                  <a:pt x="3400166" y="0"/>
                </a:lnTo>
                <a:lnTo>
                  <a:pt x="3400166" y="5103440"/>
                </a:lnTo>
                <a:lnTo>
                  <a:pt x="0" y="5103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781857" y="2510931"/>
            <a:ext cx="3235939" cy="332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1"/>
              </a:lnSpc>
            </a:pPr>
            <a:r>
              <a:rPr lang="en-US" sz="2233" spc="111">
                <a:solidFill>
                  <a:srgbClr val="FEFEFE"/>
                </a:solidFill>
                <a:latin typeface="Sanchez"/>
              </a:rPr>
              <a:t>Opowiadanie historii </a:t>
            </a:r>
          </a:p>
          <a:p>
            <a:pPr algn="l">
              <a:lnSpc>
                <a:spcPts val="3841"/>
              </a:lnSpc>
            </a:pPr>
            <a:r>
              <a:rPr lang="en-US" sz="2233" spc="111">
                <a:solidFill>
                  <a:srgbClr val="FEFEFE"/>
                </a:solidFill>
                <a:latin typeface="Sanchez"/>
              </a:rPr>
              <a:t>to proces wymagający zaangażowania narratora </a:t>
            </a:r>
          </a:p>
          <a:p>
            <a:pPr algn="l">
              <a:lnSpc>
                <a:spcPts val="3841"/>
              </a:lnSpc>
            </a:pPr>
            <a:r>
              <a:rPr lang="en-US" sz="2233" spc="111">
                <a:solidFill>
                  <a:srgbClr val="FEFEFE"/>
                </a:solidFill>
                <a:latin typeface="Sanchez"/>
              </a:rPr>
              <a:t>i słuchacza jednocześnie</a:t>
            </a:r>
          </a:p>
        </p:txBody>
      </p:sp>
      <p:sp>
        <p:nvSpPr>
          <p:cNvPr id="8" name="Freeform 8"/>
          <p:cNvSpPr/>
          <p:nvPr/>
        </p:nvSpPr>
        <p:spPr>
          <a:xfrm>
            <a:off x="-594298" y="4471770"/>
            <a:ext cx="2182354" cy="1495904"/>
          </a:xfrm>
          <a:custGeom>
            <a:avLst/>
            <a:gdLst/>
            <a:ahLst/>
            <a:cxnLst/>
            <a:rect l="l" t="t" r="r" b="b"/>
            <a:pathLst>
              <a:path w="2182354" h="1495904">
                <a:moveTo>
                  <a:pt x="0" y="0"/>
                </a:moveTo>
                <a:lnTo>
                  <a:pt x="2182354" y="0"/>
                </a:lnTo>
                <a:lnTo>
                  <a:pt x="2182354" y="1495904"/>
                </a:lnTo>
                <a:lnTo>
                  <a:pt x="0" y="149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10660315">
            <a:off x="4906282" y="2117988"/>
            <a:ext cx="2182354" cy="1495904"/>
          </a:xfrm>
          <a:custGeom>
            <a:avLst/>
            <a:gdLst/>
            <a:ahLst/>
            <a:cxnLst/>
            <a:rect l="l" t="t" r="r" b="b"/>
            <a:pathLst>
              <a:path w="2182354" h="1495904">
                <a:moveTo>
                  <a:pt x="0" y="0"/>
                </a:moveTo>
                <a:lnTo>
                  <a:pt x="2182354" y="0"/>
                </a:lnTo>
                <a:lnTo>
                  <a:pt x="2182354" y="1495904"/>
                </a:lnTo>
                <a:lnTo>
                  <a:pt x="0" y="149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309722"/>
            <a:ext cx="3691707" cy="843596"/>
          </a:xfrm>
          <a:custGeom>
            <a:avLst/>
            <a:gdLst/>
            <a:ahLst/>
            <a:cxnLst/>
            <a:rect l="l" t="t" r="r" b="b"/>
            <a:pathLst>
              <a:path w="3691707" h="843596">
                <a:moveTo>
                  <a:pt x="0" y="0"/>
                </a:moveTo>
                <a:lnTo>
                  <a:pt x="3691707" y="0"/>
                </a:lnTo>
                <a:lnTo>
                  <a:pt x="3691707" y="843596"/>
                </a:lnTo>
                <a:lnTo>
                  <a:pt x="0" y="843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343870" y="1565533"/>
            <a:ext cx="4662589" cy="4574775"/>
            <a:chOff x="0" y="0"/>
            <a:chExt cx="1726885" cy="16943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26885" cy="1694361"/>
            </a:xfrm>
            <a:custGeom>
              <a:avLst/>
              <a:gdLst/>
              <a:ahLst/>
              <a:cxnLst/>
              <a:rect l="l" t="t" r="r" b="b"/>
              <a:pathLst>
                <a:path w="1726885" h="1694361">
                  <a:moveTo>
                    <a:pt x="0" y="0"/>
                  </a:moveTo>
                  <a:lnTo>
                    <a:pt x="1726885" y="0"/>
                  </a:lnTo>
                  <a:lnTo>
                    <a:pt x="1726885" y="1694361"/>
                  </a:lnTo>
                  <a:lnTo>
                    <a:pt x="0" y="1694361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8128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520" y="1565533"/>
            <a:ext cx="3612350" cy="4574775"/>
            <a:chOff x="0" y="0"/>
            <a:chExt cx="1337907" cy="16943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7907" cy="1694361"/>
            </a:xfrm>
            <a:custGeom>
              <a:avLst/>
              <a:gdLst/>
              <a:ahLst/>
              <a:cxnLst/>
              <a:rect l="l" t="t" r="r" b="b"/>
              <a:pathLst>
                <a:path w="1337907" h="1694361">
                  <a:moveTo>
                    <a:pt x="0" y="0"/>
                  </a:moveTo>
                  <a:lnTo>
                    <a:pt x="1337907" y="0"/>
                  </a:lnTo>
                  <a:lnTo>
                    <a:pt x="1337907" y="1694361"/>
                  </a:lnTo>
                  <a:lnTo>
                    <a:pt x="0" y="1694361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89260" y="2649557"/>
            <a:ext cx="3959663" cy="2406728"/>
          </a:xfrm>
          <a:custGeom>
            <a:avLst/>
            <a:gdLst/>
            <a:ahLst/>
            <a:cxnLst/>
            <a:rect l="l" t="t" r="r" b="b"/>
            <a:pathLst>
              <a:path w="3959663" h="2406728">
                <a:moveTo>
                  <a:pt x="0" y="0"/>
                </a:moveTo>
                <a:lnTo>
                  <a:pt x="3959663" y="0"/>
                </a:lnTo>
                <a:lnTo>
                  <a:pt x="3959663" y="2406727"/>
                </a:lnTo>
                <a:lnTo>
                  <a:pt x="0" y="240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07" b="-4807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57115" y="1678082"/>
            <a:ext cx="1217063" cy="118055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265031" y="1865938"/>
            <a:ext cx="3609147" cy="39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2409" spc="120">
                <a:solidFill>
                  <a:srgbClr val="FEFEFE"/>
                </a:solidFill>
                <a:latin typeface="Sanchez"/>
              </a:rPr>
              <a:t>ZASADY TWORZENIA DOBREJ OPOWIEŚCI:</a:t>
            </a:r>
          </a:p>
          <a:p>
            <a:pPr marL="310131" lvl="1" indent="-155066" algn="l">
              <a:lnSpc>
                <a:spcPts val="4048"/>
              </a:lnSpc>
              <a:buFont typeface="Arial"/>
              <a:buChar char="•"/>
            </a:pPr>
            <a:r>
              <a:rPr lang="en-US" sz="2409" spc="120">
                <a:solidFill>
                  <a:srgbClr val="FEFEFE"/>
                </a:solidFill>
                <a:latin typeface="Sanchez"/>
              </a:rPr>
              <a:t>BUDOWANIE WIĘZI</a:t>
            </a:r>
          </a:p>
          <a:p>
            <a:pPr marL="310131" lvl="1" indent="-155066" algn="l">
              <a:lnSpc>
                <a:spcPts val="4120"/>
              </a:lnSpc>
              <a:buFont typeface="Arial"/>
              <a:buChar char="•"/>
            </a:pPr>
            <a:r>
              <a:rPr lang="en-US" sz="2409" spc="120">
                <a:solidFill>
                  <a:srgbClr val="FEFEFE"/>
                </a:solidFill>
                <a:latin typeface="Sanchez"/>
              </a:rPr>
              <a:t>EMOCJE</a:t>
            </a:r>
          </a:p>
          <a:p>
            <a:pPr marL="310029" lvl="1" indent="-155015" algn="l">
              <a:lnSpc>
                <a:spcPts val="3205"/>
              </a:lnSpc>
              <a:buFont typeface="Arial"/>
              <a:buChar char="•"/>
            </a:pPr>
            <a:r>
              <a:rPr lang="en-US" sz="2409" spc="120">
                <a:solidFill>
                  <a:srgbClr val="FEFEFE"/>
                </a:solidFill>
                <a:latin typeface="Sanchez"/>
              </a:rPr>
              <a:t>AUTENTYCZNOŚĆ</a:t>
            </a:r>
          </a:p>
          <a:p>
            <a:pPr marL="310131" lvl="1" indent="-155066" algn="l">
              <a:lnSpc>
                <a:spcPts val="2891"/>
              </a:lnSpc>
            </a:pPr>
            <a:endParaRPr lang="en-US" sz="2409" spc="12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224" y="543045"/>
            <a:ext cx="3035593" cy="692415"/>
          </a:xfrm>
          <a:custGeom>
            <a:avLst/>
            <a:gdLst/>
            <a:ahLst/>
            <a:cxnLst/>
            <a:rect l="l" t="t" r="r" b="b"/>
            <a:pathLst>
              <a:path w="3035593" h="692415">
                <a:moveTo>
                  <a:pt x="0" y="0"/>
                </a:moveTo>
                <a:lnTo>
                  <a:pt x="3035593" y="0"/>
                </a:lnTo>
                <a:lnTo>
                  <a:pt x="3035593" y="692415"/>
                </a:lnTo>
                <a:lnTo>
                  <a:pt x="0" y="69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575224" y="1538249"/>
            <a:ext cx="8761456" cy="5326746"/>
            <a:chOff x="0" y="0"/>
            <a:chExt cx="3244984" cy="19728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4984" cy="1972869"/>
            </a:xfrm>
            <a:custGeom>
              <a:avLst/>
              <a:gdLst/>
              <a:ahLst/>
              <a:cxnLst/>
              <a:rect l="l" t="t" r="r" b="b"/>
              <a:pathLst>
                <a:path w="3244984" h="1972869">
                  <a:moveTo>
                    <a:pt x="0" y="0"/>
                  </a:moveTo>
                  <a:lnTo>
                    <a:pt x="3244984" y="0"/>
                  </a:lnTo>
                  <a:lnTo>
                    <a:pt x="3244984" y="1972869"/>
                  </a:lnTo>
                  <a:lnTo>
                    <a:pt x="0" y="1972869"/>
                  </a:lnTo>
                  <a:close/>
                </a:path>
              </a:pathLst>
            </a:custGeom>
            <a:solidFill>
              <a:srgbClr val="D4A9A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310191" y="3165769"/>
            <a:ext cx="3197721" cy="2667656"/>
            <a:chOff x="0" y="0"/>
            <a:chExt cx="4263629" cy="3556875"/>
          </a:xfrm>
        </p:grpSpPr>
        <p:sp>
          <p:nvSpPr>
            <p:cNvPr id="7" name="Freeform 7"/>
            <p:cNvSpPr/>
            <p:nvPr/>
          </p:nvSpPr>
          <p:spPr>
            <a:xfrm>
              <a:off x="10433" y="10433"/>
              <a:ext cx="4242809" cy="3535993"/>
            </a:xfrm>
            <a:custGeom>
              <a:avLst/>
              <a:gdLst/>
              <a:ahLst/>
              <a:cxnLst/>
              <a:rect l="l" t="t" r="r" b="b"/>
              <a:pathLst>
                <a:path w="4242809" h="3535993">
                  <a:moveTo>
                    <a:pt x="4066032" y="0"/>
                  </a:moveTo>
                  <a:cubicBezTo>
                    <a:pt x="4163605" y="0"/>
                    <a:pt x="4242810" y="79205"/>
                    <a:pt x="4242810" y="176778"/>
                  </a:cubicBezTo>
                  <a:lnTo>
                    <a:pt x="4242810" y="3359216"/>
                  </a:lnTo>
                  <a:cubicBezTo>
                    <a:pt x="4242810" y="3456936"/>
                    <a:pt x="4163605" y="3535993"/>
                    <a:pt x="4066032" y="3535993"/>
                  </a:cubicBezTo>
                  <a:lnTo>
                    <a:pt x="176778" y="3535993"/>
                  </a:lnTo>
                  <a:cubicBezTo>
                    <a:pt x="79205" y="3535993"/>
                    <a:pt x="0" y="3456789"/>
                    <a:pt x="0" y="3359216"/>
                  </a:cubicBezTo>
                  <a:lnTo>
                    <a:pt x="0" y="176778"/>
                  </a:lnTo>
                  <a:cubicBezTo>
                    <a:pt x="0" y="79058"/>
                    <a:pt x="79058" y="0"/>
                    <a:pt x="176778" y="0"/>
                  </a:cubicBezTo>
                  <a:lnTo>
                    <a:pt x="4066032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263670" cy="3556860"/>
            </a:xfrm>
            <a:custGeom>
              <a:avLst/>
              <a:gdLst/>
              <a:ahLst/>
              <a:cxnLst/>
              <a:rect l="l" t="t" r="r" b="b"/>
              <a:pathLst>
                <a:path w="4263670" h="3556860">
                  <a:moveTo>
                    <a:pt x="4076465" y="0"/>
                  </a:moveTo>
                  <a:cubicBezTo>
                    <a:pt x="4179769" y="0"/>
                    <a:pt x="4263670" y="83760"/>
                    <a:pt x="4263670" y="187211"/>
                  </a:cubicBezTo>
                  <a:lnTo>
                    <a:pt x="4253243" y="187211"/>
                  </a:lnTo>
                  <a:lnTo>
                    <a:pt x="4263670" y="187211"/>
                  </a:lnTo>
                  <a:lnTo>
                    <a:pt x="4263670" y="3369649"/>
                  </a:lnTo>
                  <a:lnTo>
                    <a:pt x="4253243" y="3369649"/>
                  </a:lnTo>
                  <a:lnTo>
                    <a:pt x="4263670" y="3369649"/>
                  </a:lnTo>
                  <a:cubicBezTo>
                    <a:pt x="4263670" y="3472953"/>
                    <a:pt x="4179916" y="3556860"/>
                    <a:pt x="4076465" y="3556860"/>
                  </a:cubicBezTo>
                  <a:lnTo>
                    <a:pt x="4076465" y="3546426"/>
                  </a:lnTo>
                  <a:lnTo>
                    <a:pt x="4076465" y="3556860"/>
                  </a:lnTo>
                  <a:lnTo>
                    <a:pt x="187211" y="3556860"/>
                  </a:lnTo>
                  <a:lnTo>
                    <a:pt x="187211" y="3546426"/>
                  </a:lnTo>
                  <a:lnTo>
                    <a:pt x="187211" y="3556860"/>
                  </a:lnTo>
                  <a:cubicBezTo>
                    <a:pt x="83760" y="3556860"/>
                    <a:pt x="0" y="3473100"/>
                    <a:pt x="0" y="3369649"/>
                  </a:cubicBezTo>
                  <a:lnTo>
                    <a:pt x="10433" y="3369649"/>
                  </a:lnTo>
                  <a:lnTo>
                    <a:pt x="0" y="3369649"/>
                  </a:lnTo>
                  <a:lnTo>
                    <a:pt x="0" y="187211"/>
                  </a:lnTo>
                  <a:lnTo>
                    <a:pt x="10433" y="187211"/>
                  </a:lnTo>
                  <a:lnTo>
                    <a:pt x="0" y="187211"/>
                  </a:lnTo>
                  <a:cubicBezTo>
                    <a:pt x="0" y="83760"/>
                    <a:pt x="83760" y="0"/>
                    <a:pt x="187211" y="0"/>
                  </a:cubicBezTo>
                  <a:lnTo>
                    <a:pt x="187211" y="10433"/>
                  </a:lnTo>
                  <a:lnTo>
                    <a:pt x="187211" y="0"/>
                  </a:lnTo>
                  <a:lnTo>
                    <a:pt x="4076465" y="0"/>
                  </a:lnTo>
                  <a:lnTo>
                    <a:pt x="4076465" y="10433"/>
                  </a:lnTo>
                  <a:lnTo>
                    <a:pt x="4076465" y="0"/>
                  </a:lnTo>
                  <a:moveTo>
                    <a:pt x="4076465" y="20720"/>
                  </a:moveTo>
                  <a:lnTo>
                    <a:pt x="187211" y="20720"/>
                  </a:lnTo>
                  <a:cubicBezTo>
                    <a:pt x="95222" y="20720"/>
                    <a:pt x="20720" y="95222"/>
                    <a:pt x="20720" y="187211"/>
                  </a:cubicBezTo>
                  <a:lnTo>
                    <a:pt x="20720" y="3369649"/>
                  </a:lnTo>
                  <a:cubicBezTo>
                    <a:pt x="20720" y="3461638"/>
                    <a:pt x="95222" y="3536140"/>
                    <a:pt x="187211" y="3536140"/>
                  </a:cubicBezTo>
                  <a:lnTo>
                    <a:pt x="4076465" y="3536140"/>
                  </a:lnTo>
                  <a:cubicBezTo>
                    <a:pt x="4168307" y="3536140"/>
                    <a:pt x="4242957" y="3461638"/>
                    <a:pt x="4242957" y="3369649"/>
                  </a:cubicBezTo>
                  <a:lnTo>
                    <a:pt x="4242957" y="187211"/>
                  </a:lnTo>
                  <a:cubicBezTo>
                    <a:pt x="4242957" y="95222"/>
                    <a:pt x="4168454" y="20720"/>
                    <a:pt x="4076465" y="207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3684864" cy="304547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r">
                <a:lnSpc>
                  <a:spcPts val="2534"/>
                </a:lnSpc>
              </a:pPr>
              <a:r>
                <a:rPr lang="en-US" sz="2346">
                  <a:solidFill>
                    <a:srgbClr val="FEFEFE"/>
                  </a:solidFill>
                  <a:latin typeface="League Spartan"/>
                </a:rPr>
                <a:t>WPROWADZENIE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3364861" y="3165769"/>
            <a:ext cx="3197721" cy="2667656"/>
            <a:chOff x="0" y="0"/>
            <a:chExt cx="4263629" cy="3556875"/>
          </a:xfrm>
        </p:grpSpPr>
        <p:sp>
          <p:nvSpPr>
            <p:cNvPr id="11" name="Freeform 11"/>
            <p:cNvSpPr/>
            <p:nvPr/>
          </p:nvSpPr>
          <p:spPr>
            <a:xfrm>
              <a:off x="10433" y="10433"/>
              <a:ext cx="4242809" cy="3535993"/>
            </a:xfrm>
            <a:custGeom>
              <a:avLst/>
              <a:gdLst/>
              <a:ahLst/>
              <a:cxnLst/>
              <a:rect l="l" t="t" r="r" b="b"/>
              <a:pathLst>
                <a:path w="4242809" h="3535993">
                  <a:moveTo>
                    <a:pt x="4066032" y="0"/>
                  </a:moveTo>
                  <a:cubicBezTo>
                    <a:pt x="4163605" y="0"/>
                    <a:pt x="4242810" y="79205"/>
                    <a:pt x="4242810" y="176778"/>
                  </a:cubicBezTo>
                  <a:lnTo>
                    <a:pt x="4242810" y="3359216"/>
                  </a:lnTo>
                  <a:cubicBezTo>
                    <a:pt x="4242810" y="3456936"/>
                    <a:pt x="4163605" y="3535993"/>
                    <a:pt x="4066032" y="3535993"/>
                  </a:cubicBezTo>
                  <a:lnTo>
                    <a:pt x="176778" y="3535993"/>
                  </a:lnTo>
                  <a:cubicBezTo>
                    <a:pt x="79205" y="3535993"/>
                    <a:pt x="0" y="3456789"/>
                    <a:pt x="0" y="3359216"/>
                  </a:cubicBezTo>
                  <a:lnTo>
                    <a:pt x="0" y="176778"/>
                  </a:lnTo>
                  <a:cubicBezTo>
                    <a:pt x="0" y="79058"/>
                    <a:pt x="79058" y="0"/>
                    <a:pt x="176778" y="0"/>
                  </a:cubicBezTo>
                  <a:lnTo>
                    <a:pt x="4066032" y="0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4263670" cy="3556860"/>
            </a:xfrm>
            <a:custGeom>
              <a:avLst/>
              <a:gdLst/>
              <a:ahLst/>
              <a:cxnLst/>
              <a:rect l="l" t="t" r="r" b="b"/>
              <a:pathLst>
                <a:path w="4263670" h="3556860">
                  <a:moveTo>
                    <a:pt x="4076465" y="0"/>
                  </a:moveTo>
                  <a:cubicBezTo>
                    <a:pt x="4179769" y="0"/>
                    <a:pt x="4263670" y="83760"/>
                    <a:pt x="4263670" y="187211"/>
                  </a:cubicBezTo>
                  <a:lnTo>
                    <a:pt x="4253243" y="187211"/>
                  </a:lnTo>
                  <a:lnTo>
                    <a:pt x="4263670" y="187211"/>
                  </a:lnTo>
                  <a:lnTo>
                    <a:pt x="4263670" y="3369649"/>
                  </a:lnTo>
                  <a:lnTo>
                    <a:pt x="4253243" y="3369649"/>
                  </a:lnTo>
                  <a:lnTo>
                    <a:pt x="4263670" y="3369649"/>
                  </a:lnTo>
                  <a:cubicBezTo>
                    <a:pt x="4263670" y="3472953"/>
                    <a:pt x="4179916" y="3556860"/>
                    <a:pt x="4076465" y="3556860"/>
                  </a:cubicBezTo>
                  <a:lnTo>
                    <a:pt x="4076465" y="3546426"/>
                  </a:lnTo>
                  <a:lnTo>
                    <a:pt x="4076465" y="3556860"/>
                  </a:lnTo>
                  <a:lnTo>
                    <a:pt x="187211" y="3556860"/>
                  </a:lnTo>
                  <a:lnTo>
                    <a:pt x="187211" y="3546426"/>
                  </a:lnTo>
                  <a:lnTo>
                    <a:pt x="187211" y="3556860"/>
                  </a:lnTo>
                  <a:cubicBezTo>
                    <a:pt x="83760" y="3556860"/>
                    <a:pt x="0" y="3473100"/>
                    <a:pt x="0" y="3369649"/>
                  </a:cubicBezTo>
                  <a:lnTo>
                    <a:pt x="10433" y="3369649"/>
                  </a:lnTo>
                  <a:lnTo>
                    <a:pt x="0" y="3369649"/>
                  </a:lnTo>
                  <a:lnTo>
                    <a:pt x="0" y="187211"/>
                  </a:lnTo>
                  <a:lnTo>
                    <a:pt x="10433" y="187211"/>
                  </a:lnTo>
                  <a:lnTo>
                    <a:pt x="0" y="187211"/>
                  </a:lnTo>
                  <a:cubicBezTo>
                    <a:pt x="0" y="83760"/>
                    <a:pt x="83760" y="0"/>
                    <a:pt x="187211" y="0"/>
                  </a:cubicBezTo>
                  <a:lnTo>
                    <a:pt x="187211" y="10433"/>
                  </a:lnTo>
                  <a:lnTo>
                    <a:pt x="187211" y="0"/>
                  </a:lnTo>
                  <a:lnTo>
                    <a:pt x="4076465" y="0"/>
                  </a:lnTo>
                  <a:lnTo>
                    <a:pt x="4076465" y="10433"/>
                  </a:lnTo>
                  <a:lnTo>
                    <a:pt x="4076465" y="0"/>
                  </a:lnTo>
                  <a:moveTo>
                    <a:pt x="4076465" y="20720"/>
                  </a:moveTo>
                  <a:lnTo>
                    <a:pt x="187211" y="20720"/>
                  </a:lnTo>
                  <a:cubicBezTo>
                    <a:pt x="95222" y="20720"/>
                    <a:pt x="20720" y="95222"/>
                    <a:pt x="20720" y="187211"/>
                  </a:cubicBezTo>
                  <a:lnTo>
                    <a:pt x="20720" y="3369649"/>
                  </a:lnTo>
                  <a:cubicBezTo>
                    <a:pt x="20720" y="3461638"/>
                    <a:pt x="95222" y="3536140"/>
                    <a:pt x="187211" y="3536140"/>
                  </a:cubicBezTo>
                  <a:lnTo>
                    <a:pt x="4076465" y="3536140"/>
                  </a:lnTo>
                  <a:cubicBezTo>
                    <a:pt x="4168307" y="3536140"/>
                    <a:pt x="4242957" y="3461638"/>
                    <a:pt x="4242957" y="3369649"/>
                  </a:cubicBezTo>
                  <a:lnTo>
                    <a:pt x="4242957" y="187211"/>
                  </a:lnTo>
                  <a:cubicBezTo>
                    <a:pt x="4242957" y="95222"/>
                    <a:pt x="4168454" y="20720"/>
                    <a:pt x="4076465" y="207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3684864" cy="304547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r">
                <a:lnSpc>
                  <a:spcPts val="2534"/>
                </a:lnSpc>
              </a:pPr>
              <a:r>
                <a:rPr lang="en-US" sz="2346">
                  <a:solidFill>
                    <a:srgbClr val="FEFEFE"/>
                  </a:solidFill>
                  <a:latin typeface="League Spartan"/>
                </a:rPr>
                <a:t>ROZWÓJ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3401921" y="5162343"/>
            <a:ext cx="417792" cy="357120"/>
            <a:chOff x="0" y="0"/>
            <a:chExt cx="557056" cy="476160"/>
          </a:xfrm>
        </p:grpSpPr>
        <p:sp>
          <p:nvSpPr>
            <p:cNvPr id="15" name="Freeform 15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6403992" y="3165769"/>
            <a:ext cx="3197721" cy="2667656"/>
            <a:chOff x="0" y="0"/>
            <a:chExt cx="4263629" cy="3556875"/>
          </a:xfrm>
        </p:grpSpPr>
        <p:sp>
          <p:nvSpPr>
            <p:cNvPr id="18" name="Freeform 18"/>
            <p:cNvSpPr/>
            <p:nvPr/>
          </p:nvSpPr>
          <p:spPr>
            <a:xfrm>
              <a:off x="10433" y="10433"/>
              <a:ext cx="4242809" cy="3535993"/>
            </a:xfrm>
            <a:custGeom>
              <a:avLst/>
              <a:gdLst/>
              <a:ahLst/>
              <a:cxnLst/>
              <a:rect l="l" t="t" r="r" b="b"/>
              <a:pathLst>
                <a:path w="4242809" h="3535993">
                  <a:moveTo>
                    <a:pt x="4066032" y="0"/>
                  </a:moveTo>
                  <a:cubicBezTo>
                    <a:pt x="4163605" y="0"/>
                    <a:pt x="4242810" y="79205"/>
                    <a:pt x="4242810" y="176778"/>
                  </a:cubicBezTo>
                  <a:lnTo>
                    <a:pt x="4242810" y="3359216"/>
                  </a:lnTo>
                  <a:cubicBezTo>
                    <a:pt x="4242810" y="3456936"/>
                    <a:pt x="4163605" y="3535993"/>
                    <a:pt x="4066032" y="3535993"/>
                  </a:cubicBezTo>
                  <a:lnTo>
                    <a:pt x="176778" y="3535993"/>
                  </a:lnTo>
                  <a:cubicBezTo>
                    <a:pt x="79205" y="3535993"/>
                    <a:pt x="0" y="3456789"/>
                    <a:pt x="0" y="3359216"/>
                  </a:cubicBezTo>
                  <a:lnTo>
                    <a:pt x="0" y="176778"/>
                  </a:lnTo>
                  <a:cubicBezTo>
                    <a:pt x="0" y="79058"/>
                    <a:pt x="79058" y="0"/>
                    <a:pt x="176778" y="0"/>
                  </a:cubicBezTo>
                  <a:lnTo>
                    <a:pt x="4066032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4263670" cy="3556860"/>
            </a:xfrm>
            <a:custGeom>
              <a:avLst/>
              <a:gdLst/>
              <a:ahLst/>
              <a:cxnLst/>
              <a:rect l="l" t="t" r="r" b="b"/>
              <a:pathLst>
                <a:path w="4263670" h="3556860">
                  <a:moveTo>
                    <a:pt x="4076465" y="0"/>
                  </a:moveTo>
                  <a:cubicBezTo>
                    <a:pt x="4179769" y="0"/>
                    <a:pt x="4263670" y="83760"/>
                    <a:pt x="4263670" y="187211"/>
                  </a:cubicBezTo>
                  <a:lnTo>
                    <a:pt x="4253243" y="187211"/>
                  </a:lnTo>
                  <a:lnTo>
                    <a:pt x="4263670" y="187211"/>
                  </a:lnTo>
                  <a:lnTo>
                    <a:pt x="4263670" y="3369649"/>
                  </a:lnTo>
                  <a:lnTo>
                    <a:pt x="4253243" y="3369649"/>
                  </a:lnTo>
                  <a:lnTo>
                    <a:pt x="4263670" y="3369649"/>
                  </a:lnTo>
                  <a:cubicBezTo>
                    <a:pt x="4263670" y="3472953"/>
                    <a:pt x="4179916" y="3556860"/>
                    <a:pt x="4076465" y="3556860"/>
                  </a:cubicBezTo>
                  <a:lnTo>
                    <a:pt x="4076465" y="3546426"/>
                  </a:lnTo>
                  <a:lnTo>
                    <a:pt x="4076465" y="3556860"/>
                  </a:lnTo>
                  <a:lnTo>
                    <a:pt x="187211" y="3556860"/>
                  </a:lnTo>
                  <a:lnTo>
                    <a:pt x="187211" y="3546426"/>
                  </a:lnTo>
                  <a:lnTo>
                    <a:pt x="187211" y="3556860"/>
                  </a:lnTo>
                  <a:cubicBezTo>
                    <a:pt x="83760" y="3556860"/>
                    <a:pt x="0" y="3473100"/>
                    <a:pt x="0" y="3369649"/>
                  </a:cubicBezTo>
                  <a:lnTo>
                    <a:pt x="10433" y="3369649"/>
                  </a:lnTo>
                  <a:lnTo>
                    <a:pt x="0" y="3369649"/>
                  </a:lnTo>
                  <a:lnTo>
                    <a:pt x="0" y="187211"/>
                  </a:lnTo>
                  <a:lnTo>
                    <a:pt x="10433" y="187211"/>
                  </a:lnTo>
                  <a:lnTo>
                    <a:pt x="0" y="187211"/>
                  </a:lnTo>
                  <a:cubicBezTo>
                    <a:pt x="0" y="83760"/>
                    <a:pt x="83760" y="0"/>
                    <a:pt x="187211" y="0"/>
                  </a:cubicBezTo>
                  <a:lnTo>
                    <a:pt x="187211" y="10433"/>
                  </a:lnTo>
                  <a:lnTo>
                    <a:pt x="187211" y="0"/>
                  </a:lnTo>
                  <a:lnTo>
                    <a:pt x="4076465" y="0"/>
                  </a:lnTo>
                  <a:lnTo>
                    <a:pt x="4076465" y="10433"/>
                  </a:lnTo>
                  <a:lnTo>
                    <a:pt x="4076465" y="0"/>
                  </a:lnTo>
                  <a:moveTo>
                    <a:pt x="4076465" y="20720"/>
                  </a:moveTo>
                  <a:lnTo>
                    <a:pt x="187211" y="20720"/>
                  </a:lnTo>
                  <a:cubicBezTo>
                    <a:pt x="95222" y="20720"/>
                    <a:pt x="20720" y="95222"/>
                    <a:pt x="20720" y="187211"/>
                  </a:cubicBezTo>
                  <a:lnTo>
                    <a:pt x="20720" y="3369649"/>
                  </a:lnTo>
                  <a:cubicBezTo>
                    <a:pt x="20720" y="3461638"/>
                    <a:pt x="95222" y="3536140"/>
                    <a:pt x="187211" y="3536140"/>
                  </a:cubicBezTo>
                  <a:lnTo>
                    <a:pt x="4076465" y="3536140"/>
                  </a:lnTo>
                  <a:cubicBezTo>
                    <a:pt x="4168307" y="3536140"/>
                    <a:pt x="4242957" y="3461638"/>
                    <a:pt x="4242957" y="3369649"/>
                  </a:cubicBezTo>
                  <a:lnTo>
                    <a:pt x="4242957" y="187211"/>
                  </a:lnTo>
                  <a:cubicBezTo>
                    <a:pt x="4242957" y="95222"/>
                    <a:pt x="4168454" y="20720"/>
                    <a:pt x="4076465" y="207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8575"/>
              <a:ext cx="3684864" cy="304547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r">
                <a:lnSpc>
                  <a:spcPts val="2534"/>
                </a:lnSpc>
              </a:pPr>
              <a:r>
                <a:rPr lang="en-US" sz="2346">
                  <a:solidFill>
                    <a:srgbClr val="FEFEFE"/>
                  </a:solidFill>
                  <a:latin typeface="League Spartan"/>
                </a:rPr>
                <a:t>ZAKOŃCZENIE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6457713" y="5162343"/>
            <a:ext cx="417792" cy="357120"/>
            <a:chOff x="0" y="0"/>
            <a:chExt cx="557056" cy="476160"/>
          </a:xfrm>
        </p:grpSpPr>
        <p:sp>
          <p:nvSpPr>
            <p:cNvPr id="22" name="Freeform 22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291456" y="3212495"/>
            <a:ext cx="1830593" cy="149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0"/>
              </a:lnSpc>
            </a:pPr>
            <a:r>
              <a:rPr lang="en-US" sz="1824" spc="91">
                <a:solidFill>
                  <a:srgbClr val="FEFEFE"/>
                </a:solidFill>
                <a:latin typeface="Sanchez"/>
              </a:rPr>
              <a:t>Podejmowanie starań rozwiązania problemu przez bohatera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26970" y="1903196"/>
            <a:ext cx="447350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3"/>
              </a:lnSpc>
            </a:pPr>
            <a:r>
              <a:rPr lang="en-US" sz="2619" spc="130">
                <a:solidFill>
                  <a:srgbClr val="FEFEFE"/>
                </a:solidFill>
                <a:latin typeface="Sanchez"/>
              </a:rPr>
              <a:t>PLAN OPOWIEŚCI NR 1</a:t>
            </a:r>
          </a:p>
          <a:p>
            <a:pPr algn="l">
              <a:lnSpc>
                <a:spcPts val="3143"/>
              </a:lnSpc>
            </a:pPr>
            <a:endParaRPr lang="en-US" sz="2619" spc="13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21035" y="3380558"/>
            <a:ext cx="1943971" cy="990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5"/>
              </a:lnSpc>
            </a:pPr>
            <a:r>
              <a:rPr lang="en-US" sz="1847" spc="92">
                <a:solidFill>
                  <a:srgbClr val="FEFEFE"/>
                </a:solidFill>
                <a:latin typeface="Sanchez"/>
              </a:rPr>
              <a:t>Przedstawienie bohatera </a:t>
            </a:r>
          </a:p>
          <a:p>
            <a:pPr algn="l">
              <a:lnSpc>
                <a:spcPts val="1995"/>
              </a:lnSpc>
            </a:pPr>
            <a:r>
              <a:rPr lang="en-US" sz="1847" spc="92">
                <a:solidFill>
                  <a:srgbClr val="FEFEFE"/>
                </a:solidFill>
                <a:latin typeface="Sanchez"/>
              </a:rPr>
              <a:t>i jego problemu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121260" y="3247067"/>
            <a:ext cx="1926430" cy="751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en-US" sz="1810" spc="90">
                <a:solidFill>
                  <a:srgbClr val="FEFEFE"/>
                </a:solidFill>
                <a:latin typeface="Sanchez"/>
              </a:rPr>
              <a:t>Rozwiązanie problemu </a:t>
            </a:r>
          </a:p>
          <a:p>
            <a:pPr algn="l">
              <a:lnSpc>
                <a:spcPts val="1955"/>
              </a:lnSpc>
            </a:pPr>
            <a:r>
              <a:rPr lang="en-US" sz="1810" spc="90">
                <a:solidFill>
                  <a:srgbClr val="FEFEFE"/>
                </a:solidFill>
                <a:latin typeface="Sanchez"/>
              </a:rPr>
              <a:t>i zakończenie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Niestandardowy</PresentationFormat>
  <Paragraphs>111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8" baseType="lpstr">
      <vt:lpstr>Open Sans Bold</vt:lpstr>
      <vt:lpstr>HK Grotesk Light</vt:lpstr>
      <vt:lpstr>Rajdhani Bold Bold</vt:lpstr>
      <vt:lpstr>Calibri</vt:lpstr>
      <vt:lpstr>DM Serif Display</vt:lpstr>
      <vt:lpstr>Merriweather Bold</vt:lpstr>
      <vt:lpstr>Arial</vt:lpstr>
      <vt:lpstr>Sanchez</vt:lpstr>
      <vt:lpstr>Glegoo Bold</vt:lpstr>
      <vt:lpstr>HK Grotesk Bold</vt:lpstr>
      <vt:lpstr>HK Grotesk</vt:lpstr>
      <vt:lpstr>Open Sans</vt:lpstr>
      <vt:lpstr>League Spartan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Małe ojczyzny.odp</dc:title>
  <dc:creator>Dorota Lachowska</dc:creator>
  <cp:lastModifiedBy>Agata Gumienniak</cp:lastModifiedBy>
  <cp:revision>3</cp:revision>
  <dcterms:created xsi:type="dcterms:W3CDTF">2006-08-16T00:00:00Z</dcterms:created>
  <dcterms:modified xsi:type="dcterms:W3CDTF">2023-08-01T11:14:44Z</dcterms:modified>
  <dc:identifier>DAFobGU-fLo</dc:identifier>
</cp:coreProperties>
</file>