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0"/>
    <p:sldId id="257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285" r:id="rId59"/>
    <p:sldId id="286" r:id="rId60"/>
    <p:sldId id="287" r:id="rId61"/>
    <p:sldId id="288" r:id="rId62"/>
    <p:sldId id="289" r:id="rId63"/>
    <p:sldId id="290" r:id="rId64"/>
    <p:sldId id="291" r:id="rId65"/>
    <p:sldId id="292" r:id="rId66"/>
    <p:sldId id="293" r:id="rId67"/>
    <p:sldId id="294" r:id="rId68"/>
    <p:sldId id="295" r:id="rId69"/>
    <p:sldId id="296" r:id="rId70"/>
    <p:sldId id="297" r:id="rId71"/>
    <p:sldId id="298" r:id="rId72"/>
    <p:sldId id="299" r:id="rId73"/>
    <p:sldId id="300" r:id="rId74"/>
  </p:sldIdLst>
  <p:sldSz cx="9753600" cy="73152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Kollektif" charset="1" panose="020B0604020101010102"/>
      <p:regular r:id="rId10"/>
    </p:embeddedFont>
    <p:embeddedFont>
      <p:font typeface="Kollektif Bold" charset="1" panose="020B0604020101010102"/>
      <p:regular r:id="rId11"/>
    </p:embeddedFont>
    <p:embeddedFont>
      <p:font typeface="Kollektif Italics" charset="1" panose="020B0604020101010102"/>
      <p:regular r:id="rId12"/>
    </p:embeddedFont>
    <p:embeddedFont>
      <p:font typeface="Kollektif Bold Italics" charset="1" panose="020B0604020101010102"/>
      <p:regular r:id="rId13"/>
    </p:embeddedFont>
    <p:embeddedFont>
      <p:font typeface="Roboto" charset="1" panose="02000000000000000000"/>
      <p:regular r:id="rId14"/>
    </p:embeddedFont>
    <p:embeddedFont>
      <p:font typeface="Roboto Bold" charset="1" panose="02000000000000000000"/>
      <p:regular r:id="rId15"/>
    </p:embeddedFont>
    <p:embeddedFont>
      <p:font typeface="Roboto Italics" charset="1" panose="02000000000000000000"/>
      <p:regular r:id="rId16"/>
    </p:embeddedFont>
    <p:embeddedFont>
      <p:font typeface="Roboto Bold Italics" charset="1" panose="02000000000000000000"/>
      <p:regular r:id="rId17"/>
    </p:embeddedFont>
    <p:embeddedFont>
      <p:font typeface="HK Grotesk Light" charset="1" panose="00000400000000000000"/>
      <p:regular r:id="rId18"/>
    </p:embeddedFont>
    <p:embeddedFont>
      <p:font typeface="HK Grotesk Light Bold" charset="1" panose="00000500000000000000"/>
      <p:regular r:id="rId19"/>
    </p:embeddedFont>
    <p:embeddedFont>
      <p:font typeface="HK Grotesk Light Italics" charset="1" panose="00000400000000000000"/>
      <p:regular r:id="rId20"/>
    </p:embeddedFont>
    <p:embeddedFont>
      <p:font typeface="HK Grotesk Light Bold Italics" charset="1" panose="00000500000000000000"/>
      <p:regular r:id="rId21"/>
    </p:embeddedFont>
    <p:embeddedFont>
      <p:font typeface="Open Sans" charset="1" panose="020B0606030504020204"/>
      <p:regular r:id="rId22"/>
    </p:embeddedFont>
    <p:embeddedFont>
      <p:font typeface="Open Sans Bold" charset="1" panose="020B0806030504020204"/>
      <p:regular r:id="rId23"/>
    </p:embeddedFont>
    <p:embeddedFont>
      <p:font typeface="Open Sans Italics" charset="1" panose="020B0606030504020204"/>
      <p:regular r:id="rId24"/>
    </p:embeddedFont>
    <p:embeddedFont>
      <p:font typeface="Open Sans Bold Italics" charset="1" panose="020B0806030504020204"/>
      <p:regular r:id="rId25"/>
    </p:embeddedFont>
    <p:embeddedFont>
      <p:font typeface="Open Sans Light" charset="1" panose="020B0306030504020204"/>
      <p:regular r:id="rId26"/>
    </p:embeddedFont>
    <p:embeddedFont>
      <p:font typeface="Open Sans Light Italics" charset="1" panose="020B0306030504020204"/>
      <p:regular r:id="rId27"/>
    </p:embeddedFont>
    <p:embeddedFont>
      <p:font typeface="Open Sans Ultra-Bold" charset="1" panose="00000000000000000000"/>
      <p:regular r:id="rId28"/>
    </p:embeddedFont>
    <p:embeddedFont>
      <p:font typeface="Open Sans Ultra-Bold Italics" charset="1" panose="000000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slides/slide1.xml" Type="http://schemas.openxmlformats.org/officeDocument/2006/relationships/slide"/><Relationship Id="rId31" Target="slides/slide2.xml" Type="http://schemas.openxmlformats.org/officeDocument/2006/relationships/slide"/><Relationship Id="rId32" Target="slides/slide3.xml" Type="http://schemas.openxmlformats.org/officeDocument/2006/relationships/slide"/><Relationship Id="rId33" Target="slides/slide4.xml" Type="http://schemas.openxmlformats.org/officeDocument/2006/relationships/slide"/><Relationship Id="rId34" Target="slides/slide5.xml" Type="http://schemas.openxmlformats.org/officeDocument/2006/relationships/slide"/><Relationship Id="rId35" Target="slides/slide6.xml" Type="http://schemas.openxmlformats.org/officeDocument/2006/relationships/slide"/><Relationship Id="rId36" Target="slides/slide7.xml" Type="http://schemas.openxmlformats.org/officeDocument/2006/relationships/slide"/><Relationship Id="rId37" Target="slides/slide8.xml" Type="http://schemas.openxmlformats.org/officeDocument/2006/relationships/slide"/><Relationship Id="rId38" Target="slides/slide9.xml" Type="http://schemas.openxmlformats.org/officeDocument/2006/relationships/slide"/><Relationship Id="rId39" Target="slides/slide10.xml" Type="http://schemas.openxmlformats.org/officeDocument/2006/relationships/slide"/><Relationship Id="rId4" Target="theme/theme1.xml" Type="http://schemas.openxmlformats.org/officeDocument/2006/relationships/theme"/><Relationship Id="rId40" Target="slides/slide11.xml" Type="http://schemas.openxmlformats.org/officeDocument/2006/relationships/slide"/><Relationship Id="rId41" Target="slides/slide12.xml" Type="http://schemas.openxmlformats.org/officeDocument/2006/relationships/slide"/><Relationship Id="rId42" Target="slides/slide13.xml" Type="http://schemas.openxmlformats.org/officeDocument/2006/relationships/slide"/><Relationship Id="rId43" Target="slides/slide14.xml" Type="http://schemas.openxmlformats.org/officeDocument/2006/relationships/slide"/><Relationship Id="rId44" Target="slides/slide15.xml" Type="http://schemas.openxmlformats.org/officeDocument/2006/relationships/slide"/><Relationship Id="rId45" Target="slides/slide16.xml" Type="http://schemas.openxmlformats.org/officeDocument/2006/relationships/slide"/><Relationship Id="rId46" Target="slides/slide17.xml" Type="http://schemas.openxmlformats.org/officeDocument/2006/relationships/slide"/><Relationship Id="rId47" Target="slides/slide18.xml" Type="http://schemas.openxmlformats.org/officeDocument/2006/relationships/slide"/><Relationship Id="rId48" Target="slides/slide19.xml" Type="http://schemas.openxmlformats.org/officeDocument/2006/relationships/slide"/><Relationship Id="rId49" Target="slides/slide20.xml" Type="http://schemas.openxmlformats.org/officeDocument/2006/relationships/slide"/><Relationship Id="rId5" Target="tableStyles.xml" Type="http://schemas.openxmlformats.org/officeDocument/2006/relationships/tableStyles"/><Relationship Id="rId50" Target="slides/slide21.xml" Type="http://schemas.openxmlformats.org/officeDocument/2006/relationships/slide"/><Relationship Id="rId51" Target="slides/slide22.xml" Type="http://schemas.openxmlformats.org/officeDocument/2006/relationships/slide"/><Relationship Id="rId52" Target="slides/slide23.xml" Type="http://schemas.openxmlformats.org/officeDocument/2006/relationships/slide"/><Relationship Id="rId53" Target="slides/slide24.xml" Type="http://schemas.openxmlformats.org/officeDocument/2006/relationships/slide"/><Relationship Id="rId54" Target="slides/slide25.xml" Type="http://schemas.openxmlformats.org/officeDocument/2006/relationships/slide"/><Relationship Id="rId55" Target="slides/slide26.xml" Type="http://schemas.openxmlformats.org/officeDocument/2006/relationships/slide"/><Relationship Id="rId56" Target="slides/slide27.xml" Type="http://schemas.openxmlformats.org/officeDocument/2006/relationships/slide"/><Relationship Id="rId57" Target="slides/slide28.xml" Type="http://schemas.openxmlformats.org/officeDocument/2006/relationships/slide"/><Relationship Id="rId58" Target="slides/slide29.xml" Type="http://schemas.openxmlformats.org/officeDocument/2006/relationships/slide"/><Relationship Id="rId59" Target="slides/slide30.xml" Type="http://schemas.openxmlformats.org/officeDocument/2006/relationships/slide"/><Relationship Id="rId6" Target="fonts/font6.fntdata" Type="http://schemas.openxmlformats.org/officeDocument/2006/relationships/font"/><Relationship Id="rId60" Target="slides/slide31.xml" Type="http://schemas.openxmlformats.org/officeDocument/2006/relationships/slide"/><Relationship Id="rId61" Target="slides/slide32.xml" Type="http://schemas.openxmlformats.org/officeDocument/2006/relationships/slide"/><Relationship Id="rId62" Target="slides/slide33.xml" Type="http://schemas.openxmlformats.org/officeDocument/2006/relationships/slide"/><Relationship Id="rId63" Target="slides/slide34.xml" Type="http://schemas.openxmlformats.org/officeDocument/2006/relationships/slide"/><Relationship Id="rId64" Target="slides/slide35.xml" Type="http://schemas.openxmlformats.org/officeDocument/2006/relationships/slide"/><Relationship Id="rId65" Target="slides/slide36.xml" Type="http://schemas.openxmlformats.org/officeDocument/2006/relationships/slide"/><Relationship Id="rId66" Target="slides/slide37.xml" Type="http://schemas.openxmlformats.org/officeDocument/2006/relationships/slide"/><Relationship Id="rId67" Target="slides/slide38.xml" Type="http://schemas.openxmlformats.org/officeDocument/2006/relationships/slide"/><Relationship Id="rId68" Target="slides/slide39.xml" Type="http://schemas.openxmlformats.org/officeDocument/2006/relationships/slide"/><Relationship Id="rId69" Target="slides/slide40.xml" Type="http://schemas.openxmlformats.org/officeDocument/2006/relationships/slide"/><Relationship Id="rId7" Target="fonts/font7.fntdata" Type="http://schemas.openxmlformats.org/officeDocument/2006/relationships/font"/><Relationship Id="rId70" Target="slides/slide41.xml" Type="http://schemas.openxmlformats.org/officeDocument/2006/relationships/slide"/><Relationship Id="rId71" Target="slides/slide42.xml" Type="http://schemas.openxmlformats.org/officeDocument/2006/relationships/slide"/><Relationship Id="rId72" Target="slides/slide43.xml" Type="http://schemas.openxmlformats.org/officeDocument/2006/relationships/slide"/><Relationship Id="rId73" Target="slides/slide44.xml" Type="http://schemas.openxmlformats.org/officeDocument/2006/relationships/slide"/><Relationship Id="rId74" Target="slides/slide45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3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5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6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7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8.jpe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1.jpeg" Type="http://schemas.openxmlformats.org/officeDocument/2006/relationships/image"/><Relationship Id="rId4" Target="../media/image49.png" Type="http://schemas.openxmlformats.org/officeDocument/2006/relationships/image"/><Relationship Id="rId5" Target="../media/image50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2.jpe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3.jpe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4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5.png" Type="http://schemas.openxmlformats.org/officeDocument/2006/relationships/image"/><Relationship Id="rId4" Target="../media/image56.sv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Relationship Id="rId5" Target="../media/image59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0.jpe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63.jpe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4.jpe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5.jpeg" Type="http://schemas.openxmlformats.org/officeDocument/2006/relationships/image"/><Relationship Id="rId4" Target="../media/image66.png" Type="http://schemas.openxmlformats.org/officeDocument/2006/relationships/image"/><Relationship Id="rId5" Target="../media/image67.sv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5.jpeg" Type="http://schemas.openxmlformats.org/officeDocument/2006/relationships/image"/><Relationship Id="rId4" Target="../media/image68.png" Type="http://schemas.openxmlformats.org/officeDocument/2006/relationships/image"/><Relationship Id="rId5" Target="../media/image69.sv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5.jpeg" Type="http://schemas.openxmlformats.org/officeDocument/2006/relationships/image"/><Relationship Id="rId4" Target="../media/image70.png" Type="http://schemas.openxmlformats.org/officeDocument/2006/relationships/image"/><Relationship Id="rId5" Target="../media/image71.sv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5.jpe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5.jpeg" Type="http://schemas.openxmlformats.org/officeDocument/2006/relationships/image"/><Relationship Id="rId4" Target="../media/image74.png" Type="http://schemas.openxmlformats.org/officeDocument/2006/relationships/image"/><Relationship Id="rId5" Target="../media/image75.sv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5.jpeg" Type="http://schemas.openxmlformats.org/officeDocument/2006/relationships/image"/><Relationship Id="rId4" Target="../media/image76.png" Type="http://schemas.openxmlformats.org/officeDocument/2006/relationships/image"/><Relationship Id="rId5" Target="../media/image77.sv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5.jpeg" Type="http://schemas.openxmlformats.org/officeDocument/2006/relationships/image"/><Relationship Id="rId4" Target="../media/image78.png" Type="http://schemas.openxmlformats.org/officeDocument/2006/relationships/image"/><Relationship Id="rId5" Target="../media/image79.sv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65.jpeg" Type="http://schemas.openxmlformats.org/officeDocument/2006/relationships/image"/><Relationship Id="rId4" Target="../media/image80.png" Type="http://schemas.openxmlformats.org/officeDocument/2006/relationships/image"/><Relationship Id="rId5" Target="../media/image81.svg" Type="http://schemas.openxmlformats.org/officeDocument/2006/relationships/imag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82.png" Type="http://schemas.openxmlformats.org/officeDocument/2006/relationships/image"/><Relationship Id="rId4" Target="../media/image83.svg" Type="http://schemas.openxmlformats.org/officeDocument/2006/relationships/imag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9753600" cy="73152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145136" y="2512287"/>
            <a:ext cx="7132320" cy="608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4299" spc="-172">
                <a:solidFill>
                  <a:srgbClr val="0E2C8E"/>
                </a:solidFill>
                <a:latin typeface="Roboto Bold"/>
              </a:rPr>
              <a:t>STORYTELLING W SIECI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59074" y="3438436"/>
            <a:ext cx="7635453" cy="1156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>
                <a:solidFill>
                  <a:srgbClr val="0E2C8E"/>
                </a:solidFill>
                <a:latin typeface="Roboto Bold"/>
              </a:rPr>
              <a:t>Multimedia na rzecz promocji dziedzictwa kulturowego</a:t>
            </a:r>
          </a:p>
          <a:p>
            <a:pPr algn="ctr">
              <a:lnSpc>
                <a:spcPts val="3016"/>
              </a:lnSpc>
            </a:pPr>
            <a:r>
              <a:rPr lang="en-US" sz="2600" spc="-104">
                <a:solidFill>
                  <a:srgbClr val="0E2C8E"/>
                </a:solidFill>
                <a:latin typeface="Roboto"/>
              </a:rPr>
              <a:t>Warsztat fotograficzny z użyciem smartfonu – jak zrobić zdjęcie, które opowiada historię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6321024"/>
            <a:ext cx="9753600" cy="1036416"/>
          </a:xfrm>
          <a:custGeom>
            <a:avLst/>
            <a:gdLst/>
            <a:ahLst/>
            <a:cxnLst/>
            <a:rect r="r" b="b" t="t" l="l"/>
            <a:pathLst>
              <a:path h="1036416" w="9753600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99488" y="6396288"/>
            <a:ext cx="2814336" cy="803712"/>
          </a:xfrm>
          <a:custGeom>
            <a:avLst/>
            <a:gdLst/>
            <a:ahLst/>
            <a:cxnLst/>
            <a:rect r="r" b="b" t="t" l="l"/>
            <a:pathLst>
              <a:path h="803712" w="2814336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" r="0" b="-1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3088" y="6528768"/>
            <a:ext cx="2716416" cy="620544"/>
          </a:xfrm>
          <a:custGeom>
            <a:avLst/>
            <a:gdLst/>
            <a:ahLst/>
            <a:cxnLst/>
            <a:rect r="r" b="b" t="t" l="l"/>
            <a:pathLst>
              <a:path h="620544" w="2716416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" r="0" b="-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5576064"/>
            <a:ext cx="9753600" cy="764544"/>
          </a:xfrm>
          <a:custGeom>
            <a:avLst/>
            <a:gdLst/>
            <a:ahLst/>
            <a:cxnLst/>
            <a:rect r="r" b="b" t="t" l="l"/>
            <a:pathLst>
              <a:path h="764544" w="9753600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1840" y="5617536"/>
            <a:ext cx="2377344" cy="662016"/>
          </a:xfrm>
          <a:custGeom>
            <a:avLst/>
            <a:gdLst/>
            <a:ahLst/>
            <a:cxnLst/>
            <a:rect r="r" b="b" t="t" l="l"/>
            <a:pathLst>
              <a:path h="662016" w="2377344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" r="0" b="-1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37568" y="5623296"/>
            <a:ext cx="1331328" cy="601344"/>
          </a:xfrm>
          <a:custGeom>
            <a:avLst/>
            <a:gdLst/>
            <a:ahLst/>
            <a:cxnLst/>
            <a:rect r="r" b="b" t="t" l="l"/>
            <a:pathLst>
              <a:path h="601344" w="1331328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5" r="0" b="-1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542720" y="5650176"/>
            <a:ext cx="668160" cy="629376"/>
          </a:xfrm>
          <a:custGeom>
            <a:avLst/>
            <a:gdLst/>
            <a:ahLst/>
            <a:cxnLst/>
            <a:rect r="r" b="b" t="t" l="l"/>
            <a:pathLst>
              <a:path h="629376" w="668160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625" r="0" b="-3625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691160" y="5080419"/>
            <a:ext cx="1777104" cy="22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M4W1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6658" y="6583680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935348"/>
            <a:ext cx="9753600" cy="5444503"/>
          </a:xfrm>
          <a:custGeom>
            <a:avLst/>
            <a:gdLst/>
            <a:ahLst/>
            <a:cxnLst/>
            <a:rect r="r" b="b" t="t" l="l"/>
            <a:pathLst>
              <a:path h="5444503" w="9753600">
                <a:moveTo>
                  <a:pt x="0" y="0"/>
                </a:moveTo>
                <a:lnTo>
                  <a:pt x="9753600" y="0"/>
                </a:lnTo>
                <a:lnTo>
                  <a:pt x="9753600" y="5444504"/>
                </a:lnTo>
                <a:lnTo>
                  <a:pt x="0" y="5444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97" t="-74290" r="-39452" b="-5585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92229" y="219075"/>
            <a:ext cx="4569143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BED72F"/>
                </a:solidFill>
                <a:latin typeface="Roboto Bold"/>
              </a:rPr>
              <a:t>Kompozycja centralna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6658" y="6583680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3270" y="760095"/>
            <a:ext cx="8887059" cy="2329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3"/>
              </a:lnSpc>
            </a:pPr>
            <a:r>
              <a:rPr lang="en-US" sz="3685">
                <a:solidFill>
                  <a:srgbClr val="BED72F"/>
                </a:solidFill>
                <a:latin typeface="Roboto Bold"/>
              </a:rPr>
              <a:t>Kompozycja centralna </a:t>
            </a:r>
          </a:p>
          <a:p>
            <a:pPr algn="ctr">
              <a:lnSpc>
                <a:spcPts val="4053"/>
              </a:lnSpc>
            </a:pPr>
          </a:p>
          <a:p>
            <a:pPr algn="ctr">
              <a:lnSpc>
                <a:spcPts val="3429"/>
              </a:lnSpc>
            </a:pPr>
            <a:r>
              <a:rPr lang="en-US" sz="3117">
                <a:solidFill>
                  <a:srgbClr val="000000"/>
                </a:solidFill>
                <a:latin typeface="Roboto"/>
              </a:rPr>
              <a:t>P</a:t>
            </a:r>
            <a:r>
              <a:rPr lang="en-US" sz="3117">
                <a:solidFill>
                  <a:srgbClr val="000000"/>
                </a:solidFill>
                <a:latin typeface="Roboto"/>
              </a:rPr>
              <a:t>odkreśla znaczenie głównego obiektu </a:t>
            </a:r>
          </a:p>
          <a:p>
            <a:pPr algn="ctr">
              <a:lnSpc>
                <a:spcPts val="3429"/>
              </a:lnSpc>
            </a:pPr>
            <a:r>
              <a:rPr lang="en-US" sz="3117">
                <a:solidFill>
                  <a:srgbClr val="000000"/>
                </a:solidFill>
                <a:latin typeface="Roboto"/>
              </a:rPr>
              <a:t>oraz wprowadza wrażenie porządku </a:t>
            </a:r>
          </a:p>
          <a:p>
            <a:pPr algn="ctr">
              <a:lnSpc>
                <a:spcPts val="3429"/>
              </a:lnSpc>
            </a:pPr>
            <a:r>
              <a:rPr lang="en-US" sz="3117">
                <a:solidFill>
                  <a:srgbClr val="000000"/>
                </a:solidFill>
                <a:latin typeface="Roboto"/>
              </a:rPr>
              <a:t>i równowagi.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094237" y="3283185"/>
            <a:ext cx="5565127" cy="2990055"/>
          </a:xfrm>
          <a:custGeom>
            <a:avLst/>
            <a:gdLst/>
            <a:ahLst/>
            <a:cxnLst/>
            <a:rect r="r" b="b" t="t" l="l"/>
            <a:pathLst>
              <a:path h="2990055" w="5565127">
                <a:moveTo>
                  <a:pt x="0" y="0"/>
                </a:moveTo>
                <a:lnTo>
                  <a:pt x="5565126" y="0"/>
                </a:lnTo>
                <a:lnTo>
                  <a:pt x="5565126" y="2990055"/>
                </a:lnTo>
                <a:lnTo>
                  <a:pt x="0" y="299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97" t="-81076" r="-39452" b="-58028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6658" y="6583680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33985" y="219075"/>
            <a:ext cx="4085630" cy="51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600">
                <a:solidFill>
                  <a:srgbClr val="BED72F"/>
                </a:solidFill>
                <a:latin typeface="Roboto Bold"/>
              </a:rPr>
              <a:t>Zasada trójpodziału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37202" y="858022"/>
            <a:ext cx="6679195" cy="5599155"/>
          </a:xfrm>
          <a:custGeom>
            <a:avLst/>
            <a:gdLst/>
            <a:ahLst/>
            <a:cxnLst/>
            <a:rect r="r" b="b" t="t" l="l"/>
            <a:pathLst>
              <a:path h="5599155" w="6679195">
                <a:moveTo>
                  <a:pt x="0" y="0"/>
                </a:moveTo>
                <a:lnTo>
                  <a:pt x="6679196" y="0"/>
                </a:lnTo>
                <a:lnTo>
                  <a:pt x="6679196" y="5599156"/>
                </a:lnTo>
                <a:lnTo>
                  <a:pt x="0" y="5599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6658" y="6583680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3270" y="608308"/>
            <a:ext cx="8887059" cy="2743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3"/>
              </a:lnSpc>
            </a:pPr>
            <a:r>
              <a:rPr lang="en-US" sz="4085">
                <a:solidFill>
                  <a:srgbClr val="BED72F"/>
                </a:solidFill>
                <a:latin typeface="Roboto Bold"/>
              </a:rPr>
              <a:t>Zasada trójpodziału</a:t>
            </a:r>
          </a:p>
          <a:p>
            <a:pPr algn="ctr">
              <a:lnSpc>
                <a:spcPts val="4493"/>
              </a:lnSpc>
            </a:pPr>
          </a:p>
          <a:p>
            <a:pPr algn="ctr">
              <a:lnSpc>
                <a:spcPts val="2969"/>
              </a:lnSpc>
            </a:pPr>
            <a:r>
              <a:rPr lang="en-US" sz="2699">
                <a:solidFill>
                  <a:srgbClr val="000000"/>
                </a:solidFill>
                <a:latin typeface="Roboto"/>
              </a:rPr>
              <a:t>C</a:t>
            </a:r>
            <a:r>
              <a:rPr lang="en-US" sz="2699">
                <a:solidFill>
                  <a:srgbClr val="000000"/>
                </a:solidFill>
                <a:latin typeface="Roboto"/>
              </a:rPr>
              <a:t>ztery linie dzielą kadr na dziewięć równych prostokątów.</a:t>
            </a:r>
          </a:p>
          <a:p>
            <a:pPr algn="ctr">
              <a:lnSpc>
                <a:spcPts val="2969"/>
              </a:lnSpc>
            </a:pPr>
            <a:r>
              <a:rPr lang="en-US" sz="2699">
                <a:solidFill>
                  <a:srgbClr val="000000"/>
                </a:solidFill>
                <a:latin typeface="Roboto"/>
              </a:rPr>
              <a:t>M</a:t>
            </a:r>
            <a:r>
              <a:rPr lang="en-US" sz="2699">
                <a:solidFill>
                  <a:srgbClr val="000000"/>
                </a:solidFill>
                <a:latin typeface="Roboto"/>
              </a:rPr>
              <a:t>iejsca przecięcia linii to tzw. </a:t>
            </a:r>
            <a:r>
              <a:rPr lang="en-US" sz="2699">
                <a:solidFill>
                  <a:srgbClr val="BED72F"/>
                </a:solidFill>
                <a:latin typeface="Roboto Bold"/>
              </a:rPr>
              <a:t>mocne punkty</a:t>
            </a:r>
            <a:r>
              <a:rPr lang="en-US" sz="2699">
                <a:solidFill>
                  <a:srgbClr val="000000"/>
                </a:solidFill>
                <a:latin typeface="Roboto"/>
              </a:rPr>
              <a:t>, w których należy umieścić najważniejsze elementy zdjęcia.</a:t>
            </a:r>
          </a:p>
          <a:p>
            <a:pPr algn="ctr">
              <a:lnSpc>
                <a:spcPts val="386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984517" y="3180682"/>
            <a:ext cx="3784565" cy="3172593"/>
          </a:xfrm>
          <a:custGeom>
            <a:avLst/>
            <a:gdLst/>
            <a:ahLst/>
            <a:cxnLst/>
            <a:rect r="r" b="b" t="t" l="l"/>
            <a:pathLst>
              <a:path h="3172593" w="3784565">
                <a:moveTo>
                  <a:pt x="0" y="0"/>
                </a:moveTo>
                <a:lnTo>
                  <a:pt x="3784566" y="0"/>
                </a:lnTo>
                <a:lnTo>
                  <a:pt x="3784566" y="3172593"/>
                </a:lnTo>
                <a:lnTo>
                  <a:pt x="0" y="3172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731520"/>
            <a:ext cx="3496542" cy="5852160"/>
          </a:xfrm>
          <a:custGeom>
            <a:avLst/>
            <a:gdLst/>
            <a:ahLst/>
            <a:cxnLst/>
            <a:rect r="r" b="b" t="t" l="l"/>
            <a:pathLst>
              <a:path h="5852160" w="3496542">
                <a:moveTo>
                  <a:pt x="0" y="0"/>
                </a:moveTo>
                <a:lnTo>
                  <a:pt x="3496542" y="0"/>
                </a:lnTo>
                <a:lnTo>
                  <a:pt x="349654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36" t="-561" r="0" b="-56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441504" y="1351736"/>
            <a:ext cx="4580576" cy="315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Roboto"/>
              </a:rPr>
              <a:t>Włączenie </a:t>
            </a:r>
          </a:p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>
                <a:solidFill>
                  <a:srgbClr val="BED72F"/>
                </a:solidFill>
                <a:latin typeface="Roboto Bold"/>
              </a:rPr>
              <a:t>siatki trójpodziału</a:t>
            </a:r>
            <a:r>
              <a:rPr lang="en-US" sz="380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Roboto"/>
              </a:rPr>
              <a:t>w ustawieniach aparatu to dobry sposób na lepsze kadrowanie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352001"/>
            <a:ext cx="8290560" cy="3472831"/>
          </a:xfrm>
          <a:custGeom>
            <a:avLst/>
            <a:gdLst/>
            <a:ahLst/>
            <a:cxnLst/>
            <a:rect r="r" b="b" t="t" l="l"/>
            <a:pathLst>
              <a:path h="3472831" w="8290560">
                <a:moveTo>
                  <a:pt x="0" y="0"/>
                </a:moveTo>
                <a:lnTo>
                  <a:pt x="8290560" y="0"/>
                </a:lnTo>
                <a:lnTo>
                  <a:pt x="8290560" y="3472831"/>
                </a:lnTo>
                <a:lnTo>
                  <a:pt x="0" y="3472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4052" r="0" b="-2499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34681" y="750570"/>
            <a:ext cx="7884238" cy="1394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BED72F"/>
                </a:solidFill>
                <a:latin typeface="Roboto Bold"/>
              </a:rPr>
              <a:t>Złota godzina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to moment, w którym światło słoneczne nadaje otoczeniu </a:t>
            </a:r>
          </a:p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Roboto"/>
              </a:rPr>
              <a:t>ciepły odcień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495093"/>
            <a:ext cx="8290560" cy="3410166"/>
          </a:xfrm>
          <a:custGeom>
            <a:avLst/>
            <a:gdLst/>
            <a:ahLst/>
            <a:cxnLst/>
            <a:rect r="r" b="b" t="t" l="l"/>
            <a:pathLst>
              <a:path h="3410166" w="8290560">
                <a:moveTo>
                  <a:pt x="0" y="0"/>
                </a:moveTo>
                <a:lnTo>
                  <a:pt x="8290560" y="0"/>
                </a:lnTo>
                <a:lnTo>
                  <a:pt x="8290560" y="3410166"/>
                </a:lnTo>
                <a:lnTo>
                  <a:pt x="0" y="3410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4104" r="0" b="-2817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750570"/>
            <a:ext cx="8290560" cy="161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en-US" sz="2900">
                <a:solidFill>
                  <a:srgbClr val="BED72F"/>
                </a:solidFill>
                <a:latin typeface="Roboto Bold"/>
              </a:rPr>
              <a:t>Złota godzina</a:t>
            </a:r>
            <a:r>
              <a:rPr lang="en-US" sz="2900">
                <a:solidFill>
                  <a:srgbClr val="000000"/>
                </a:solidFill>
                <a:latin typeface="Roboto"/>
              </a:rPr>
              <a:t> to chwila towarzysząca wschodzącemu słońcu, czas w trakcie jego trwania i tuż po nim, ale też chwila tuż przed zachodem słońca i w jego trakcie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731520"/>
            <a:ext cx="3899002" cy="5852160"/>
          </a:xfrm>
          <a:custGeom>
            <a:avLst/>
            <a:gdLst/>
            <a:ahLst/>
            <a:cxnLst/>
            <a:rect r="r" b="b" t="t" l="l"/>
            <a:pathLst>
              <a:path h="5852160" w="3899002">
                <a:moveTo>
                  <a:pt x="0" y="0"/>
                </a:moveTo>
                <a:lnTo>
                  <a:pt x="3899002" y="0"/>
                </a:lnTo>
                <a:lnTo>
                  <a:pt x="389900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640" t="0" r="-6264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028499" y="2039620"/>
            <a:ext cx="4330690" cy="161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BED72F"/>
                </a:solidFill>
                <a:latin typeface="Roboto Bold"/>
              </a:rPr>
              <a:t>Nie fotografuj pod słońce </a:t>
            </a: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000000"/>
                </a:solidFill>
                <a:latin typeface="Roboto"/>
              </a:rPr>
              <a:t>- ustaw się tak, aby światło mieć za plecami </a:t>
            </a:r>
          </a:p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Roboto"/>
              </a:rPr>
              <a:t>a najlepiej z boku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586677"/>
            <a:ext cx="3282539" cy="3997003"/>
          </a:xfrm>
          <a:custGeom>
            <a:avLst/>
            <a:gdLst/>
            <a:ahLst/>
            <a:cxnLst/>
            <a:rect r="r" b="b" t="t" l="l"/>
            <a:pathLst>
              <a:path h="3997003" w="3282539">
                <a:moveTo>
                  <a:pt x="0" y="0"/>
                </a:moveTo>
                <a:lnTo>
                  <a:pt x="3282539" y="0"/>
                </a:lnTo>
                <a:lnTo>
                  <a:pt x="3282539" y="3997003"/>
                </a:lnTo>
                <a:lnTo>
                  <a:pt x="0" y="3997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62161">
            <a:off x="1376630" y="3005468"/>
            <a:ext cx="525693" cy="1032610"/>
          </a:xfrm>
          <a:custGeom>
            <a:avLst/>
            <a:gdLst/>
            <a:ahLst/>
            <a:cxnLst/>
            <a:rect r="r" b="b" t="t" l="l"/>
            <a:pathLst>
              <a:path h="1032610" w="525693">
                <a:moveTo>
                  <a:pt x="0" y="0"/>
                </a:moveTo>
                <a:lnTo>
                  <a:pt x="525692" y="0"/>
                </a:lnTo>
                <a:lnTo>
                  <a:pt x="525692" y="1032610"/>
                </a:lnTo>
                <a:lnTo>
                  <a:pt x="0" y="103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06885" y="1507321"/>
            <a:ext cx="8290560" cy="185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0"/>
              </a:lnSpc>
            </a:pPr>
            <a:r>
              <a:rPr lang="en-US" sz="3300">
                <a:solidFill>
                  <a:srgbClr val="BED72F"/>
                </a:solidFill>
                <a:latin typeface="Roboto Bold"/>
              </a:rPr>
              <a:t>Wykorzystuj dodatkowe źródła światła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r">
              <a:lnSpc>
                <a:spcPts val="3630"/>
              </a:lnSpc>
            </a:pPr>
            <a:r>
              <a:rPr lang="en-US" sz="3300">
                <a:solidFill>
                  <a:srgbClr val="000000"/>
                </a:solidFill>
                <a:latin typeface="Roboto"/>
              </a:rPr>
              <a:t>- np. słupy oświetleniowe lub lampę błyskową w aparacie telefonu</a:t>
            </a:r>
          </a:p>
          <a:p>
            <a:pPr algn="r">
              <a:lnSpc>
                <a:spcPts val="363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731520"/>
            <a:ext cx="3906317" cy="5852160"/>
          </a:xfrm>
          <a:custGeom>
            <a:avLst/>
            <a:gdLst/>
            <a:ahLst/>
            <a:cxnLst/>
            <a:rect r="r" b="b" t="t" l="l"/>
            <a:pathLst>
              <a:path h="5852160" w="3906317">
                <a:moveTo>
                  <a:pt x="0" y="0"/>
                </a:moveTo>
                <a:lnTo>
                  <a:pt x="3906317" y="0"/>
                </a:lnTo>
                <a:lnTo>
                  <a:pt x="390631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148172"/>
            <a:ext cx="8290560" cy="3025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BED72F"/>
                </a:solidFill>
                <a:latin typeface="Roboto Bold"/>
              </a:rPr>
              <a:t>Stabilizacja obrazu </a:t>
            </a:r>
          </a:p>
          <a:p>
            <a:pPr algn="ctr">
              <a:lnSpc>
                <a:spcPts val="3630"/>
              </a:lnSpc>
            </a:pP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000000"/>
                </a:solidFill>
                <a:latin typeface="Roboto"/>
              </a:rPr>
              <a:t>Większość smartfonów wyposażonych jest </a:t>
            </a: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000000"/>
                </a:solidFill>
                <a:latin typeface="Roboto"/>
              </a:rPr>
              <a:t>w stabilizację obrazu. </a:t>
            </a:r>
          </a:p>
          <a:p>
            <a:pPr algn="ctr">
              <a:lnSpc>
                <a:spcPts val="3190"/>
              </a:lnSpc>
            </a:pPr>
          </a:p>
          <a:p>
            <a:pPr algn="ctr">
              <a:lnSpc>
                <a:spcPts val="3190"/>
              </a:lnSpc>
            </a:pPr>
          </a:p>
          <a:p>
            <a:pPr algn="ctr">
              <a:lnSpc>
                <a:spcPts val="363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31520"/>
            <a:ext cx="9753600" cy="5445087"/>
          </a:xfrm>
          <a:custGeom>
            <a:avLst/>
            <a:gdLst/>
            <a:ahLst/>
            <a:cxnLst/>
            <a:rect r="r" b="b" t="t" l="l"/>
            <a:pathLst>
              <a:path h="5445087" w="9753600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9872" r="0" b="-6898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356254"/>
            <a:ext cx="7446768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FFEFE"/>
                </a:solidFill>
                <a:latin typeface="Roboto Bold"/>
              </a:rPr>
              <a:t>Etap 1: Czym jest fotografia mobilna – krótka historia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43098" y="3105722"/>
            <a:ext cx="1733702" cy="2926080"/>
          </a:xfrm>
          <a:custGeom>
            <a:avLst/>
            <a:gdLst/>
            <a:ahLst/>
            <a:cxnLst/>
            <a:rect r="r" b="b" t="t" l="l"/>
            <a:pathLst>
              <a:path h="2926080" w="1733702">
                <a:moveTo>
                  <a:pt x="0" y="0"/>
                </a:moveTo>
                <a:lnTo>
                  <a:pt x="1733702" y="0"/>
                </a:lnTo>
                <a:lnTo>
                  <a:pt x="173370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09949" y="2835066"/>
            <a:ext cx="2098681" cy="2466399"/>
          </a:xfrm>
          <a:custGeom>
            <a:avLst/>
            <a:gdLst/>
            <a:ahLst/>
            <a:cxnLst/>
            <a:rect r="r" b="b" t="t" l="l"/>
            <a:pathLst>
              <a:path h="2466399" w="2098681">
                <a:moveTo>
                  <a:pt x="0" y="0"/>
                </a:moveTo>
                <a:lnTo>
                  <a:pt x="2098681" y="0"/>
                </a:lnTo>
                <a:lnTo>
                  <a:pt x="2098681" y="2466399"/>
                </a:lnTo>
                <a:lnTo>
                  <a:pt x="0" y="2466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496252"/>
            <a:ext cx="8290560" cy="3425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>
                <a:solidFill>
                  <a:srgbClr val="BED72F"/>
                </a:solidFill>
                <a:latin typeface="Roboto Bold"/>
              </a:rPr>
              <a:t>Stabilizacja obrazu </a:t>
            </a:r>
          </a:p>
          <a:p>
            <a:pPr algn="ctr">
              <a:lnSpc>
                <a:spcPts val="3630"/>
              </a:lnSpc>
            </a:pP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000000"/>
                </a:solidFill>
                <a:latin typeface="Roboto"/>
              </a:rPr>
              <a:t>Robiąc zdjęcie ze statywu warto skorzystać </a:t>
            </a:r>
          </a:p>
          <a:p>
            <a:pPr algn="ctr">
              <a:lnSpc>
                <a:spcPts val="3190"/>
              </a:lnSpc>
            </a:pPr>
            <a:r>
              <a:rPr lang="en-US" sz="2900">
                <a:solidFill>
                  <a:srgbClr val="000000"/>
                </a:solidFill>
                <a:latin typeface="Roboto"/>
              </a:rPr>
              <a:t>z funkcji </a:t>
            </a:r>
            <a:r>
              <a:rPr lang="en-US" sz="2900">
                <a:solidFill>
                  <a:srgbClr val="BED72F"/>
                </a:solidFill>
                <a:latin typeface="Roboto Bold"/>
              </a:rPr>
              <a:t>samowyzwalacza</a:t>
            </a:r>
            <a:r>
              <a:rPr lang="en-US" sz="2900">
                <a:solidFill>
                  <a:srgbClr val="000000"/>
                </a:solidFill>
                <a:latin typeface="Roboto"/>
              </a:rPr>
              <a:t>, co dodatkowo ustabilizuje obraz. </a:t>
            </a:r>
          </a:p>
          <a:p>
            <a:pPr algn="ctr">
              <a:lnSpc>
                <a:spcPts val="3190"/>
              </a:lnSpc>
            </a:pPr>
          </a:p>
          <a:p>
            <a:pPr algn="ctr">
              <a:lnSpc>
                <a:spcPts val="3190"/>
              </a:lnSpc>
            </a:pPr>
          </a:p>
          <a:p>
            <a:pPr algn="ctr">
              <a:lnSpc>
                <a:spcPts val="363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31520"/>
            <a:ext cx="9753600" cy="5445087"/>
          </a:xfrm>
          <a:custGeom>
            <a:avLst/>
            <a:gdLst/>
            <a:ahLst/>
            <a:cxnLst/>
            <a:rect r="r" b="b" t="t" l="l"/>
            <a:pathLst>
              <a:path h="5445087" w="9753600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172" r="0" b="-1717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4038" y="1021432"/>
            <a:ext cx="8551310" cy="1139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>
                <a:solidFill>
                  <a:srgbClr val="FEDD2B"/>
                </a:solidFill>
                <a:latin typeface="Roboto Bold"/>
              </a:rPr>
              <a:t>Etap 3: Kreatywne funkcje aparatów fotograficznych w smartfonach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2355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154169"/>
            <a:ext cx="8290560" cy="3962497"/>
          </a:xfrm>
          <a:custGeom>
            <a:avLst/>
            <a:gdLst/>
            <a:ahLst/>
            <a:cxnLst/>
            <a:rect r="r" b="b" t="t" l="l"/>
            <a:pathLst>
              <a:path h="3962497" w="8290560">
                <a:moveTo>
                  <a:pt x="0" y="0"/>
                </a:moveTo>
                <a:lnTo>
                  <a:pt x="8290560" y="0"/>
                </a:lnTo>
                <a:lnTo>
                  <a:pt x="8290560" y="3962497"/>
                </a:lnTo>
                <a:lnTo>
                  <a:pt x="0" y="3962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00" t="-39336" r="0" b="-939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548305"/>
            <a:ext cx="8290560" cy="1400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BED72F"/>
                </a:solidFill>
                <a:latin typeface="Roboto Bold"/>
              </a:rPr>
              <a:t>Portret</a:t>
            </a:r>
            <a:r>
              <a:rPr lang="en-US" sz="330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z efektem bokeh</a:t>
            </a:r>
          </a:p>
          <a:p>
            <a:pPr algn="ctr">
              <a:lnSpc>
                <a:spcPts val="1430"/>
              </a:lnSpc>
            </a:pPr>
          </a:p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Skorzystaj z funkcji "Portret", rób zdjęcia z bliska, zwiększ odległość między obiektem a tłem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525871"/>
            <a:ext cx="8290560" cy="3222955"/>
          </a:xfrm>
          <a:custGeom>
            <a:avLst/>
            <a:gdLst/>
            <a:ahLst/>
            <a:cxnLst/>
            <a:rect r="r" b="b" t="t" l="l"/>
            <a:pathLst>
              <a:path h="3222955" w="8290560">
                <a:moveTo>
                  <a:pt x="0" y="0"/>
                </a:moveTo>
                <a:lnTo>
                  <a:pt x="8290560" y="0"/>
                </a:lnTo>
                <a:lnTo>
                  <a:pt x="8290560" y="3222955"/>
                </a:lnTo>
                <a:lnTo>
                  <a:pt x="0" y="322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1520" y="3657600"/>
            <a:ext cx="8290560" cy="934572"/>
          </a:xfrm>
          <a:custGeom>
            <a:avLst/>
            <a:gdLst/>
            <a:ahLst/>
            <a:cxnLst/>
            <a:rect r="r" b="b" t="t" l="l"/>
            <a:pathLst>
              <a:path h="934572" w="8290560">
                <a:moveTo>
                  <a:pt x="0" y="0"/>
                </a:moveTo>
                <a:lnTo>
                  <a:pt x="8290560" y="0"/>
                </a:lnTo>
                <a:lnTo>
                  <a:pt x="8290560" y="934572"/>
                </a:lnTo>
                <a:lnTo>
                  <a:pt x="0" y="934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548305"/>
            <a:ext cx="8290560" cy="177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BED72F"/>
                </a:solidFill>
                <a:latin typeface="Roboto Bold"/>
              </a:rPr>
              <a:t>Panorama</a:t>
            </a:r>
          </a:p>
          <a:p>
            <a:pPr algn="ctr">
              <a:lnSpc>
                <a:spcPts val="1430"/>
              </a:lnSpc>
            </a:pPr>
          </a:p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Roboto"/>
              </a:rPr>
              <a:t>Tryb panoramy jest przydatny, gdy chcemy uchwycić na zdjęciu obszar szerszy lub wyższy niż ten, który obejmuje kadr naszego aparatu.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731520"/>
            <a:ext cx="3142039" cy="5200793"/>
          </a:xfrm>
          <a:custGeom>
            <a:avLst/>
            <a:gdLst/>
            <a:ahLst/>
            <a:cxnLst/>
            <a:rect r="r" b="b" t="t" l="l"/>
            <a:pathLst>
              <a:path h="5200793" w="3142039">
                <a:moveTo>
                  <a:pt x="0" y="0"/>
                </a:moveTo>
                <a:lnTo>
                  <a:pt x="3142039" y="0"/>
                </a:lnTo>
                <a:lnTo>
                  <a:pt x="3142039" y="5200793"/>
                </a:lnTo>
                <a:lnTo>
                  <a:pt x="0" y="5200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39" t="0" r="-1477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-405583" y="3038781"/>
            <a:ext cx="5200793" cy="586271"/>
          </a:xfrm>
          <a:custGeom>
            <a:avLst/>
            <a:gdLst/>
            <a:ahLst/>
            <a:cxnLst/>
            <a:rect r="r" b="b" t="t" l="l"/>
            <a:pathLst>
              <a:path h="586271" w="5200793">
                <a:moveTo>
                  <a:pt x="0" y="0"/>
                </a:moveTo>
                <a:lnTo>
                  <a:pt x="5200793" y="0"/>
                </a:lnTo>
                <a:lnTo>
                  <a:pt x="5200793" y="586271"/>
                </a:lnTo>
                <a:lnTo>
                  <a:pt x="0" y="586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406002" y="1879883"/>
            <a:ext cx="4852054" cy="1562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BED72F"/>
                </a:solidFill>
                <a:latin typeface="Roboto Bold"/>
              </a:rPr>
              <a:t>Tryb panoramy </a:t>
            </a:r>
            <a:r>
              <a:rPr lang="en-US" sz="3300">
                <a:solidFill>
                  <a:srgbClr val="000000"/>
                </a:solidFill>
                <a:latin typeface="Roboto"/>
              </a:rPr>
              <a:t>można także wykorzystywać </a:t>
            </a:r>
          </a:p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000000"/>
                </a:solidFill>
                <a:latin typeface="Roboto"/>
              </a:rPr>
              <a:t>w orientacji pionowej</a:t>
            </a:r>
          </a:p>
          <a:p>
            <a:pPr algn="ctr">
              <a:lnSpc>
                <a:spcPts val="143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2092586"/>
            <a:ext cx="8290560" cy="3956032"/>
          </a:xfrm>
          <a:custGeom>
            <a:avLst/>
            <a:gdLst/>
            <a:ahLst/>
            <a:cxnLst/>
            <a:rect r="r" b="b" t="t" l="l"/>
            <a:pathLst>
              <a:path h="3956032" w="8290560">
                <a:moveTo>
                  <a:pt x="0" y="0"/>
                </a:moveTo>
                <a:lnTo>
                  <a:pt x="8290560" y="0"/>
                </a:lnTo>
                <a:lnTo>
                  <a:pt x="8290560" y="3956032"/>
                </a:lnTo>
                <a:lnTo>
                  <a:pt x="0" y="3956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3962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36182" y="417499"/>
            <a:ext cx="4171763" cy="649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2"/>
              </a:lnSpc>
            </a:pPr>
            <a:r>
              <a:rPr lang="en-US" sz="3611">
                <a:solidFill>
                  <a:srgbClr val="BED72F"/>
                </a:solidFill>
                <a:latin typeface="Roboto Bold"/>
              </a:rPr>
              <a:t>Zdjęcia nocne</a:t>
            </a:r>
          </a:p>
          <a:p>
            <a:pPr algn="ctr">
              <a:lnSpc>
                <a:spcPts val="1229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731520" y="992682"/>
            <a:ext cx="8173167" cy="1041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en-US" sz="2506">
                <a:solidFill>
                  <a:srgbClr val="100F0D"/>
                </a:solidFill>
                <a:latin typeface="Roboto"/>
              </a:rPr>
              <a:t>Włącz </a:t>
            </a:r>
            <a:r>
              <a:rPr lang="en-US" sz="2506">
                <a:solidFill>
                  <a:srgbClr val="BED72F"/>
                </a:solidFill>
                <a:latin typeface="Roboto"/>
              </a:rPr>
              <a:t>tryb nocny</a:t>
            </a:r>
            <a:r>
              <a:rPr lang="en-US" sz="2506">
                <a:solidFill>
                  <a:srgbClr val="100F0D"/>
                </a:solidFill>
                <a:latin typeface="Roboto"/>
              </a:rPr>
              <a:t>, </a:t>
            </a:r>
            <a:r>
              <a:rPr lang="en-US" sz="2506">
                <a:solidFill>
                  <a:srgbClr val="100F0D"/>
                </a:solidFill>
                <a:latin typeface="Roboto"/>
              </a:rPr>
              <a:t>szukaj światła, które doświetli kadr </a:t>
            </a:r>
          </a:p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en-US" sz="2506">
                <a:solidFill>
                  <a:srgbClr val="100F0D"/>
                </a:solidFill>
                <a:latin typeface="Roboto"/>
              </a:rPr>
              <a:t>(np. latarnie uliczne), korzystaj ze statywu lub innej </a:t>
            </a:r>
          </a:p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en-US" sz="2506">
                <a:solidFill>
                  <a:srgbClr val="100F0D"/>
                </a:solidFill>
                <a:latin typeface="Roboto"/>
              </a:rPr>
              <a:t>formy stabilizacji telefonu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583680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895807"/>
            <a:ext cx="3453055" cy="5523586"/>
          </a:xfrm>
          <a:custGeom>
            <a:avLst/>
            <a:gdLst/>
            <a:ahLst/>
            <a:cxnLst/>
            <a:rect r="r" b="b" t="t" l="l"/>
            <a:pathLst>
              <a:path h="5523586" w="3453055">
                <a:moveTo>
                  <a:pt x="0" y="0"/>
                </a:moveTo>
                <a:lnTo>
                  <a:pt x="3453055" y="0"/>
                </a:lnTo>
                <a:lnTo>
                  <a:pt x="3453055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4009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563168" y="914857"/>
            <a:ext cx="4842990" cy="6032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9"/>
              </a:lnSpc>
            </a:pPr>
            <a:r>
              <a:rPr lang="en-US" sz="3171">
                <a:solidFill>
                  <a:srgbClr val="BED72F"/>
                </a:solidFill>
                <a:latin typeface="Roboto Bold"/>
              </a:rPr>
              <a:t>Zdjęcie czarno-białe</a:t>
            </a:r>
          </a:p>
          <a:p>
            <a:pPr>
              <a:lnSpc>
                <a:spcPts val="2643"/>
              </a:lnSpc>
            </a:pPr>
          </a:p>
          <a:p>
            <a:pPr marL="560292" indent="-280146" lvl="1">
              <a:lnSpc>
                <a:spcPts val="2854"/>
              </a:lnSpc>
              <a:buFont typeface="Arial"/>
              <a:buChar char="•"/>
            </a:pPr>
            <a:r>
              <a:rPr lang="en-US" sz="2595">
                <a:solidFill>
                  <a:srgbClr val="000000"/>
                </a:solidFill>
                <a:latin typeface="Roboto"/>
              </a:rPr>
              <a:t>podkreśla kształt budynków </a:t>
            </a:r>
          </a:p>
          <a:p>
            <a:pPr>
              <a:lnSpc>
                <a:spcPts val="2854"/>
              </a:lnSpc>
            </a:pPr>
            <a:r>
              <a:rPr lang="en-US" sz="2595">
                <a:solidFill>
                  <a:srgbClr val="000000"/>
                </a:solidFill>
                <a:latin typeface="Roboto"/>
              </a:rPr>
              <a:t>       </a:t>
            </a:r>
            <a:r>
              <a:rPr lang="en-US" sz="2595">
                <a:solidFill>
                  <a:srgbClr val="000000"/>
                </a:solidFill>
                <a:latin typeface="Roboto"/>
              </a:rPr>
              <a:t>i innych obiektów miejskiej    </a:t>
            </a:r>
          </a:p>
          <a:p>
            <a:pPr>
              <a:lnSpc>
                <a:spcPts val="2854"/>
              </a:lnSpc>
            </a:pPr>
            <a:r>
              <a:rPr lang="en-US" sz="2595">
                <a:solidFill>
                  <a:srgbClr val="000000"/>
                </a:solidFill>
                <a:latin typeface="Roboto"/>
              </a:rPr>
              <a:t>       </a:t>
            </a:r>
            <a:r>
              <a:rPr lang="en-US" sz="2595">
                <a:solidFill>
                  <a:srgbClr val="000000"/>
                </a:solidFill>
                <a:latin typeface="Roboto"/>
              </a:rPr>
              <a:t>infrastruktury</a:t>
            </a:r>
          </a:p>
          <a:p>
            <a:pPr>
              <a:lnSpc>
                <a:spcPts val="2854"/>
              </a:lnSpc>
            </a:pPr>
          </a:p>
          <a:p>
            <a:pPr marL="560292" indent="-280146" lvl="1">
              <a:lnSpc>
                <a:spcPts val="2854"/>
              </a:lnSpc>
              <a:buFont typeface="Arial"/>
              <a:buChar char="•"/>
            </a:pPr>
            <a:r>
              <a:rPr lang="en-US" sz="2595">
                <a:solidFill>
                  <a:srgbClr val="000000"/>
                </a:solidFill>
                <a:latin typeface="Roboto"/>
              </a:rPr>
              <a:t>sprawdza się wyśmienicie </a:t>
            </a:r>
          </a:p>
          <a:p>
            <a:pPr>
              <a:lnSpc>
                <a:spcPts val="2854"/>
              </a:lnSpc>
            </a:pPr>
            <a:r>
              <a:rPr lang="en-US" sz="2595">
                <a:solidFill>
                  <a:srgbClr val="000000"/>
                </a:solidFill>
                <a:latin typeface="Roboto"/>
              </a:rPr>
              <a:t>       przy tworzeniu portretów</a:t>
            </a:r>
          </a:p>
          <a:p>
            <a:pPr>
              <a:lnSpc>
                <a:spcPts val="2854"/>
              </a:lnSpc>
            </a:pPr>
          </a:p>
          <a:p>
            <a:pPr marL="560292" indent="-280146" lvl="1">
              <a:lnSpc>
                <a:spcPts val="2854"/>
              </a:lnSpc>
              <a:buFont typeface="Arial"/>
              <a:buChar char="•"/>
            </a:pPr>
            <a:r>
              <a:rPr lang="en-US" sz="2595">
                <a:solidFill>
                  <a:srgbClr val="000000"/>
                </a:solidFill>
                <a:latin typeface="Roboto"/>
              </a:rPr>
              <a:t>najistotniejszym elementem czarno-białych zdjęć jest ich kontrast ora gra światłocieni</a:t>
            </a:r>
          </a:p>
          <a:p>
            <a:pPr>
              <a:lnSpc>
                <a:spcPts val="2643"/>
              </a:lnSpc>
            </a:pPr>
          </a:p>
          <a:p>
            <a:pPr>
              <a:lnSpc>
                <a:spcPts val="2643"/>
              </a:lnSpc>
            </a:pPr>
          </a:p>
          <a:p>
            <a:pPr>
              <a:lnSpc>
                <a:spcPts val="2643"/>
              </a:lnSpc>
            </a:pPr>
          </a:p>
          <a:p>
            <a:pPr>
              <a:lnSpc>
                <a:spcPts val="2643"/>
              </a:lnSpc>
            </a:pPr>
          </a:p>
          <a:p>
            <a:pPr>
              <a:lnSpc>
                <a:spcPts val="285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1256493"/>
            <a:ext cx="8290560" cy="4822687"/>
          </a:xfrm>
          <a:custGeom>
            <a:avLst/>
            <a:gdLst/>
            <a:ahLst/>
            <a:cxnLst/>
            <a:rect r="r" b="b" t="t" l="l"/>
            <a:pathLst>
              <a:path h="4822687" w="8290560">
                <a:moveTo>
                  <a:pt x="0" y="0"/>
                </a:moveTo>
                <a:lnTo>
                  <a:pt x="8290560" y="0"/>
                </a:lnTo>
                <a:lnTo>
                  <a:pt x="8290560" y="4822686"/>
                </a:lnTo>
                <a:lnTo>
                  <a:pt x="0" y="4822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38" t="-38570" r="-373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548305"/>
            <a:ext cx="829056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BED72F"/>
                </a:solidFill>
                <a:latin typeface="Roboto Bold"/>
              </a:rPr>
              <a:t>Ustawienia manualne - PRO</a:t>
            </a:r>
          </a:p>
          <a:p>
            <a:pPr algn="ctr">
              <a:lnSpc>
                <a:spcPts val="297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2415396"/>
            <a:ext cx="8290560" cy="344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Poprawne ustawienie wartości</a:t>
            </a:r>
            <a:r>
              <a:rPr lang="en-US" sz="2499">
                <a:solidFill>
                  <a:srgbClr val="000000"/>
                </a:solidFill>
                <a:latin typeface="Roboto"/>
              </a:rPr>
              <a:t> ISO umożliwia osiągnięcie dobrej jakości obrazu przez wpuszczenie odpowiedniej ilości światła</a:t>
            </a:r>
          </a:p>
          <a:p>
            <a:pPr>
              <a:lnSpc>
                <a:spcPts val="2749"/>
              </a:lnSpc>
            </a:pPr>
          </a:p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Wysoka wartość ISO zwiększa czułość aparatu na światło, co sprawdza się w miejscach słabo oświetlonych</a:t>
            </a:r>
          </a:p>
          <a:p>
            <a:pPr>
              <a:lnSpc>
                <a:spcPts val="2749"/>
              </a:lnSpc>
            </a:pPr>
          </a:p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Niskie wartości ISO nadają się do dobrze oświetlonych scen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5400000">
            <a:off x="4068470" y="-91313"/>
            <a:ext cx="1616659" cy="2926080"/>
          </a:xfrm>
          <a:custGeom>
            <a:avLst/>
            <a:gdLst/>
            <a:ahLst/>
            <a:cxnLst/>
            <a:rect r="r" b="b" t="t" l="l"/>
            <a:pathLst>
              <a:path h="2926080" w="1616659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68450" y="781177"/>
            <a:ext cx="121670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BED72F"/>
                </a:solidFill>
                <a:latin typeface="Roboto Bold"/>
              </a:rPr>
              <a:t>ISO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8982" y="2541616"/>
            <a:ext cx="8290560" cy="378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"S", czyli Shutter - po angielsku "migawka"</a:t>
            </a:r>
          </a:p>
          <a:p>
            <a:pPr>
              <a:lnSpc>
                <a:spcPts val="2749"/>
              </a:lnSpc>
            </a:pPr>
          </a:p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Regulacja umożliwia zmianę czasu otwarcia migawki, czyli naświetlania</a:t>
            </a:r>
          </a:p>
          <a:p>
            <a:pPr>
              <a:lnSpc>
                <a:spcPts val="2749"/>
              </a:lnSpc>
            </a:pPr>
          </a:p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Gdy zależy nam na nieporuszonym zdjęciu, ustawiamy krótki czas naświetlania (np. fotografując "z ręki")</a:t>
            </a:r>
          </a:p>
          <a:p>
            <a:pPr>
              <a:lnSpc>
                <a:spcPts val="2749"/>
              </a:lnSpc>
            </a:pPr>
          </a:p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Długi czas naświetlania może dać interesujący efekt, jednak </a:t>
            </a:r>
            <a:r>
              <a:rPr lang="en-US" sz="2499">
                <a:solidFill>
                  <a:srgbClr val="000000"/>
                </a:solidFill>
                <a:latin typeface="Roboto"/>
              </a:rPr>
              <a:t>zdjęcia będą mocno poruszone, dlatego należy użyć statywu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5400000">
            <a:off x="4068470" y="-91313"/>
            <a:ext cx="1616659" cy="2926080"/>
          </a:xfrm>
          <a:custGeom>
            <a:avLst/>
            <a:gdLst/>
            <a:ahLst/>
            <a:cxnLst/>
            <a:rect r="r" b="b" t="t" l="l"/>
            <a:pathLst>
              <a:path h="2926080" w="1616659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69171" y="618923"/>
            <a:ext cx="615257" cy="1353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31"/>
              </a:lnSpc>
            </a:pPr>
            <a:r>
              <a:rPr lang="en-US" sz="7879">
                <a:solidFill>
                  <a:srgbClr val="BED72F"/>
                </a:solidFill>
                <a:latin typeface="Roboto Bold"/>
              </a:rPr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2550" y="453858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12908" y="731520"/>
            <a:ext cx="2409172" cy="5852160"/>
          </a:xfrm>
          <a:custGeom>
            <a:avLst/>
            <a:gdLst/>
            <a:ahLst/>
            <a:cxnLst/>
            <a:rect r="r" b="b" t="t" l="l"/>
            <a:pathLst>
              <a:path h="5852160" w="2409172">
                <a:moveTo>
                  <a:pt x="0" y="0"/>
                </a:moveTo>
                <a:lnTo>
                  <a:pt x="2409172" y="0"/>
                </a:lnTo>
                <a:lnTo>
                  <a:pt x="240917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271" t="0" r="-7932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2550" y="2129155"/>
            <a:ext cx="6120359" cy="3094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70"/>
              </a:lnSpc>
              <a:spcBef>
                <a:spcPct val="0"/>
              </a:spcBef>
            </a:pPr>
            <a:r>
              <a:rPr lang="en-US" sz="3700">
                <a:solidFill>
                  <a:srgbClr val="BED72F"/>
                </a:solidFill>
                <a:latin typeface="Roboto Bold"/>
              </a:rPr>
              <a:t>Fotografia mobilna</a:t>
            </a:r>
            <a:r>
              <a:rPr lang="en-US" sz="3700">
                <a:solidFill>
                  <a:srgbClr val="000000"/>
                </a:solidFill>
                <a:latin typeface="Roboto Bold"/>
              </a:rPr>
              <a:t> </a:t>
            </a:r>
          </a:p>
          <a:p>
            <a:pPr>
              <a:lnSpc>
                <a:spcPts val="407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Roboto"/>
              </a:rPr>
              <a:t>to świadomy i zaplanowany proces twórczy robienia zdjęć za pomocą urządzenia przenośnego, np. smartfona albo tabletu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2884711"/>
            <a:ext cx="8290560" cy="275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EV to poziom naświetlenia zdjęcia (Exposure Value)</a:t>
            </a:r>
          </a:p>
          <a:p>
            <a:pPr>
              <a:lnSpc>
                <a:spcPts val="2749"/>
              </a:lnSpc>
            </a:pPr>
          </a:p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Im mniejsza wartość ekspozycji, tym kadr będzie ciemniejszy</a:t>
            </a:r>
          </a:p>
          <a:p>
            <a:pPr>
              <a:lnSpc>
                <a:spcPts val="2749"/>
              </a:lnSpc>
            </a:pPr>
          </a:p>
          <a:p>
            <a:pPr marL="539749" indent="-269875" lvl="1">
              <a:lnSpc>
                <a:spcPts val="2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Roboto"/>
              </a:rPr>
              <a:t>I</a:t>
            </a:r>
            <a:r>
              <a:rPr lang="en-US" sz="2499">
                <a:solidFill>
                  <a:srgbClr val="000000"/>
                </a:solidFill>
                <a:latin typeface="Roboto"/>
              </a:rPr>
              <a:t>m większa wartość ekspozycji, tym zdjęcie będzie jaśniejsze</a:t>
            </a:r>
          </a:p>
          <a:p>
            <a:pPr>
              <a:lnSpc>
                <a:spcPts val="274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-5400000">
            <a:off x="4068470" y="-91313"/>
            <a:ext cx="1616659" cy="2926080"/>
          </a:xfrm>
          <a:custGeom>
            <a:avLst/>
            <a:gdLst/>
            <a:ahLst/>
            <a:cxnLst/>
            <a:rect r="r" b="b" t="t" l="l"/>
            <a:pathLst>
              <a:path h="2926080" w="1616659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68188" y="618923"/>
            <a:ext cx="1217225" cy="1353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31"/>
              </a:lnSpc>
            </a:pPr>
            <a:r>
              <a:rPr lang="en-US" sz="7879">
                <a:solidFill>
                  <a:srgbClr val="BED72F"/>
                </a:solidFill>
                <a:latin typeface="Roboto Bold"/>
              </a:rPr>
              <a:t>EV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833003"/>
            <a:ext cx="8290560" cy="4018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26111" indent="-313055" lvl="1">
              <a:lnSpc>
                <a:spcPts val="319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Roboto"/>
              </a:rPr>
              <a:t>W przypadku niezadowalających efektów można edytować zdjęcia za pomocą bezpłatnych aplikacji</a:t>
            </a:r>
          </a:p>
          <a:p>
            <a:pPr algn="l">
              <a:lnSpc>
                <a:spcPts val="3190"/>
              </a:lnSpc>
            </a:pPr>
          </a:p>
          <a:p>
            <a:pPr marL="626111" indent="-313055" lvl="1">
              <a:lnSpc>
                <a:spcPts val="319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Roboto"/>
              </a:rPr>
              <a:t>Funkcje to m.in.</a:t>
            </a:r>
            <a:r>
              <a:rPr lang="en-US" sz="2900">
                <a:solidFill>
                  <a:srgbClr val="000000"/>
                </a:solidFill>
                <a:latin typeface="Roboto"/>
              </a:rPr>
              <a:t> prostowanie i przycinanie obrazu, kontrast, nasycenie barw, rozjaśnianie i przyciemnianie, czy wykorzystanie filtrów</a:t>
            </a:r>
          </a:p>
          <a:p>
            <a:pPr>
              <a:lnSpc>
                <a:spcPts val="3190"/>
              </a:lnSpc>
            </a:pPr>
          </a:p>
          <a:p>
            <a:pPr marL="626111" indent="-313055" lvl="1">
              <a:lnSpc>
                <a:spcPts val="319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Roboto"/>
              </a:rPr>
              <a:t>Nie należy przesadzać z edycją - ważny jest umiar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1520" y="936382"/>
            <a:ext cx="829056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BED72F"/>
                </a:solidFill>
                <a:latin typeface="Roboto Bold"/>
              </a:rPr>
              <a:t>Aplikacje na smartfony</a:t>
            </a:r>
          </a:p>
          <a:p>
            <a:pPr algn="ctr">
              <a:lnSpc>
                <a:spcPts val="297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30748" y="6326216"/>
            <a:ext cx="2292105" cy="522650"/>
          </a:xfrm>
          <a:custGeom>
            <a:avLst/>
            <a:gdLst/>
            <a:ahLst/>
            <a:cxnLst/>
            <a:rect r="r" b="b" t="t" l="l"/>
            <a:pathLst>
              <a:path h="522650" w="2292105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6029" y="2762559"/>
            <a:ext cx="1955014" cy="1955014"/>
          </a:xfrm>
          <a:custGeom>
            <a:avLst/>
            <a:gdLst/>
            <a:ahLst/>
            <a:cxnLst/>
            <a:rect r="r" b="b" t="t" l="l"/>
            <a:pathLst>
              <a:path h="1955014" w="1955014">
                <a:moveTo>
                  <a:pt x="0" y="0"/>
                </a:moveTo>
                <a:lnTo>
                  <a:pt x="1955014" y="0"/>
                </a:lnTo>
                <a:lnTo>
                  <a:pt x="1955014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30748" y="2762559"/>
            <a:ext cx="2001721" cy="1955014"/>
          </a:xfrm>
          <a:custGeom>
            <a:avLst/>
            <a:gdLst/>
            <a:ahLst/>
            <a:cxnLst/>
            <a:rect r="r" b="b" t="t" l="l"/>
            <a:pathLst>
              <a:path h="1955014" w="2001721">
                <a:moveTo>
                  <a:pt x="0" y="0"/>
                </a:moveTo>
                <a:lnTo>
                  <a:pt x="2001721" y="0"/>
                </a:lnTo>
                <a:lnTo>
                  <a:pt x="2001721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27794" y="2762559"/>
            <a:ext cx="1955014" cy="1955014"/>
          </a:xfrm>
          <a:custGeom>
            <a:avLst/>
            <a:gdLst/>
            <a:ahLst/>
            <a:cxnLst/>
            <a:rect r="r" b="b" t="t" l="l"/>
            <a:pathLst>
              <a:path h="1955014" w="1955014">
                <a:moveTo>
                  <a:pt x="0" y="0"/>
                </a:moveTo>
                <a:lnTo>
                  <a:pt x="1955014" y="0"/>
                </a:lnTo>
                <a:lnTo>
                  <a:pt x="1955014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1520" y="936382"/>
            <a:ext cx="829056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>
                <a:solidFill>
                  <a:srgbClr val="BED72F"/>
                </a:solidFill>
                <a:latin typeface="Roboto Bold"/>
              </a:rPr>
              <a:t>Aplikacje na smartfony</a:t>
            </a:r>
          </a:p>
          <a:p>
            <a:pPr algn="ctr">
              <a:lnSpc>
                <a:spcPts val="2970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76029" y="4837691"/>
            <a:ext cx="1955014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Snapseed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30748" y="4837691"/>
            <a:ext cx="2001721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Lightroom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427794" y="4837691"/>
            <a:ext cx="1955014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PicsArt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31520"/>
            <a:ext cx="9753600" cy="5445087"/>
          </a:xfrm>
          <a:custGeom>
            <a:avLst/>
            <a:gdLst/>
            <a:ahLst/>
            <a:cxnLst/>
            <a:rect r="r" b="b" t="t" l="l"/>
            <a:pathLst>
              <a:path h="5445087" w="9753600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671" r="0" b="-967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5170" y="1144929"/>
            <a:ext cx="8770430" cy="114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>
                <a:solidFill>
                  <a:srgbClr val="FEFEFE"/>
                </a:solidFill>
                <a:latin typeface="Roboto Bold"/>
              </a:rPr>
              <a:t>Etap 4: Praktyczne ćwiczenie wykonywania zdjęć smartfonem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35813" y="3227753"/>
            <a:ext cx="1217678" cy="2055153"/>
          </a:xfrm>
          <a:custGeom>
            <a:avLst/>
            <a:gdLst/>
            <a:ahLst/>
            <a:cxnLst/>
            <a:rect r="r" b="b" t="t" l="l"/>
            <a:pathLst>
              <a:path h="2055153" w="1217678">
                <a:moveTo>
                  <a:pt x="0" y="0"/>
                </a:moveTo>
                <a:lnTo>
                  <a:pt x="1217679" y="0"/>
                </a:lnTo>
                <a:lnTo>
                  <a:pt x="1217679" y="2055153"/>
                </a:lnTo>
                <a:lnTo>
                  <a:pt x="0" y="205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1980718"/>
            <a:ext cx="9753600" cy="3787341"/>
          </a:xfrm>
          <a:custGeom>
            <a:avLst/>
            <a:gdLst/>
            <a:ahLst/>
            <a:cxnLst/>
            <a:rect r="r" b="b" t="t" l="l"/>
            <a:pathLst>
              <a:path h="3787341" w="9753600">
                <a:moveTo>
                  <a:pt x="0" y="0"/>
                </a:moveTo>
                <a:lnTo>
                  <a:pt x="9753600" y="0"/>
                </a:lnTo>
                <a:lnTo>
                  <a:pt x="9753600" y="3787340"/>
                </a:lnTo>
                <a:lnTo>
                  <a:pt x="0" y="3787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17" t="-64242" r="0" b="-959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89119" y="1092114"/>
            <a:ext cx="697536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>
                <a:solidFill>
                  <a:srgbClr val="BED72F"/>
                </a:solidFill>
                <a:latin typeface="Open Sans Bold"/>
              </a:rPr>
              <a:t>Wylosuj i wykonaj zadanie 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31520"/>
            <a:ext cx="9753600" cy="5445087"/>
          </a:xfrm>
          <a:custGeom>
            <a:avLst/>
            <a:gdLst/>
            <a:ahLst/>
            <a:cxnLst/>
            <a:rect r="r" b="b" t="t" l="l"/>
            <a:pathLst>
              <a:path h="5445087" w="9753600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671" r="0" b="-967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1585" y="5201576"/>
            <a:ext cx="8770430" cy="58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>
                <a:solidFill>
                  <a:srgbClr val="FEFEFE"/>
                </a:solidFill>
                <a:latin typeface="Roboto Bold"/>
              </a:rPr>
              <a:t>Etap 5: Podsumowanie i zakończenie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2776"/>
            <a:ext cx="9753600" cy="5533949"/>
          </a:xfrm>
          <a:custGeom>
            <a:avLst/>
            <a:gdLst/>
            <a:ahLst/>
            <a:cxnLst/>
            <a:rect r="r" b="b" t="t" l="l"/>
            <a:pathLst>
              <a:path h="5533949" w="9753600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23" r="0" b="-8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6471" y="2981175"/>
            <a:ext cx="1008924" cy="1347477"/>
          </a:xfrm>
          <a:custGeom>
            <a:avLst/>
            <a:gdLst/>
            <a:ahLst/>
            <a:cxnLst/>
            <a:rect r="r" b="b" t="t" l="l"/>
            <a:pathLst>
              <a:path h="1347477" w="1008924">
                <a:moveTo>
                  <a:pt x="0" y="0"/>
                </a:moveTo>
                <a:lnTo>
                  <a:pt x="1008924" y="0"/>
                </a:lnTo>
                <a:lnTo>
                  <a:pt x="1008924" y="1347477"/>
                </a:lnTo>
                <a:lnTo>
                  <a:pt x="0" y="134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20827" y="962360"/>
            <a:ext cx="8711945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Daj sobie chwilę na zastanowienie </a:t>
            </a: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się nad koncepcją kadru zanim zrobisz zdjęcie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2776"/>
            <a:ext cx="9753600" cy="5533949"/>
          </a:xfrm>
          <a:custGeom>
            <a:avLst/>
            <a:gdLst/>
            <a:ahLst/>
            <a:cxnLst/>
            <a:rect r="r" b="b" t="t" l="l"/>
            <a:pathLst>
              <a:path h="5533949" w="9753600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23" r="0" b="-8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70839" y="3361627"/>
            <a:ext cx="956681" cy="591947"/>
          </a:xfrm>
          <a:custGeom>
            <a:avLst/>
            <a:gdLst/>
            <a:ahLst/>
            <a:cxnLst/>
            <a:rect r="r" b="b" t="t" l="l"/>
            <a:pathLst>
              <a:path h="591947" w="956681">
                <a:moveTo>
                  <a:pt x="0" y="0"/>
                </a:moveTo>
                <a:lnTo>
                  <a:pt x="956681" y="0"/>
                </a:lnTo>
                <a:lnTo>
                  <a:pt x="956681" y="591946"/>
                </a:lnTo>
                <a:lnTo>
                  <a:pt x="0" y="591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1130914"/>
            <a:ext cx="6706151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Weź pod uwagę odpowiednią kompozycję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2776"/>
            <a:ext cx="9753600" cy="5533949"/>
          </a:xfrm>
          <a:custGeom>
            <a:avLst/>
            <a:gdLst/>
            <a:ahLst/>
            <a:cxnLst/>
            <a:rect r="r" b="b" t="t" l="l"/>
            <a:pathLst>
              <a:path h="5533949" w="9753600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23" r="0" b="-8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81113" y="3191402"/>
            <a:ext cx="971247" cy="932397"/>
          </a:xfrm>
          <a:custGeom>
            <a:avLst/>
            <a:gdLst/>
            <a:ahLst/>
            <a:cxnLst/>
            <a:rect r="r" b="b" t="t" l="l"/>
            <a:pathLst>
              <a:path h="932397" w="971247">
                <a:moveTo>
                  <a:pt x="0" y="0"/>
                </a:moveTo>
                <a:lnTo>
                  <a:pt x="971247" y="0"/>
                </a:lnTo>
                <a:lnTo>
                  <a:pt x="971247" y="932396"/>
                </a:lnTo>
                <a:lnTo>
                  <a:pt x="0" y="93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894938"/>
            <a:ext cx="8088295" cy="167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Korzystaj z naturalnego światła </a:t>
            </a:r>
          </a:p>
          <a:p>
            <a:pPr>
              <a:lnSpc>
                <a:spcPts val="4400"/>
              </a:lnSpc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– to ono jest najlepszym </a:t>
            </a: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"malarzem obrazów"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2776"/>
            <a:ext cx="9753600" cy="5533949"/>
          </a:xfrm>
          <a:custGeom>
            <a:avLst/>
            <a:gdLst/>
            <a:ahLst/>
            <a:cxnLst/>
            <a:rect r="r" b="b" t="t" l="l"/>
            <a:pathLst>
              <a:path h="5533949" w="9753600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23" r="0" b="-8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27590" y="3192363"/>
            <a:ext cx="1049689" cy="1116691"/>
          </a:xfrm>
          <a:custGeom>
            <a:avLst/>
            <a:gdLst/>
            <a:ahLst/>
            <a:cxnLst/>
            <a:rect r="r" b="b" t="t" l="l"/>
            <a:pathLst>
              <a:path h="1116691" w="1049689">
                <a:moveTo>
                  <a:pt x="0" y="0"/>
                </a:moveTo>
                <a:lnTo>
                  <a:pt x="1049689" y="0"/>
                </a:lnTo>
                <a:lnTo>
                  <a:pt x="1049689" y="1116690"/>
                </a:lnTo>
                <a:lnTo>
                  <a:pt x="0" y="111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894938"/>
            <a:ext cx="8088295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Staraj się stabilizować obraz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769620"/>
            <a:ext cx="6774685" cy="332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99"/>
              </a:lnSpc>
            </a:pPr>
            <a:r>
              <a:rPr lang="en-US" sz="3999">
                <a:solidFill>
                  <a:srgbClr val="000000"/>
                </a:solidFill>
                <a:latin typeface="Roboto"/>
              </a:rPr>
              <a:t>W procesie twórczym</a:t>
            </a:r>
            <a:r>
              <a:rPr lang="en-US" sz="3999">
                <a:solidFill>
                  <a:srgbClr val="0E2C8E"/>
                </a:solidFill>
                <a:latin typeface="Roboto Bold"/>
              </a:rPr>
              <a:t> </a:t>
            </a:r>
            <a:r>
              <a:rPr lang="en-US" sz="3999">
                <a:solidFill>
                  <a:srgbClr val="BED72F"/>
                </a:solidFill>
                <a:latin typeface="Roboto Bold"/>
              </a:rPr>
              <a:t>najważniejsza jest osoba robiąca zdjęcie</a:t>
            </a:r>
            <a:r>
              <a:rPr lang="en-US" sz="3999">
                <a:solidFill>
                  <a:srgbClr val="000000"/>
                </a:solidFill>
                <a:latin typeface="Roboto"/>
              </a:rPr>
              <a:t>,</a:t>
            </a:r>
            <a:r>
              <a:rPr lang="en-US" sz="3999">
                <a:solidFill>
                  <a:srgbClr val="BED72F"/>
                </a:solidFill>
                <a:latin typeface="Roboto"/>
              </a:rPr>
              <a:t> </a:t>
            </a:r>
            <a:r>
              <a:rPr lang="en-US" sz="3999">
                <a:solidFill>
                  <a:srgbClr val="000000"/>
                </a:solidFill>
                <a:latin typeface="Roboto"/>
              </a:rPr>
              <a:t>a nie smartfon albo tablet</a:t>
            </a:r>
          </a:p>
          <a:p>
            <a:pPr algn="r">
              <a:lnSpc>
                <a:spcPts val="4399"/>
              </a:lnSpc>
            </a:pPr>
          </a:p>
          <a:p>
            <a:pPr algn="r">
              <a:lnSpc>
                <a:spcPts val="439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381593" y="3160034"/>
            <a:ext cx="2640487" cy="3423646"/>
          </a:xfrm>
          <a:custGeom>
            <a:avLst/>
            <a:gdLst/>
            <a:ahLst/>
            <a:cxnLst/>
            <a:rect r="r" b="b" t="t" l="l"/>
            <a:pathLst>
              <a:path h="3423646" w="2640487">
                <a:moveTo>
                  <a:pt x="0" y="0"/>
                </a:moveTo>
                <a:lnTo>
                  <a:pt x="2640487" y="0"/>
                </a:lnTo>
                <a:lnTo>
                  <a:pt x="2640487" y="3423646"/>
                </a:lnTo>
                <a:lnTo>
                  <a:pt x="0" y="342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2776"/>
            <a:ext cx="9753600" cy="5533949"/>
          </a:xfrm>
          <a:custGeom>
            <a:avLst/>
            <a:gdLst/>
            <a:ahLst/>
            <a:cxnLst/>
            <a:rect r="r" b="b" t="t" l="l"/>
            <a:pathLst>
              <a:path h="5533949" w="9753600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23" r="0" b="-8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74646" y="3079750"/>
            <a:ext cx="1210084" cy="778992"/>
          </a:xfrm>
          <a:custGeom>
            <a:avLst/>
            <a:gdLst/>
            <a:ahLst/>
            <a:cxnLst/>
            <a:rect r="r" b="b" t="t" l="l"/>
            <a:pathLst>
              <a:path h="778992" w="1210084">
                <a:moveTo>
                  <a:pt x="0" y="0"/>
                </a:moveTo>
                <a:lnTo>
                  <a:pt x="1210084" y="0"/>
                </a:lnTo>
                <a:lnTo>
                  <a:pt x="1210084" y="778992"/>
                </a:lnTo>
                <a:lnTo>
                  <a:pt x="0" y="778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894938"/>
            <a:ext cx="8088295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Wykorzystuj dodatkowe funkcje aparatu w telefonie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2776"/>
            <a:ext cx="9753600" cy="5533949"/>
          </a:xfrm>
          <a:custGeom>
            <a:avLst/>
            <a:gdLst/>
            <a:ahLst/>
            <a:cxnLst/>
            <a:rect r="r" b="b" t="t" l="l"/>
            <a:pathLst>
              <a:path h="5533949" w="9753600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23" r="0" b="-8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70403" y="3231838"/>
            <a:ext cx="998855" cy="851524"/>
          </a:xfrm>
          <a:custGeom>
            <a:avLst/>
            <a:gdLst/>
            <a:ahLst/>
            <a:cxnLst/>
            <a:rect r="r" b="b" t="t" l="l"/>
            <a:pathLst>
              <a:path h="851524" w="998855">
                <a:moveTo>
                  <a:pt x="0" y="0"/>
                </a:moveTo>
                <a:lnTo>
                  <a:pt x="998854" y="0"/>
                </a:lnTo>
                <a:lnTo>
                  <a:pt x="998854" y="851524"/>
                </a:lnTo>
                <a:lnTo>
                  <a:pt x="0" y="851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894938"/>
            <a:ext cx="8088295" cy="223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W przypadku niezadowalającego efektu wykonanej fotografii masz w ręku wiele narzędzi </a:t>
            </a: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do jej edycji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2776"/>
            <a:ext cx="9753600" cy="5533949"/>
          </a:xfrm>
          <a:custGeom>
            <a:avLst/>
            <a:gdLst/>
            <a:ahLst/>
            <a:cxnLst/>
            <a:rect r="r" b="b" t="t" l="l"/>
            <a:pathLst>
              <a:path h="5533949" w="9753600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23" r="0" b="-8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09704" y="3289328"/>
            <a:ext cx="744923" cy="736543"/>
          </a:xfrm>
          <a:custGeom>
            <a:avLst/>
            <a:gdLst/>
            <a:ahLst/>
            <a:cxnLst/>
            <a:rect r="r" b="b" t="t" l="l"/>
            <a:pathLst>
              <a:path h="736543" w="744923">
                <a:moveTo>
                  <a:pt x="0" y="0"/>
                </a:moveTo>
                <a:lnTo>
                  <a:pt x="744923" y="0"/>
                </a:lnTo>
                <a:lnTo>
                  <a:pt x="744923" y="736544"/>
                </a:lnTo>
                <a:lnTo>
                  <a:pt x="0" y="73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894938"/>
            <a:ext cx="8088295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Nie przesadzaj z edycją (!)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2776"/>
            <a:ext cx="9753600" cy="5533949"/>
          </a:xfrm>
          <a:custGeom>
            <a:avLst/>
            <a:gdLst/>
            <a:ahLst/>
            <a:cxnLst/>
            <a:rect r="r" b="b" t="t" l="l"/>
            <a:pathLst>
              <a:path h="5533949" w="9753600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823" r="0" b="-882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78404" y="3245672"/>
            <a:ext cx="972571" cy="1010072"/>
          </a:xfrm>
          <a:custGeom>
            <a:avLst/>
            <a:gdLst/>
            <a:ahLst/>
            <a:cxnLst/>
            <a:rect r="r" b="b" t="t" l="l"/>
            <a:pathLst>
              <a:path h="1010072" w="972571">
                <a:moveTo>
                  <a:pt x="0" y="0"/>
                </a:moveTo>
                <a:lnTo>
                  <a:pt x="972571" y="0"/>
                </a:lnTo>
                <a:lnTo>
                  <a:pt x="972571" y="1010072"/>
                </a:lnTo>
                <a:lnTo>
                  <a:pt x="0" y="1010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894938"/>
            <a:ext cx="8088295" cy="574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EFEFE"/>
                </a:solidFill>
                <a:latin typeface="Roboto Bold"/>
              </a:rPr>
              <a:t>Warto być kreatywnym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76800" y="2415316"/>
            <a:ext cx="4145280" cy="4411600"/>
            <a:chOff x="0" y="0"/>
            <a:chExt cx="5527040" cy="5882134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47625"/>
              <a:ext cx="5527040" cy="20504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5940"/>
                </a:lnSpc>
              </a:pPr>
              <a:r>
                <a:rPr lang="en-US" sz="5400">
                  <a:solidFill>
                    <a:srgbClr val="BED72F"/>
                  </a:solidFill>
                  <a:latin typeface="Roboto Bold"/>
                </a:rPr>
                <a:t>DZIĘKUJĘ</a:t>
              </a:r>
            </a:p>
            <a:p>
              <a:pPr>
                <a:lnSpc>
                  <a:spcPts val="5940"/>
                </a:lnSpc>
              </a:pPr>
              <a:r>
                <a:rPr lang="en-US" sz="5400">
                  <a:solidFill>
                    <a:srgbClr val="BED72F"/>
                  </a:solidFill>
                  <a:latin typeface="Roboto"/>
                </a:rPr>
                <a:t>ZA UWAGĘ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2649968"/>
              <a:ext cx="5527040" cy="381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980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123697"/>
              <a:ext cx="5527040" cy="300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820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879114"/>
              <a:ext cx="5527040" cy="381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98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352843"/>
              <a:ext cx="5527040" cy="300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20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5108261"/>
              <a:ext cx="5527040" cy="381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980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5581990"/>
              <a:ext cx="5527040" cy="300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6854507" y="6422479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37185" y="1742788"/>
            <a:ext cx="2742968" cy="3829623"/>
          </a:xfrm>
          <a:custGeom>
            <a:avLst/>
            <a:gdLst/>
            <a:ahLst/>
            <a:cxnLst/>
            <a:rect r="r" b="b" t="t" l="l"/>
            <a:pathLst>
              <a:path h="3829623" w="2742968">
                <a:moveTo>
                  <a:pt x="0" y="0"/>
                </a:moveTo>
                <a:lnTo>
                  <a:pt x="2742967" y="0"/>
                </a:lnTo>
                <a:lnTo>
                  <a:pt x="2742967" y="3829624"/>
                </a:lnTo>
                <a:lnTo>
                  <a:pt x="0" y="382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2550" y="453858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1520" y="3612830"/>
            <a:ext cx="8290560" cy="2604475"/>
          </a:xfrm>
          <a:custGeom>
            <a:avLst/>
            <a:gdLst/>
            <a:ahLst/>
            <a:cxnLst/>
            <a:rect r="r" b="b" t="t" l="l"/>
            <a:pathLst>
              <a:path h="2604475" w="8290560">
                <a:moveTo>
                  <a:pt x="0" y="0"/>
                </a:moveTo>
                <a:lnTo>
                  <a:pt x="8290560" y="0"/>
                </a:lnTo>
                <a:lnTo>
                  <a:pt x="8290560" y="2604474"/>
                </a:lnTo>
                <a:lnTo>
                  <a:pt x="0" y="260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492" r="0" b="-14262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660224"/>
            <a:ext cx="8654700" cy="1783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20"/>
              </a:lnSpc>
              <a:spcBef>
                <a:spcPct val="0"/>
              </a:spcBef>
            </a:pPr>
            <a:r>
              <a:rPr lang="en-US" sz="3200">
                <a:solidFill>
                  <a:srgbClr val="BED72F"/>
                </a:solidFill>
                <a:latin typeface="Roboto Bold"/>
              </a:rPr>
              <a:t>Pierwszym telefonem z aparatem fotograficznym był Samsung. </a:t>
            </a:r>
            <a:r>
              <a:rPr lang="en-US" sz="3200">
                <a:solidFill>
                  <a:srgbClr val="100F0D"/>
                </a:solidFill>
                <a:latin typeface="Roboto"/>
              </a:rPr>
              <a:t>Urządzenie pojawiło się w Korei Południowej w 2000 roku.</a:t>
            </a:r>
          </a:p>
          <a:p>
            <a:pPr>
              <a:lnSpc>
                <a:spcPts val="3520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731520" y="6395720"/>
            <a:ext cx="7276971" cy="187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2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Roboto"/>
              </a:rPr>
              <a:t>https://www.pcformat.pl/News-Pierwsza-komorka-z-aparatem-fotograficznym,n,23715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79421" y="3657600"/>
            <a:ext cx="1607882" cy="1607882"/>
          </a:xfrm>
          <a:custGeom>
            <a:avLst/>
            <a:gdLst/>
            <a:ahLst/>
            <a:cxnLst/>
            <a:rect r="r" b="b" t="t" l="l"/>
            <a:pathLst>
              <a:path h="1607882" w="1607882">
                <a:moveTo>
                  <a:pt x="0" y="0"/>
                </a:moveTo>
                <a:lnTo>
                  <a:pt x="1607882" y="0"/>
                </a:lnTo>
                <a:lnTo>
                  <a:pt x="1607882" y="1607882"/>
                </a:lnTo>
                <a:lnTo>
                  <a:pt x="0" y="1607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76800" y="3657600"/>
            <a:ext cx="2358227" cy="1607882"/>
          </a:xfrm>
          <a:custGeom>
            <a:avLst/>
            <a:gdLst/>
            <a:ahLst/>
            <a:cxnLst/>
            <a:rect r="r" b="b" t="t" l="l"/>
            <a:pathLst>
              <a:path h="1607882" w="2358227">
                <a:moveTo>
                  <a:pt x="0" y="0"/>
                </a:moveTo>
                <a:lnTo>
                  <a:pt x="2358227" y="0"/>
                </a:lnTo>
                <a:lnTo>
                  <a:pt x="2358227" y="1607882"/>
                </a:lnTo>
                <a:lnTo>
                  <a:pt x="0" y="1607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1439920"/>
            <a:ext cx="8290560" cy="175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3100">
                <a:solidFill>
                  <a:srgbClr val="000000"/>
                </a:solidFill>
                <a:latin typeface="Roboto"/>
              </a:rPr>
              <a:t>Rewolucja w dzieleniu się obrazami nadeszła wraz z rozwojem mediów społecznościowych. </a:t>
            </a:r>
            <a:r>
              <a:rPr lang="en-US" sz="3100">
                <a:solidFill>
                  <a:srgbClr val="BED72F"/>
                </a:solidFill>
                <a:latin typeface="Roboto Bold"/>
              </a:rPr>
              <a:t>W 2003 roku powstaje LinkedIn i MySpace.</a:t>
            </a:r>
          </a:p>
          <a:p>
            <a:pPr algn="ctr">
              <a:lnSpc>
                <a:spcPts val="35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4754" y="2088701"/>
            <a:ext cx="1886333" cy="1886333"/>
          </a:xfrm>
          <a:custGeom>
            <a:avLst/>
            <a:gdLst/>
            <a:ahLst/>
            <a:cxnLst/>
            <a:rect r="r" b="b" t="t" l="l"/>
            <a:pathLst>
              <a:path h="1886333" w="1886333">
                <a:moveTo>
                  <a:pt x="0" y="0"/>
                </a:moveTo>
                <a:lnTo>
                  <a:pt x="1886333" y="0"/>
                </a:lnTo>
                <a:lnTo>
                  <a:pt x="1886333" y="1886332"/>
                </a:lnTo>
                <a:lnTo>
                  <a:pt x="0" y="1886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03702" y="2079175"/>
            <a:ext cx="1886333" cy="1886333"/>
          </a:xfrm>
          <a:custGeom>
            <a:avLst/>
            <a:gdLst/>
            <a:ahLst/>
            <a:cxnLst/>
            <a:rect r="r" b="b" t="t" l="l"/>
            <a:pathLst>
              <a:path h="1886333" w="1886333">
                <a:moveTo>
                  <a:pt x="0" y="0"/>
                </a:moveTo>
                <a:lnTo>
                  <a:pt x="1886332" y="0"/>
                </a:lnTo>
                <a:lnTo>
                  <a:pt x="1886332" y="1886333"/>
                </a:lnTo>
                <a:lnTo>
                  <a:pt x="0" y="1886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061509" y="2079175"/>
            <a:ext cx="1876807" cy="1876807"/>
          </a:xfrm>
          <a:custGeom>
            <a:avLst/>
            <a:gdLst/>
            <a:ahLst/>
            <a:cxnLst/>
            <a:rect r="r" b="b" t="t" l="l"/>
            <a:pathLst>
              <a:path h="1876807" w="1876807">
                <a:moveTo>
                  <a:pt x="0" y="0"/>
                </a:moveTo>
                <a:lnTo>
                  <a:pt x="1876808" y="0"/>
                </a:lnTo>
                <a:lnTo>
                  <a:pt x="1876808" y="1876808"/>
                </a:lnTo>
                <a:lnTo>
                  <a:pt x="0" y="18768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09792" y="2069650"/>
            <a:ext cx="1886333" cy="1886333"/>
          </a:xfrm>
          <a:custGeom>
            <a:avLst/>
            <a:gdLst/>
            <a:ahLst/>
            <a:cxnLst/>
            <a:rect r="r" b="b" t="t" l="l"/>
            <a:pathLst>
              <a:path h="1886333" w="1886333">
                <a:moveTo>
                  <a:pt x="0" y="0"/>
                </a:moveTo>
                <a:lnTo>
                  <a:pt x="1886332" y="0"/>
                </a:lnTo>
                <a:lnTo>
                  <a:pt x="1886332" y="1886333"/>
                </a:lnTo>
                <a:lnTo>
                  <a:pt x="0" y="18863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4754" y="1602926"/>
            <a:ext cx="1886333" cy="40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03702" y="1602926"/>
            <a:ext cx="1886333" cy="40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61509" y="1593400"/>
            <a:ext cx="1876807" cy="40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09792" y="1593400"/>
            <a:ext cx="1886333" cy="40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2010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5170" y="6440676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31520"/>
            <a:ext cx="9753600" cy="5445087"/>
          </a:xfrm>
          <a:custGeom>
            <a:avLst/>
            <a:gdLst/>
            <a:ahLst/>
            <a:cxnLst/>
            <a:rect r="r" b="b" t="t" l="l"/>
            <a:pathLst>
              <a:path h="5445087" w="9753600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180" r="0" b="-107677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206842"/>
            <a:ext cx="7446768" cy="112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FFFEFE"/>
                </a:solidFill>
                <a:latin typeface="Roboto Bold"/>
              </a:rPr>
              <a:t>Etap 2: Podstawy kadrowania </a:t>
            </a: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>
                <a:solidFill>
                  <a:srgbClr val="FFFEFE"/>
                </a:solidFill>
                <a:latin typeface="Roboto Bold"/>
              </a:rPr>
              <a:t>i rola światła w fotografii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601797" y="6031802"/>
            <a:ext cx="2420283" cy="551878"/>
          </a:xfrm>
          <a:custGeom>
            <a:avLst/>
            <a:gdLst/>
            <a:ahLst/>
            <a:cxnLst/>
            <a:rect r="r" b="b" t="t" l="l"/>
            <a:pathLst>
              <a:path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55453" y="3463549"/>
            <a:ext cx="2056486" cy="2023068"/>
          </a:xfrm>
          <a:custGeom>
            <a:avLst/>
            <a:gdLst/>
            <a:ahLst/>
            <a:cxnLst/>
            <a:rect r="r" b="b" t="t" l="l"/>
            <a:pathLst>
              <a:path h="2023068" w="2056486">
                <a:moveTo>
                  <a:pt x="0" y="0"/>
                </a:moveTo>
                <a:lnTo>
                  <a:pt x="2056485" y="0"/>
                </a:lnTo>
                <a:lnTo>
                  <a:pt x="2056485" y="2023067"/>
                </a:lnTo>
                <a:lnTo>
                  <a:pt x="0" y="2023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3982" y="3463549"/>
            <a:ext cx="3392818" cy="2844192"/>
          </a:xfrm>
          <a:custGeom>
            <a:avLst/>
            <a:gdLst/>
            <a:ahLst/>
            <a:cxnLst/>
            <a:rect r="r" b="b" t="t" l="l"/>
            <a:pathLst>
              <a:path h="2844192" w="3392818">
                <a:moveTo>
                  <a:pt x="0" y="0"/>
                </a:moveTo>
                <a:lnTo>
                  <a:pt x="3392818" y="0"/>
                </a:lnTo>
                <a:lnTo>
                  <a:pt x="3392818" y="2844192"/>
                </a:lnTo>
                <a:lnTo>
                  <a:pt x="0" y="2844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1520" y="989360"/>
            <a:ext cx="8290560" cy="2183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3100">
                <a:solidFill>
                  <a:srgbClr val="000000"/>
                </a:solidFill>
                <a:latin typeface="Roboto"/>
              </a:rPr>
              <a:t>Kluczowe są </a:t>
            </a:r>
            <a:r>
              <a:rPr lang="en-US" sz="3100">
                <a:solidFill>
                  <a:srgbClr val="BED72F"/>
                </a:solidFill>
                <a:latin typeface="Roboto Bold"/>
              </a:rPr>
              <a:t>światło i kompozycja</a:t>
            </a:r>
            <a:r>
              <a:rPr lang="en-US" sz="3100">
                <a:solidFill>
                  <a:srgbClr val="000000"/>
                </a:solidFill>
                <a:latin typeface="Roboto"/>
              </a:rPr>
              <a:t>. </a:t>
            </a:r>
          </a:p>
          <a:p>
            <a:pPr algn="ctr">
              <a:lnSpc>
                <a:spcPts val="3410"/>
              </a:lnSpc>
            </a:pPr>
          </a:p>
          <a:p>
            <a:pPr algn="ctr">
              <a:lnSpc>
                <a:spcPts val="3410"/>
              </a:lnSpc>
            </a:pPr>
            <a:r>
              <a:rPr lang="en-US" sz="3100">
                <a:solidFill>
                  <a:srgbClr val="000000"/>
                </a:solidFill>
                <a:latin typeface="Roboto"/>
              </a:rPr>
              <a:t>Przed wykonaniem zdjęcia należy zastanowić się, jak najlepiej skadrować daną sytuację.</a:t>
            </a:r>
          </a:p>
          <a:p>
            <a:pPr algn="ctr">
              <a:lnSpc>
                <a:spcPts val="35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DAFnNdg5j8c</dc:identifier>
  <dcterms:modified xsi:type="dcterms:W3CDTF">2011-08-01T06:04:30Z</dcterms:modified>
  <cp:revision>1</cp:revision>
  <dc:title>PL-M4W1-Online-Storytelling</dc:title>
</cp:coreProperties>
</file>