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eague Spartan" panose="020B0604020202020204" charset="-18"/>
      <p:regular r:id="rId29"/>
    </p:embeddedFont>
    <p:embeddedFont>
      <p:font typeface="Libre Baskerville" panose="02000000000000000000" pitchFamily="2" charset="0"/>
      <p:regular r:id="rId30"/>
      <p:bold r:id="rId31"/>
      <p:italic r:id="rId32"/>
    </p:embeddedFont>
    <p:embeddedFont>
      <p:font typeface="Merriweather Bold" panose="020B0604020202020204" charset="-18"/>
      <p:regular r:id="rId33"/>
    </p:embeddedFont>
    <p:embeddedFont>
      <p:font typeface="Open Sans Bold" panose="020B0604020202020204" charset="0"/>
      <p:regular r:id="rId34"/>
      <p:bold r:id="rId35"/>
    </p:embeddedFont>
    <p:embeddedFont>
      <p:font typeface="Sanchez" panose="020B0604020202020204" charset="-18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4321"/>
            <a:ext cx="18288000" cy="9107123"/>
            <a:chOff x="0" y="0"/>
            <a:chExt cx="24384000" cy="121428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9087" b="48549"/>
            <a:stretch>
              <a:fillRect/>
            </a:stretch>
          </p:blipFill>
          <p:spPr>
            <a:xfrm>
              <a:off x="0" y="0"/>
              <a:ext cx="16197980" cy="3931570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4105631"/>
              <a:ext cx="16197980" cy="3931570"/>
            </a:xfrm>
            <a:prstGeom prst="rect">
              <a:avLst/>
            </a:pr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420" r="9121"/>
            <a:stretch>
              <a:fillRect/>
            </a:stretch>
          </p:blipFill>
          <p:spPr>
            <a:xfrm>
              <a:off x="16372041" y="0"/>
              <a:ext cx="8011959" cy="8037200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>
              <a:off x="0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AutoShape 7"/>
            <p:cNvSpPr/>
            <p:nvPr/>
          </p:nvSpPr>
          <p:spPr>
            <a:xfrm>
              <a:off x="8186020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6372041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8316912" y="6256680"/>
            <a:ext cx="1654176" cy="1558158"/>
          </a:xfrm>
          <a:custGeom>
            <a:avLst/>
            <a:gdLst/>
            <a:ahLst/>
            <a:cxnLst/>
            <a:rect l="l" t="t" r="r" b="b"/>
            <a:pathLst>
              <a:path w="1654176" h="1558158">
                <a:moveTo>
                  <a:pt x="0" y="0"/>
                </a:moveTo>
                <a:lnTo>
                  <a:pt x="1654176" y="0"/>
                </a:lnTo>
                <a:lnTo>
                  <a:pt x="1654176" y="1558158"/>
                </a:lnTo>
                <a:lnTo>
                  <a:pt x="0" y="1558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3887816" y="6256680"/>
            <a:ext cx="2841187" cy="1146589"/>
          </a:xfrm>
          <a:custGeom>
            <a:avLst/>
            <a:gdLst/>
            <a:ahLst/>
            <a:cxnLst/>
            <a:rect l="l" t="t" r="r" b="b"/>
            <a:pathLst>
              <a:path w="2841187" h="1146589">
                <a:moveTo>
                  <a:pt x="0" y="0"/>
                </a:moveTo>
                <a:lnTo>
                  <a:pt x="2841186" y="0"/>
                </a:lnTo>
                <a:lnTo>
                  <a:pt x="2841186" y="1146588"/>
                </a:lnTo>
                <a:lnTo>
                  <a:pt x="0" y="1146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0" t="-6806" b="-6789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1" name="Group 11"/>
          <p:cNvGrpSpPr/>
          <p:nvPr/>
        </p:nvGrpSpPr>
        <p:grpSpPr>
          <a:xfrm>
            <a:off x="0" y="8227019"/>
            <a:ext cx="18288000" cy="2059981"/>
            <a:chOff x="0" y="0"/>
            <a:chExt cx="4816593" cy="5425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542546"/>
            </a:xfrm>
            <a:custGeom>
              <a:avLst/>
              <a:gdLst/>
              <a:ahLst/>
              <a:cxnLst/>
              <a:rect l="l" t="t" r="r" b="b"/>
              <a:pathLst>
                <a:path w="4816592" h="542546">
                  <a:moveTo>
                    <a:pt x="0" y="0"/>
                  </a:moveTo>
                  <a:lnTo>
                    <a:pt x="4816592" y="0"/>
                  </a:lnTo>
                  <a:lnTo>
                    <a:pt x="4816592" y="542546"/>
                  </a:lnTo>
                  <a:lnTo>
                    <a:pt x="0" y="542546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874422" y="8705082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1"/>
                </a:lnTo>
                <a:lnTo>
                  <a:pt x="0" y="1094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444160" y="6256680"/>
            <a:ext cx="4115880" cy="1146589"/>
          </a:xfrm>
          <a:custGeom>
            <a:avLst/>
            <a:gdLst/>
            <a:ahLst/>
            <a:cxnLst/>
            <a:rect l="l" t="t" r="r" b="b"/>
            <a:pathLst>
              <a:path w="4115880" h="1146589">
                <a:moveTo>
                  <a:pt x="0" y="0"/>
                </a:moveTo>
                <a:lnTo>
                  <a:pt x="4115880" y="0"/>
                </a:lnTo>
                <a:lnTo>
                  <a:pt x="4115880" y="1146588"/>
                </a:lnTo>
                <a:lnTo>
                  <a:pt x="0" y="1146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11021853" y="8686977"/>
            <a:ext cx="5731926" cy="1130220"/>
          </a:xfrm>
          <a:custGeom>
            <a:avLst/>
            <a:gdLst/>
            <a:ahLst/>
            <a:cxnLst/>
            <a:rect l="l" t="t" r="r" b="b"/>
            <a:pathLst>
              <a:path w="5731926" h="1130220">
                <a:moveTo>
                  <a:pt x="0" y="0"/>
                </a:moveTo>
                <a:lnTo>
                  <a:pt x="5731926" y="0"/>
                </a:lnTo>
                <a:lnTo>
                  <a:pt x="5731926" y="1130220"/>
                </a:lnTo>
                <a:lnTo>
                  <a:pt x="0" y="1130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2431" b="-22431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7" name="Group 17"/>
          <p:cNvGrpSpPr/>
          <p:nvPr/>
        </p:nvGrpSpPr>
        <p:grpSpPr>
          <a:xfrm>
            <a:off x="12292034" y="5110627"/>
            <a:ext cx="4074053" cy="665614"/>
            <a:chOff x="0" y="0"/>
            <a:chExt cx="1073002" cy="1753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3002" cy="175306"/>
            </a:xfrm>
            <a:custGeom>
              <a:avLst/>
              <a:gdLst/>
              <a:ahLst/>
              <a:cxnLst/>
              <a:rect l="l" t="t" r="r" b="b"/>
              <a:pathLst>
                <a:path w="1073002" h="175306">
                  <a:moveTo>
                    <a:pt x="0" y="0"/>
                  </a:moveTo>
                  <a:lnTo>
                    <a:pt x="1073002" y="0"/>
                  </a:lnTo>
                  <a:lnTo>
                    <a:pt x="1073002" y="175306"/>
                  </a:lnTo>
                  <a:lnTo>
                    <a:pt x="0" y="175306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65595" y="3186768"/>
            <a:ext cx="11557392" cy="2193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5"/>
              </a:lnSpc>
            </a:pPr>
            <a:r>
              <a:rPr lang="en-US" sz="3854" spc="-154" dirty="0">
                <a:solidFill>
                  <a:srgbClr val="0E2C8E"/>
                </a:solidFill>
                <a:latin typeface="Sanchez"/>
              </a:rPr>
              <a:t>HISTORIA MIEJSCA</a:t>
            </a:r>
          </a:p>
          <a:p>
            <a:pPr algn="ctr">
              <a:lnSpc>
                <a:spcPts val="5520"/>
              </a:lnSpc>
            </a:pPr>
            <a:r>
              <a:rPr lang="en-US" sz="3154" spc="-126" dirty="0">
                <a:solidFill>
                  <a:srgbClr val="0E2C8E"/>
                </a:solidFill>
                <a:latin typeface="Sanchez"/>
              </a:rPr>
              <a:t>JAK ODKRYĆ W SWOJEJ OKOLICY CIEKAWE MIEJSCA, KTÓRE OPOWIADAJĄ HISTORIĘ I JAK MÓWIĆ O NICH MŁODSZYM POKOLENIOM?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62661" y="5297537"/>
            <a:ext cx="2499052" cy="308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025" spc="101">
                <a:solidFill>
                  <a:srgbClr val="FEFEFE"/>
                </a:solidFill>
                <a:latin typeface="Sanchez"/>
              </a:rPr>
              <a:t>M2W3-M01</a:t>
            </a:r>
            <a:endParaRPr lang="en-US" sz="2025" spc="101" dirty="0">
              <a:solidFill>
                <a:srgbClr val="FEFEFE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9288" y="167206"/>
            <a:ext cx="4322902" cy="986048"/>
          </a:xfrm>
          <a:custGeom>
            <a:avLst/>
            <a:gdLst/>
            <a:ahLst/>
            <a:cxnLst/>
            <a:rect l="l" t="t" r="r" b="b"/>
            <a:pathLst>
              <a:path w="4322902" h="986048">
                <a:moveTo>
                  <a:pt x="0" y="0"/>
                </a:moveTo>
                <a:lnTo>
                  <a:pt x="4322902" y="0"/>
                </a:lnTo>
                <a:lnTo>
                  <a:pt x="4322902" y="986048"/>
                </a:lnTo>
                <a:lnTo>
                  <a:pt x="0" y="98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565491" y="2892160"/>
            <a:ext cx="6654026" cy="6833403"/>
          </a:xfrm>
          <a:custGeom>
            <a:avLst/>
            <a:gdLst/>
            <a:ahLst/>
            <a:cxnLst/>
            <a:rect l="l" t="t" r="r" b="b"/>
            <a:pathLst>
              <a:path w="6654026" h="6833403">
                <a:moveTo>
                  <a:pt x="0" y="0"/>
                </a:moveTo>
                <a:lnTo>
                  <a:pt x="6654026" y="0"/>
                </a:lnTo>
                <a:lnTo>
                  <a:pt x="6654026" y="6833402"/>
                </a:lnTo>
                <a:lnTo>
                  <a:pt x="0" y="683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231590" y="1337068"/>
            <a:ext cx="14488674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1A2C5A"/>
                </a:solidFill>
                <a:latin typeface="Libre Baskerville"/>
              </a:rPr>
              <a:t>JAK MÓWIĆ DO MŁODYCH LUDZI ŻEBY CHCIELI SŁUCHAĆ?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85453" y="3796847"/>
            <a:ext cx="2890687" cy="65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2"/>
              </a:lnSpc>
            </a:pPr>
            <a:r>
              <a:rPr lang="en-US" sz="4055" spc="202">
                <a:solidFill>
                  <a:srgbClr val="1A2C5A"/>
                </a:solidFill>
                <a:latin typeface="Sanchez"/>
              </a:rPr>
              <a:t>krótko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125419" y="7000060"/>
            <a:ext cx="5162581" cy="65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0"/>
              </a:lnSpc>
            </a:pPr>
            <a:r>
              <a:rPr lang="en-US" sz="4054" spc="202">
                <a:solidFill>
                  <a:srgbClr val="1A2C5A"/>
                </a:solidFill>
                <a:latin typeface="Sanchez"/>
              </a:rPr>
              <a:t>emocjonalnie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88542" y="4410685"/>
            <a:ext cx="3670758" cy="663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2"/>
              </a:lnSpc>
            </a:pPr>
            <a:r>
              <a:rPr lang="en-US" sz="4132" spc="206">
                <a:solidFill>
                  <a:srgbClr val="1A2C5A"/>
                </a:solidFill>
                <a:latin typeface="Sanchez"/>
              </a:rPr>
              <a:t>angażująco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5418" y="5841535"/>
            <a:ext cx="3670758" cy="663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2"/>
              </a:lnSpc>
            </a:pPr>
            <a:r>
              <a:rPr lang="en-US" sz="4132" spc="206">
                <a:solidFill>
                  <a:srgbClr val="1A2C5A"/>
                </a:solidFill>
                <a:latin typeface="Sanchez"/>
              </a:rPr>
              <a:t>jasno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5238" y="8094118"/>
            <a:ext cx="3670758" cy="663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2"/>
              </a:lnSpc>
            </a:pPr>
            <a:r>
              <a:rPr lang="en-US" sz="4132" spc="206">
                <a:solidFill>
                  <a:srgbClr val="1A2C5A"/>
                </a:solidFill>
                <a:latin typeface="Sanchez"/>
              </a:rPr>
              <a:t>obrazowo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7762" y="3774558"/>
            <a:ext cx="3636455" cy="4114800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5" y="0"/>
                </a:lnTo>
                <a:lnTo>
                  <a:pt x="3636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191804" y="1701503"/>
            <a:ext cx="162306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Open Sans Bold"/>
              </a:rPr>
              <a:t>Praca w grupach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70044" y="8347656"/>
            <a:ext cx="439362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GRUPA 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47188" y="8347656"/>
            <a:ext cx="439362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GRUPA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65675" y="8347656"/>
            <a:ext cx="439362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GRUPA 3</a:t>
            </a:r>
          </a:p>
        </p:txBody>
      </p:sp>
      <p:sp>
        <p:nvSpPr>
          <p:cNvPr id="7" name="Freeform 7"/>
          <p:cNvSpPr/>
          <p:nvPr/>
        </p:nvSpPr>
        <p:spPr>
          <a:xfrm>
            <a:off x="7325773" y="3917274"/>
            <a:ext cx="3636455" cy="4114800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4" y="0"/>
                </a:lnTo>
                <a:lnTo>
                  <a:pt x="3636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109898" y="3774558"/>
            <a:ext cx="3636455" cy="4114800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4" y="0"/>
                </a:lnTo>
                <a:lnTo>
                  <a:pt x="3636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69288" y="167206"/>
            <a:ext cx="4322902" cy="986048"/>
          </a:xfrm>
          <a:custGeom>
            <a:avLst/>
            <a:gdLst/>
            <a:ahLst/>
            <a:cxnLst/>
            <a:rect l="l" t="t" r="r" b="b"/>
            <a:pathLst>
              <a:path w="4322902" h="986048">
                <a:moveTo>
                  <a:pt x="0" y="0"/>
                </a:moveTo>
                <a:lnTo>
                  <a:pt x="4322902" y="0"/>
                </a:lnTo>
                <a:lnTo>
                  <a:pt x="4322902" y="986048"/>
                </a:lnTo>
                <a:lnTo>
                  <a:pt x="0" y="9860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8796" y="3710694"/>
            <a:ext cx="4554038" cy="5960317"/>
            <a:chOff x="0" y="0"/>
            <a:chExt cx="3525957" cy="4614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F4BAB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186465" y="7439081"/>
            <a:ext cx="387919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spc="210">
                <a:solidFill>
                  <a:srgbClr val="000000"/>
                </a:solidFill>
                <a:latin typeface="Sanchez"/>
              </a:rPr>
              <a:t>Zadanie nr 1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860509" y="3710694"/>
            <a:ext cx="4554038" cy="5960317"/>
            <a:chOff x="0" y="0"/>
            <a:chExt cx="3525957" cy="46147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F4BAB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197622" y="7439081"/>
            <a:ext cx="387919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spc="210">
                <a:solidFill>
                  <a:srgbClr val="000000"/>
                </a:solidFill>
                <a:latin typeface="Sanchez"/>
              </a:rPr>
              <a:t>Zadanie nr 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861602" y="3710694"/>
            <a:ext cx="4554038" cy="5960317"/>
            <a:chOff x="0" y="0"/>
            <a:chExt cx="3525957" cy="46147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F4BAB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205498" y="7439081"/>
            <a:ext cx="387919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spc="210">
                <a:solidFill>
                  <a:srgbClr val="000000"/>
                </a:solidFill>
                <a:latin typeface="Sanchez"/>
              </a:rPr>
              <a:t>Zadanie nr 3</a:t>
            </a:r>
          </a:p>
        </p:txBody>
      </p:sp>
      <p:sp>
        <p:nvSpPr>
          <p:cNvPr id="11" name="Freeform 11"/>
          <p:cNvSpPr/>
          <p:nvPr/>
        </p:nvSpPr>
        <p:spPr>
          <a:xfrm>
            <a:off x="2718715" y="2439043"/>
            <a:ext cx="2814694" cy="3184943"/>
          </a:xfrm>
          <a:custGeom>
            <a:avLst/>
            <a:gdLst/>
            <a:ahLst/>
            <a:cxnLst/>
            <a:rect l="l" t="t" r="r" b="b"/>
            <a:pathLst>
              <a:path w="2814694" h="3184943">
                <a:moveTo>
                  <a:pt x="0" y="0"/>
                </a:moveTo>
                <a:lnTo>
                  <a:pt x="2814693" y="0"/>
                </a:lnTo>
                <a:lnTo>
                  <a:pt x="2814693" y="3184943"/>
                </a:lnTo>
                <a:lnTo>
                  <a:pt x="0" y="3184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2425682" y="6262405"/>
            <a:ext cx="3400759" cy="34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17"/>
              </a:lnSpc>
              <a:spcBef>
                <a:spcPct val="0"/>
              </a:spcBef>
            </a:pPr>
            <a:r>
              <a:rPr lang="en-US" sz="2167">
                <a:solidFill>
                  <a:srgbClr val="000000"/>
                </a:solidFill>
                <a:latin typeface="Open Sans Bold"/>
              </a:rPr>
              <a:t>GRUPA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37148" y="6262405"/>
            <a:ext cx="3400759" cy="34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17"/>
              </a:lnSpc>
              <a:spcBef>
                <a:spcPct val="0"/>
              </a:spcBef>
            </a:pPr>
            <a:r>
              <a:rPr lang="en-US" sz="2167">
                <a:solidFill>
                  <a:srgbClr val="000000"/>
                </a:solidFill>
                <a:latin typeface="Open Sans Bold"/>
              </a:rPr>
              <a:t>GRUPA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44714" y="6262405"/>
            <a:ext cx="3400759" cy="34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17"/>
              </a:lnSpc>
              <a:spcBef>
                <a:spcPct val="0"/>
              </a:spcBef>
            </a:pPr>
            <a:r>
              <a:rPr lang="en-US" sz="2167">
                <a:solidFill>
                  <a:srgbClr val="000000"/>
                </a:solidFill>
                <a:latin typeface="Open Sans Bold"/>
              </a:rPr>
              <a:t>GRUPA 3</a:t>
            </a:r>
          </a:p>
        </p:txBody>
      </p:sp>
      <p:sp>
        <p:nvSpPr>
          <p:cNvPr id="15" name="Freeform 15"/>
          <p:cNvSpPr/>
          <p:nvPr/>
        </p:nvSpPr>
        <p:spPr>
          <a:xfrm>
            <a:off x="7437148" y="2439043"/>
            <a:ext cx="2814694" cy="3184943"/>
          </a:xfrm>
          <a:custGeom>
            <a:avLst/>
            <a:gdLst/>
            <a:ahLst/>
            <a:cxnLst/>
            <a:rect l="l" t="t" r="r" b="b"/>
            <a:pathLst>
              <a:path w="2814694" h="3184943">
                <a:moveTo>
                  <a:pt x="0" y="0"/>
                </a:moveTo>
                <a:lnTo>
                  <a:pt x="2814693" y="0"/>
                </a:lnTo>
                <a:lnTo>
                  <a:pt x="2814693" y="3184943"/>
                </a:lnTo>
                <a:lnTo>
                  <a:pt x="0" y="3184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12731274" y="2439043"/>
            <a:ext cx="2814694" cy="3184943"/>
          </a:xfrm>
          <a:custGeom>
            <a:avLst/>
            <a:gdLst/>
            <a:ahLst/>
            <a:cxnLst/>
            <a:rect l="l" t="t" r="r" b="b"/>
            <a:pathLst>
              <a:path w="2814694" h="3184943">
                <a:moveTo>
                  <a:pt x="0" y="0"/>
                </a:moveTo>
                <a:lnTo>
                  <a:pt x="2814694" y="0"/>
                </a:lnTo>
                <a:lnTo>
                  <a:pt x="2814694" y="3184943"/>
                </a:lnTo>
                <a:lnTo>
                  <a:pt x="0" y="3184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269288" y="167206"/>
            <a:ext cx="4322902" cy="986048"/>
          </a:xfrm>
          <a:custGeom>
            <a:avLst/>
            <a:gdLst/>
            <a:ahLst/>
            <a:cxnLst/>
            <a:rect l="l" t="t" r="r" b="b"/>
            <a:pathLst>
              <a:path w="4322902" h="986048">
                <a:moveTo>
                  <a:pt x="0" y="0"/>
                </a:moveTo>
                <a:lnTo>
                  <a:pt x="4322902" y="0"/>
                </a:lnTo>
                <a:lnTo>
                  <a:pt x="4322902" y="986048"/>
                </a:lnTo>
                <a:lnTo>
                  <a:pt x="0" y="9860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865596" y="1028700"/>
            <a:ext cx="162306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Open Sans Bold"/>
              </a:rPr>
              <a:t>Praca w grupach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60AFDF"/>
                  </a:solidFill>
                  <a:latin typeface="Sanchez"/>
                </a:rPr>
                <a:t>Początek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61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/>
          </a:p>
          <a:p>
            <a:pPr algn="ctr">
              <a:lnSpc>
                <a:spcPts val="4366"/>
              </a:lnSpc>
            </a:pPr>
            <a:r>
              <a:rPr lang="en-US" sz="3118" spc="467">
                <a:solidFill>
                  <a:srgbClr val="0E2C8E"/>
                </a:solidFill>
                <a:latin typeface="Sanchez"/>
              </a:rPr>
              <a:t>TWORZENIE WŁASNEJ OPOWIEŚCI O MAŁEJ OJCZYŹNIE METODĄ STORYTELLINGU</a:t>
            </a:r>
          </a:p>
          <a:p>
            <a:pPr algn="ctr">
              <a:lnSpc>
                <a:spcPts val="4366"/>
              </a:lnSpc>
            </a:pPr>
            <a:endParaRPr lang="en-US" sz="3118" spc="467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1/5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98575" y="4159755"/>
            <a:ext cx="4165383" cy="4691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</a:pPr>
            <a:r>
              <a:rPr lang="en-US" sz="2411" spc="120">
                <a:solidFill>
                  <a:srgbClr val="60AFDF"/>
                </a:solidFill>
                <a:latin typeface="Sanchez"/>
              </a:rPr>
              <a:t>Przedstaw swoją małą ojczyznę, bohatera i kontekst, opisz dlaczego jest ważny w Twojej opowieści. Pamiętaj, że już w tym momencie musisz wiedzieć jak zakończy się to opowiadanie i co chcesz nim powiedzieć swoim słuchaczom.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60AFDF"/>
                  </a:solidFill>
                  <a:latin typeface="Sanchez"/>
                </a:rPr>
                <a:t>Problem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61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/>
          </a:p>
          <a:p>
            <a:pPr algn="ctr">
              <a:lnSpc>
                <a:spcPts val="4366"/>
              </a:lnSpc>
            </a:pPr>
            <a:r>
              <a:rPr lang="en-US" sz="3118" spc="467">
                <a:solidFill>
                  <a:srgbClr val="0E2C8E"/>
                </a:solidFill>
                <a:latin typeface="Sanchez"/>
              </a:rPr>
              <a:t>TWORZENIE WŁASNEJ OPOWIEŚCI O MAŁEJ OJCZYŹNIE METODĄ STORYTELLINGU</a:t>
            </a:r>
          </a:p>
          <a:p>
            <a:pPr algn="ctr">
              <a:lnSpc>
                <a:spcPts val="4366"/>
              </a:lnSpc>
            </a:pPr>
            <a:endParaRPr lang="en-US" sz="3118" spc="467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2/5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84643" y="3866056"/>
            <a:ext cx="4320684" cy="540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sz="3068" spc="153">
                <a:solidFill>
                  <a:srgbClr val="60AFDF"/>
                </a:solidFill>
                <a:latin typeface="Sanchez"/>
              </a:rPr>
              <a:t>Przedstaw problem z jakim boryka się przedstawiony przez Ciebie bohater twojej małej ojczyzny i opisz dlaczego jest on dla niego tak znaczący (Ty też możesz być tym bohaterem).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60AFDF"/>
                  </a:solidFill>
                  <a:latin typeface="Sanchez"/>
                </a:rPr>
                <a:t>Nieudana próba rozwiązania problemu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57406" y="1120701"/>
            <a:ext cx="12773861" cy="261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/>
          </a:p>
          <a:p>
            <a:pPr algn="ctr">
              <a:lnSpc>
                <a:spcPts val="4366"/>
              </a:lnSpc>
            </a:pPr>
            <a:r>
              <a:rPr lang="en-US" sz="3118" spc="467">
                <a:solidFill>
                  <a:srgbClr val="0E2C8E"/>
                </a:solidFill>
                <a:latin typeface="Sanchez"/>
              </a:rPr>
              <a:t>TWORZENIE WŁASNEJ OPOWIEŚCI O MAŁEJ OJCZYŹNIE METODĄ STORYTELLINGU</a:t>
            </a:r>
          </a:p>
          <a:p>
            <a:pPr algn="ctr">
              <a:lnSpc>
                <a:spcPts val="4366"/>
              </a:lnSpc>
            </a:pPr>
            <a:endParaRPr lang="en-US" sz="3118" spc="467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3/5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70712" y="3679911"/>
            <a:ext cx="4320684" cy="604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6"/>
              </a:lnSpc>
            </a:pPr>
            <a:r>
              <a:rPr lang="en-US" sz="2890" spc="144">
                <a:solidFill>
                  <a:srgbClr val="60AFDF"/>
                </a:solidFill>
                <a:latin typeface="Sanchez"/>
              </a:rPr>
              <a:t>Opisz pierwszą </a:t>
            </a:r>
          </a:p>
          <a:p>
            <a:pPr algn="ctr">
              <a:lnSpc>
                <a:spcPts val="4046"/>
              </a:lnSpc>
            </a:pPr>
            <a:r>
              <a:rPr lang="en-US" sz="2890" spc="144">
                <a:solidFill>
                  <a:srgbClr val="60AFDF"/>
                </a:solidFill>
                <a:latin typeface="Sanchez"/>
              </a:rPr>
              <a:t>i nieudaną próbę poradzenia sobie przez bohatera z problemem z jego jednostkowej perspektywy. Opisz co czuł bohater w tamtej chwili i jak ta porażka na niego wpłynęła.</a:t>
            </a:r>
          </a:p>
          <a:p>
            <a:pPr algn="ctr">
              <a:lnSpc>
                <a:spcPts val="4046"/>
              </a:lnSpc>
            </a:pPr>
            <a:endParaRPr lang="en-US" sz="2890" spc="144">
              <a:solidFill>
                <a:srgbClr val="60AFDF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60AFDF"/>
                  </a:solidFill>
                  <a:latin typeface="Sanchez"/>
                </a:rPr>
                <a:t>Rozwiązanie problemu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61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/>
          </a:p>
          <a:p>
            <a:pPr algn="ctr">
              <a:lnSpc>
                <a:spcPts val="4366"/>
              </a:lnSpc>
            </a:pPr>
            <a:r>
              <a:rPr lang="en-US" sz="3118" spc="467">
                <a:solidFill>
                  <a:srgbClr val="0E2C8E"/>
                </a:solidFill>
                <a:latin typeface="Sanchez"/>
              </a:rPr>
              <a:t>TWORZENIE WŁASNEJ OPOWIEŚCI O MAŁEJ OJCZYŹNIE METODĄ STORYTELLINGU</a:t>
            </a:r>
          </a:p>
          <a:p>
            <a:pPr algn="ctr">
              <a:lnSpc>
                <a:spcPts val="4366"/>
              </a:lnSpc>
            </a:pPr>
            <a:endParaRPr lang="en-US" sz="3118" spc="467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4/5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98575" y="4140705"/>
            <a:ext cx="4056732" cy="4864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8"/>
              </a:lnSpc>
            </a:pPr>
            <a:r>
              <a:rPr lang="en-US" sz="3098" spc="154">
                <a:solidFill>
                  <a:srgbClr val="60AFDF"/>
                </a:solidFill>
                <a:latin typeface="Sanchez"/>
              </a:rPr>
              <a:t>Opisz sytuację, która doprowadziła do rozwiązania problemu zwracając szczególną uwagę na elementy mogące wzbudzić wzruszenie.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60AFDF"/>
                  </a:solidFill>
                  <a:latin typeface="Sanchez"/>
                </a:rPr>
                <a:t>Zakończenie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61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/>
          </a:p>
          <a:p>
            <a:pPr algn="ctr">
              <a:lnSpc>
                <a:spcPts val="4366"/>
              </a:lnSpc>
            </a:pPr>
            <a:r>
              <a:rPr lang="en-US" sz="3118" spc="467">
                <a:solidFill>
                  <a:srgbClr val="0E2C8E"/>
                </a:solidFill>
                <a:latin typeface="Sanchez"/>
              </a:rPr>
              <a:t>TWORZENIE WŁASNEJ OPOWIEŚCI O MAŁEJ OJCZYŹNIE METODĄ STORYTELLINGU</a:t>
            </a:r>
          </a:p>
          <a:p>
            <a:pPr algn="ctr">
              <a:lnSpc>
                <a:spcPts val="4366"/>
              </a:lnSpc>
            </a:pPr>
            <a:endParaRPr lang="en-US" sz="3118" spc="467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5/5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9719" y="4131350"/>
            <a:ext cx="3970532" cy="485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5"/>
              </a:lnSpc>
            </a:pPr>
            <a:r>
              <a:rPr lang="en-US" sz="3446" spc="172">
                <a:solidFill>
                  <a:srgbClr val="60AFDF"/>
                </a:solidFill>
                <a:latin typeface="Sanchez"/>
              </a:rPr>
              <a:t>Zakończ opowiadanie jakimś wnioskiem, który będzie miał znaczenie dla Twoich słuchaczy.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13117" y="1028700"/>
            <a:ext cx="2244321" cy="2163224"/>
            <a:chOff x="0" y="0"/>
            <a:chExt cx="2992428" cy="288429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617" r="14617"/>
            <a:stretch>
              <a:fillRect/>
            </a:stretch>
          </p:blipFill>
          <p:spPr>
            <a:xfrm>
              <a:off x="0" y="0"/>
              <a:ext cx="2992428" cy="288429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713117" y="4111447"/>
            <a:ext cx="2244321" cy="2163224"/>
            <a:chOff x="0" y="0"/>
            <a:chExt cx="2992428" cy="288429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8921" r="8921"/>
            <a:stretch>
              <a:fillRect/>
            </a:stretch>
          </p:blipFill>
          <p:spPr>
            <a:xfrm>
              <a:off x="0" y="0"/>
              <a:ext cx="2992428" cy="288429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713117" y="7095076"/>
            <a:ext cx="2244321" cy="2163224"/>
            <a:chOff x="0" y="0"/>
            <a:chExt cx="2992428" cy="288429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3278" b="32383"/>
            <a:stretch>
              <a:fillRect/>
            </a:stretch>
          </p:blipFill>
          <p:spPr>
            <a:xfrm>
              <a:off x="0" y="0"/>
              <a:ext cx="2992428" cy="2884299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560166" y="613868"/>
            <a:ext cx="5245127" cy="1196406"/>
          </a:xfrm>
          <a:custGeom>
            <a:avLst/>
            <a:gdLst/>
            <a:ahLst/>
            <a:cxnLst/>
            <a:rect l="l" t="t" r="r" b="b"/>
            <a:pathLst>
              <a:path w="5245127" h="1196406">
                <a:moveTo>
                  <a:pt x="0" y="0"/>
                </a:moveTo>
                <a:lnTo>
                  <a:pt x="5245127" y="0"/>
                </a:lnTo>
                <a:lnTo>
                  <a:pt x="5245127" y="1196406"/>
                </a:lnTo>
                <a:lnTo>
                  <a:pt x="0" y="1196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560166" y="3917099"/>
            <a:ext cx="6705471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4200" spc="630">
                <a:solidFill>
                  <a:srgbClr val="0E2C8E"/>
                </a:solidFill>
                <a:latin typeface="Sanchez"/>
              </a:rPr>
              <a:t>PREZENTACJA PRZYGOTOWANYCH W GRUPACH OPOWIEŚCI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52384" y="1695974"/>
            <a:ext cx="6706916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999"/>
              </a:lnSpc>
              <a:spcBef>
                <a:spcPct val="0"/>
              </a:spcBef>
            </a:pPr>
            <a:r>
              <a:rPr lang="en-US" sz="3999" spc="199">
                <a:solidFill>
                  <a:srgbClr val="0E2C8E"/>
                </a:solidFill>
                <a:latin typeface="Sanchez"/>
              </a:rPr>
              <a:t>Przedstawiciel grupy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52384" y="4779111"/>
            <a:ext cx="6706916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999"/>
              </a:lnSpc>
              <a:spcBef>
                <a:spcPct val="0"/>
              </a:spcBef>
            </a:pPr>
            <a:r>
              <a:rPr lang="en-US" sz="3999" spc="199">
                <a:solidFill>
                  <a:srgbClr val="0E2C8E"/>
                </a:solidFill>
                <a:latin typeface="Sanchez"/>
              </a:rPr>
              <a:t>Przedstawiciel grupy 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52384" y="7762350"/>
            <a:ext cx="6706916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999"/>
              </a:lnSpc>
              <a:spcBef>
                <a:spcPct val="0"/>
              </a:spcBef>
            </a:pPr>
            <a:r>
              <a:rPr lang="en-US" sz="3999" spc="199">
                <a:solidFill>
                  <a:srgbClr val="0E2C8E"/>
                </a:solidFill>
                <a:latin typeface="Sanchez"/>
              </a:rPr>
              <a:t>Przedstawiciel grupy 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4961" y="3659774"/>
            <a:ext cx="771999" cy="7719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604961" y="4939615"/>
            <a:ext cx="771999" cy="7719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04961" y="7499296"/>
            <a:ext cx="771999" cy="77199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04961" y="6219455"/>
            <a:ext cx="771999" cy="77199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04961" y="8779136"/>
            <a:ext cx="771999" cy="77199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Freeform 12"/>
          <p:cNvSpPr/>
          <p:nvPr/>
        </p:nvSpPr>
        <p:spPr>
          <a:xfrm>
            <a:off x="651759" y="353431"/>
            <a:ext cx="4419352" cy="1008048"/>
          </a:xfrm>
          <a:custGeom>
            <a:avLst/>
            <a:gdLst/>
            <a:ahLst/>
            <a:cxnLst/>
            <a:rect l="l" t="t" r="r" b="b"/>
            <a:pathLst>
              <a:path w="4419352" h="1008048">
                <a:moveTo>
                  <a:pt x="0" y="0"/>
                </a:moveTo>
                <a:lnTo>
                  <a:pt x="4419353" y="0"/>
                </a:lnTo>
                <a:lnTo>
                  <a:pt x="4419353" y="1008049"/>
                </a:lnTo>
                <a:lnTo>
                  <a:pt x="0" y="1008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206577" y="3659774"/>
            <a:ext cx="4720453" cy="5891361"/>
          </a:xfrm>
          <a:custGeom>
            <a:avLst/>
            <a:gdLst/>
            <a:ahLst/>
            <a:cxnLst/>
            <a:rect l="l" t="t" r="r" b="b"/>
            <a:pathLst>
              <a:path w="4720453" h="5891361">
                <a:moveTo>
                  <a:pt x="0" y="0"/>
                </a:moveTo>
                <a:lnTo>
                  <a:pt x="4720453" y="0"/>
                </a:lnTo>
                <a:lnTo>
                  <a:pt x="4720453" y="5891361"/>
                </a:lnTo>
                <a:lnTo>
                  <a:pt x="0" y="5891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9020779" y="3429316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 spc="210">
                <a:solidFill>
                  <a:srgbClr val="0E2C8E"/>
                </a:solidFill>
                <a:latin typeface="Sanchez"/>
              </a:rPr>
              <a:t>Początek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18355" y="3649343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spc="179">
                <a:solidFill>
                  <a:srgbClr val="0E2C8E"/>
                </a:solidFill>
                <a:latin typeface="Sanchez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20779" y="4711384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 spc="210">
                <a:solidFill>
                  <a:srgbClr val="0E2C8E"/>
                </a:solidFill>
                <a:latin typeface="Sanchez"/>
              </a:rPr>
              <a:t>Problem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18355" y="4929184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spc="179">
                <a:solidFill>
                  <a:srgbClr val="0E2C8E"/>
                </a:solidFill>
                <a:latin typeface="Sanchez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20779" y="7275521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 spc="210">
                <a:solidFill>
                  <a:srgbClr val="0E2C8E"/>
                </a:solidFill>
                <a:latin typeface="Sanchez"/>
              </a:rPr>
              <a:t>Rozwiązanie problemu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18355" y="7488865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spc="179">
                <a:solidFill>
                  <a:srgbClr val="0E2C8E"/>
                </a:solidFill>
                <a:latin typeface="Sanchez"/>
              </a:rPr>
              <a:t>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20779" y="6041838"/>
            <a:ext cx="8607190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620"/>
              </a:lnSpc>
            </a:pPr>
            <a:r>
              <a:rPr lang="en-US" sz="4200" spc="210">
                <a:solidFill>
                  <a:srgbClr val="0E2C8E"/>
                </a:solidFill>
                <a:latin typeface="Sanchez"/>
              </a:rPr>
              <a:t>Nieudana próba rozwiązania problemu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18355" y="6209024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spc="179">
                <a:solidFill>
                  <a:srgbClr val="0E2C8E"/>
                </a:solidFill>
                <a:latin typeface="Sanchez"/>
              </a:rPr>
              <a:t>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020779" y="8557589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 spc="210">
                <a:solidFill>
                  <a:srgbClr val="0E2C8E"/>
                </a:solidFill>
                <a:latin typeface="Sanchez"/>
              </a:rPr>
              <a:t>Zakończenie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18355" y="8768705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spc="179">
                <a:solidFill>
                  <a:srgbClr val="0E2C8E"/>
                </a:solidFill>
                <a:latin typeface="Sanchez"/>
              </a:rPr>
              <a:t>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75037" y="1493241"/>
            <a:ext cx="16976209" cy="1871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1"/>
              </a:lnSpc>
            </a:pPr>
            <a:r>
              <a:rPr lang="en-US" sz="3683" spc="552">
                <a:solidFill>
                  <a:srgbClr val="0E2C8E"/>
                </a:solidFill>
                <a:latin typeface="Sanchez"/>
              </a:rPr>
              <a:t>POWTÓRZENIE ZASAD OPOWIADANIA </a:t>
            </a:r>
          </a:p>
          <a:p>
            <a:pPr>
              <a:lnSpc>
                <a:spcPts val="4420"/>
              </a:lnSpc>
            </a:pPr>
            <a:r>
              <a:rPr lang="en-US" sz="3683" spc="552">
                <a:solidFill>
                  <a:srgbClr val="0E2C8E"/>
                </a:solidFill>
                <a:latin typeface="Sanchez"/>
              </a:rPr>
              <a:t>O MAŁEJ OJCZYŹNIE METODĄ STORYTELLINGU</a:t>
            </a:r>
          </a:p>
          <a:p>
            <a:pPr marL="0" lvl="0" indent="0" algn="l">
              <a:lnSpc>
                <a:spcPts val="3857"/>
              </a:lnSpc>
              <a:spcBef>
                <a:spcPct val="0"/>
              </a:spcBef>
            </a:pPr>
            <a:endParaRPr lang="en-US" sz="3683" spc="552">
              <a:solidFill>
                <a:srgbClr val="0E2C8E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2925" r="12925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770937" y="5137233"/>
            <a:ext cx="7733990" cy="330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22"/>
              </a:lnSpc>
              <a:spcBef>
                <a:spcPct val="0"/>
              </a:spcBef>
            </a:pPr>
            <a:r>
              <a:rPr lang="en-US" sz="3548" spc="177">
                <a:solidFill>
                  <a:srgbClr val="1A2C5A"/>
                </a:solidFill>
                <a:latin typeface="Sanchez"/>
              </a:rPr>
              <a:t>Słuchacze odkryją ciekawe miejsce związane z historyczną postacią i nauczą się ciekawie o nim opowiadać dostosowując język do młodego słuchacza.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8609" y="2352073"/>
            <a:ext cx="7856318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  <a:spcBef>
                <a:spcPct val="0"/>
              </a:spcBef>
            </a:pPr>
            <a:r>
              <a:rPr lang="en-US" sz="6500" spc="-260">
                <a:solidFill>
                  <a:srgbClr val="1A2C5A"/>
                </a:solidFill>
                <a:latin typeface="Sanchez"/>
              </a:rPr>
              <a:t>CEL WARSZTATÓW: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9" y="2142793"/>
            <a:ext cx="15947771" cy="7115507"/>
            <a:chOff x="0" y="0"/>
            <a:chExt cx="21263695" cy="948734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6536" b="16536"/>
            <a:stretch>
              <a:fillRect/>
            </a:stretch>
          </p:blipFill>
          <p:spPr>
            <a:xfrm>
              <a:off x="0" y="0"/>
              <a:ext cx="21263695" cy="948734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51759" y="5484313"/>
            <a:ext cx="7615975" cy="3773987"/>
            <a:chOff x="0" y="0"/>
            <a:chExt cx="5896657" cy="2922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96658" cy="2922004"/>
            </a:xfrm>
            <a:custGeom>
              <a:avLst/>
              <a:gdLst/>
              <a:ahLst/>
              <a:cxnLst/>
              <a:rect l="l" t="t" r="r" b="b"/>
              <a:pathLst>
                <a:path w="5896658" h="2922004">
                  <a:moveTo>
                    <a:pt x="5772197" y="2922004"/>
                  </a:moveTo>
                  <a:lnTo>
                    <a:pt x="124460" y="2922004"/>
                  </a:lnTo>
                  <a:cubicBezTo>
                    <a:pt x="55880" y="2922004"/>
                    <a:pt x="0" y="2866124"/>
                    <a:pt x="0" y="27975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72197" y="0"/>
                  </a:lnTo>
                  <a:cubicBezTo>
                    <a:pt x="5840777" y="0"/>
                    <a:pt x="5896658" y="55880"/>
                    <a:pt x="5896658" y="124460"/>
                  </a:cubicBezTo>
                  <a:lnTo>
                    <a:pt x="5896658" y="2797544"/>
                  </a:lnTo>
                  <a:cubicBezTo>
                    <a:pt x="5896658" y="2866124"/>
                    <a:pt x="5840777" y="2922004"/>
                    <a:pt x="5772197" y="292200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6833144"/>
            <a:ext cx="6531452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6"/>
              </a:lnSpc>
            </a:pPr>
            <a:r>
              <a:rPr lang="en-US" sz="7088" spc="1063">
                <a:solidFill>
                  <a:srgbClr val="0E2C8E"/>
                </a:solidFill>
                <a:latin typeface="Sanchez"/>
              </a:rPr>
              <a:t>DYSKUSJA</a:t>
            </a:r>
          </a:p>
        </p:txBody>
      </p:sp>
      <p:sp>
        <p:nvSpPr>
          <p:cNvPr id="7" name="Freeform 7"/>
          <p:cNvSpPr/>
          <p:nvPr/>
        </p:nvSpPr>
        <p:spPr>
          <a:xfrm>
            <a:off x="651759" y="353431"/>
            <a:ext cx="4419352" cy="1008048"/>
          </a:xfrm>
          <a:custGeom>
            <a:avLst/>
            <a:gdLst/>
            <a:ahLst/>
            <a:cxnLst/>
            <a:rect l="l" t="t" r="r" b="b"/>
            <a:pathLst>
              <a:path w="4419352" h="1008048">
                <a:moveTo>
                  <a:pt x="0" y="0"/>
                </a:moveTo>
                <a:lnTo>
                  <a:pt x="4419353" y="0"/>
                </a:lnTo>
                <a:lnTo>
                  <a:pt x="4419353" y="1008049"/>
                </a:lnTo>
                <a:lnTo>
                  <a:pt x="0" y="10080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37756" y="5617202"/>
            <a:ext cx="5532090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71"/>
              </a:lnSpc>
              <a:spcBef>
                <a:spcPct val="0"/>
              </a:spcBef>
            </a:pPr>
            <a:r>
              <a:rPr lang="en-US" sz="5976" spc="896">
                <a:solidFill>
                  <a:srgbClr val="0E2C8E"/>
                </a:solidFill>
                <a:latin typeface="Sanchez"/>
              </a:rPr>
              <a:t>DZIEKUJE ZA UWAGĘ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0333" r="2033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1019580" y="1986934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3580" r="23580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2422473" y="37510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2"/>
                </a:lnTo>
                <a:lnTo>
                  <a:pt x="0" y="130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0866481" y="6208270"/>
            <a:ext cx="5919462" cy="722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72"/>
              </a:lnSpc>
              <a:spcBef>
                <a:spcPct val="0"/>
              </a:spcBef>
            </a:pPr>
            <a:r>
              <a:rPr lang="en-US" sz="4048" spc="202">
                <a:solidFill>
                  <a:srgbClr val="1A2C5A"/>
                </a:solidFill>
                <a:latin typeface="Sanchez"/>
              </a:rPr>
              <a:t>opowiadanie historii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66481" y="4163718"/>
            <a:ext cx="5532090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  <a:spcBef>
                <a:spcPct val="0"/>
              </a:spcBef>
            </a:pPr>
            <a:r>
              <a:rPr lang="en-US" sz="5400" spc="-216">
                <a:solidFill>
                  <a:srgbClr val="1A2C5A"/>
                </a:solidFill>
                <a:latin typeface="Sanchez"/>
              </a:rPr>
              <a:t>STORYTELLING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76129" y="1554826"/>
            <a:ext cx="6148090" cy="7950757"/>
          </a:xfrm>
          <a:custGeom>
            <a:avLst/>
            <a:gdLst/>
            <a:ahLst/>
            <a:cxnLst/>
            <a:rect l="l" t="t" r="r" b="b"/>
            <a:pathLst>
              <a:path w="6148090" h="7950757">
                <a:moveTo>
                  <a:pt x="0" y="0"/>
                </a:moveTo>
                <a:lnTo>
                  <a:pt x="6148090" y="0"/>
                </a:lnTo>
                <a:lnTo>
                  <a:pt x="6148090" y="7950757"/>
                </a:lnTo>
                <a:lnTo>
                  <a:pt x="0" y="7950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091" r="-418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434128" y="6787782"/>
            <a:ext cx="93533" cy="2717801"/>
          </a:xfrm>
          <a:prstGeom prst="rect">
            <a:avLst/>
          </a:prstGeom>
          <a:solidFill>
            <a:srgbClr val="737373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65511" y="2084000"/>
            <a:ext cx="7678489" cy="3975379"/>
          </a:xfrm>
          <a:custGeom>
            <a:avLst/>
            <a:gdLst/>
            <a:ahLst/>
            <a:cxnLst/>
            <a:rect l="l" t="t" r="r" b="b"/>
            <a:pathLst>
              <a:path w="7678489" h="3975379">
                <a:moveTo>
                  <a:pt x="0" y="0"/>
                </a:moveTo>
                <a:lnTo>
                  <a:pt x="7678489" y="0"/>
                </a:lnTo>
                <a:lnTo>
                  <a:pt x="7678489" y="3975379"/>
                </a:lnTo>
                <a:lnTo>
                  <a:pt x="0" y="3975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441" b="-155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293795" y="6794833"/>
            <a:ext cx="6620133" cy="263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6"/>
              </a:lnSpc>
              <a:spcBef>
                <a:spcPct val="0"/>
              </a:spcBef>
            </a:pPr>
            <a:r>
              <a:rPr lang="en-US" sz="3782">
                <a:solidFill>
                  <a:srgbClr val="000000"/>
                </a:solidFill>
                <a:latin typeface="Sanchez"/>
              </a:rPr>
              <a:t>Opowiadanie historii </a:t>
            </a:r>
          </a:p>
          <a:p>
            <a:pPr algn="ctr">
              <a:lnSpc>
                <a:spcPts val="5296"/>
              </a:lnSpc>
              <a:spcBef>
                <a:spcPct val="0"/>
              </a:spcBef>
            </a:pPr>
            <a:r>
              <a:rPr lang="en-US" sz="3782">
                <a:solidFill>
                  <a:srgbClr val="000000"/>
                </a:solidFill>
                <a:latin typeface="Sanchez"/>
              </a:rPr>
              <a:t>to proces wymagający zaangażowania narratora </a:t>
            </a:r>
          </a:p>
          <a:p>
            <a:pPr algn="ctr">
              <a:lnSpc>
                <a:spcPts val="5296"/>
              </a:lnSpc>
              <a:spcBef>
                <a:spcPct val="0"/>
              </a:spcBef>
            </a:pPr>
            <a:r>
              <a:rPr lang="en-US" sz="3782">
                <a:solidFill>
                  <a:srgbClr val="000000"/>
                </a:solidFill>
                <a:latin typeface="Sanchez"/>
              </a:rPr>
              <a:t>i słuchacza jednocześnie</a:t>
            </a:r>
          </a:p>
        </p:txBody>
      </p:sp>
      <p:sp>
        <p:nvSpPr>
          <p:cNvPr id="6" name="Freeform 6"/>
          <p:cNvSpPr/>
          <p:nvPr/>
        </p:nvSpPr>
        <p:spPr>
          <a:xfrm>
            <a:off x="1434128" y="37510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7" y="0"/>
                </a:lnTo>
                <a:lnTo>
                  <a:pt x="5732697" y="1307182"/>
                </a:lnTo>
                <a:lnTo>
                  <a:pt x="0" y="1307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8163" y="3076308"/>
            <a:ext cx="9525" cy="6181992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6351857" y="4182123"/>
            <a:ext cx="537813" cy="237616"/>
          </a:xfrm>
          <a:custGeom>
            <a:avLst/>
            <a:gdLst/>
            <a:ahLst/>
            <a:cxnLst/>
            <a:rect l="l" t="t" r="r" b="b"/>
            <a:pathLst>
              <a:path w="537813" h="237616">
                <a:moveTo>
                  <a:pt x="0" y="0"/>
                </a:moveTo>
                <a:lnTo>
                  <a:pt x="537813" y="0"/>
                </a:lnTo>
                <a:lnTo>
                  <a:pt x="537813" y="237615"/>
                </a:lnTo>
                <a:lnTo>
                  <a:pt x="0" y="237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865894" y="3140206"/>
            <a:ext cx="5422106" cy="3614738"/>
          </a:xfrm>
          <a:custGeom>
            <a:avLst/>
            <a:gdLst/>
            <a:ahLst/>
            <a:cxnLst/>
            <a:rect l="l" t="t" r="r" b="b"/>
            <a:pathLst>
              <a:path w="5422106" h="3614738">
                <a:moveTo>
                  <a:pt x="0" y="0"/>
                </a:moveTo>
                <a:lnTo>
                  <a:pt x="5422106" y="0"/>
                </a:lnTo>
                <a:lnTo>
                  <a:pt x="5422106" y="3614738"/>
                </a:lnTo>
                <a:lnTo>
                  <a:pt x="0" y="361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2865894" y="0"/>
            <a:ext cx="5422106" cy="3300664"/>
          </a:xfrm>
          <a:custGeom>
            <a:avLst/>
            <a:gdLst/>
            <a:ahLst/>
            <a:cxnLst/>
            <a:rect l="l" t="t" r="r" b="b"/>
            <a:pathLst>
              <a:path w="5422106" h="3300664">
                <a:moveTo>
                  <a:pt x="0" y="0"/>
                </a:moveTo>
                <a:lnTo>
                  <a:pt x="5422106" y="0"/>
                </a:lnTo>
                <a:lnTo>
                  <a:pt x="5422106" y="3300664"/>
                </a:lnTo>
                <a:lnTo>
                  <a:pt x="0" y="3300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2865894" y="6672262"/>
            <a:ext cx="5422106" cy="3614738"/>
          </a:xfrm>
          <a:custGeom>
            <a:avLst/>
            <a:gdLst/>
            <a:ahLst/>
            <a:cxnLst/>
            <a:rect l="l" t="t" r="r" b="b"/>
            <a:pathLst>
              <a:path w="5422106" h="3614738">
                <a:moveTo>
                  <a:pt x="0" y="0"/>
                </a:moveTo>
                <a:lnTo>
                  <a:pt x="5422106" y="0"/>
                </a:lnTo>
                <a:lnTo>
                  <a:pt x="5422106" y="3614738"/>
                </a:lnTo>
                <a:lnTo>
                  <a:pt x="0" y="3614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2884004" y="3572013"/>
            <a:ext cx="749474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1A2C5A"/>
                </a:solidFill>
                <a:latin typeface="Libre Baskerville"/>
              </a:rPr>
              <a:t>Zasady tworzenia dobrej opowieści: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84004" y="5740531"/>
            <a:ext cx="6642533" cy="3326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2"/>
              </a:lnSpc>
            </a:pPr>
            <a:endParaRPr/>
          </a:p>
          <a:p>
            <a:pPr marL="436122" lvl="1" indent="-218061" algn="l">
              <a:lnSpc>
                <a:spcPts val="5693"/>
              </a:lnSpc>
              <a:buFont typeface="Arial"/>
              <a:buChar char="•"/>
            </a:pPr>
            <a:r>
              <a:rPr lang="en-US" sz="3388" spc="169">
                <a:solidFill>
                  <a:srgbClr val="37343A"/>
                </a:solidFill>
                <a:latin typeface="Sanchez"/>
              </a:rPr>
              <a:t>BUDOWANIE WIĘZI</a:t>
            </a:r>
          </a:p>
          <a:p>
            <a:pPr marL="436122" lvl="1" indent="-218061" algn="l">
              <a:lnSpc>
                <a:spcPts val="5794"/>
              </a:lnSpc>
              <a:buFont typeface="Arial"/>
              <a:buChar char="•"/>
            </a:pPr>
            <a:r>
              <a:rPr lang="en-US" sz="3388" spc="169">
                <a:solidFill>
                  <a:srgbClr val="37343A"/>
                </a:solidFill>
                <a:latin typeface="Sanchez"/>
              </a:rPr>
              <a:t>EMOCJE</a:t>
            </a:r>
          </a:p>
          <a:p>
            <a:pPr marL="435979" lvl="1" indent="-217989" algn="l">
              <a:lnSpc>
                <a:spcPts val="4507"/>
              </a:lnSpc>
              <a:buFont typeface="Arial"/>
              <a:buChar char="•"/>
            </a:pPr>
            <a:r>
              <a:rPr lang="en-US" sz="3388" spc="169">
                <a:solidFill>
                  <a:srgbClr val="37343A"/>
                </a:solidFill>
                <a:latin typeface="Sanchez"/>
              </a:rPr>
              <a:t>AUTENTYCZNOŚĆ</a:t>
            </a:r>
          </a:p>
          <a:p>
            <a:pPr marL="436122" lvl="1" indent="-218061" algn="l">
              <a:lnSpc>
                <a:spcPts val="4066"/>
              </a:lnSpc>
            </a:pPr>
            <a:endParaRPr lang="en-US" sz="3388" spc="169">
              <a:solidFill>
                <a:srgbClr val="37343A"/>
              </a:solidFill>
              <a:latin typeface="Sanchez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58163" y="860396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1" y="0"/>
                </a:lnTo>
                <a:lnTo>
                  <a:pt x="5226281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9288" y="167206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2" y="0"/>
                </a:lnTo>
                <a:lnTo>
                  <a:pt x="5226282" y="1192107"/>
                </a:lnTo>
                <a:lnTo>
                  <a:pt x="0" y="1192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383920" y="4215510"/>
            <a:ext cx="6153553" cy="5261288"/>
          </a:xfrm>
          <a:custGeom>
            <a:avLst/>
            <a:gdLst/>
            <a:ahLst/>
            <a:cxnLst/>
            <a:rect l="l" t="t" r="r" b="b"/>
            <a:pathLst>
              <a:path w="6153553" h="5261288">
                <a:moveTo>
                  <a:pt x="0" y="0"/>
                </a:moveTo>
                <a:lnTo>
                  <a:pt x="6153553" y="0"/>
                </a:lnTo>
                <a:lnTo>
                  <a:pt x="6153553" y="5261288"/>
                </a:lnTo>
                <a:lnTo>
                  <a:pt x="0" y="526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2032068" y="6637173"/>
            <a:ext cx="52272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1A2C5A"/>
                </a:solidFill>
                <a:latin typeface="Sanchez"/>
              </a:rPr>
              <a:t>słuchacz</a:t>
            </a:r>
            <a:endParaRPr lang="en-US" sz="4200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16490" y="6637173"/>
            <a:ext cx="52272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1A2C5A"/>
                </a:solidFill>
                <a:latin typeface="Sanchez"/>
              </a:rPr>
              <a:t>narrator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8994" y="1903596"/>
            <a:ext cx="16990012" cy="1348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dirty="0" err="1">
                <a:solidFill>
                  <a:srgbClr val="000000"/>
                </a:solidFill>
                <a:latin typeface="Sanchez"/>
              </a:rPr>
              <a:t>Opowiadanie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historii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to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proces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wymagający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zaangażowania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dirty="0" err="1">
                <a:solidFill>
                  <a:srgbClr val="000000"/>
                </a:solidFill>
                <a:latin typeface="Sanchez"/>
              </a:rPr>
              <a:t>narratora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i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słuchacza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jednocześnie</a:t>
            </a:r>
            <a:endParaRPr lang="en-US" sz="3899" dirty="0">
              <a:solidFill>
                <a:srgbClr val="000000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2893" y="2542809"/>
            <a:ext cx="4554038" cy="5960317"/>
            <a:chOff x="0" y="0"/>
            <a:chExt cx="3525957" cy="4614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ABABAB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203311" y="5230020"/>
            <a:ext cx="3879192" cy="152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8"/>
              </a:lnSpc>
              <a:spcBef>
                <a:spcPct val="0"/>
              </a:spcBef>
            </a:pPr>
            <a:r>
              <a:rPr lang="en-US" sz="2913" spc="145">
                <a:solidFill>
                  <a:srgbClr val="1A2C5A"/>
                </a:solidFill>
                <a:latin typeface="Sanchez"/>
              </a:rPr>
              <a:t>NAPISZ SWÓJ PIERWSZY TEMAT LUB POMYSŁ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679965" y="3132011"/>
            <a:ext cx="1061372" cy="10613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659226" y="3266267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spc="179">
                <a:solidFill>
                  <a:srgbClr val="1A2C5A"/>
                </a:solidFill>
                <a:latin typeface="Sanchez"/>
              </a:rPr>
              <a:t>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925200" y="2542809"/>
            <a:ext cx="4554038" cy="5960317"/>
            <a:chOff x="0" y="0"/>
            <a:chExt cx="3525957" cy="46147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ABABAB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36817" y="3132011"/>
            <a:ext cx="1061372" cy="106137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13314" y="3266267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spc="179">
                <a:solidFill>
                  <a:srgbClr val="1A2C5A"/>
                </a:solidFill>
                <a:latin typeface="Sanchez"/>
              </a:rPr>
              <a:t>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868075" y="2542809"/>
            <a:ext cx="4554038" cy="5960317"/>
            <a:chOff x="0" y="0"/>
            <a:chExt cx="3525957" cy="46147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ABABAB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651474" y="3222226"/>
            <a:ext cx="1061372" cy="106137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651474" y="3307150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spc="179">
                <a:solidFill>
                  <a:srgbClr val="1A2C5A"/>
                </a:solidFill>
                <a:latin typeface="Sanchez"/>
              </a:rPr>
              <a:t>3</a:t>
            </a:r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2055779" y="4644887"/>
            <a:ext cx="4309743" cy="4648049"/>
            <a:chOff x="0" y="0"/>
            <a:chExt cx="4086275" cy="4407039"/>
          </a:xfrm>
        </p:grpSpPr>
        <p:sp>
          <p:nvSpPr>
            <p:cNvPr id="19" name="Freeform 19"/>
            <p:cNvSpPr/>
            <p:nvPr/>
          </p:nvSpPr>
          <p:spPr>
            <a:xfrm>
              <a:off x="9999" y="12927"/>
              <a:ext cx="4066322" cy="4381166"/>
            </a:xfrm>
            <a:custGeom>
              <a:avLst/>
              <a:gdLst/>
              <a:ahLst/>
              <a:cxnLst/>
              <a:rect l="l" t="t" r="r" b="b"/>
              <a:pathLst>
                <a:path w="4066322" h="4381166">
                  <a:moveTo>
                    <a:pt x="3896898" y="0"/>
                  </a:moveTo>
                  <a:cubicBezTo>
                    <a:pt x="3990412" y="0"/>
                    <a:pt x="4066322" y="98136"/>
                    <a:pt x="4066322" y="219031"/>
                  </a:cubicBezTo>
                  <a:lnTo>
                    <a:pt x="4066322" y="4162135"/>
                  </a:lnTo>
                  <a:cubicBezTo>
                    <a:pt x="4066322" y="4283212"/>
                    <a:pt x="3990412" y="4381166"/>
                    <a:pt x="3896898" y="4381166"/>
                  </a:cubicBezTo>
                  <a:lnTo>
                    <a:pt x="169424" y="4381166"/>
                  </a:lnTo>
                  <a:cubicBezTo>
                    <a:pt x="75910" y="4381166"/>
                    <a:pt x="0" y="4283030"/>
                    <a:pt x="0" y="4162135"/>
                  </a:cubicBezTo>
                  <a:lnTo>
                    <a:pt x="0" y="219031"/>
                  </a:lnTo>
                  <a:cubicBezTo>
                    <a:pt x="0" y="97954"/>
                    <a:pt x="75769" y="0"/>
                    <a:pt x="169424" y="0"/>
                  </a:cubicBezTo>
                  <a:lnTo>
                    <a:pt x="3896898" y="0"/>
                  </a:lnTo>
                  <a:close/>
                </a:path>
              </a:pathLst>
            </a:cu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4086316" cy="4407021"/>
            </a:xfrm>
            <a:custGeom>
              <a:avLst/>
              <a:gdLst/>
              <a:ahLst/>
              <a:cxnLst/>
              <a:rect l="l" t="t" r="r" b="b"/>
              <a:pathLst>
                <a:path w="4086316" h="4407021">
                  <a:moveTo>
                    <a:pt x="3906897" y="0"/>
                  </a:moveTo>
                  <a:cubicBezTo>
                    <a:pt x="4005904" y="0"/>
                    <a:pt x="4086316" y="103780"/>
                    <a:pt x="4086316" y="231958"/>
                  </a:cubicBezTo>
                  <a:lnTo>
                    <a:pt x="4076321" y="231958"/>
                  </a:lnTo>
                  <a:lnTo>
                    <a:pt x="4086316" y="231958"/>
                  </a:lnTo>
                  <a:lnTo>
                    <a:pt x="4086316" y="4175062"/>
                  </a:lnTo>
                  <a:lnTo>
                    <a:pt x="4076321" y="4175062"/>
                  </a:lnTo>
                  <a:lnTo>
                    <a:pt x="4086316" y="4175062"/>
                  </a:lnTo>
                  <a:cubicBezTo>
                    <a:pt x="4086316" y="4303058"/>
                    <a:pt x="4006045" y="4407021"/>
                    <a:pt x="3906897" y="4407021"/>
                  </a:cubicBezTo>
                  <a:lnTo>
                    <a:pt x="3906897" y="4394093"/>
                  </a:lnTo>
                  <a:lnTo>
                    <a:pt x="3906897" y="4407021"/>
                  </a:lnTo>
                  <a:lnTo>
                    <a:pt x="179423" y="4407021"/>
                  </a:lnTo>
                  <a:lnTo>
                    <a:pt x="179423" y="4394093"/>
                  </a:lnTo>
                  <a:lnTo>
                    <a:pt x="179423" y="4407021"/>
                  </a:lnTo>
                  <a:cubicBezTo>
                    <a:pt x="80276" y="4407021"/>
                    <a:pt x="0" y="4303240"/>
                    <a:pt x="0" y="4175062"/>
                  </a:cubicBezTo>
                  <a:lnTo>
                    <a:pt x="9999" y="4175062"/>
                  </a:lnTo>
                  <a:lnTo>
                    <a:pt x="0" y="4175062"/>
                  </a:lnTo>
                  <a:lnTo>
                    <a:pt x="0" y="231958"/>
                  </a:lnTo>
                  <a:lnTo>
                    <a:pt x="9999" y="231958"/>
                  </a:lnTo>
                  <a:lnTo>
                    <a:pt x="0" y="231958"/>
                  </a:lnTo>
                  <a:cubicBezTo>
                    <a:pt x="0" y="103780"/>
                    <a:pt x="80276" y="0"/>
                    <a:pt x="179423" y="0"/>
                  </a:cubicBezTo>
                  <a:lnTo>
                    <a:pt x="179423" y="12927"/>
                  </a:lnTo>
                  <a:lnTo>
                    <a:pt x="179423" y="0"/>
                  </a:lnTo>
                  <a:lnTo>
                    <a:pt x="3906897" y="0"/>
                  </a:lnTo>
                  <a:lnTo>
                    <a:pt x="3906897" y="12927"/>
                  </a:lnTo>
                  <a:lnTo>
                    <a:pt x="3906897" y="0"/>
                  </a:lnTo>
                  <a:moveTo>
                    <a:pt x="3906897" y="25672"/>
                  </a:moveTo>
                  <a:lnTo>
                    <a:pt x="179423" y="25672"/>
                  </a:lnTo>
                  <a:cubicBezTo>
                    <a:pt x="91261" y="25672"/>
                    <a:pt x="19858" y="117982"/>
                    <a:pt x="19858" y="231958"/>
                  </a:cubicBezTo>
                  <a:lnTo>
                    <a:pt x="19858" y="4175062"/>
                  </a:lnTo>
                  <a:cubicBezTo>
                    <a:pt x="19858" y="4289039"/>
                    <a:pt x="91261" y="4381348"/>
                    <a:pt x="179423" y="4381348"/>
                  </a:cubicBezTo>
                  <a:lnTo>
                    <a:pt x="3906897" y="4381348"/>
                  </a:lnTo>
                  <a:cubicBezTo>
                    <a:pt x="3994919" y="4381348"/>
                    <a:pt x="4066463" y="4289039"/>
                    <a:pt x="4066463" y="4175062"/>
                  </a:cubicBezTo>
                  <a:lnTo>
                    <a:pt x="4066463" y="231958"/>
                  </a:lnTo>
                  <a:cubicBezTo>
                    <a:pt x="4066463" y="117982"/>
                    <a:pt x="3995060" y="25672"/>
                    <a:pt x="3906897" y="2567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8100"/>
              <a:ext cx="3684864" cy="303594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r">
                <a:lnSpc>
                  <a:spcPts val="3564"/>
                </a:lnSpc>
              </a:pPr>
              <a:r>
                <a:rPr lang="en-US" sz="3300">
                  <a:solidFill>
                    <a:srgbClr val="FEFEFE"/>
                  </a:solidFill>
                  <a:latin typeface="League Spartan"/>
                </a:rPr>
                <a:t>WPROWADZENIE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850615" y="5515208"/>
            <a:ext cx="3225791" cy="169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</a:pPr>
            <a:r>
              <a:rPr lang="en-US" sz="3073" spc="153">
                <a:solidFill>
                  <a:srgbClr val="FEFEFE"/>
                </a:solidFill>
                <a:latin typeface="Sanchez"/>
              </a:rPr>
              <a:t>Przedstawienie bohatera </a:t>
            </a:r>
          </a:p>
          <a:p>
            <a:pPr algn="l">
              <a:lnSpc>
                <a:spcPts val="3319"/>
              </a:lnSpc>
            </a:pPr>
            <a:r>
              <a:rPr lang="en-US" sz="3073" spc="153">
                <a:solidFill>
                  <a:srgbClr val="FEFEFE"/>
                </a:solidFill>
                <a:latin typeface="Sanchez"/>
              </a:rPr>
              <a:t>i jego problemu</a:t>
            </a:r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7058561" y="4703106"/>
            <a:ext cx="4309743" cy="4531611"/>
            <a:chOff x="0" y="0"/>
            <a:chExt cx="4086275" cy="4296639"/>
          </a:xfrm>
        </p:grpSpPr>
        <p:sp>
          <p:nvSpPr>
            <p:cNvPr id="24" name="Freeform 24"/>
            <p:cNvSpPr/>
            <p:nvPr/>
          </p:nvSpPr>
          <p:spPr>
            <a:xfrm>
              <a:off x="9999" y="12603"/>
              <a:ext cx="4066322" cy="4271414"/>
            </a:xfrm>
            <a:custGeom>
              <a:avLst/>
              <a:gdLst/>
              <a:ahLst/>
              <a:cxnLst/>
              <a:rect l="l" t="t" r="r" b="b"/>
              <a:pathLst>
                <a:path w="4066322" h="4271414">
                  <a:moveTo>
                    <a:pt x="3896898" y="0"/>
                  </a:moveTo>
                  <a:cubicBezTo>
                    <a:pt x="3990412" y="0"/>
                    <a:pt x="4066322" y="95678"/>
                    <a:pt x="4066322" y="213544"/>
                  </a:cubicBezTo>
                  <a:lnTo>
                    <a:pt x="4066322" y="4057870"/>
                  </a:lnTo>
                  <a:cubicBezTo>
                    <a:pt x="4066322" y="4175914"/>
                    <a:pt x="3990412" y="4271415"/>
                    <a:pt x="3896898" y="4271415"/>
                  </a:cubicBezTo>
                  <a:lnTo>
                    <a:pt x="169424" y="4271415"/>
                  </a:lnTo>
                  <a:cubicBezTo>
                    <a:pt x="75910" y="4271415"/>
                    <a:pt x="0" y="4175737"/>
                    <a:pt x="0" y="4057870"/>
                  </a:cubicBezTo>
                  <a:lnTo>
                    <a:pt x="0" y="213544"/>
                  </a:lnTo>
                  <a:cubicBezTo>
                    <a:pt x="0" y="95500"/>
                    <a:pt x="75769" y="0"/>
                    <a:pt x="169424" y="0"/>
                  </a:cubicBezTo>
                  <a:lnTo>
                    <a:pt x="3896898" y="0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4086316" cy="4296621"/>
            </a:xfrm>
            <a:custGeom>
              <a:avLst/>
              <a:gdLst/>
              <a:ahLst/>
              <a:cxnLst/>
              <a:rect l="l" t="t" r="r" b="b"/>
              <a:pathLst>
                <a:path w="4086316" h="4296621">
                  <a:moveTo>
                    <a:pt x="3906897" y="0"/>
                  </a:moveTo>
                  <a:cubicBezTo>
                    <a:pt x="4005904" y="0"/>
                    <a:pt x="4086316" y="101180"/>
                    <a:pt x="4086316" y="226147"/>
                  </a:cubicBezTo>
                  <a:lnTo>
                    <a:pt x="4076321" y="226147"/>
                  </a:lnTo>
                  <a:lnTo>
                    <a:pt x="4086316" y="226147"/>
                  </a:lnTo>
                  <a:lnTo>
                    <a:pt x="4086316" y="4070473"/>
                  </a:lnTo>
                  <a:lnTo>
                    <a:pt x="4076321" y="4070473"/>
                  </a:lnTo>
                  <a:lnTo>
                    <a:pt x="4086316" y="4070473"/>
                  </a:lnTo>
                  <a:cubicBezTo>
                    <a:pt x="4086316" y="4195263"/>
                    <a:pt x="4006045" y="4296621"/>
                    <a:pt x="3906897" y="4296621"/>
                  </a:cubicBezTo>
                  <a:lnTo>
                    <a:pt x="3906897" y="4284018"/>
                  </a:lnTo>
                  <a:lnTo>
                    <a:pt x="3906897" y="4296621"/>
                  </a:lnTo>
                  <a:lnTo>
                    <a:pt x="179423" y="4296621"/>
                  </a:lnTo>
                  <a:lnTo>
                    <a:pt x="179423" y="4284018"/>
                  </a:lnTo>
                  <a:lnTo>
                    <a:pt x="179423" y="4296621"/>
                  </a:lnTo>
                  <a:cubicBezTo>
                    <a:pt x="80276" y="4296621"/>
                    <a:pt x="0" y="4195440"/>
                    <a:pt x="0" y="4070473"/>
                  </a:cubicBezTo>
                  <a:lnTo>
                    <a:pt x="9999" y="4070473"/>
                  </a:lnTo>
                  <a:lnTo>
                    <a:pt x="0" y="4070473"/>
                  </a:lnTo>
                  <a:lnTo>
                    <a:pt x="0" y="226147"/>
                  </a:lnTo>
                  <a:lnTo>
                    <a:pt x="9999" y="226147"/>
                  </a:lnTo>
                  <a:lnTo>
                    <a:pt x="0" y="226147"/>
                  </a:lnTo>
                  <a:cubicBezTo>
                    <a:pt x="0" y="101180"/>
                    <a:pt x="80276" y="0"/>
                    <a:pt x="179423" y="0"/>
                  </a:cubicBezTo>
                  <a:lnTo>
                    <a:pt x="179423" y="12603"/>
                  </a:lnTo>
                  <a:lnTo>
                    <a:pt x="179423" y="0"/>
                  </a:lnTo>
                  <a:lnTo>
                    <a:pt x="3906897" y="0"/>
                  </a:lnTo>
                  <a:lnTo>
                    <a:pt x="3906897" y="12603"/>
                  </a:lnTo>
                  <a:lnTo>
                    <a:pt x="3906897" y="0"/>
                  </a:lnTo>
                  <a:moveTo>
                    <a:pt x="3906897" y="25029"/>
                  </a:moveTo>
                  <a:lnTo>
                    <a:pt x="179423" y="25029"/>
                  </a:lnTo>
                  <a:cubicBezTo>
                    <a:pt x="91261" y="25029"/>
                    <a:pt x="19858" y="115026"/>
                    <a:pt x="19858" y="226147"/>
                  </a:cubicBezTo>
                  <a:lnTo>
                    <a:pt x="19858" y="4070473"/>
                  </a:lnTo>
                  <a:cubicBezTo>
                    <a:pt x="19858" y="4181594"/>
                    <a:pt x="91261" y="4271592"/>
                    <a:pt x="179423" y="4271592"/>
                  </a:cubicBezTo>
                  <a:lnTo>
                    <a:pt x="3906897" y="4271592"/>
                  </a:lnTo>
                  <a:cubicBezTo>
                    <a:pt x="3994919" y="4271592"/>
                    <a:pt x="4066463" y="4181594"/>
                    <a:pt x="4066463" y="4070473"/>
                  </a:cubicBezTo>
                  <a:lnTo>
                    <a:pt x="4066463" y="226147"/>
                  </a:lnTo>
                  <a:cubicBezTo>
                    <a:pt x="4066463" y="115026"/>
                    <a:pt x="3995060" y="25029"/>
                    <a:pt x="3906897" y="250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38100"/>
              <a:ext cx="3684864" cy="303594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r">
                <a:lnSpc>
                  <a:spcPts val="3564"/>
                </a:lnSpc>
              </a:pPr>
              <a:r>
                <a:rPr lang="en-US" sz="3300">
                  <a:solidFill>
                    <a:srgbClr val="FEFEFE"/>
                  </a:solidFill>
                  <a:latin typeface="League Spartan"/>
                </a:rPr>
                <a:t>ROZWÓJ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 rot="5400000">
            <a:off x="6507155" y="3376406"/>
            <a:ext cx="880943" cy="753012"/>
            <a:chOff x="0" y="0"/>
            <a:chExt cx="557056" cy="476160"/>
          </a:xfrm>
        </p:grpSpPr>
        <p:sp>
          <p:nvSpPr>
            <p:cNvPr id="28" name="Freeform 28"/>
            <p:cNvSpPr/>
            <p:nvPr/>
          </p:nvSpPr>
          <p:spPr>
            <a:xfrm>
              <a:off x="9017" y="9017"/>
              <a:ext cx="539115" cy="458216"/>
            </a:xfrm>
            <a:custGeom>
              <a:avLst/>
              <a:gdLst/>
              <a:ahLst/>
              <a:cxnLst/>
              <a:rect l="l" t="t" r="r" b="b"/>
              <a:pathLst>
                <a:path w="539115" h="458216">
                  <a:moveTo>
                    <a:pt x="0" y="458216"/>
                  </a:moveTo>
                  <a:lnTo>
                    <a:pt x="269494" y="0"/>
                  </a:lnTo>
                  <a:lnTo>
                    <a:pt x="539115" y="458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-254" y="0"/>
              <a:ext cx="557784" cy="476250"/>
            </a:xfrm>
            <a:custGeom>
              <a:avLst/>
              <a:gdLst/>
              <a:ahLst/>
              <a:cxnLst/>
              <a:rect l="l" t="t" r="r" b="b"/>
              <a:pathLst>
                <a:path w="557784" h="476250">
                  <a:moveTo>
                    <a:pt x="1524" y="462661"/>
                  </a:moveTo>
                  <a:lnTo>
                    <a:pt x="271018" y="4445"/>
                  </a:lnTo>
                  <a:cubicBezTo>
                    <a:pt x="272669" y="1651"/>
                    <a:pt x="275590" y="0"/>
                    <a:pt x="278765" y="0"/>
                  </a:cubicBezTo>
                  <a:cubicBezTo>
                    <a:pt x="281940" y="0"/>
                    <a:pt x="284861" y="1651"/>
                    <a:pt x="286512" y="4445"/>
                  </a:cubicBezTo>
                  <a:lnTo>
                    <a:pt x="556133" y="462661"/>
                  </a:lnTo>
                  <a:cubicBezTo>
                    <a:pt x="557784" y="465455"/>
                    <a:pt x="557784" y="468884"/>
                    <a:pt x="556133" y="471678"/>
                  </a:cubicBezTo>
                  <a:cubicBezTo>
                    <a:pt x="554482" y="474472"/>
                    <a:pt x="551561" y="476250"/>
                    <a:pt x="548386" y="476250"/>
                  </a:cubicBezTo>
                  <a:lnTo>
                    <a:pt x="9271" y="476250"/>
                  </a:lnTo>
                  <a:cubicBezTo>
                    <a:pt x="6096" y="476250"/>
                    <a:pt x="3048" y="474472"/>
                    <a:pt x="1524" y="471678"/>
                  </a:cubicBezTo>
                  <a:cubicBezTo>
                    <a:pt x="0" y="468884"/>
                    <a:pt x="0" y="465455"/>
                    <a:pt x="1524" y="462661"/>
                  </a:cubicBezTo>
                  <a:moveTo>
                    <a:pt x="17018" y="471805"/>
                  </a:moveTo>
                  <a:lnTo>
                    <a:pt x="9271" y="467233"/>
                  </a:lnTo>
                  <a:lnTo>
                    <a:pt x="9271" y="458216"/>
                  </a:lnTo>
                  <a:lnTo>
                    <a:pt x="548386" y="458216"/>
                  </a:lnTo>
                  <a:lnTo>
                    <a:pt x="548386" y="467233"/>
                  </a:lnTo>
                  <a:lnTo>
                    <a:pt x="540639" y="471805"/>
                  </a:lnTo>
                  <a:lnTo>
                    <a:pt x="271018" y="13462"/>
                  </a:lnTo>
                  <a:lnTo>
                    <a:pt x="278765" y="8890"/>
                  </a:lnTo>
                  <a:lnTo>
                    <a:pt x="286512" y="13462"/>
                  </a:lnTo>
                  <a:lnTo>
                    <a:pt x="16891" y="471805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7828135" y="6264516"/>
            <a:ext cx="3264479" cy="191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813" spc="140">
                <a:solidFill>
                  <a:srgbClr val="FEFEFE"/>
                </a:solidFill>
                <a:latin typeface="Sanchez"/>
              </a:rPr>
              <a:t>Podejmowanie starań rozwiązania problemu przez bohatera</a:t>
            </a:r>
          </a:p>
        </p:txBody>
      </p:sp>
      <p:grpSp>
        <p:nvGrpSpPr>
          <p:cNvPr id="31" name="Group 31"/>
          <p:cNvGrpSpPr/>
          <p:nvPr/>
        </p:nvGrpSpPr>
        <p:grpSpPr>
          <a:xfrm rot="-5400000">
            <a:off x="11911102" y="4906056"/>
            <a:ext cx="4388233" cy="4316254"/>
            <a:chOff x="0" y="0"/>
            <a:chExt cx="4160695" cy="4092448"/>
          </a:xfrm>
        </p:grpSpPr>
        <p:sp>
          <p:nvSpPr>
            <p:cNvPr id="32" name="Freeform 32"/>
            <p:cNvSpPr/>
            <p:nvPr/>
          </p:nvSpPr>
          <p:spPr>
            <a:xfrm>
              <a:off x="10181" y="12004"/>
              <a:ext cx="4140379" cy="4068422"/>
            </a:xfrm>
            <a:custGeom>
              <a:avLst/>
              <a:gdLst/>
              <a:ahLst/>
              <a:cxnLst/>
              <a:rect l="l" t="t" r="r" b="b"/>
              <a:pathLst>
                <a:path w="4140379" h="4068422">
                  <a:moveTo>
                    <a:pt x="3967870" y="0"/>
                  </a:moveTo>
                  <a:cubicBezTo>
                    <a:pt x="4063087" y="0"/>
                    <a:pt x="4140379" y="91131"/>
                    <a:pt x="4140379" y="203396"/>
                  </a:cubicBezTo>
                  <a:lnTo>
                    <a:pt x="4140379" y="3865027"/>
                  </a:lnTo>
                  <a:cubicBezTo>
                    <a:pt x="4140379" y="3977461"/>
                    <a:pt x="4063087" y="4068423"/>
                    <a:pt x="3967870" y="4068423"/>
                  </a:cubicBezTo>
                  <a:lnTo>
                    <a:pt x="172510" y="4068423"/>
                  </a:lnTo>
                  <a:cubicBezTo>
                    <a:pt x="77293" y="4068423"/>
                    <a:pt x="0" y="3977292"/>
                    <a:pt x="0" y="3865027"/>
                  </a:cubicBezTo>
                  <a:lnTo>
                    <a:pt x="0" y="203396"/>
                  </a:lnTo>
                  <a:cubicBezTo>
                    <a:pt x="0" y="90962"/>
                    <a:pt x="77149" y="0"/>
                    <a:pt x="172510" y="0"/>
                  </a:cubicBezTo>
                  <a:lnTo>
                    <a:pt x="396787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4160736" cy="4092431"/>
            </a:xfrm>
            <a:custGeom>
              <a:avLst/>
              <a:gdLst/>
              <a:ahLst/>
              <a:cxnLst/>
              <a:rect l="l" t="t" r="r" b="b"/>
              <a:pathLst>
                <a:path w="4160736" h="4092431">
                  <a:moveTo>
                    <a:pt x="3978051" y="0"/>
                  </a:moveTo>
                  <a:cubicBezTo>
                    <a:pt x="4078860" y="0"/>
                    <a:pt x="4160736" y="96372"/>
                    <a:pt x="4160736" y="215400"/>
                  </a:cubicBezTo>
                  <a:lnTo>
                    <a:pt x="4150560" y="215400"/>
                  </a:lnTo>
                  <a:lnTo>
                    <a:pt x="4160736" y="215400"/>
                  </a:lnTo>
                  <a:lnTo>
                    <a:pt x="4160736" y="3877031"/>
                  </a:lnTo>
                  <a:lnTo>
                    <a:pt x="4150560" y="3877031"/>
                  </a:lnTo>
                  <a:lnTo>
                    <a:pt x="4160736" y="3877031"/>
                  </a:lnTo>
                  <a:cubicBezTo>
                    <a:pt x="4160736" y="3995889"/>
                    <a:pt x="4079004" y="4092431"/>
                    <a:pt x="3978051" y="4092431"/>
                  </a:cubicBezTo>
                  <a:lnTo>
                    <a:pt x="3978051" y="4080427"/>
                  </a:lnTo>
                  <a:lnTo>
                    <a:pt x="3978051" y="4092431"/>
                  </a:lnTo>
                  <a:lnTo>
                    <a:pt x="182691" y="4092431"/>
                  </a:lnTo>
                  <a:lnTo>
                    <a:pt x="182691" y="4080427"/>
                  </a:lnTo>
                  <a:lnTo>
                    <a:pt x="182691" y="4092431"/>
                  </a:lnTo>
                  <a:cubicBezTo>
                    <a:pt x="81738" y="4092431"/>
                    <a:pt x="0" y="3996059"/>
                    <a:pt x="0" y="3877031"/>
                  </a:cubicBezTo>
                  <a:lnTo>
                    <a:pt x="10181" y="3877031"/>
                  </a:lnTo>
                  <a:lnTo>
                    <a:pt x="0" y="3877031"/>
                  </a:lnTo>
                  <a:lnTo>
                    <a:pt x="0" y="215400"/>
                  </a:lnTo>
                  <a:lnTo>
                    <a:pt x="10181" y="215400"/>
                  </a:lnTo>
                  <a:lnTo>
                    <a:pt x="0" y="215400"/>
                  </a:lnTo>
                  <a:cubicBezTo>
                    <a:pt x="0" y="96372"/>
                    <a:pt x="81738" y="0"/>
                    <a:pt x="182691" y="0"/>
                  </a:cubicBezTo>
                  <a:lnTo>
                    <a:pt x="182691" y="12004"/>
                  </a:lnTo>
                  <a:lnTo>
                    <a:pt x="182691" y="0"/>
                  </a:lnTo>
                  <a:lnTo>
                    <a:pt x="3978051" y="0"/>
                  </a:lnTo>
                  <a:lnTo>
                    <a:pt x="3978051" y="12004"/>
                  </a:lnTo>
                  <a:lnTo>
                    <a:pt x="3978051" y="0"/>
                  </a:lnTo>
                  <a:moveTo>
                    <a:pt x="3978051" y="23839"/>
                  </a:moveTo>
                  <a:lnTo>
                    <a:pt x="182691" y="23839"/>
                  </a:lnTo>
                  <a:cubicBezTo>
                    <a:pt x="92923" y="23839"/>
                    <a:pt x="20219" y="109560"/>
                    <a:pt x="20219" y="215400"/>
                  </a:cubicBezTo>
                  <a:lnTo>
                    <a:pt x="20219" y="3877031"/>
                  </a:lnTo>
                  <a:cubicBezTo>
                    <a:pt x="20219" y="3982871"/>
                    <a:pt x="92923" y="4068591"/>
                    <a:pt x="182691" y="4068591"/>
                  </a:cubicBezTo>
                  <a:lnTo>
                    <a:pt x="3978051" y="4068591"/>
                  </a:lnTo>
                  <a:cubicBezTo>
                    <a:pt x="4067675" y="4068591"/>
                    <a:pt x="4140522" y="3982871"/>
                    <a:pt x="4140522" y="3877031"/>
                  </a:cubicBezTo>
                  <a:lnTo>
                    <a:pt x="4140522" y="215400"/>
                  </a:lnTo>
                  <a:cubicBezTo>
                    <a:pt x="4140522" y="109560"/>
                    <a:pt x="4067819" y="23839"/>
                    <a:pt x="3978051" y="2383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38100"/>
              <a:ext cx="3684864" cy="303594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r">
                <a:lnSpc>
                  <a:spcPts val="3564"/>
                </a:lnSpc>
              </a:pPr>
              <a:r>
                <a:rPr lang="en-US" sz="3300">
                  <a:solidFill>
                    <a:srgbClr val="FEFEFE"/>
                  </a:solidFill>
                  <a:latin typeface="League Spartan"/>
                </a:rPr>
                <a:t>ZAKOŃCZENIE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 rot="5400000">
            <a:off x="11520047" y="3376406"/>
            <a:ext cx="880943" cy="753012"/>
            <a:chOff x="0" y="0"/>
            <a:chExt cx="557056" cy="476160"/>
          </a:xfrm>
        </p:grpSpPr>
        <p:sp>
          <p:nvSpPr>
            <p:cNvPr id="36" name="Freeform 36"/>
            <p:cNvSpPr/>
            <p:nvPr/>
          </p:nvSpPr>
          <p:spPr>
            <a:xfrm>
              <a:off x="9017" y="9017"/>
              <a:ext cx="539115" cy="458216"/>
            </a:xfrm>
            <a:custGeom>
              <a:avLst/>
              <a:gdLst/>
              <a:ahLst/>
              <a:cxnLst/>
              <a:rect l="l" t="t" r="r" b="b"/>
              <a:pathLst>
                <a:path w="539115" h="458216">
                  <a:moveTo>
                    <a:pt x="0" y="458216"/>
                  </a:moveTo>
                  <a:lnTo>
                    <a:pt x="269494" y="0"/>
                  </a:lnTo>
                  <a:lnTo>
                    <a:pt x="539115" y="458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-254" y="0"/>
              <a:ext cx="557784" cy="476250"/>
            </a:xfrm>
            <a:custGeom>
              <a:avLst/>
              <a:gdLst/>
              <a:ahLst/>
              <a:cxnLst/>
              <a:rect l="l" t="t" r="r" b="b"/>
              <a:pathLst>
                <a:path w="557784" h="476250">
                  <a:moveTo>
                    <a:pt x="1524" y="462661"/>
                  </a:moveTo>
                  <a:lnTo>
                    <a:pt x="271018" y="4445"/>
                  </a:lnTo>
                  <a:cubicBezTo>
                    <a:pt x="272669" y="1651"/>
                    <a:pt x="275590" y="0"/>
                    <a:pt x="278765" y="0"/>
                  </a:cubicBezTo>
                  <a:cubicBezTo>
                    <a:pt x="281940" y="0"/>
                    <a:pt x="284861" y="1651"/>
                    <a:pt x="286512" y="4445"/>
                  </a:cubicBezTo>
                  <a:lnTo>
                    <a:pt x="556133" y="462661"/>
                  </a:lnTo>
                  <a:cubicBezTo>
                    <a:pt x="557784" y="465455"/>
                    <a:pt x="557784" y="468884"/>
                    <a:pt x="556133" y="471678"/>
                  </a:cubicBezTo>
                  <a:cubicBezTo>
                    <a:pt x="554482" y="474472"/>
                    <a:pt x="551561" y="476250"/>
                    <a:pt x="548386" y="476250"/>
                  </a:cubicBezTo>
                  <a:lnTo>
                    <a:pt x="9271" y="476250"/>
                  </a:lnTo>
                  <a:cubicBezTo>
                    <a:pt x="6096" y="476250"/>
                    <a:pt x="3048" y="474472"/>
                    <a:pt x="1524" y="471678"/>
                  </a:cubicBezTo>
                  <a:cubicBezTo>
                    <a:pt x="0" y="468884"/>
                    <a:pt x="0" y="465455"/>
                    <a:pt x="1524" y="462661"/>
                  </a:cubicBezTo>
                  <a:moveTo>
                    <a:pt x="17018" y="471805"/>
                  </a:moveTo>
                  <a:lnTo>
                    <a:pt x="9271" y="467233"/>
                  </a:lnTo>
                  <a:lnTo>
                    <a:pt x="9271" y="458216"/>
                  </a:lnTo>
                  <a:lnTo>
                    <a:pt x="548386" y="458216"/>
                  </a:lnTo>
                  <a:lnTo>
                    <a:pt x="548386" y="467233"/>
                  </a:lnTo>
                  <a:lnTo>
                    <a:pt x="540639" y="471805"/>
                  </a:lnTo>
                  <a:lnTo>
                    <a:pt x="271018" y="13462"/>
                  </a:lnTo>
                  <a:lnTo>
                    <a:pt x="278765" y="8890"/>
                  </a:lnTo>
                  <a:lnTo>
                    <a:pt x="286512" y="13462"/>
                  </a:lnTo>
                  <a:lnTo>
                    <a:pt x="16891" y="471805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2741815" y="5550599"/>
            <a:ext cx="3680298" cy="127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3058" spc="152">
                <a:solidFill>
                  <a:srgbClr val="FEFEFE"/>
                </a:solidFill>
                <a:latin typeface="Sanchez"/>
              </a:rPr>
              <a:t>Rozwiązanie problemu </a:t>
            </a:r>
          </a:p>
          <a:p>
            <a:pPr algn="l">
              <a:lnSpc>
                <a:spcPts val="3303"/>
              </a:lnSpc>
            </a:pPr>
            <a:r>
              <a:rPr lang="en-US" sz="3058" spc="152">
                <a:solidFill>
                  <a:srgbClr val="FEFEFE"/>
                </a:solidFill>
                <a:latin typeface="Sanchez"/>
              </a:rPr>
              <a:t>i zakończenie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591042" y="1245305"/>
            <a:ext cx="1322235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>
                <a:solidFill>
                  <a:srgbClr val="737373"/>
                </a:solidFill>
                <a:latin typeface="Libre Baskerville"/>
              </a:rPr>
              <a:t>PLAN OPOWIEŚCI NR 1</a:t>
            </a:r>
          </a:p>
        </p:txBody>
      </p:sp>
      <p:sp>
        <p:nvSpPr>
          <p:cNvPr id="40" name="Freeform 40"/>
          <p:cNvSpPr/>
          <p:nvPr/>
        </p:nvSpPr>
        <p:spPr>
          <a:xfrm>
            <a:off x="197936" y="237696"/>
            <a:ext cx="4265575" cy="972645"/>
          </a:xfrm>
          <a:custGeom>
            <a:avLst/>
            <a:gdLst/>
            <a:ahLst/>
            <a:cxnLst/>
            <a:rect l="l" t="t" r="r" b="b"/>
            <a:pathLst>
              <a:path w="4265575" h="972645">
                <a:moveTo>
                  <a:pt x="0" y="0"/>
                </a:moveTo>
                <a:lnTo>
                  <a:pt x="4265574" y="0"/>
                </a:lnTo>
                <a:lnTo>
                  <a:pt x="4265574" y="972645"/>
                </a:lnTo>
                <a:lnTo>
                  <a:pt x="0" y="972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85034" y="1189699"/>
            <a:ext cx="1233184" cy="1233184"/>
            <a:chOff x="0" y="0"/>
            <a:chExt cx="1644245" cy="1644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4245" cy="1644245"/>
            </a:xfrm>
            <a:custGeom>
              <a:avLst/>
              <a:gdLst/>
              <a:ahLst/>
              <a:cxnLst/>
              <a:rect l="l" t="t" r="r" b="b"/>
              <a:pathLst>
                <a:path w="1644245" h="1644245">
                  <a:moveTo>
                    <a:pt x="0" y="0"/>
                  </a:moveTo>
                  <a:lnTo>
                    <a:pt x="1644245" y="0"/>
                  </a:lnTo>
                  <a:lnTo>
                    <a:pt x="1644245" y="1644245"/>
                  </a:lnTo>
                  <a:lnTo>
                    <a:pt x="0" y="164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46439" y="482397"/>
              <a:ext cx="951368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3499" spc="174">
                  <a:solidFill>
                    <a:srgbClr val="1A2C5A"/>
                  </a:solidFill>
                  <a:latin typeface="Sanchez"/>
                </a:rPr>
                <a:t>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85034" y="2858303"/>
            <a:ext cx="1233184" cy="1233184"/>
            <a:chOff x="0" y="0"/>
            <a:chExt cx="1644245" cy="16442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4245" cy="1644245"/>
            </a:xfrm>
            <a:custGeom>
              <a:avLst/>
              <a:gdLst/>
              <a:ahLst/>
              <a:cxnLst/>
              <a:rect l="l" t="t" r="r" b="b"/>
              <a:pathLst>
                <a:path w="1644245" h="1644245">
                  <a:moveTo>
                    <a:pt x="0" y="0"/>
                  </a:moveTo>
                  <a:lnTo>
                    <a:pt x="1644245" y="0"/>
                  </a:lnTo>
                  <a:lnTo>
                    <a:pt x="1644245" y="1644245"/>
                  </a:lnTo>
                  <a:lnTo>
                    <a:pt x="0" y="164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46439" y="482397"/>
              <a:ext cx="951368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3499" spc="174">
                  <a:solidFill>
                    <a:srgbClr val="FFFFFF"/>
                  </a:solidFill>
                  <a:latin typeface="Sanchez"/>
                </a:rPr>
                <a:t>2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85034" y="4526908"/>
            <a:ext cx="1233184" cy="1233184"/>
            <a:chOff x="0" y="0"/>
            <a:chExt cx="1644245" cy="16442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4245" cy="1644245"/>
            </a:xfrm>
            <a:custGeom>
              <a:avLst/>
              <a:gdLst/>
              <a:ahLst/>
              <a:cxnLst/>
              <a:rect l="l" t="t" r="r" b="b"/>
              <a:pathLst>
                <a:path w="1644245" h="1644245">
                  <a:moveTo>
                    <a:pt x="0" y="0"/>
                  </a:moveTo>
                  <a:lnTo>
                    <a:pt x="1644245" y="0"/>
                  </a:lnTo>
                  <a:lnTo>
                    <a:pt x="1644245" y="1644245"/>
                  </a:lnTo>
                  <a:lnTo>
                    <a:pt x="0" y="164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46439" y="482397"/>
              <a:ext cx="951368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3499" spc="174">
                  <a:solidFill>
                    <a:srgbClr val="1A2C5A"/>
                  </a:solidFill>
                  <a:latin typeface="Sanchez"/>
                </a:rPr>
                <a:t>3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85034" y="6195513"/>
            <a:ext cx="1233184" cy="1233184"/>
            <a:chOff x="0" y="0"/>
            <a:chExt cx="1644245" cy="16442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44245" cy="1644245"/>
            </a:xfrm>
            <a:custGeom>
              <a:avLst/>
              <a:gdLst/>
              <a:ahLst/>
              <a:cxnLst/>
              <a:rect l="l" t="t" r="r" b="b"/>
              <a:pathLst>
                <a:path w="1644245" h="1644245">
                  <a:moveTo>
                    <a:pt x="0" y="0"/>
                  </a:moveTo>
                  <a:lnTo>
                    <a:pt x="1644245" y="0"/>
                  </a:lnTo>
                  <a:lnTo>
                    <a:pt x="1644245" y="1644245"/>
                  </a:lnTo>
                  <a:lnTo>
                    <a:pt x="0" y="164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46439" y="482397"/>
              <a:ext cx="951368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3499" spc="174">
                  <a:solidFill>
                    <a:srgbClr val="FFFFFF"/>
                  </a:solidFill>
                  <a:latin typeface="Sanchez"/>
                </a:rPr>
                <a:t>4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8285034" y="7866847"/>
            <a:ext cx="1233184" cy="1233184"/>
          </a:xfrm>
          <a:custGeom>
            <a:avLst/>
            <a:gdLst/>
            <a:ahLst/>
            <a:cxnLst/>
            <a:rect l="l" t="t" r="r" b="b"/>
            <a:pathLst>
              <a:path w="1233184" h="1233184">
                <a:moveTo>
                  <a:pt x="0" y="0"/>
                </a:moveTo>
                <a:lnTo>
                  <a:pt x="1233184" y="0"/>
                </a:lnTo>
                <a:lnTo>
                  <a:pt x="1233184" y="1233183"/>
                </a:lnTo>
                <a:lnTo>
                  <a:pt x="0" y="1233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8544863" y="8231026"/>
            <a:ext cx="71352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spc="174">
                <a:solidFill>
                  <a:srgbClr val="1A2C5A"/>
                </a:solidFill>
                <a:latin typeface="Sanchez"/>
              </a:rPr>
              <a:t>5</a:t>
            </a:r>
          </a:p>
        </p:txBody>
      </p:sp>
      <p:sp>
        <p:nvSpPr>
          <p:cNvPr id="16" name="Freeform 16"/>
          <p:cNvSpPr/>
          <p:nvPr/>
        </p:nvSpPr>
        <p:spPr>
          <a:xfrm>
            <a:off x="752731" y="4979505"/>
            <a:ext cx="5930702" cy="3953801"/>
          </a:xfrm>
          <a:custGeom>
            <a:avLst/>
            <a:gdLst/>
            <a:ahLst/>
            <a:cxnLst/>
            <a:rect l="l" t="t" r="r" b="b"/>
            <a:pathLst>
              <a:path w="5930702" h="3953801">
                <a:moveTo>
                  <a:pt x="0" y="0"/>
                </a:moveTo>
                <a:lnTo>
                  <a:pt x="5930702" y="0"/>
                </a:lnTo>
                <a:lnTo>
                  <a:pt x="5930702" y="3953801"/>
                </a:lnTo>
                <a:lnTo>
                  <a:pt x="0" y="3953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10009677" y="1420210"/>
            <a:ext cx="6830749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739"/>
              </a:lnSpc>
            </a:pPr>
            <a:r>
              <a:rPr lang="en-US" sz="4099" spc="204">
                <a:solidFill>
                  <a:srgbClr val="1A2C5A"/>
                </a:solidFill>
                <a:latin typeface="Sanchez"/>
              </a:rPr>
              <a:t>Poczatek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2731" y="2384782"/>
            <a:ext cx="6513325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50"/>
              </a:lnSpc>
              <a:spcBef>
                <a:spcPct val="0"/>
              </a:spcBef>
            </a:pPr>
            <a:r>
              <a:rPr lang="en-US" sz="4500" spc="225">
                <a:solidFill>
                  <a:srgbClr val="1A2C5A"/>
                </a:solidFill>
                <a:latin typeface="Sanchez"/>
              </a:rPr>
              <a:t>PLAN OPOWIEŚCI NR 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09677" y="3088815"/>
            <a:ext cx="6830749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739"/>
              </a:lnSpc>
            </a:pPr>
            <a:r>
              <a:rPr lang="en-US" sz="4099" spc="204">
                <a:solidFill>
                  <a:srgbClr val="1A2C5A"/>
                </a:solidFill>
                <a:latin typeface="Sanchez"/>
              </a:rPr>
              <a:t>Problem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09677" y="4395469"/>
            <a:ext cx="6830749" cy="141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739"/>
              </a:lnSpc>
            </a:pPr>
            <a:r>
              <a:rPr lang="en-US" sz="4099" spc="204">
                <a:solidFill>
                  <a:srgbClr val="1A2C5A"/>
                </a:solidFill>
                <a:latin typeface="Sanchez"/>
              </a:rPr>
              <a:t>Nieudana próba rozwiązania problemu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009677" y="6426024"/>
            <a:ext cx="6830749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739"/>
              </a:lnSpc>
            </a:pPr>
            <a:r>
              <a:rPr lang="en-US" sz="4099" spc="204">
                <a:solidFill>
                  <a:srgbClr val="1A2C5A"/>
                </a:solidFill>
                <a:latin typeface="Sanchez"/>
              </a:rPr>
              <a:t>Rozwiązanie problemu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09677" y="8094629"/>
            <a:ext cx="6830749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739"/>
              </a:lnSpc>
            </a:pPr>
            <a:r>
              <a:rPr lang="en-US" sz="4099" spc="204">
                <a:solidFill>
                  <a:srgbClr val="1A2C5A"/>
                </a:solidFill>
                <a:latin typeface="Sanchez"/>
              </a:rPr>
              <a:t>Zakończenie</a:t>
            </a:r>
          </a:p>
        </p:txBody>
      </p:sp>
      <p:sp>
        <p:nvSpPr>
          <p:cNvPr id="23" name="Freeform 23"/>
          <p:cNvSpPr/>
          <p:nvPr/>
        </p:nvSpPr>
        <p:spPr>
          <a:xfrm>
            <a:off x="851733" y="536108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7" y="0"/>
                </a:lnTo>
                <a:lnTo>
                  <a:pt x="5732697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19996" y="4194631"/>
            <a:ext cx="5428397" cy="5632276"/>
            <a:chOff x="0" y="0"/>
            <a:chExt cx="7237862" cy="750970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067" b="6067"/>
            <a:stretch>
              <a:fillRect/>
            </a:stretch>
          </p:blipFill>
          <p:spPr>
            <a:xfrm>
              <a:off x="0" y="0"/>
              <a:ext cx="7237862" cy="750970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5359365" y="5897320"/>
            <a:ext cx="2704368" cy="3929587"/>
            <a:chOff x="0" y="0"/>
            <a:chExt cx="3605823" cy="523945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r="34741"/>
            <a:stretch>
              <a:fillRect/>
            </a:stretch>
          </p:blipFill>
          <p:spPr>
            <a:xfrm>
              <a:off x="0" y="0"/>
              <a:ext cx="3605823" cy="523945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5359365" y="0"/>
            <a:ext cx="2928635" cy="4194631"/>
            <a:chOff x="0" y="0"/>
            <a:chExt cx="3904847" cy="559284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8158" r="28158"/>
            <a:stretch>
              <a:fillRect/>
            </a:stretch>
          </p:blipFill>
          <p:spPr>
            <a:xfrm>
              <a:off x="0" y="0"/>
              <a:ext cx="3904847" cy="559284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6663363" y="1213913"/>
            <a:ext cx="2704368" cy="3929587"/>
            <a:chOff x="0" y="0"/>
            <a:chExt cx="3605823" cy="523945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27236" r="27236"/>
            <a:stretch>
              <a:fillRect/>
            </a:stretch>
          </p:blipFill>
          <p:spPr>
            <a:xfrm>
              <a:off x="0" y="0"/>
              <a:ext cx="3605823" cy="5239450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1028700" y="527165"/>
            <a:ext cx="5011408" cy="1143095"/>
          </a:xfrm>
          <a:custGeom>
            <a:avLst/>
            <a:gdLst/>
            <a:ahLst/>
            <a:cxnLst/>
            <a:rect l="l" t="t" r="r" b="b"/>
            <a:pathLst>
              <a:path w="5011408" h="1143095">
                <a:moveTo>
                  <a:pt x="0" y="0"/>
                </a:moveTo>
                <a:lnTo>
                  <a:pt x="5011408" y="0"/>
                </a:lnTo>
                <a:lnTo>
                  <a:pt x="5011408" y="1143095"/>
                </a:lnTo>
                <a:lnTo>
                  <a:pt x="0" y="114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1" name="Group 11"/>
          <p:cNvGrpSpPr/>
          <p:nvPr/>
        </p:nvGrpSpPr>
        <p:grpSpPr>
          <a:xfrm>
            <a:off x="10535920" y="0"/>
            <a:ext cx="4315016" cy="3340520"/>
            <a:chOff x="0" y="0"/>
            <a:chExt cx="5753355" cy="445402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l="11213" r="16127"/>
            <a:stretch>
              <a:fillRect/>
            </a:stretch>
          </p:blipFill>
          <p:spPr>
            <a:xfrm>
              <a:off x="0" y="0"/>
              <a:ext cx="5753355" cy="4454027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130420" y="6379106"/>
            <a:ext cx="7579086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65"/>
              </a:lnSpc>
            </a:pPr>
            <a:r>
              <a:rPr lang="en-US" sz="6388" dirty="0" err="1">
                <a:solidFill>
                  <a:srgbClr val="1A2C5A"/>
                </a:solidFill>
                <a:latin typeface="Libre Baskerville"/>
              </a:rPr>
              <a:t>Śladami</a:t>
            </a:r>
            <a:r>
              <a:rPr lang="en-US" sz="6388" dirty="0">
                <a:solidFill>
                  <a:srgbClr val="1A2C5A"/>
                </a:solidFill>
                <a:latin typeface="Libre Baskerville"/>
              </a:rPr>
              <a:t> </a:t>
            </a:r>
            <a:r>
              <a:rPr lang="en-US" sz="6388" dirty="0" err="1">
                <a:solidFill>
                  <a:srgbClr val="1A2C5A"/>
                </a:solidFill>
                <a:latin typeface="Libre Baskerville"/>
              </a:rPr>
              <a:t>Bolesława</a:t>
            </a:r>
            <a:r>
              <a:rPr lang="en-US" sz="6388" dirty="0">
                <a:solidFill>
                  <a:srgbClr val="1A2C5A"/>
                </a:solidFill>
                <a:latin typeface="Libre Baskerville"/>
              </a:rPr>
              <a:t> Prusa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417</Words>
  <Application>Microsoft Office PowerPoint</Application>
  <PresentationFormat>Niestandardowy</PresentationFormat>
  <Paragraphs>110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1" baseType="lpstr">
      <vt:lpstr>League Spartan</vt:lpstr>
      <vt:lpstr>Libre Baskerville</vt:lpstr>
      <vt:lpstr>Calibri</vt:lpstr>
      <vt:lpstr>Arial</vt:lpstr>
      <vt:lpstr>Open Sans Bold</vt:lpstr>
      <vt:lpstr>Sanchez</vt:lpstr>
      <vt:lpstr>Merriweather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miejsca Jak odkryć w swojej okolicy ciekawe miejsca, które opowiadają historię i jak mówić o nich młodszym pokoleniom</dc:title>
  <dc:creator>Dorota Lachowska</dc:creator>
  <cp:lastModifiedBy>Agata Gumienniak</cp:lastModifiedBy>
  <cp:revision>3</cp:revision>
  <dcterms:created xsi:type="dcterms:W3CDTF">2006-08-16T00:00:00Z</dcterms:created>
  <dcterms:modified xsi:type="dcterms:W3CDTF">2023-08-01T11:07:29Z</dcterms:modified>
  <dc:identifier>DAFobBSCS4A</dc:identifier>
</cp:coreProperties>
</file>