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2"/>
    <p:sldId id="257" r:id="rId23"/>
    <p:sldId id="258" r:id="rId24"/>
    <p:sldId id="259" r:id="rId25"/>
    <p:sldId id="260" r:id="rId26"/>
    <p:sldId id="261" r:id="rId27"/>
    <p:sldId id="262" r:id="rId28"/>
    <p:sldId id="263" r:id="rId29"/>
    <p:sldId id="264" r:id="rId30"/>
    <p:sldId id="265" r:id="rId31"/>
    <p:sldId id="266" r:id="rId32"/>
    <p:sldId id="267" r:id="rId33"/>
    <p:sldId id="268" r:id="rId34"/>
    <p:sldId id="269" r:id="rId35"/>
    <p:sldId id="270" r:id="rId36"/>
    <p:sldId id="271" r:id="rId37"/>
    <p:sldId id="272" r:id="rId38"/>
    <p:sldId id="273" r:id="rId39"/>
    <p:sldId id="274" r:id="rId40"/>
    <p:sldId id="275" r:id="rId41"/>
    <p:sldId id="276" r:id="rId42"/>
    <p:sldId id="277" r:id="rId43"/>
    <p:sldId id="278" r:id="rId44"/>
    <p:sldId id="279" r:id="rId45"/>
    <p:sldId id="280" r:id="rId46"/>
    <p:sldId id="281" r:id="rId47"/>
    <p:sldId id="282" r:id="rId48"/>
    <p:sldId id="283" r:id="rId49"/>
    <p:sldId id="284" r:id="rId50"/>
    <p:sldId id="285" r:id="rId51"/>
    <p:sldId id="286" r:id="rId52"/>
    <p:sldId id="287" r:id="rId53"/>
    <p:sldId id="288" r:id="rId54"/>
    <p:sldId id="289" r:id="rId55"/>
    <p:sldId id="290" r:id="rId56"/>
    <p:sldId id="291" r:id="rId57"/>
    <p:sldId id="292" r:id="rId58"/>
    <p:sldId id="293" r:id="rId59"/>
    <p:sldId id="294" r:id="rId60"/>
    <p:sldId id="295" r:id="rId61"/>
    <p:sldId id="296" r:id="rId62"/>
    <p:sldId id="297" r:id="rId63"/>
    <p:sldId id="298" r:id="rId64"/>
    <p:sldId id="299" r:id="rId65"/>
    <p:sldId id="300" r:id="rId66"/>
    <p:sldId id="301" r:id="rId67"/>
  </p:sldIdLst>
  <p:sldSz cx="9753600" cy="73152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Kollektif" charset="1" panose="020B0604020101010102"/>
      <p:regular r:id="rId10"/>
    </p:embeddedFont>
    <p:embeddedFont>
      <p:font typeface="Kollektif Bold" charset="1" panose="020B0604020101010102"/>
      <p:regular r:id="rId11"/>
    </p:embeddedFont>
    <p:embeddedFont>
      <p:font typeface="Kollektif Italics" charset="1" panose="020B0604020101010102"/>
      <p:regular r:id="rId12"/>
    </p:embeddedFont>
    <p:embeddedFont>
      <p:font typeface="Kollektif Bold Italics" charset="1" panose="020B0604020101010102"/>
      <p:regular r:id="rId13"/>
    </p:embeddedFont>
    <p:embeddedFont>
      <p:font typeface="Roboto" charset="1" panose="02000000000000000000"/>
      <p:regular r:id="rId14"/>
    </p:embeddedFont>
    <p:embeddedFont>
      <p:font typeface="Roboto Bold" charset="1" panose="02000000000000000000"/>
      <p:regular r:id="rId15"/>
    </p:embeddedFont>
    <p:embeddedFont>
      <p:font typeface="Roboto Italics" charset="1" panose="02000000000000000000"/>
      <p:regular r:id="rId16"/>
    </p:embeddedFont>
    <p:embeddedFont>
      <p:font typeface="Roboto Bold Italics" charset="1" panose="02000000000000000000"/>
      <p:regular r:id="rId17"/>
    </p:embeddedFont>
    <p:embeddedFont>
      <p:font typeface="HK Grotesk Light" charset="1" panose="00000400000000000000"/>
      <p:regular r:id="rId18"/>
    </p:embeddedFont>
    <p:embeddedFont>
      <p:font typeface="HK Grotesk Light Bold" charset="1" panose="00000500000000000000"/>
      <p:regular r:id="rId19"/>
    </p:embeddedFont>
    <p:embeddedFont>
      <p:font typeface="HK Grotesk Light Italics" charset="1" panose="00000400000000000000"/>
      <p:regular r:id="rId20"/>
    </p:embeddedFont>
    <p:embeddedFont>
      <p:font typeface="HK Grotesk Light Bold Italics" charset="1" panose="0000050000000000000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slides/slide1.xml" Type="http://schemas.openxmlformats.org/officeDocument/2006/relationships/slide"/><Relationship Id="rId23" Target="slides/slide2.xml" Type="http://schemas.openxmlformats.org/officeDocument/2006/relationships/slide"/><Relationship Id="rId24" Target="slides/slide3.xml" Type="http://schemas.openxmlformats.org/officeDocument/2006/relationships/slide"/><Relationship Id="rId25" Target="slides/slide4.xml" Type="http://schemas.openxmlformats.org/officeDocument/2006/relationships/slide"/><Relationship Id="rId26" Target="slides/slide5.xml" Type="http://schemas.openxmlformats.org/officeDocument/2006/relationships/slide"/><Relationship Id="rId27" Target="slides/slide6.xml" Type="http://schemas.openxmlformats.org/officeDocument/2006/relationships/slide"/><Relationship Id="rId28" Target="slides/slide7.xml" Type="http://schemas.openxmlformats.org/officeDocument/2006/relationships/slide"/><Relationship Id="rId29" Target="slides/slide8.xml" Type="http://schemas.openxmlformats.org/officeDocument/2006/relationships/slide"/><Relationship Id="rId3" Target="viewProps.xml" Type="http://schemas.openxmlformats.org/officeDocument/2006/relationships/viewProps"/><Relationship Id="rId30" Target="slides/slide9.xml" Type="http://schemas.openxmlformats.org/officeDocument/2006/relationships/slide"/><Relationship Id="rId31" Target="slides/slide10.xml" Type="http://schemas.openxmlformats.org/officeDocument/2006/relationships/slide"/><Relationship Id="rId32" Target="slides/slide11.xml" Type="http://schemas.openxmlformats.org/officeDocument/2006/relationships/slide"/><Relationship Id="rId33" Target="slides/slide12.xml" Type="http://schemas.openxmlformats.org/officeDocument/2006/relationships/slide"/><Relationship Id="rId34" Target="slides/slide13.xml" Type="http://schemas.openxmlformats.org/officeDocument/2006/relationships/slide"/><Relationship Id="rId35" Target="slides/slide14.xml" Type="http://schemas.openxmlformats.org/officeDocument/2006/relationships/slide"/><Relationship Id="rId36" Target="slides/slide15.xml" Type="http://schemas.openxmlformats.org/officeDocument/2006/relationships/slide"/><Relationship Id="rId37" Target="slides/slide16.xml" Type="http://schemas.openxmlformats.org/officeDocument/2006/relationships/slide"/><Relationship Id="rId38" Target="slides/slide17.xml" Type="http://schemas.openxmlformats.org/officeDocument/2006/relationships/slide"/><Relationship Id="rId39" Target="slides/slide18.xml" Type="http://schemas.openxmlformats.org/officeDocument/2006/relationships/slide"/><Relationship Id="rId4" Target="theme/theme1.xml" Type="http://schemas.openxmlformats.org/officeDocument/2006/relationships/theme"/><Relationship Id="rId40" Target="slides/slide19.xml" Type="http://schemas.openxmlformats.org/officeDocument/2006/relationships/slide"/><Relationship Id="rId41" Target="slides/slide20.xml" Type="http://schemas.openxmlformats.org/officeDocument/2006/relationships/slide"/><Relationship Id="rId42" Target="slides/slide21.xml" Type="http://schemas.openxmlformats.org/officeDocument/2006/relationships/slide"/><Relationship Id="rId43" Target="slides/slide22.xml" Type="http://schemas.openxmlformats.org/officeDocument/2006/relationships/slide"/><Relationship Id="rId44" Target="slides/slide23.xml" Type="http://schemas.openxmlformats.org/officeDocument/2006/relationships/slide"/><Relationship Id="rId45" Target="slides/slide24.xml" Type="http://schemas.openxmlformats.org/officeDocument/2006/relationships/slide"/><Relationship Id="rId46" Target="slides/slide25.xml" Type="http://schemas.openxmlformats.org/officeDocument/2006/relationships/slide"/><Relationship Id="rId47" Target="slides/slide26.xml" Type="http://schemas.openxmlformats.org/officeDocument/2006/relationships/slide"/><Relationship Id="rId48" Target="slides/slide27.xml" Type="http://schemas.openxmlformats.org/officeDocument/2006/relationships/slide"/><Relationship Id="rId49" Target="slides/slide28.xml" Type="http://schemas.openxmlformats.org/officeDocument/2006/relationships/slide"/><Relationship Id="rId5" Target="tableStyles.xml" Type="http://schemas.openxmlformats.org/officeDocument/2006/relationships/tableStyles"/><Relationship Id="rId50" Target="slides/slide29.xml" Type="http://schemas.openxmlformats.org/officeDocument/2006/relationships/slide"/><Relationship Id="rId51" Target="slides/slide30.xml" Type="http://schemas.openxmlformats.org/officeDocument/2006/relationships/slide"/><Relationship Id="rId52" Target="slides/slide31.xml" Type="http://schemas.openxmlformats.org/officeDocument/2006/relationships/slide"/><Relationship Id="rId53" Target="slides/slide32.xml" Type="http://schemas.openxmlformats.org/officeDocument/2006/relationships/slide"/><Relationship Id="rId54" Target="slides/slide33.xml" Type="http://schemas.openxmlformats.org/officeDocument/2006/relationships/slide"/><Relationship Id="rId55" Target="slides/slide34.xml" Type="http://schemas.openxmlformats.org/officeDocument/2006/relationships/slide"/><Relationship Id="rId56" Target="slides/slide35.xml" Type="http://schemas.openxmlformats.org/officeDocument/2006/relationships/slide"/><Relationship Id="rId57" Target="slides/slide36.xml" Type="http://schemas.openxmlformats.org/officeDocument/2006/relationships/slide"/><Relationship Id="rId58" Target="slides/slide37.xml" Type="http://schemas.openxmlformats.org/officeDocument/2006/relationships/slide"/><Relationship Id="rId59" Target="slides/slide38.xml" Type="http://schemas.openxmlformats.org/officeDocument/2006/relationships/slide"/><Relationship Id="rId6" Target="fonts/font6.fntdata" Type="http://schemas.openxmlformats.org/officeDocument/2006/relationships/font"/><Relationship Id="rId60" Target="slides/slide39.xml" Type="http://schemas.openxmlformats.org/officeDocument/2006/relationships/slide"/><Relationship Id="rId61" Target="slides/slide40.xml" Type="http://schemas.openxmlformats.org/officeDocument/2006/relationships/slide"/><Relationship Id="rId62" Target="slides/slide41.xml" Type="http://schemas.openxmlformats.org/officeDocument/2006/relationships/slide"/><Relationship Id="rId63" Target="slides/slide42.xml" Type="http://schemas.openxmlformats.org/officeDocument/2006/relationships/slide"/><Relationship Id="rId64" Target="slides/slide43.xml" Type="http://schemas.openxmlformats.org/officeDocument/2006/relationships/slide"/><Relationship Id="rId65" Target="slides/slide44.xml" Type="http://schemas.openxmlformats.org/officeDocument/2006/relationships/slide"/><Relationship Id="rId66" Target="slides/slide45.xml" Type="http://schemas.openxmlformats.org/officeDocument/2006/relationships/slide"/><Relationship Id="rId67" Target="slides/slide46.xml" Type="http://schemas.openxmlformats.org/officeDocument/2006/relationships/slide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jpe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41.png" Type="http://schemas.openxmlformats.org/officeDocument/2006/relationships/image"/><Relationship Id="rId5" Target="../media/image42.svg" Type="http://schemas.openxmlformats.org/officeDocument/2006/relationships/image"/><Relationship Id="rId6" Target="../media/image36.png" Type="http://schemas.openxmlformats.org/officeDocument/2006/relationships/image"/><Relationship Id="rId7" Target="../media/image37.svg" Type="http://schemas.openxmlformats.org/officeDocument/2006/relationships/image"/><Relationship Id="rId8" Target="../media/image21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41.png" Type="http://schemas.openxmlformats.org/officeDocument/2006/relationships/image"/><Relationship Id="rId5" Target="../media/image42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21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41.png" Type="http://schemas.openxmlformats.org/officeDocument/2006/relationships/image"/><Relationship Id="rId5" Target="../media/image42.svg" Type="http://schemas.openxmlformats.org/officeDocument/2006/relationships/image"/><Relationship Id="rId6" Target="../media/image38.png" Type="http://schemas.openxmlformats.org/officeDocument/2006/relationships/image"/><Relationship Id="rId7" Target="../media/image21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Relationship Id="rId3" Target="../media/image44.pn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21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png" Type="http://schemas.openxmlformats.org/officeDocument/2006/relationships/image"/><Relationship Id="rId3" Target="../media/image46.pn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21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png" Type="http://schemas.openxmlformats.org/officeDocument/2006/relationships/image"/><Relationship Id="rId3" Target="../media/image48.pn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21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png" Type="http://schemas.openxmlformats.org/officeDocument/2006/relationships/image"/><Relationship Id="rId3" Target="../media/image50.pn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21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jpeg" Type="http://schemas.openxmlformats.org/officeDocument/2006/relationships/image"/><Relationship Id="rId3" Target="../media/image21.pn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52.png" Type="http://schemas.openxmlformats.org/officeDocument/2006/relationships/image"/><Relationship Id="rId5" Target="../media/image53.svg" Type="http://schemas.openxmlformats.org/officeDocument/2006/relationships/image"/><Relationship Id="rId6" Target="../media/image21.pn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54.png" Type="http://schemas.openxmlformats.org/officeDocument/2006/relationships/image"/><Relationship Id="rId5" Target="../media/image55.svg" Type="http://schemas.openxmlformats.org/officeDocument/2006/relationships/image"/><Relationship Id="rId6" Target="../media/image21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svg" Type="http://schemas.openxmlformats.org/officeDocument/2006/relationships/image"/><Relationship Id="rId11" Target="../media/image20.jpeg" Type="http://schemas.openxmlformats.org/officeDocument/2006/relationships/image"/><Relationship Id="rId12" Target="../media/image21.png" Type="http://schemas.openxmlformats.org/officeDocument/2006/relationships/image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15.png" Type="http://schemas.openxmlformats.org/officeDocument/2006/relationships/image"/><Relationship Id="rId7" Target="../media/image16.svg" Type="http://schemas.openxmlformats.org/officeDocument/2006/relationships/image"/><Relationship Id="rId8" Target="../media/image17.png" Type="http://schemas.openxmlformats.org/officeDocument/2006/relationships/image"/><Relationship Id="rId9" Target="../media/image18.pn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56.png" Type="http://schemas.openxmlformats.org/officeDocument/2006/relationships/image"/><Relationship Id="rId5" Target="../media/image57.svg" Type="http://schemas.openxmlformats.org/officeDocument/2006/relationships/image"/><Relationship Id="rId6" Target="../media/image21.pn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58.png" Type="http://schemas.openxmlformats.org/officeDocument/2006/relationships/image"/><Relationship Id="rId5" Target="../media/image59.svg" Type="http://schemas.openxmlformats.org/officeDocument/2006/relationships/image"/><Relationship Id="rId6" Target="../media/image21.pn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0.png" Type="http://schemas.openxmlformats.org/officeDocument/2006/relationships/image"/><Relationship Id="rId3" Target="../media/image61.png" Type="http://schemas.openxmlformats.org/officeDocument/2006/relationships/image"/><Relationship Id="rId4" Target="../media/image62.png" Type="http://schemas.openxmlformats.org/officeDocument/2006/relationships/image"/><Relationship Id="rId5" Target="../media/image63.png" Type="http://schemas.openxmlformats.org/officeDocument/2006/relationships/image"/><Relationship Id="rId6" Target="../media/image21.pn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64.png" Type="http://schemas.openxmlformats.org/officeDocument/2006/relationships/image"/><Relationship Id="rId4" Target="../media/image65.png" Type="http://schemas.openxmlformats.org/officeDocument/2006/relationships/image"/><Relationship Id="rId5" Target="../media/image66.pn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67.png" Type="http://schemas.openxmlformats.org/officeDocument/2006/relationships/image"/><Relationship Id="rId4" Target="../media/image68.png" Type="http://schemas.openxmlformats.org/officeDocument/2006/relationships/image"/><Relationship Id="rId5" Target="../media/image69.pn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0.jpeg" Type="http://schemas.openxmlformats.org/officeDocument/2006/relationships/image"/><Relationship Id="rId3" Target="../media/image21.pn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1.png" Type="http://schemas.openxmlformats.org/officeDocument/2006/relationships/image"/><Relationship Id="rId3" Target="../media/image72.sv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21.pn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1.png" Type="http://schemas.openxmlformats.org/officeDocument/2006/relationships/image"/><Relationship Id="rId3" Target="../media/image72.sv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21.pn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1.png" Type="http://schemas.openxmlformats.org/officeDocument/2006/relationships/image"/><Relationship Id="rId3" Target="../media/image72.sv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21.png" Type="http://schemas.openxmlformats.org/officeDocument/2006/relationships/image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1.png" Type="http://schemas.openxmlformats.org/officeDocument/2006/relationships/image"/><Relationship Id="rId3" Target="../media/image72.sv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21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1.png" Type="http://schemas.openxmlformats.org/officeDocument/2006/relationships/image"/></Relationships>
</file>

<file path=ppt/slides/_rels/slide3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1.png" Type="http://schemas.openxmlformats.org/officeDocument/2006/relationships/image"/><Relationship Id="rId3" Target="../media/image72.sv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21.png" Type="http://schemas.openxmlformats.org/officeDocument/2006/relationships/image"/></Relationships>
</file>

<file path=ppt/slides/_rels/slide3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1.png" Type="http://schemas.openxmlformats.org/officeDocument/2006/relationships/image"/><Relationship Id="rId3" Target="../media/image72.sv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21.png" Type="http://schemas.openxmlformats.org/officeDocument/2006/relationships/image"/></Relationships>
</file>

<file path=ppt/slides/_rels/slide3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1.png" Type="http://schemas.openxmlformats.org/officeDocument/2006/relationships/image"/><Relationship Id="rId3" Target="../media/image72.sv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21.png" Type="http://schemas.openxmlformats.org/officeDocument/2006/relationships/image"/></Relationships>
</file>

<file path=ppt/slides/_rels/slide3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1.png" Type="http://schemas.openxmlformats.org/officeDocument/2006/relationships/image"/><Relationship Id="rId3" Target="../media/image72.sv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21.png" Type="http://schemas.openxmlformats.org/officeDocument/2006/relationships/image"/></Relationships>
</file>

<file path=ppt/slides/_rels/slide3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1.png" Type="http://schemas.openxmlformats.org/officeDocument/2006/relationships/image"/><Relationship Id="rId3" Target="../media/image72.sv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21.png" Type="http://schemas.openxmlformats.org/officeDocument/2006/relationships/image"/></Relationships>
</file>

<file path=ppt/slides/_rels/slide3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1.png" Type="http://schemas.openxmlformats.org/officeDocument/2006/relationships/image"/><Relationship Id="rId3" Target="../media/image72.sv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21.png" Type="http://schemas.openxmlformats.org/officeDocument/2006/relationships/image"/></Relationships>
</file>

<file path=ppt/slides/_rels/slide3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3.jpeg" Type="http://schemas.openxmlformats.org/officeDocument/2006/relationships/image"/><Relationship Id="rId3" Target="../media/image21.png" Type="http://schemas.openxmlformats.org/officeDocument/2006/relationships/image"/></Relationships>
</file>

<file path=ppt/slides/_rels/slide3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4.png" Type="http://schemas.openxmlformats.org/officeDocument/2006/relationships/image"/><Relationship Id="rId3" Target="../media/image75.sv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21.png" Type="http://schemas.openxmlformats.org/officeDocument/2006/relationships/image"/></Relationships>
</file>

<file path=ppt/slides/_rels/slide3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76.png" Type="http://schemas.openxmlformats.org/officeDocument/2006/relationships/image"/><Relationship Id="rId4" Target="../media/image77.svg" Type="http://schemas.openxmlformats.org/officeDocument/2006/relationships/image"/></Relationships>
</file>

<file path=ppt/slides/_rels/slide3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8.jpeg" Type="http://schemas.openxmlformats.org/officeDocument/2006/relationships/image"/><Relationship Id="rId3" Target="../media/image21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25.jpeg" Type="http://schemas.openxmlformats.org/officeDocument/2006/relationships/image"/><Relationship Id="rId5" Target="../media/image21.png" Type="http://schemas.openxmlformats.org/officeDocument/2006/relationships/image"/></Relationships>
</file>

<file path=ppt/slides/_rels/slide4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/Relationships>
</file>

<file path=ppt/slides/_rels/slide4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/Relationships>
</file>

<file path=ppt/slides/_rels/slide4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/Relationships>
</file>

<file path=ppt/slides/_rels/slide4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/Relationships>
</file>

<file path=ppt/slides/_rels/slide4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/Relationships>
</file>

<file path=ppt/slides/_rels/slide4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9.png" Type="http://schemas.openxmlformats.org/officeDocument/2006/relationships/image"/><Relationship Id="rId3" Target="../media/image80.svg" Type="http://schemas.openxmlformats.org/officeDocument/2006/relationships/image"/><Relationship Id="rId4" Target="../media/image21.png" Type="http://schemas.openxmlformats.org/officeDocument/2006/relationships/image"/></Relationships>
</file>

<file path=ppt/slides/_rels/slide4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1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27.svg" Type="http://schemas.openxmlformats.org/officeDocument/2006/relationships/image"/><Relationship Id="rId4" Target="../media/image28.png" Type="http://schemas.openxmlformats.org/officeDocument/2006/relationships/image"/><Relationship Id="rId5" Target="../media/image29.svg" Type="http://schemas.openxmlformats.org/officeDocument/2006/relationships/image"/><Relationship Id="rId6" Target="../media/image21.png" Type="http://schemas.openxmlformats.org/officeDocument/2006/relationships/image"/><Relationship Id="rId7" Target="../media/image23.png" Type="http://schemas.openxmlformats.org/officeDocument/2006/relationships/image"/><Relationship Id="rId8" Target="../media/image24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jpe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21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21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svg" Type="http://schemas.openxmlformats.org/officeDocument/2006/relationships/image"/><Relationship Id="rId11" Target="../media/image39.png" Type="http://schemas.openxmlformats.org/officeDocument/2006/relationships/image"/><Relationship Id="rId12" Target="../media/image40.svg" Type="http://schemas.openxmlformats.org/officeDocument/2006/relationships/image"/><Relationship Id="rId13" Target="../media/image21.png" Type="http://schemas.openxmlformats.org/officeDocument/2006/relationships/image"/><Relationship Id="rId2" Target="../media/image32.png" Type="http://schemas.openxmlformats.org/officeDocument/2006/relationships/image"/><Relationship Id="rId3" Target="../media/image33.svg" Type="http://schemas.openxmlformats.org/officeDocument/2006/relationships/image"/><Relationship Id="rId4" Target="../media/image34.png" Type="http://schemas.openxmlformats.org/officeDocument/2006/relationships/image"/><Relationship Id="rId5" Target="../media/image35.svg" Type="http://schemas.openxmlformats.org/officeDocument/2006/relationships/image"/><Relationship Id="rId6" Target="../media/image36.png" Type="http://schemas.openxmlformats.org/officeDocument/2006/relationships/image"/><Relationship Id="rId7" Target="../media/image37.svg" Type="http://schemas.openxmlformats.org/officeDocument/2006/relationships/image"/><Relationship Id="rId8" Target="../media/image38.png" Type="http://schemas.openxmlformats.org/officeDocument/2006/relationships/image"/><Relationship Id="rId9" Target="../media/image23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32.png" Type="http://schemas.openxmlformats.org/officeDocument/2006/relationships/image"/><Relationship Id="rId5" Target="../media/image33.svg" Type="http://schemas.openxmlformats.org/officeDocument/2006/relationships/image"/><Relationship Id="rId6" Target="../media/image41.png" Type="http://schemas.openxmlformats.org/officeDocument/2006/relationships/image"/><Relationship Id="rId7" Target="../media/image42.svg" Type="http://schemas.openxmlformats.org/officeDocument/2006/relationships/image"/><Relationship Id="rId8" Target="../media/image2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>
            <a:off x="0" y="0"/>
            <a:ext cx="9753600" cy="73152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145136" y="2512287"/>
            <a:ext cx="7132320" cy="6084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43"/>
              </a:lnSpc>
            </a:pPr>
            <a:r>
              <a:rPr lang="en-US" sz="4299" spc="-172">
                <a:solidFill>
                  <a:srgbClr val="0E2C8E"/>
                </a:solidFill>
                <a:latin typeface="Roboto Bold"/>
              </a:rPr>
              <a:t>STORYTELLING W SIECI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98624" y="4054656"/>
            <a:ext cx="7315200" cy="1156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16"/>
              </a:lnSpc>
            </a:pPr>
            <a:r>
              <a:rPr lang="en-US" sz="2600" spc="-104">
                <a:solidFill>
                  <a:srgbClr val="0E2C8E"/>
                </a:solidFill>
                <a:latin typeface="Roboto Bold"/>
              </a:rPr>
              <a:t>Blogi i portale społecznościowe cz. 2 </a:t>
            </a:r>
          </a:p>
          <a:p>
            <a:pPr algn="ctr">
              <a:lnSpc>
                <a:spcPts val="3016"/>
              </a:lnSpc>
            </a:pPr>
            <a:r>
              <a:rPr lang="en-US" sz="2600" spc="-104">
                <a:solidFill>
                  <a:srgbClr val="0E2C8E"/>
                </a:solidFill>
                <a:latin typeface="Roboto Bold"/>
              </a:rPr>
              <a:t>przygotowywanie ciekawych treści promujących dziedzictwo kulturowe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0" y="6321024"/>
            <a:ext cx="9753600" cy="1036416"/>
          </a:xfrm>
          <a:custGeom>
            <a:avLst/>
            <a:gdLst/>
            <a:ahLst/>
            <a:cxnLst/>
            <a:rect r="r" b="b" t="t" l="l"/>
            <a:pathLst>
              <a:path h="1036416" w="9753600">
                <a:moveTo>
                  <a:pt x="0" y="0"/>
                </a:moveTo>
                <a:lnTo>
                  <a:pt x="9753600" y="0"/>
                </a:lnTo>
                <a:lnTo>
                  <a:pt x="9753600" y="1036416"/>
                </a:lnTo>
                <a:lnTo>
                  <a:pt x="0" y="1036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599488" y="6396288"/>
            <a:ext cx="2814336" cy="803712"/>
          </a:xfrm>
          <a:custGeom>
            <a:avLst/>
            <a:gdLst/>
            <a:ahLst/>
            <a:cxnLst/>
            <a:rect r="r" b="b" t="t" l="l"/>
            <a:pathLst>
              <a:path h="803712" w="2814336">
                <a:moveTo>
                  <a:pt x="0" y="0"/>
                </a:moveTo>
                <a:lnTo>
                  <a:pt x="2814336" y="0"/>
                </a:lnTo>
                <a:lnTo>
                  <a:pt x="2814336" y="803712"/>
                </a:lnTo>
                <a:lnTo>
                  <a:pt x="0" y="8037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1" r="0" b="-11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93088" y="6528768"/>
            <a:ext cx="2716416" cy="620544"/>
          </a:xfrm>
          <a:custGeom>
            <a:avLst/>
            <a:gdLst/>
            <a:ahLst/>
            <a:cxnLst/>
            <a:rect r="r" b="b" t="t" l="l"/>
            <a:pathLst>
              <a:path h="620544" w="2716416">
                <a:moveTo>
                  <a:pt x="0" y="0"/>
                </a:moveTo>
                <a:lnTo>
                  <a:pt x="2716416" y="0"/>
                </a:lnTo>
                <a:lnTo>
                  <a:pt x="2716416" y="620544"/>
                </a:lnTo>
                <a:lnTo>
                  <a:pt x="0" y="6205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6" r="0" b="-6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5576064"/>
            <a:ext cx="9753600" cy="764544"/>
          </a:xfrm>
          <a:custGeom>
            <a:avLst/>
            <a:gdLst/>
            <a:ahLst/>
            <a:cxnLst/>
            <a:rect r="r" b="b" t="t" l="l"/>
            <a:pathLst>
              <a:path h="764544" w="9753600">
                <a:moveTo>
                  <a:pt x="0" y="0"/>
                </a:moveTo>
                <a:lnTo>
                  <a:pt x="9753600" y="0"/>
                </a:lnTo>
                <a:lnTo>
                  <a:pt x="9753600" y="764544"/>
                </a:lnTo>
                <a:lnTo>
                  <a:pt x="0" y="7645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51840" y="5617536"/>
            <a:ext cx="2377344" cy="662016"/>
          </a:xfrm>
          <a:custGeom>
            <a:avLst/>
            <a:gdLst/>
            <a:ahLst/>
            <a:cxnLst/>
            <a:rect r="r" b="b" t="t" l="l"/>
            <a:pathLst>
              <a:path h="662016" w="2377344">
                <a:moveTo>
                  <a:pt x="0" y="0"/>
                </a:moveTo>
                <a:lnTo>
                  <a:pt x="2377344" y="0"/>
                </a:lnTo>
                <a:lnTo>
                  <a:pt x="2377344" y="662016"/>
                </a:lnTo>
                <a:lnTo>
                  <a:pt x="0" y="6620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19" r="0" b="-19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037568" y="5623296"/>
            <a:ext cx="1331328" cy="601344"/>
          </a:xfrm>
          <a:custGeom>
            <a:avLst/>
            <a:gdLst/>
            <a:ahLst/>
            <a:cxnLst/>
            <a:rect r="r" b="b" t="t" l="l"/>
            <a:pathLst>
              <a:path h="601344" w="1331328">
                <a:moveTo>
                  <a:pt x="0" y="0"/>
                </a:moveTo>
                <a:lnTo>
                  <a:pt x="1331328" y="0"/>
                </a:lnTo>
                <a:lnTo>
                  <a:pt x="1331328" y="601344"/>
                </a:lnTo>
                <a:lnTo>
                  <a:pt x="0" y="601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15" r="0" b="-15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542720" y="5602944"/>
            <a:ext cx="668160" cy="629376"/>
          </a:xfrm>
          <a:custGeom>
            <a:avLst/>
            <a:gdLst/>
            <a:ahLst/>
            <a:cxnLst/>
            <a:rect r="r" b="b" t="t" l="l"/>
            <a:pathLst>
              <a:path h="629376" w="668160">
                <a:moveTo>
                  <a:pt x="0" y="0"/>
                </a:moveTo>
                <a:lnTo>
                  <a:pt x="668160" y="0"/>
                </a:lnTo>
                <a:lnTo>
                  <a:pt x="668160" y="629376"/>
                </a:lnTo>
                <a:lnTo>
                  <a:pt x="0" y="6293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3625" r="0" b="-3625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7691160" y="5080419"/>
            <a:ext cx="1777104" cy="228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27"/>
              </a:lnSpc>
            </a:pPr>
            <a:r>
              <a:rPr lang="en-US" sz="1439" spc="-58">
                <a:solidFill>
                  <a:srgbClr val="0E2C8E"/>
                </a:solidFill>
                <a:latin typeface="Roboto Bold"/>
              </a:rPr>
              <a:t>M3W2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0"/>
            <a:ext cx="3995718" cy="7315200"/>
          </a:xfrm>
          <a:prstGeom prst="rect">
            <a:avLst/>
          </a:prstGeom>
          <a:solidFill>
            <a:srgbClr val="FE76AF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8500733" y="731520"/>
            <a:ext cx="521347" cy="266002"/>
            <a:chOff x="0" y="0"/>
            <a:chExt cx="695130" cy="354669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23256" cy="1106170"/>
              </a:xfrm>
              <a:custGeom>
                <a:avLst/>
                <a:gdLst/>
                <a:ahLst/>
                <a:cxnLst/>
                <a:rect r="r" b="b" t="t" l="l"/>
                <a:pathLst>
                  <a:path h="1106170" w="2123256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" id="6"/>
            <p:cNvGrpSpPr/>
            <p:nvPr/>
          </p:nvGrpSpPr>
          <p:grpSpPr>
            <a:xfrm rot="0"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2145487" cy="1107440"/>
              </a:xfrm>
              <a:custGeom>
                <a:avLst/>
                <a:gdLst/>
                <a:ahLst/>
                <a:cxnLst/>
                <a:rect r="r" b="b" t="t" l="l"/>
                <a:pathLst>
                  <a:path h="1107440" w="2145487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name="Freeform 8" id="8"/>
            <p:cNvSpPr/>
            <p:nvPr/>
          </p:nvSpPr>
          <p:spPr>
            <a:xfrm flipH="false" flipV="false" rot="0">
              <a:off x="197386" y="107707"/>
              <a:ext cx="300357" cy="139256"/>
            </a:xfrm>
            <a:custGeom>
              <a:avLst/>
              <a:gdLst/>
              <a:ahLst/>
              <a:cxnLst/>
              <a:rect r="r" b="b" t="t" l="l"/>
              <a:pathLst>
                <a:path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731520" y="4976922"/>
            <a:ext cx="1606758" cy="1606758"/>
          </a:xfrm>
          <a:custGeom>
            <a:avLst/>
            <a:gdLst/>
            <a:ahLst/>
            <a:cxnLst/>
            <a:rect r="r" b="b" t="t" l="l"/>
            <a:pathLst>
              <a:path h="1606758" w="1606758">
                <a:moveTo>
                  <a:pt x="0" y="0"/>
                </a:moveTo>
                <a:lnTo>
                  <a:pt x="1606758" y="0"/>
                </a:lnTo>
                <a:lnTo>
                  <a:pt x="1606758" y="1606758"/>
                </a:lnTo>
                <a:lnTo>
                  <a:pt x="0" y="16067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637671" y="1049524"/>
            <a:ext cx="4521319" cy="4844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70"/>
              </a:lnSpc>
            </a:pPr>
            <a:r>
              <a:rPr lang="en-US" sz="2700">
                <a:solidFill>
                  <a:srgbClr val="000000"/>
                </a:solidFill>
                <a:latin typeface="Roboto"/>
              </a:rPr>
              <a:t>Wyższe wskaźniki </a:t>
            </a:r>
            <a:r>
              <a:rPr lang="en-US" sz="2700">
                <a:solidFill>
                  <a:srgbClr val="FE76AF"/>
                </a:solidFill>
                <a:latin typeface="Roboto"/>
              </a:rPr>
              <a:t>zaangażowania</a:t>
            </a:r>
            <a:r>
              <a:rPr lang="en-US" sz="2700">
                <a:solidFill>
                  <a:srgbClr val="000000"/>
                </a:solidFill>
                <a:latin typeface="Roboto"/>
              </a:rPr>
              <a:t> postów niż inne platformy mediów społecznościowych</a:t>
            </a:r>
          </a:p>
          <a:p>
            <a:pPr>
              <a:lnSpc>
                <a:spcPts val="2970"/>
              </a:lnSpc>
              <a:spcBef>
                <a:spcPct val="0"/>
              </a:spcBef>
            </a:pPr>
          </a:p>
          <a:p>
            <a:pPr>
              <a:lnSpc>
                <a:spcPts val="297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Roboto"/>
              </a:rPr>
              <a:t>Zdjęcia na Instagramie osiągają o </a:t>
            </a:r>
            <a:r>
              <a:rPr lang="en-US" sz="2700">
                <a:solidFill>
                  <a:srgbClr val="FE76AF"/>
                </a:solidFill>
                <a:latin typeface="Roboto"/>
              </a:rPr>
              <a:t>23%</a:t>
            </a:r>
            <a:r>
              <a:rPr lang="en-US" sz="2700">
                <a:solidFill>
                  <a:srgbClr val="000000"/>
                </a:solidFill>
                <a:latin typeface="Roboto"/>
              </a:rPr>
              <a:t> większe zaangażowanie niż na Facebooku</a:t>
            </a:r>
          </a:p>
          <a:p>
            <a:pPr>
              <a:lnSpc>
                <a:spcPts val="2970"/>
              </a:lnSpc>
              <a:spcBef>
                <a:spcPct val="0"/>
              </a:spcBef>
            </a:pPr>
          </a:p>
          <a:p>
            <a:pPr>
              <a:lnSpc>
                <a:spcPts val="297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Roboto"/>
              </a:rPr>
              <a:t>Najbardziej aktywne osoby na Instagramie mają od </a:t>
            </a:r>
            <a:r>
              <a:rPr lang="en-US" sz="2700">
                <a:solidFill>
                  <a:srgbClr val="FE76AF"/>
                </a:solidFill>
                <a:latin typeface="Roboto"/>
              </a:rPr>
              <a:t>18 do 34 lat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673356" y="1332187"/>
            <a:ext cx="2746305" cy="878818"/>
          </a:xfrm>
          <a:custGeom>
            <a:avLst/>
            <a:gdLst/>
            <a:ahLst/>
            <a:cxnLst/>
            <a:rect r="r" b="b" t="t" l="l"/>
            <a:pathLst>
              <a:path h="878818" w="2746305">
                <a:moveTo>
                  <a:pt x="0" y="0"/>
                </a:moveTo>
                <a:lnTo>
                  <a:pt x="2746305" y="0"/>
                </a:lnTo>
                <a:lnTo>
                  <a:pt x="2746305" y="878818"/>
                </a:lnTo>
                <a:lnTo>
                  <a:pt x="0" y="8788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916096" y="6450679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0"/>
            <a:ext cx="3995718" cy="7315200"/>
          </a:xfrm>
          <a:prstGeom prst="rect">
            <a:avLst/>
          </a:prstGeom>
          <a:solidFill>
            <a:srgbClr val="FFB1B1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8500733" y="731520"/>
            <a:ext cx="521347" cy="266002"/>
            <a:chOff x="0" y="0"/>
            <a:chExt cx="695130" cy="354669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23256" cy="1106170"/>
              </a:xfrm>
              <a:custGeom>
                <a:avLst/>
                <a:gdLst/>
                <a:ahLst/>
                <a:cxnLst/>
                <a:rect r="r" b="b" t="t" l="l"/>
                <a:pathLst>
                  <a:path h="1106170" w="2123256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" id="6"/>
            <p:cNvGrpSpPr/>
            <p:nvPr/>
          </p:nvGrpSpPr>
          <p:grpSpPr>
            <a:xfrm rot="0"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2145487" cy="1107440"/>
              </a:xfrm>
              <a:custGeom>
                <a:avLst/>
                <a:gdLst/>
                <a:ahLst/>
                <a:cxnLst/>
                <a:rect r="r" b="b" t="t" l="l"/>
                <a:pathLst>
                  <a:path h="1107440" w="2145487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name="Freeform 8" id="8"/>
            <p:cNvSpPr/>
            <p:nvPr/>
          </p:nvSpPr>
          <p:spPr>
            <a:xfrm flipH="false" flipV="false" rot="0">
              <a:off x="197386" y="107707"/>
              <a:ext cx="300357" cy="139256"/>
            </a:xfrm>
            <a:custGeom>
              <a:avLst/>
              <a:gdLst/>
              <a:ahLst/>
              <a:cxnLst/>
              <a:rect r="r" b="b" t="t" l="l"/>
              <a:pathLst>
                <a:path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731520" y="4976922"/>
            <a:ext cx="1606758" cy="1606758"/>
          </a:xfrm>
          <a:custGeom>
            <a:avLst/>
            <a:gdLst/>
            <a:ahLst/>
            <a:cxnLst/>
            <a:rect r="r" b="b" t="t" l="l"/>
            <a:pathLst>
              <a:path h="1606758" w="1606758">
                <a:moveTo>
                  <a:pt x="0" y="0"/>
                </a:moveTo>
                <a:lnTo>
                  <a:pt x="1606758" y="0"/>
                </a:lnTo>
                <a:lnTo>
                  <a:pt x="1606758" y="1606758"/>
                </a:lnTo>
                <a:lnTo>
                  <a:pt x="0" y="16067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637671" y="1049524"/>
            <a:ext cx="4586081" cy="486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70"/>
              </a:lnSpc>
            </a:pPr>
            <a:r>
              <a:rPr lang="en-US" sz="2700">
                <a:solidFill>
                  <a:srgbClr val="FFB1B1"/>
                </a:solidFill>
                <a:latin typeface="Roboto"/>
              </a:rPr>
              <a:t>60%</a:t>
            </a:r>
            <a:r>
              <a:rPr lang="en-US" sz="2700">
                <a:solidFill>
                  <a:srgbClr val="000000"/>
                </a:solidFill>
                <a:latin typeface="Roboto"/>
              </a:rPr>
              <a:t> woli oglądać Youtube </a:t>
            </a:r>
          </a:p>
          <a:p>
            <a:pPr>
              <a:lnSpc>
                <a:spcPts val="297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Roboto"/>
              </a:rPr>
              <a:t>niż telewizję</a:t>
            </a:r>
          </a:p>
          <a:p>
            <a:pPr>
              <a:lnSpc>
                <a:spcPts val="2970"/>
              </a:lnSpc>
              <a:spcBef>
                <a:spcPct val="0"/>
              </a:spcBef>
            </a:pPr>
          </a:p>
          <a:p>
            <a:pPr>
              <a:lnSpc>
                <a:spcPts val="297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Roboto"/>
              </a:rPr>
              <a:t>Około </a:t>
            </a:r>
            <a:r>
              <a:rPr lang="en-US" sz="2700">
                <a:solidFill>
                  <a:srgbClr val="FFB1B1"/>
                </a:solidFill>
                <a:latin typeface="Roboto"/>
              </a:rPr>
              <a:t>20%</a:t>
            </a:r>
            <a:r>
              <a:rPr lang="en-US" sz="2700">
                <a:solidFill>
                  <a:srgbClr val="000000"/>
                </a:solidFill>
                <a:latin typeface="Roboto"/>
              </a:rPr>
              <a:t> użytkowników przestaje oglądać materiał na Youtube po 10 sekundach - dobry wstęp jest kluczowy</a:t>
            </a:r>
          </a:p>
          <a:p>
            <a:pPr>
              <a:lnSpc>
                <a:spcPts val="2970"/>
              </a:lnSpc>
              <a:spcBef>
                <a:spcPct val="0"/>
              </a:spcBef>
            </a:pPr>
          </a:p>
          <a:p>
            <a:pPr>
              <a:lnSpc>
                <a:spcPts val="297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Roboto"/>
              </a:rPr>
              <a:t>YouTube jest </a:t>
            </a:r>
            <a:r>
              <a:rPr lang="en-US" sz="2700">
                <a:solidFill>
                  <a:srgbClr val="FFB1B1"/>
                </a:solidFill>
                <a:latin typeface="Roboto"/>
              </a:rPr>
              <a:t>trzecią najczęściej odwiedzaną</a:t>
            </a:r>
            <a:r>
              <a:rPr lang="en-US" sz="270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700">
                <a:solidFill>
                  <a:srgbClr val="FFB1B1"/>
                </a:solidFill>
                <a:latin typeface="Roboto"/>
              </a:rPr>
              <a:t>stroną internetową</a:t>
            </a:r>
            <a:r>
              <a:rPr lang="en-US" sz="2700">
                <a:solidFill>
                  <a:srgbClr val="000000"/>
                </a:solidFill>
                <a:latin typeface="Roboto"/>
              </a:rPr>
              <a:t> na świecie</a:t>
            </a:r>
            <a:r>
              <a:rPr lang="en-US" sz="2700">
                <a:solidFill>
                  <a:srgbClr val="000000"/>
                </a:solidFill>
                <a:latin typeface="Roboto"/>
              </a:rPr>
              <a:t> (1. Google, 2. Facebook)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713327" y="1706754"/>
            <a:ext cx="2569064" cy="565194"/>
          </a:xfrm>
          <a:custGeom>
            <a:avLst/>
            <a:gdLst/>
            <a:ahLst/>
            <a:cxnLst/>
            <a:rect r="r" b="b" t="t" l="l"/>
            <a:pathLst>
              <a:path h="565194" w="2569064">
                <a:moveTo>
                  <a:pt x="0" y="0"/>
                </a:moveTo>
                <a:lnTo>
                  <a:pt x="2569064" y="0"/>
                </a:lnTo>
                <a:lnTo>
                  <a:pt x="2569064" y="565194"/>
                </a:lnTo>
                <a:lnTo>
                  <a:pt x="0" y="5651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916096" y="6450679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0"/>
            <a:ext cx="3995718" cy="7315200"/>
          </a:xfrm>
          <a:prstGeom prst="rect">
            <a:avLst/>
          </a:prstGeom>
          <a:solidFill>
            <a:srgbClr val="346A96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8500733" y="731520"/>
            <a:ext cx="521347" cy="266002"/>
            <a:chOff x="0" y="0"/>
            <a:chExt cx="695130" cy="354669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23256" cy="1106170"/>
              </a:xfrm>
              <a:custGeom>
                <a:avLst/>
                <a:gdLst/>
                <a:ahLst/>
                <a:cxnLst/>
                <a:rect r="r" b="b" t="t" l="l"/>
                <a:pathLst>
                  <a:path h="1106170" w="2123256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" id="6"/>
            <p:cNvGrpSpPr/>
            <p:nvPr/>
          </p:nvGrpSpPr>
          <p:grpSpPr>
            <a:xfrm rot="0"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2145487" cy="1107440"/>
              </a:xfrm>
              <a:custGeom>
                <a:avLst/>
                <a:gdLst/>
                <a:ahLst/>
                <a:cxnLst/>
                <a:rect r="r" b="b" t="t" l="l"/>
                <a:pathLst>
                  <a:path h="1107440" w="2145487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name="Freeform 8" id="8"/>
            <p:cNvSpPr/>
            <p:nvPr/>
          </p:nvSpPr>
          <p:spPr>
            <a:xfrm flipH="false" flipV="false" rot="0">
              <a:off x="197386" y="107707"/>
              <a:ext cx="300357" cy="139256"/>
            </a:xfrm>
            <a:custGeom>
              <a:avLst/>
              <a:gdLst/>
              <a:ahLst/>
              <a:cxnLst/>
              <a:rect r="r" b="b" t="t" l="l"/>
              <a:pathLst>
                <a:path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731520" y="4976922"/>
            <a:ext cx="1606758" cy="1606758"/>
          </a:xfrm>
          <a:custGeom>
            <a:avLst/>
            <a:gdLst/>
            <a:ahLst/>
            <a:cxnLst/>
            <a:rect r="r" b="b" t="t" l="l"/>
            <a:pathLst>
              <a:path h="1606758" w="1606758">
                <a:moveTo>
                  <a:pt x="0" y="0"/>
                </a:moveTo>
                <a:lnTo>
                  <a:pt x="1606758" y="0"/>
                </a:lnTo>
                <a:lnTo>
                  <a:pt x="1606758" y="1606758"/>
                </a:lnTo>
                <a:lnTo>
                  <a:pt x="0" y="16067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69620" y="1688237"/>
            <a:ext cx="2714969" cy="559890"/>
          </a:xfrm>
          <a:custGeom>
            <a:avLst/>
            <a:gdLst/>
            <a:ahLst/>
            <a:cxnLst/>
            <a:rect r="r" b="b" t="t" l="l"/>
            <a:pathLst>
              <a:path h="559890" w="2714969">
                <a:moveTo>
                  <a:pt x="0" y="0"/>
                </a:moveTo>
                <a:lnTo>
                  <a:pt x="2714969" y="0"/>
                </a:lnTo>
                <a:lnTo>
                  <a:pt x="2714969" y="559890"/>
                </a:lnTo>
                <a:lnTo>
                  <a:pt x="0" y="5598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83217" r="0" b="-83217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665264" y="1016572"/>
            <a:ext cx="4513790" cy="4472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70"/>
              </a:lnSpc>
            </a:pPr>
            <a:r>
              <a:rPr lang="en-US" sz="2700">
                <a:solidFill>
                  <a:srgbClr val="000000"/>
                </a:solidFill>
                <a:latin typeface="Roboto"/>
              </a:rPr>
              <a:t>Twitter jest przeznaczony do </a:t>
            </a:r>
            <a:r>
              <a:rPr lang="en-US" sz="2700">
                <a:solidFill>
                  <a:srgbClr val="1A4789"/>
                </a:solidFill>
                <a:latin typeface="Roboto"/>
              </a:rPr>
              <a:t>szybkiej komunikacji</a:t>
            </a:r>
          </a:p>
          <a:p>
            <a:pPr>
              <a:lnSpc>
                <a:spcPts val="2970"/>
              </a:lnSpc>
              <a:spcBef>
                <a:spcPct val="0"/>
              </a:spcBef>
            </a:pPr>
          </a:p>
          <a:p>
            <a:pPr>
              <a:lnSpc>
                <a:spcPts val="297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Roboto"/>
              </a:rPr>
              <a:t>Treść odpowiada na pytanie</a:t>
            </a:r>
          </a:p>
          <a:p>
            <a:pPr>
              <a:lnSpc>
                <a:spcPts val="297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700">
                <a:solidFill>
                  <a:srgbClr val="3C5A99"/>
                </a:solidFill>
                <a:latin typeface="Roboto"/>
              </a:rPr>
              <a:t>"Co się teraz dzieje?"</a:t>
            </a:r>
            <a:r>
              <a:rPr lang="en-US" sz="2700">
                <a:solidFill>
                  <a:srgbClr val="000000"/>
                </a:solidFill>
                <a:latin typeface="Roboto"/>
              </a:rPr>
              <a:t> </a:t>
            </a:r>
          </a:p>
          <a:p>
            <a:pPr>
              <a:lnSpc>
                <a:spcPts val="2970"/>
              </a:lnSpc>
              <a:spcBef>
                <a:spcPct val="0"/>
              </a:spcBef>
            </a:pPr>
          </a:p>
          <a:p>
            <a:pPr>
              <a:lnSpc>
                <a:spcPts val="297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Roboto"/>
              </a:rPr>
              <a:t>Maksymalna liczba znaków wynosi </a:t>
            </a:r>
            <a:r>
              <a:rPr lang="en-US" sz="2700">
                <a:solidFill>
                  <a:srgbClr val="346A96"/>
                </a:solidFill>
                <a:latin typeface="Roboto"/>
              </a:rPr>
              <a:t>280</a:t>
            </a:r>
          </a:p>
          <a:p>
            <a:pPr>
              <a:lnSpc>
                <a:spcPts val="2970"/>
              </a:lnSpc>
              <a:spcBef>
                <a:spcPct val="0"/>
              </a:spcBef>
            </a:pPr>
          </a:p>
          <a:p>
            <a:pPr>
              <a:lnSpc>
                <a:spcPts val="297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Roboto"/>
              </a:rPr>
              <a:t>Informowanie o </a:t>
            </a:r>
            <a:r>
              <a:rPr lang="en-US" sz="2700">
                <a:solidFill>
                  <a:srgbClr val="1A4789"/>
                </a:solidFill>
                <a:latin typeface="Roboto"/>
              </a:rPr>
              <a:t>bieżących wydarzeniach</a:t>
            </a:r>
            <a:r>
              <a:rPr lang="en-US" sz="2700">
                <a:solidFill>
                  <a:srgbClr val="000000"/>
                </a:solidFill>
                <a:latin typeface="Roboto"/>
              </a:rPr>
              <a:t> m.in. z zakresu gospodarki, polityki i kultury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6916096" y="6450679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65365" y="2008954"/>
            <a:ext cx="3931980" cy="4670939"/>
          </a:xfrm>
          <a:custGeom>
            <a:avLst/>
            <a:gdLst/>
            <a:ahLst/>
            <a:cxnLst/>
            <a:rect r="r" b="b" t="t" l="l"/>
            <a:pathLst>
              <a:path h="4670939" w="3931980">
                <a:moveTo>
                  <a:pt x="0" y="0"/>
                </a:moveTo>
                <a:lnTo>
                  <a:pt x="3931980" y="0"/>
                </a:lnTo>
                <a:lnTo>
                  <a:pt x="3931980" y="4670939"/>
                </a:lnTo>
                <a:lnTo>
                  <a:pt x="0" y="46709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731" t="-30769" r="-60820" b="-680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963380" y="2008954"/>
            <a:ext cx="3798027" cy="4308233"/>
          </a:xfrm>
          <a:custGeom>
            <a:avLst/>
            <a:gdLst/>
            <a:ahLst/>
            <a:cxnLst/>
            <a:rect r="r" b="b" t="t" l="l"/>
            <a:pathLst>
              <a:path h="4308233" w="3798027">
                <a:moveTo>
                  <a:pt x="0" y="0"/>
                </a:moveTo>
                <a:lnTo>
                  <a:pt x="3798026" y="0"/>
                </a:lnTo>
                <a:lnTo>
                  <a:pt x="3798026" y="4308232"/>
                </a:lnTo>
                <a:lnTo>
                  <a:pt x="0" y="43082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7465" t="-34254" r="-59871" b="-8231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76244" y="1295903"/>
            <a:ext cx="3285163" cy="303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60"/>
              </a:lnSpc>
              <a:spcBef>
                <a:spcPct val="0"/>
              </a:spcBef>
            </a:pPr>
            <a:r>
              <a:rPr lang="en-US" sz="2145">
                <a:solidFill>
                  <a:srgbClr val="1D9BF0"/>
                </a:solidFill>
                <a:latin typeface="Kollektif"/>
              </a:rPr>
              <a:t>Facebook.com/VisitLondon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8500733" y="731520"/>
            <a:ext cx="521347" cy="266002"/>
            <a:chOff x="0" y="0"/>
            <a:chExt cx="695130" cy="354669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2123256" cy="1106170"/>
              </a:xfrm>
              <a:custGeom>
                <a:avLst/>
                <a:gdLst/>
                <a:ahLst/>
                <a:cxnLst/>
                <a:rect r="r" b="b" t="t" l="l"/>
                <a:pathLst>
                  <a:path h="1106170" w="2123256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" id="8"/>
            <p:cNvGrpSpPr/>
            <p:nvPr/>
          </p:nvGrpSpPr>
          <p:grpSpPr>
            <a:xfrm rot="0"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145487" cy="1107440"/>
              </a:xfrm>
              <a:custGeom>
                <a:avLst/>
                <a:gdLst/>
                <a:ahLst/>
                <a:cxnLst/>
                <a:rect r="r" b="b" t="t" l="l"/>
                <a:pathLst>
                  <a:path h="1107440" w="2145487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197386" y="107707"/>
              <a:ext cx="300357" cy="139256"/>
            </a:xfrm>
            <a:custGeom>
              <a:avLst/>
              <a:gdLst/>
              <a:ahLst/>
              <a:cxnLst/>
              <a:rect r="r" b="b" t="t" l="l"/>
              <a:pathLst>
                <a:path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6916096" y="6450679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31520" y="731520"/>
            <a:ext cx="3688534" cy="5060191"/>
          </a:xfrm>
          <a:custGeom>
            <a:avLst/>
            <a:gdLst/>
            <a:ahLst/>
            <a:cxnLst/>
            <a:rect r="r" b="b" t="t" l="l"/>
            <a:pathLst>
              <a:path h="5060191" w="3688534">
                <a:moveTo>
                  <a:pt x="0" y="0"/>
                </a:moveTo>
                <a:lnTo>
                  <a:pt x="3688534" y="0"/>
                </a:lnTo>
                <a:lnTo>
                  <a:pt x="3688534" y="5060191"/>
                </a:lnTo>
                <a:lnTo>
                  <a:pt x="0" y="50601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7329" t="-22050" r="-110229" b="-81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636275" y="1626403"/>
            <a:ext cx="3964837" cy="4165308"/>
          </a:xfrm>
          <a:custGeom>
            <a:avLst/>
            <a:gdLst/>
            <a:ahLst/>
            <a:cxnLst/>
            <a:rect r="r" b="b" t="t" l="l"/>
            <a:pathLst>
              <a:path h="4165308" w="3964837">
                <a:moveTo>
                  <a:pt x="0" y="0"/>
                </a:moveTo>
                <a:lnTo>
                  <a:pt x="3964837" y="0"/>
                </a:lnTo>
                <a:lnTo>
                  <a:pt x="3964837" y="4165308"/>
                </a:lnTo>
                <a:lnTo>
                  <a:pt x="0" y="41653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1912" t="-17954" r="-75213" b="-14363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755521" y="883571"/>
            <a:ext cx="3409745" cy="3033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50"/>
              </a:lnSpc>
              <a:spcBef>
                <a:spcPct val="0"/>
              </a:spcBef>
            </a:pPr>
            <a:r>
              <a:rPr lang="en-US" sz="2136">
                <a:solidFill>
                  <a:srgbClr val="1D9BF0"/>
                </a:solidFill>
                <a:latin typeface="Kollektif"/>
              </a:rPr>
              <a:t>Instagram.com/VisitLondon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8500733" y="731520"/>
            <a:ext cx="521347" cy="266002"/>
            <a:chOff x="0" y="0"/>
            <a:chExt cx="695130" cy="354669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2123256" cy="1106170"/>
              </a:xfrm>
              <a:custGeom>
                <a:avLst/>
                <a:gdLst/>
                <a:ahLst/>
                <a:cxnLst/>
                <a:rect r="r" b="b" t="t" l="l"/>
                <a:pathLst>
                  <a:path h="1106170" w="2123256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" id="8"/>
            <p:cNvGrpSpPr/>
            <p:nvPr/>
          </p:nvGrpSpPr>
          <p:grpSpPr>
            <a:xfrm rot="0"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145487" cy="1107440"/>
              </a:xfrm>
              <a:custGeom>
                <a:avLst/>
                <a:gdLst/>
                <a:ahLst/>
                <a:cxnLst/>
                <a:rect r="r" b="b" t="t" l="l"/>
                <a:pathLst>
                  <a:path h="1107440" w="2145487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197386" y="107707"/>
              <a:ext cx="300357" cy="139256"/>
            </a:xfrm>
            <a:custGeom>
              <a:avLst/>
              <a:gdLst/>
              <a:ahLst/>
              <a:cxnLst/>
              <a:rect r="r" b="b" t="t" l="l"/>
              <a:pathLst>
                <a:path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6916096" y="6450679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31520" y="1989916"/>
            <a:ext cx="3604988" cy="4593764"/>
          </a:xfrm>
          <a:custGeom>
            <a:avLst/>
            <a:gdLst/>
            <a:ahLst/>
            <a:cxnLst/>
            <a:rect r="r" b="b" t="t" l="l"/>
            <a:pathLst>
              <a:path h="4593764" w="3604988">
                <a:moveTo>
                  <a:pt x="0" y="0"/>
                </a:moveTo>
                <a:lnTo>
                  <a:pt x="3604988" y="0"/>
                </a:lnTo>
                <a:lnTo>
                  <a:pt x="3604988" y="4593764"/>
                </a:lnTo>
                <a:lnTo>
                  <a:pt x="0" y="45937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9207" t="-30768" r="-81240" b="-150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610240" y="1989916"/>
            <a:ext cx="3243792" cy="4306117"/>
          </a:xfrm>
          <a:custGeom>
            <a:avLst/>
            <a:gdLst/>
            <a:ahLst/>
            <a:cxnLst/>
            <a:rect r="r" b="b" t="t" l="l"/>
            <a:pathLst>
              <a:path h="4306117" w="3243792">
                <a:moveTo>
                  <a:pt x="0" y="0"/>
                </a:moveTo>
                <a:lnTo>
                  <a:pt x="3243792" y="0"/>
                </a:lnTo>
                <a:lnTo>
                  <a:pt x="3243792" y="4306117"/>
                </a:lnTo>
                <a:lnTo>
                  <a:pt x="0" y="43061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9649" t="-30969" r="-80580" b="-8958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801631" y="1643943"/>
            <a:ext cx="3430505" cy="260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65"/>
              </a:lnSpc>
              <a:spcBef>
                <a:spcPct val="0"/>
              </a:spcBef>
            </a:pPr>
            <a:r>
              <a:rPr lang="en-US" sz="1786">
                <a:solidFill>
                  <a:srgbClr val="1D9BF0"/>
                </a:solidFill>
                <a:latin typeface="Kollektif"/>
              </a:rPr>
              <a:t>Facebook.com/InspiredByIceland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8500733" y="731520"/>
            <a:ext cx="521347" cy="266002"/>
            <a:chOff x="0" y="0"/>
            <a:chExt cx="695130" cy="354669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2123256" cy="1106170"/>
              </a:xfrm>
              <a:custGeom>
                <a:avLst/>
                <a:gdLst/>
                <a:ahLst/>
                <a:cxnLst/>
                <a:rect r="r" b="b" t="t" l="l"/>
                <a:pathLst>
                  <a:path h="1106170" w="2123256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" id="8"/>
            <p:cNvGrpSpPr/>
            <p:nvPr/>
          </p:nvGrpSpPr>
          <p:grpSpPr>
            <a:xfrm rot="0"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145487" cy="1107440"/>
              </a:xfrm>
              <a:custGeom>
                <a:avLst/>
                <a:gdLst/>
                <a:ahLst/>
                <a:cxnLst/>
                <a:rect r="r" b="b" t="t" l="l"/>
                <a:pathLst>
                  <a:path h="1107440" w="2145487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197386" y="107707"/>
              <a:ext cx="300357" cy="139256"/>
            </a:xfrm>
            <a:custGeom>
              <a:avLst/>
              <a:gdLst/>
              <a:ahLst/>
              <a:cxnLst/>
              <a:rect r="r" b="b" t="t" l="l"/>
              <a:pathLst>
                <a:path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6916096" y="6450679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31520" y="731520"/>
            <a:ext cx="3676625" cy="5119490"/>
          </a:xfrm>
          <a:custGeom>
            <a:avLst/>
            <a:gdLst/>
            <a:ahLst/>
            <a:cxnLst/>
            <a:rect r="r" b="b" t="t" l="l"/>
            <a:pathLst>
              <a:path h="5119490" w="3676625">
                <a:moveTo>
                  <a:pt x="0" y="0"/>
                </a:moveTo>
                <a:lnTo>
                  <a:pt x="3676625" y="0"/>
                </a:lnTo>
                <a:lnTo>
                  <a:pt x="3676625" y="5119490"/>
                </a:lnTo>
                <a:lnTo>
                  <a:pt x="0" y="51194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6953" t="-20647" r="-110786" b="-770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558101" y="2091725"/>
            <a:ext cx="4463979" cy="3759285"/>
          </a:xfrm>
          <a:custGeom>
            <a:avLst/>
            <a:gdLst/>
            <a:ahLst/>
            <a:cxnLst/>
            <a:rect r="r" b="b" t="t" l="l"/>
            <a:pathLst>
              <a:path h="3759285" w="4463979">
                <a:moveTo>
                  <a:pt x="0" y="0"/>
                </a:moveTo>
                <a:lnTo>
                  <a:pt x="4463979" y="0"/>
                </a:lnTo>
                <a:lnTo>
                  <a:pt x="4463979" y="3759285"/>
                </a:lnTo>
                <a:lnTo>
                  <a:pt x="0" y="37592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7063" t="-18258" r="-48952" b="-12669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558101" y="1261416"/>
            <a:ext cx="3778873" cy="2916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64"/>
              </a:lnSpc>
              <a:spcBef>
                <a:spcPct val="0"/>
              </a:spcBef>
            </a:pPr>
            <a:r>
              <a:rPr lang="en-US" sz="1968">
                <a:solidFill>
                  <a:srgbClr val="1D9BF0"/>
                </a:solidFill>
                <a:latin typeface="Kollektif"/>
              </a:rPr>
              <a:t>Instagram.com/InspiredByIceland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8500733" y="731520"/>
            <a:ext cx="521347" cy="266002"/>
            <a:chOff x="0" y="0"/>
            <a:chExt cx="695130" cy="354669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2123256" cy="1106170"/>
              </a:xfrm>
              <a:custGeom>
                <a:avLst/>
                <a:gdLst/>
                <a:ahLst/>
                <a:cxnLst/>
                <a:rect r="r" b="b" t="t" l="l"/>
                <a:pathLst>
                  <a:path h="1106170" w="2123256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" id="8"/>
            <p:cNvGrpSpPr/>
            <p:nvPr/>
          </p:nvGrpSpPr>
          <p:grpSpPr>
            <a:xfrm rot="0"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145487" cy="1107440"/>
              </a:xfrm>
              <a:custGeom>
                <a:avLst/>
                <a:gdLst/>
                <a:ahLst/>
                <a:cxnLst/>
                <a:rect r="r" b="b" t="t" l="l"/>
                <a:pathLst>
                  <a:path h="1107440" w="2145487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197386" y="107707"/>
              <a:ext cx="300357" cy="139256"/>
            </a:xfrm>
            <a:custGeom>
              <a:avLst/>
              <a:gdLst/>
              <a:ahLst/>
              <a:cxnLst/>
              <a:rect r="r" b="b" t="t" l="l"/>
              <a:pathLst>
                <a:path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6916096" y="6450679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457332"/>
            <a:ext cx="9753600" cy="5513187"/>
          </a:xfrm>
          <a:custGeom>
            <a:avLst/>
            <a:gdLst/>
            <a:ahLst/>
            <a:cxnLst/>
            <a:rect r="r" b="b" t="t" l="l"/>
            <a:pathLst>
              <a:path h="5513187" w="9753600">
                <a:moveTo>
                  <a:pt x="0" y="0"/>
                </a:moveTo>
                <a:lnTo>
                  <a:pt x="9753600" y="0"/>
                </a:lnTo>
                <a:lnTo>
                  <a:pt x="9753600" y="5513188"/>
                </a:lnTo>
                <a:lnTo>
                  <a:pt x="0" y="55131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88" t="-1650" r="-1448" b="-1919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31520" y="1004322"/>
            <a:ext cx="5232063" cy="15771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60"/>
              </a:lnSpc>
              <a:spcBef>
                <a:spcPct val="0"/>
              </a:spcBef>
            </a:pPr>
            <a:r>
              <a:rPr lang="en-US" sz="3782">
                <a:solidFill>
                  <a:srgbClr val="1D9BF0"/>
                </a:solidFill>
                <a:latin typeface="Roboto Bold"/>
              </a:rPr>
              <a:t>Stage 2: Zasady budowania efektywnych treści na Facebooku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365170" y="6440676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500733" y="731520"/>
            <a:ext cx="521347" cy="266002"/>
            <a:chOff x="0" y="0"/>
            <a:chExt cx="695130" cy="354669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2123256" cy="1106170"/>
              </a:xfrm>
              <a:custGeom>
                <a:avLst/>
                <a:gdLst/>
                <a:ahLst/>
                <a:cxnLst/>
                <a:rect r="r" b="b" t="t" l="l"/>
                <a:pathLst>
                  <a:path h="1106170" w="2123256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" id="5"/>
            <p:cNvGrpSpPr/>
            <p:nvPr/>
          </p:nvGrpSpPr>
          <p:grpSpPr>
            <a:xfrm rot="0"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2145487" cy="1107440"/>
              </a:xfrm>
              <a:custGeom>
                <a:avLst/>
                <a:gdLst/>
                <a:ahLst/>
                <a:cxnLst/>
                <a:rect r="r" b="b" t="t" l="l"/>
                <a:pathLst>
                  <a:path h="1107440" w="2145487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name="Freeform 7" id="7"/>
            <p:cNvSpPr/>
            <p:nvPr/>
          </p:nvSpPr>
          <p:spPr>
            <a:xfrm flipH="false" flipV="false" rot="0">
              <a:off x="197386" y="107707"/>
              <a:ext cx="300357" cy="139256"/>
            </a:xfrm>
            <a:custGeom>
              <a:avLst/>
              <a:gdLst/>
              <a:ahLst/>
              <a:cxnLst/>
              <a:rect r="r" b="b" t="t" l="l"/>
              <a:pathLst>
                <a:path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4237722" y="4322908"/>
            <a:ext cx="1278155" cy="1278155"/>
          </a:xfrm>
          <a:custGeom>
            <a:avLst/>
            <a:gdLst/>
            <a:ahLst/>
            <a:cxnLst/>
            <a:rect r="r" b="b" t="t" l="l"/>
            <a:pathLst>
              <a:path h="1278155" w="1278155">
                <a:moveTo>
                  <a:pt x="0" y="0"/>
                </a:moveTo>
                <a:lnTo>
                  <a:pt x="1278156" y="0"/>
                </a:lnTo>
                <a:lnTo>
                  <a:pt x="1278156" y="1278155"/>
                </a:lnTo>
                <a:lnTo>
                  <a:pt x="0" y="1278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94379" y="1734375"/>
            <a:ext cx="7564842" cy="2114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4500">
                <a:solidFill>
                  <a:srgbClr val="03A8E8"/>
                </a:solidFill>
                <a:latin typeface="Roboto Bold"/>
              </a:rPr>
              <a:t>Krótka, chwytliwa treść</a:t>
            </a:r>
          </a:p>
          <a:p>
            <a:pPr algn="ctr">
              <a:lnSpc>
                <a:spcPts val="4950"/>
              </a:lnSpc>
            </a:pPr>
          </a:p>
          <a:p>
            <a:pPr algn="ctr">
              <a:lnSpc>
                <a:spcPts val="3300"/>
              </a:lnSpc>
            </a:pPr>
            <a:r>
              <a:rPr lang="en-US" sz="3000">
                <a:solidFill>
                  <a:srgbClr val="100F0D"/>
                </a:solidFill>
                <a:latin typeface="Roboto"/>
              </a:rPr>
              <a:t>Warto tworzyć krótkie, chwytliwe treści aby nie zanudzić odbiorcy 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365170" y="6440676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500733" y="731520"/>
            <a:ext cx="521347" cy="266002"/>
            <a:chOff x="0" y="0"/>
            <a:chExt cx="695130" cy="354669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2123256" cy="1106170"/>
              </a:xfrm>
              <a:custGeom>
                <a:avLst/>
                <a:gdLst/>
                <a:ahLst/>
                <a:cxnLst/>
                <a:rect r="r" b="b" t="t" l="l"/>
                <a:pathLst>
                  <a:path h="1106170" w="2123256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" id="5"/>
            <p:cNvGrpSpPr/>
            <p:nvPr/>
          </p:nvGrpSpPr>
          <p:grpSpPr>
            <a:xfrm rot="0"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2145487" cy="1107440"/>
              </a:xfrm>
              <a:custGeom>
                <a:avLst/>
                <a:gdLst/>
                <a:ahLst/>
                <a:cxnLst/>
                <a:rect r="r" b="b" t="t" l="l"/>
                <a:pathLst>
                  <a:path h="1107440" w="2145487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name="Freeform 7" id="7"/>
            <p:cNvSpPr/>
            <p:nvPr/>
          </p:nvSpPr>
          <p:spPr>
            <a:xfrm flipH="false" flipV="false" rot="0">
              <a:off x="197386" y="107707"/>
              <a:ext cx="300357" cy="139256"/>
            </a:xfrm>
            <a:custGeom>
              <a:avLst/>
              <a:gdLst/>
              <a:ahLst/>
              <a:cxnLst/>
              <a:rect r="r" b="b" t="t" l="l"/>
              <a:pathLst>
                <a:path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4167694" y="4171872"/>
            <a:ext cx="1418212" cy="1284127"/>
          </a:xfrm>
          <a:custGeom>
            <a:avLst/>
            <a:gdLst/>
            <a:ahLst/>
            <a:cxnLst/>
            <a:rect r="r" b="b" t="t" l="l"/>
            <a:pathLst>
              <a:path h="1284127" w="1418212">
                <a:moveTo>
                  <a:pt x="0" y="0"/>
                </a:moveTo>
                <a:lnTo>
                  <a:pt x="1418212" y="0"/>
                </a:lnTo>
                <a:lnTo>
                  <a:pt x="1418212" y="1284127"/>
                </a:lnTo>
                <a:lnTo>
                  <a:pt x="0" y="12841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94379" y="1647825"/>
            <a:ext cx="7564842" cy="1905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4500">
                <a:solidFill>
                  <a:srgbClr val="03A8E8"/>
                </a:solidFill>
                <a:latin typeface="Roboto Bold"/>
              </a:rPr>
              <a:t>Wezwanie do działania</a:t>
            </a:r>
          </a:p>
          <a:p>
            <a:pPr algn="ctr">
              <a:lnSpc>
                <a:spcPts val="3300"/>
              </a:lnSpc>
            </a:pPr>
          </a:p>
          <a:p>
            <a:pPr algn="ctr">
              <a:lnSpc>
                <a:spcPts val="3300"/>
              </a:lnSpc>
            </a:pPr>
            <a:r>
              <a:rPr lang="en-US" sz="3000">
                <a:solidFill>
                  <a:srgbClr val="100F0D"/>
                </a:solidFill>
                <a:latin typeface="Roboto"/>
              </a:rPr>
              <a:t>Daj odbiorcom powód do reakcji na Twój post - zapytaj o opinię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365170" y="6440676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477656" y="2194887"/>
            <a:ext cx="1225970" cy="1072540"/>
          </a:xfrm>
          <a:custGeom>
            <a:avLst/>
            <a:gdLst/>
            <a:ahLst/>
            <a:cxnLst/>
            <a:rect r="r" b="b" t="t" l="l"/>
            <a:pathLst>
              <a:path h="1072540" w="1225970">
                <a:moveTo>
                  <a:pt x="0" y="0"/>
                </a:moveTo>
                <a:lnTo>
                  <a:pt x="1225970" y="0"/>
                </a:lnTo>
                <a:lnTo>
                  <a:pt x="1225970" y="1072539"/>
                </a:lnTo>
                <a:lnTo>
                  <a:pt x="0" y="10725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54480" y="1244346"/>
            <a:ext cx="927692" cy="927692"/>
          </a:xfrm>
          <a:custGeom>
            <a:avLst/>
            <a:gdLst/>
            <a:ahLst/>
            <a:cxnLst/>
            <a:rect r="r" b="b" t="t" l="l"/>
            <a:pathLst>
              <a:path h="927692" w="927692">
                <a:moveTo>
                  <a:pt x="0" y="0"/>
                </a:moveTo>
                <a:lnTo>
                  <a:pt x="927692" y="0"/>
                </a:lnTo>
                <a:lnTo>
                  <a:pt x="927692" y="927692"/>
                </a:lnTo>
                <a:lnTo>
                  <a:pt x="0" y="927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956478">
            <a:off x="7834743" y="4853405"/>
            <a:ext cx="1003306" cy="877742"/>
          </a:xfrm>
          <a:custGeom>
            <a:avLst/>
            <a:gdLst/>
            <a:ahLst/>
            <a:cxnLst/>
            <a:rect r="r" b="b" t="t" l="l"/>
            <a:pathLst>
              <a:path h="877742" w="1003306">
                <a:moveTo>
                  <a:pt x="0" y="0"/>
                </a:moveTo>
                <a:lnTo>
                  <a:pt x="1003305" y="0"/>
                </a:lnTo>
                <a:lnTo>
                  <a:pt x="1003305" y="877742"/>
                </a:lnTo>
                <a:lnTo>
                  <a:pt x="0" y="8777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365319" y="4374076"/>
            <a:ext cx="716853" cy="716853"/>
          </a:xfrm>
          <a:custGeom>
            <a:avLst/>
            <a:gdLst/>
            <a:ahLst/>
            <a:cxnLst/>
            <a:rect r="r" b="b" t="t" l="l"/>
            <a:pathLst>
              <a:path h="716853" w="716853">
                <a:moveTo>
                  <a:pt x="0" y="0"/>
                </a:moveTo>
                <a:lnTo>
                  <a:pt x="716853" y="0"/>
                </a:lnTo>
                <a:lnTo>
                  <a:pt x="716853" y="716853"/>
                </a:lnTo>
                <a:lnTo>
                  <a:pt x="0" y="7168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6424279">
            <a:off x="4956406" y="1451481"/>
            <a:ext cx="1225970" cy="1072540"/>
          </a:xfrm>
          <a:custGeom>
            <a:avLst/>
            <a:gdLst/>
            <a:ahLst/>
            <a:cxnLst/>
            <a:rect r="r" b="b" t="t" l="l"/>
            <a:pathLst>
              <a:path h="1072540" w="1225970">
                <a:moveTo>
                  <a:pt x="0" y="0"/>
                </a:moveTo>
                <a:lnTo>
                  <a:pt x="1225970" y="0"/>
                </a:lnTo>
                <a:lnTo>
                  <a:pt x="1225970" y="1072540"/>
                </a:lnTo>
                <a:lnTo>
                  <a:pt x="0" y="1072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328866" y="585944"/>
            <a:ext cx="839583" cy="839583"/>
          </a:xfrm>
          <a:custGeom>
            <a:avLst/>
            <a:gdLst/>
            <a:ahLst/>
            <a:cxnLst/>
            <a:rect r="r" b="b" t="t" l="l"/>
            <a:pathLst>
              <a:path h="839583" w="839583">
                <a:moveTo>
                  <a:pt x="0" y="0"/>
                </a:moveTo>
                <a:lnTo>
                  <a:pt x="839583" y="0"/>
                </a:lnTo>
                <a:lnTo>
                  <a:pt x="839583" y="839583"/>
                </a:lnTo>
                <a:lnTo>
                  <a:pt x="0" y="8395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5218303">
            <a:off x="6548946" y="5814225"/>
            <a:ext cx="964163" cy="843498"/>
          </a:xfrm>
          <a:custGeom>
            <a:avLst/>
            <a:gdLst/>
            <a:ahLst/>
            <a:cxnLst/>
            <a:rect r="r" b="b" t="t" l="l"/>
            <a:pathLst>
              <a:path h="843498" w="964163">
                <a:moveTo>
                  <a:pt x="0" y="0"/>
                </a:moveTo>
                <a:lnTo>
                  <a:pt x="964164" y="0"/>
                </a:lnTo>
                <a:lnTo>
                  <a:pt x="964164" y="843498"/>
                </a:lnTo>
                <a:lnTo>
                  <a:pt x="0" y="8434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376354" y="6235974"/>
            <a:ext cx="714287" cy="714287"/>
          </a:xfrm>
          <a:custGeom>
            <a:avLst/>
            <a:gdLst/>
            <a:ahLst/>
            <a:cxnLst/>
            <a:rect r="r" b="b" t="t" l="l"/>
            <a:pathLst>
              <a:path h="714287" w="714287">
                <a:moveTo>
                  <a:pt x="0" y="0"/>
                </a:moveTo>
                <a:lnTo>
                  <a:pt x="714287" y="0"/>
                </a:lnTo>
                <a:lnTo>
                  <a:pt x="714287" y="714287"/>
                </a:lnTo>
                <a:lnTo>
                  <a:pt x="0" y="7142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5748657" y="1555014"/>
            <a:ext cx="2205703" cy="4364363"/>
            <a:chOff x="0" y="0"/>
            <a:chExt cx="2620010" cy="518414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11"/>
              <a:stretch>
                <a:fillRect l="-36660" t="0" r="-3666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492550" y="453858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492550" y="3565509"/>
            <a:ext cx="4836316" cy="1368822"/>
            <a:chOff x="0" y="0"/>
            <a:chExt cx="6448421" cy="1825096"/>
          </a:xfrm>
        </p:grpSpPr>
        <p:sp>
          <p:nvSpPr>
            <p:cNvPr name="TextBox 22" id="22"/>
            <p:cNvSpPr txBox="true"/>
            <p:nvPr/>
          </p:nvSpPr>
          <p:spPr>
            <a:xfrm rot="0">
              <a:off x="0" y="9525"/>
              <a:ext cx="6448421" cy="10801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38"/>
                </a:lnSpc>
              </a:pPr>
              <a:r>
                <a:rPr lang="en-US" sz="2853" spc="57">
                  <a:solidFill>
                    <a:srgbClr val="BED72F"/>
                  </a:solidFill>
                  <a:latin typeface="Roboto Bold"/>
                </a:rPr>
                <a:t>WITAJ W ŚWIECIE MEDIÓW SPOŁECZNOŚCIOWYCH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0" y="1246499"/>
              <a:ext cx="6448421" cy="5785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644"/>
                </a:lnSpc>
              </a:pPr>
            </a:p>
          </p:txBody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500733" y="731520"/>
            <a:ext cx="521347" cy="266002"/>
            <a:chOff x="0" y="0"/>
            <a:chExt cx="695130" cy="354669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2123256" cy="1106170"/>
              </a:xfrm>
              <a:custGeom>
                <a:avLst/>
                <a:gdLst/>
                <a:ahLst/>
                <a:cxnLst/>
                <a:rect r="r" b="b" t="t" l="l"/>
                <a:pathLst>
                  <a:path h="1106170" w="2123256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" id="5"/>
            <p:cNvGrpSpPr/>
            <p:nvPr/>
          </p:nvGrpSpPr>
          <p:grpSpPr>
            <a:xfrm rot="0"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2145487" cy="1107440"/>
              </a:xfrm>
              <a:custGeom>
                <a:avLst/>
                <a:gdLst/>
                <a:ahLst/>
                <a:cxnLst/>
                <a:rect r="r" b="b" t="t" l="l"/>
                <a:pathLst>
                  <a:path h="1107440" w="2145487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name="Freeform 7" id="7"/>
            <p:cNvSpPr/>
            <p:nvPr/>
          </p:nvSpPr>
          <p:spPr>
            <a:xfrm flipH="false" flipV="false" rot="0">
              <a:off x="197386" y="107707"/>
              <a:ext cx="300357" cy="139256"/>
            </a:xfrm>
            <a:custGeom>
              <a:avLst/>
              <a:gdLst/>
              <a:ahLst/>
              <a:cxnLst/>
              <a:rect r="r" b="b" t="t" l="l"/>
              <a:pathLst>
                <a:path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4237264" y="4417988"/>
            <a:ext cx="1279072" cy="1283740"/>
          </a:xfrm>
          <a:custGeom>
            <a:avLst/>
            <a:gdLst/>
            <a:ahLst/>
            <a:cxnLst/>
            <a:rect r="r" b="b" t="t" l="l"/>
            <a:pathLst>
              <a:path h="1283740" w="1279072">
                <a:moveTo>
                  <a:pt x="0" y="0"/>
                </a:moveTo>
                <a:lnTo>
                  <a:pt x="1279072" y="0"/>
                </a:lnTo>
                <a:lnTo>
                  <a:pt x="1279072" y="1283739"/>
                </a:lnTo>
                <a:lnTo>
                  <a:pt x="0" y="1283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94379" y="1515110"/>
            <a:ext cx="7564842" cy="2743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4500">
                <a:solidFill>
                  <a:srgbClr val="03A8E8"/>
                </a:solidFill>
                <a:latin typeface="Roboto Bold"/>
              </a:rPr>
              <a:t>Używaj emotikonów</a:t>
            </a:r>
          </a:p>
          <a:p>
            <a:pPr algn="ctr">
              <a:lnSpc>
                <a:spcPts val="3300"/>
              </a:lnSpc>
            </a:pPr>
          </a:p>
          <a:p>
            <a:pPr algn="ctr">
              <a:lnSpc>
                <a:spcPts val="3300"/>
              </a:lnSpc>
            </a:pPr>
            <a:r>
              <a:rPr lang="en-US" sz="3000">
                <a:solidFill>
                  <a:srgbClr val="000000"/>
                </a:solidFill>
                <a:latin typeface="Roboto"/>
              </a:rPr>
              <a:t>Emoji wyrażają emocje, a dzięki swojej kolorystyce pozytywnie wpływają na widoczność postów</a:t>
            </a:r>
          </a:p>
          <a:p>
            <a:pPr algn="ctr">
              <a:lnSpc>
                <a:spcPts val="3300"/>
              </a:lnSpc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365170" y="6440676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500733" y="731520"/>
            <a:ext cx="521347" cy="266002"/>
            <a:chOff x="0" y="0"/>
            <a:chExt cx="695130" cy="354669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2123256" cy="1106170"/>
              </a:xfrm>
              <a:custGeom>
                <a:avLst/>
                <a:gdLst/>
                <a:ahLst/>
                <a:cxnLst/>
                <a:rect r="r" b="b" t="t" l="l"/>
                <a:pathLst>
                  <a:path h="1106170" w="2123256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" id="5"/>
            <p:cNvGrpSpPr/>
            <p:nvPr/>
          </p:nvGrpSpPr>
          <p:grpSpPr>
            <a:xfrm rot="0"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2145487" cy="1107440"/>
              </a:xfrm>
              <a:custGeom>
                <a:avLst/>
                <a:gdLst/>
                <a:ahLst/>
                <a:cxnLst/>
                <a:rect r="r" b="b" t="t" l="l"/>
                <a:pathLst>
                  <a:path h="1107440" w="2145487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name="Freeform 7" id="7"/>
            <p:cNvSpPr/>
            <p:nvPr/>
          </p:nvSpPr>
          <p:spPr>
            <a:xfrm flipH="false" flipV="false" rot="0">
              <a:off x="197386" y="107707"/>
              <a:ext cx="300357" cy="139256"/>
            </a:xfrm>
            <a:custGeom>
              <a:avLst/>
              <a:gdLst/>
              <a:ahLst/>
              <a:cxnLst/>
              <a:rect r="r" b="b" t="t" l="l"/>
              <a:pathLst>
                <a:path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3975154" y="4403109"/>
            <a:ext cx="1803291" cy="1380338"/>
          </a:xfrm>
          <a:custGeom>
            <a:avLst/>
            <a:gdLst/>
            <a:ahLst/>
            <a:cxnLst/>
            <a:rect r="r" b="b" t="t" l="l"/>
            <a:pathLst>
              <a:path h="1380338" w="1803291">
                <a:moveTo>
                  <a:pt x="0" y="0"/>
                </a:moveTo>
                <a:lnTo>
                  <a:pt x="1803292" y="0"/>
                </a:lnTo>
                <a:lnTo>
                  <a:pt x="1803292" y="1380338"/>
                </a:lnTo>
                <a:lnTo>
                  <a:pt x="0" y="13803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6616" y="1301812"/>
            <a:ext cx="7700367" cy="2988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4500">
                <a:solidFill>
                  <a:srgbClr val="1D9BF0"/>
                </a:solidFill>
                <a:latin typeface="Roboto Bold"/>
              </a:rPr>
              <a:t>Publikuj interesujące</a:t>
            </a:r>
          </a:p>
          <a:p>
            <a:pPr algn="ctr">
              <a:lnSpc>
                <a:spcPts val="4950"/>
              </a:lnSpc>
              <a:spcBef>
                <a:spcPct val="0"/>
              </a:spcBef>
            </a:pPr>
            <a:r>
              <a:rPr lang="en-US" sz="4500">
                <a:solidFill>
                  <a:srgbClr val="1D9BF0"/>
                </a:solidFill>
                <a:latin typeface="Roboto Bold"/>
              </a:rPr>
              <a:t>zdjęcia i filmy</a:t>
            </a:r>
            <a:r>
              <a:rPr lang="en-US" sz="4500">
                <a:solidFill>
                  <a:srgbClr val="1D9BF0"/>
                </a:solidFill>
                <a:latin typeface="Roboto Bold"/>
              </a:rPr>
              <a:t> </a:t>
            </a:r>
          </a:p>
          <a:p>
            <a:pPr algn="ctr">
              <a:lnSpc>
                <a:spcPts val="4950"/>
              </a:lnSpc>
              <a:spcBef>
                <a:spcPct val="0"/>
              </a:spcBef>
            </a:pPr>
          </a:p>
          <a:p>
            <a:pPr algn="ctr">
              <a:lnSpc>
                <a:spcPts val="286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Roboto"/>
              </a:rPr>
              <a:t>Ten element najczęściej decyduje o tym, czy</a:t>
            </a:r>
          </a:p>
          <a:p>
            <a:pPr algn="ctr">
              <a:lnSpc>
                <a:spcPts val="286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Roboto"/>
              </a:rPr>
              <a:t>odbiorca zatrzyma się podczas przeglądania postów</a:t>
            </a:r>
          </a:p>
          <a:p>
            <a:pPr algn="ctr">
              <a:lnSpc>
                <a:spcPts val="2860"/>
              </a:lnSpc>
              <a:spcBef>
                <a:spcPct val="0"/>
              </a:spcBef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365170" y="6440676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7780" y="164037"/>
            <a:ext cx="6626241" cy="3224160"/>
          </a:xfrm>
          <a:custGeom>
            <a:avLst/>
            <a:gdLst/>
            <a:ahLst/>
            <a:cxnLst/>
            <a:rect r="r" b="b" t="t" l="l"/>
            <a:pathLst>
              <a:path h="3224160" w="6626241">
                <a:moveTo>
                  <a:pt x="0" y="0"/>
                </a:moveTo>
                <a:lnTo>
                  <a:pt x="6626242" y="0"/>
                </a:lnTo>
                <a:lnTo>
                  <a:pt x="6626242" y="3224160"/>
                </a:lnTo>
                <a:lnTo>
                  <a:pt x="0" y="32241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868797" y="2288146"/>
            <a:ext cx="2687970" cy="3082684"/>
          </a:xfrm>
          <a:custGeom>
            <a:avLst/>
            <a:gdLst/>
            <a:ahLst/>
            <a:cxnLst/>
            <a:rect r="r" b="b" t="t" l="l"/>
            <a:pathLst>
              <a:path h="3082684" w="2687970">
                <a:moveTo>
                  <a:pt x="0" y="0"/>
                </a:moveTo>
                <a:lnTo>
                  <a:pt x="2687969" y="0"/>
                </a:lnTo>
                <a:lnTo>
                  <a:pt x="2687969" y="3082684"/>
                </a:lnTo>
                <a:lnTo>
                  <a:pt x="0" y="30826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8706" t="-32351" r="-56802" b="-768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7780" y="3517793"/>
            <a:ext cx="3209913" cy="3649859"/>
          </a:xfrm>
          <a:custGeom>
            <a:avLst/>
            <a:gdLst/>
            <a:ahLst/>
            <a:cxnLst/>
            <a:rect r="r" b="b" t="t" l="l"/>
            <a:pathLst>
              <a:path h="3649859" w="3209913">
                <a:moveTo>
                  <a:pt x="0" y="0"/>
                </a:moveTo>
                <a:lnTo>
                  <a:pt x="3209913" y="0"/>
                </a:lnTo>
                <a:lnTo>
                  <a:pt x="3209913" y="3649859"/>
                </a:lnTo>
                <a:lnTo>
                  <a:pt x="0" y="36498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7549" t="-32675" r="-56588" b="-788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450901" y="3574007"/>
            <a:ext cx="3140288" cy="3593645"/>
          </a:xfrm>
          <a:custGeom>
            <a:avLst/>
            <a:gdLst/>
            <a:ahLst/>
            <a:cxnLst/>
            <a:rect r="r" b="b" t="t" l="l"/>
            <a:pathLst>
              <a:path h="3593645" w="3140288">
                <a:moveTo>
                  <a:pt x="0" y="0"/>
                </a:moveTo>
                <a:lnTo>
                  <a:pt x="3140288" y="0"/>
                </a:lnTo>
                <a:lnTo>
                  <a:pt x="3140288" y="3593645"/>
                </a:lnTo>
                <a:lnTo>
                  <a:pt x="0" y="35936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9296" t="-32574" r="-57088" b="-8194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916096" y="6450679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916096" y="6450679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53021" y="347336"/>
            <a:ext cx="4809139" cy="2368731"/>
          </a:xfrm>
          <a:custGeom>
            <a:avLst/>
            <a:gdLst/>
            <a:ahLst/>
            <a:cxnLst/>
            <a:rect r="r" b="b" t="t" l="l"/>
            <a:pathLst>
              <a:path h="2368731" w="4809139">
                <a:moveTo>
                  <a:pt x="0" y="0"/>
                </a:moveTo>
                <a:lnTo>
                  <a:pt x="4809139" y="0"/>
                </a:lnTo>
                <a:lnTo>
                  <a:pt x="4809139" y="2368731"/>
                </a:lnTo>
                <a:lnTo>
                  <a:pt x="0" y="23687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53021" y="2850684"/>
            <a:ext cx="3605146" cy="4151872"/>
          </a:xfrm>
          <a:custGeom>
            <a:avLst/>
            <a:gdLst/>
            <a:ahLst/>
            <a:cxnLst/>
            <a:rect r="r" b="b" t="t" l="l"/>
            <a:pathLst>
              <a:path h="4151872" w="3605146">
                <a:moveTo>
                  <a:pt x="0" y="0"/>
                </a:moveTo>
                <a:lnTo>
                  <a:pt x="3605147" y="0"/>
                </a:lnTo>
                <a:lnTo>
                  <a:pt x="3605147" y="4151873"/>
                </a:lnTo>
                <a:lnTo>
                  <a:pt x="0" y="41518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374920" y="347336"/>
            <a:ext cx="3985896" cy="4579285"/>
          </a:xfrm>
          <a:custGeom>
            <a:avLst/>
            <a:gdLst/>
            <a:ahLst/>
            <a:cxnLst/>
            <a:rect r="r" b="b" t="t" l="l"/>
            <a:pathLst>
              <a:path h="4579285" w="3985896">
                <a:moveTo>
                  <a:pt x="0" y="0"/>
                </a:moveTo>
                <a:lnTo>
                  <a:pt x="3985896" y="0"/>
                </a:lnTo>
                <a:lnTo>
                  <a:pt x="3985896" y="4579285"/>
                </a:lnTo>
                <a:lnTo>
                  <a:pt x="0" y="45792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916096" y="6450679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02097" y="165225"/>
            <a:ext cx="5865315" cy="2813681"/>
          </a:xfrm>
          <a:custGeom>
            <a:avLst/>
            <a:gdLst/>
            <a:ahLst/>
            <a:cxnLst/>
            <a:rect r="r" b="b" t="t" l="l"/>
            <a:pathLst>
              <a:path h="2813681" w="5865315">
                <a:moveTo>
                  <a:pt x="0" y="0"/>
                </a:moveTo>
                <a:lnTo>
                  <a:pt x="5865315" y="0"/>
                </a:lnTo>
                <a:lnTo>
                  <a:pt x="5865315" y="2813681"/>
                </a:lnTo>
                <a:lnTo>
                  <a:pt x="0" y="28136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02097" y="3154186"/>
            <a:ext cx="3825633" cy="3848370"/>
          </a:xfrm>
          <a:custGeom>
            <a:avLst/>
            <a:gdLst/>
            <a:ahLst/>
            <a:cxnLst/>
            <a:rect r="r" b="b" t="t" l="l"/>
            <a:pathLst>
              <a:path h="3848370" w="3825633">
                <a:moveTo>
                  <a:pt x="0" y="0"/>
                </a:moveTo>
                <a:lnTo>
                  <a:pt x="3825633" y="0"/>
                </a:lnTo>
                <a:lnTo>
                  <a:pt x="3825633" y="3848371"/>
                </a:lnTo>
                <a:lnTo>
                  <a:pt x="0" y="38483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216611" y="1435416"/>
            <a:ext cx="3400751" cy="4444367"/>
          </a:xfrm>
          <a:custGeom>
            <a:avLst/>
            <a:gdLst/>
            <a:ahLst/>
            <a:cxnLst/>
            <a:rect r="r" b="b" t="t" l="l"/>
            <a:pathLst>
              <a:path h="4444367" w="3400751">
                <a:moveTo>
                  <a:pt x="0" y="0"/>
                </a:moveTo>
                <a:lnTo>
                  <a:pt x="3400751" y="0"/>
                </a:lnTo>
                <a:lnTo>
                  <a:pt x="3400751" y="4444368"/>
                </a:lnTo>
                <a:lnTo>
                  <a:pt x="0" y="44443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420938"/>
            <a:ext cx="9753600" cy="5577385"/>
          </a:xfrm>
          <a:custGeom>
            <a:avLst/>
            <a:gdLst/>
            <a:ahLst/>
            <a:cxnLst/>
            <a:rect r="r" b="b" t="t" l="l"/>
            <a:pathLst>
              <a:path h="5577385" w="9753600">
                <a:moveTo>
                  <a:pt x="0" y="0"/>
                </a:moveTo>
                <a:lnTo>
                  <a:pt x="9753600" y="0"/>
                </a:lnTo>
                <a:lnTo>
                  <a:pt x="9753600" y="5577385"/>
                </a:lnTo>
                <a:lnTo>
                  <a:pt x="0" y="55773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95" t="-1688" r="-979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575312" y="760095"/>
            <a:ext cx="7446768" cy="1127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400"/>
              </a:lnSpc>
              <a:spcBef>
                <a:spcPct val="0"/>
              </a:spcBef>
            </a:pPr>
            <a:r>
              <a:rPr lang="en-US" sz="4000">
                <a:solidFill>
                  <a:srgbClr val="1D9BF0"/>
                </a:solidFill>
                <a:latin typeface="Roboto Bold"/>
              </a:rPr>
              <a:t>Etap</a:t>
            </a:r>
            <a:r>
              <a:rPr lang="en-US" sz="4000">
                <a:solidFill>
                  <a:srgbClr val="1D9BF0"/>
                </a:solidFill>
                <a:latin typeface="Roboto Bold"/>
              </a:rPr>
              <a:t> 3: Jak pisać ciekawe teksty? Poradnik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365170" y="6440676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55396" y="0"/>
            <a:ext cx="7842807" cy="7315200"/>
          </a:xfrm>
          <a:custGeom>
            <a:avLst/>
            <a:gdLst/>
            <a:ahLst/>
            <a:cxnLst/>
            <a:rect r="r" b="b" t="t" l="l"/>
            <a:pathLst>
              <a:path h="7315200" w="7842807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044898" y="1788232"/>
            <a:ext cx="5663803" cy="1702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803"/>
              </a:lnSpc>
            </a:pPr>
            <a:r>
              <a:rPr lang="en-US" sz="9859">
                <a:solidFill>
                  <a:srgbClr val="FFFFFF"/>
                </a:solidFill>
                <a:latin typeface="Roboto Bold"/>
              </a:rPr>
              <a:t>POMYSŁ!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06863" y="5618776"/>
            <a:ext cx="1297067" cy="1421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96"/>
              </a:lnSpc>
              <a:spcBef>
                <a:spcPct val="0"/>
              </a:spcBef>
            </a:pPr>
            <a:r>
              <a:rPr lang="en-US" sz="9905">
                <a:solidFill>
                  <a:srgbClr val="696F01"/>
                </a:solidFill>
                <a:latin typeface="Kollektif"/>
              </a:rPr>
              <a:t>#1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8500733" y="731520"/>
            <a:ext cx="521347" cy="266002"/>
            <a:chOff x="0" y="0"/>
            <a:chExt cx="695130" cy="354669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2123256" cy="1106170"/>
              </a:xfrm>
              <a:custGeom>
                <a:avLst/>
                <a:gdLst/>
                <a:ahLst/>
                <a:cxnLst/>
                <a:rect r="r" b="b" t="t" l="l"/>
                <a:pathLst>
                  <a:path h="1106170" w="2123256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" id="8"/>
            <p:cNvGrpSpPr/>
            <p:nvPr/>
          </p:nvGrpSpPr>
          <p:grpSpPr>
            <a:xfrm rot="0"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145487" cy="1107440"/>
              </a:xfrm>
              <a:custGeom>
                <a:avLst/>
                <a:gdLst/>
                <a:ahLst/>
                <a:cxnLst/>
                <a:rect r="r" b="b" t="t" l="l"/>
                <a:pathLst>
                  <a:path h="1107440" w="2145487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197386" y="107707"/>
              <a:ext cx="300357" cy="139256"/>
            </a:xfrm>
            <a:custGeom>
              <a:avLst/>
              <a:gdLst/>
              <a:ahLst/>
              <a:cxnLst/>
              <a:rect r="r" b="b" t="t" l="l"/>
              <a:pathLst>
                <a:path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6916096" y="6450679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55396" y="0"/>
            <a:ext cx="7842807" cy="7315200"/>
          </a:xfrm>
          <a:custGeom>
            <a:avLst/>
            <a:gdLst/>
            <a:ahLst/>
            <a:cxnLst/>
            <a:rect r="r" b="b" t="t" l="l"/>
            <a:pathLst>
              <a:path h="7315200" w="7842807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937602" y="2791251"/>
            <a:ext cx="5878396" cy="22799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32"/>
              </a:lnSpc>
            </a:pPr>
            <a:r>
              <a:rPr lang="en-US" sz="3237">
                <a:solidFill>
                  <a:srgbClr val="FFFFFF"/>
                </a:solidFill>
                <a:latin typeface="Roboto"/>
              </a:rPr>
              <a:t>Określ do kogo piszesz </a:t>
            </a:r>
          </a:p>
          <a:p>
            <a:pPr algn="ctr">
              <a:lnSpc>
                <a:spcPts val="4532"/>
              </a:lnSpc>
            </a:pPr>
            <a:r>
              <a:rPr lang="en-US" sz="3237">
                <a:solidFill>
                  <a:srgbClr val="FFFFFF"/>
                </a:solidFill>
                <a:latin typeface="Roboto"/>
              </a:rPr>
              <a:t>i dlaczego ktoś miałby przeczytać Twój tekst</a:t>
            </a:r>
          </a:p>
          <a:p>
            <a:pPr algn="ctr">
              <a:lnSpc>
                <a:spcPts val="4532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48391" y="5618776"/>
            <a:ext cx="1614011" cy="1421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96"/>
              </a:lnSpc>
              <a:spcBef>
                <a:spcPct val="0"/>
              </a:spcBef>
            </a:pPr>
            <a:r>
              <a:rPr lang="en-US" sz="9905">
                <a:solidFill>
                  <a:srgbClr val="696F01"/>
                </a:solidFill>
                <a:latin typeface="Kollektif"/>
              </a:rPr>
              <a:t>#2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762402" y="1051769"/>
            <a:ext cx="6363835" cy="1455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28"/>
              </a:lnSpc>
            </a:pPr>
            <a:r>
              <a:rPr lang="en-US" sz="5116">
                <a:solidFill>
                  <a:srgbClr val="FFFFFF"/>
                </a:solidFill>
                <a:latin typeface="Roboto Bold"/>
              </a:rPr>
              <a:t>KTO JEST </a:t>
            </a:r>
          </a:p>
          <a:p>
            <a:pPr algn="ctr">
              <a:lnSpc>
                <a:spcPts val="5628"/>
              </a:lnSpc>
              <a:spcBef>
                <a:spcPct val="0"/>
              </a:spcBef>
            </a:pPr>
            <a:r>
              <a:rPr lang="en-US" sz="5116">
                <a:solidFill>
                  <a:srgbClr val="FFFFFF"/>
                </a:solidFill>
                <a:latin typeface="Roboto Bold"/>
              </a:rPr>
              <a:t>TWOIM ODIORCĄ</a:t>
            </a:r>
            <a:r>
              <a:rPr lang="en-US" sz="5116">
                <a:solidFill>
                  <a:srgbClr val="FFFFFF"/>
                </a:solidFill>
                <a:latin typeface="Roboto Bold"/>
              </a:rPr>
              <a:t>?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8500733" y="731520"/>
            <a:ext cx="521347" cy="266002"/>
            <a:chOff x="0" y="0"/>
            <a:chExt cx="695130" cy="354669"/>
          </a:xfrm>
        </p:grpSpPr>
        <p:grpSp>
          <p:nvGrpSpPr>
            <p:cNvPr name="Group 7" id="7"/>
            <p:cNvGrpSpPr/>
            <p:nvPr/>
          </p:nvGrpSpPr>
          <p:grpSpPr>
            <a:xfrm rot="0"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123256" cy="1106170"/>
              </a:xfrm>
              <a:custGeom>
                <a:avLst/>
                <a:gdLst/>
                <a:ahLst/>
                <a:cxnLst/>
                <a:rect r="r" b="b" t="t" l="l"/>
                <a:pathLst>
                  <a:path h="1106170" w="2123256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9" id="9"/>
            <p:cNvGrpSpPr/>
            <p:nvPr/>
          </p:nvGrpSpPr>
          <p:grpSpPr>
            <a:xfrm rot="0"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2145487" cy="1107440"/>
              </a:xfrm>
              <a:custGeom>
                <a:avLst/>
                <a:gdLst/>
                <a:ahLst/>
                <a:cxnLst/>
                <a:rect r="r" b="b" t="t" l="l"/>
                <a:pathLst>
                  <a:path h="1107440" w="2145487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name="Freeform 11" id="11"/>
            <p:cNvSpPr/>
            <p:nvPr/>
          </p:nvSpPr>
          <p:spPr>
            <a:xfrm flipH="false" flipV="false" rot="0">
              <a:off x="197386" y="107707"/>
              <a:ext cx="300357" cy="139256"/>
            </a:xfrm>
            <a:custGeom>
              <a:avLst/>
              <a:gdLst/>
              <a:ahLst/>
              <a:cxnLst/>
              <a:rect r="r" b="b" t="t" l="l"/>
              <a:pathLst>
                <a:path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6916096" y="6450679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55396" y="0"/>
            <a:ext cx="7842807" cy="7315200"/>
          </a:xfrm>
          <a:custGeom>
            <a:avLst/>
            <a:gdLst/>
            <a:ahLst/>
            <a:cxnLst/>
            <a:rect r="r" b="b" t="t" l="l"/>
            <a:pathLst>
              <a:path h="7315200" w="7842807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875234" y="2819400"/>
            <a:ext cx="6003131" cy="160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Roboto"/>
              </a:rPr>
              <a:t>Użycie słów kluczowych w tytułach ma znaczenie dla pozycjonowania</a:t>
            </a:r>
          </a:p>
          <a:p>
            <a:pPr algn="ctr">
              <a:lnSpc>
                <a:spcPts val="4200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55296" y="5618776"/>
            <a:ext cx="1600200" cy="1421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96"/>
              </a:lnSpc>
              <a:spcBef>
                <a:spcPct val="0"/>
              </a:spcBef>
            </a:pPr>
            <a:r>
              <a:rPr lang="en-US" sz="9905">
                <a:solidFill>
                  <a:srgbClr val="696F01"/>
                </a:solidFill>
                <a:latin typeface="Kollektif"/>
              </a:rPr>
              <a:t>#3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011686" y="1172385"/>
            <a:ext cx="3730228" cy="14755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03"/>
              </a:lnSpc>
            </a:pPr>
            <a:r>
              <a:rPr lang="en-US" sz="5184">
                <a:solidFill>
                  <a:srgbClr val="FFFFFF"/>
                </a:solidFill>
                <a:latin typeface="Roboto Bold"/>
              </a:rPr>
              <a:t>Zadbaj </a:t>
            </a:r>
          </a:p>
          <a:p>
            <a:pPr algn="ctr">
              <a:lnSpc>
                <a:spcPts val="5703"/>
              </a:lnSpc>
              <a:spcBef>
                <a:spcPct val="0"/>
              </a:spcBef>
            </a:pPr>
            <a:r>
              <a:rPr lang="en-US" sz="5184">
                <a:solidFill>
                  <a:srgbClr val="FFFFFF"/>
                </a:solidFill>
                <a:latin typeface="Roboto Bold"/>
              </a:rPr>
              <a:t>o dobry tytuł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8500733" y="731520"/>
            <a:ext cx="521347" cy="266002"/>
            <a:chOff x="0" y="0"/>
            <a:chExt cx="695130" cy="354669"/>
          </a:xfrm>
        </p:grpSpPr>
        <p:grpSp>
          <p:nvGrpSpPr>
            <p:cNvPr name="Group 7" id="7"/>
            <p:cNvGrpSpPr/>
            <p:nvPr/>
          </p:nvGrpSpPr>
          <p:grpSpPr>
            <a:xfrm rot="0"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123256" cy="1106170"/>
              </a:xfrm>
              <a:custGeom>
                <a:avLst/>
                <a:gdLst/>
                <a:ahLst/>
                <a:cxnLst/>
                <a:rect r="r" b="b" t="t" l="l"/>
                <a:pathLst>
                  <a:path h="1106170" w="2123256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9" id="9"/>
            <p:cNvGrpSpPr/>
            <p:nvPr/>
          </p:nvGrpSpPr>
          <p:grpSpPr>
            <a:xfrm rot="0"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2145487" cy="1107440"/>
              </a:xfrm>
              <a:custGeom>
                <a:avLst/>
                <a:gdLst/>
                <a:ahLst/>
                <a:cxnLst/>
                <a:rect r="r" b="b" t="t" l="l"/>
                <a:pathLst>
                  <a:path h="1107440" w="2145487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name="Freeform 11" id="11"/>
            <p:cNvSpPr/>
            <p:nvPr/>
          </p:nvSpPr>
          <p:spPr>
            <a:xfrm flipH="false" flipV="false" rot="0">
              <a:off x="197386" y="107707"/>
              <a:ext cx="300357" cy="139256"/>
            </a:xfrm>
            <a:custGeom>
              <a:avLst/>
              <a:gdLst/>
              <a:ahLst/>
              <a:cxnLst/>
              <a:rect r="r" b="b" t="t" l="l"/>
              <a:pathLst>
                <a:path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6916096" y="6450679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55396" y="0"/>
            <a:ext cx="7842807" cy="7315200"/>
          </a:xfrm>
          <a:custGeom>
            <a:avLst/>
            <a:gdLst/>
            <a:ahLst/>
            <a:cxnLst/>
            <a:rect r="r" b="b" t="t" l="l"/>
            <a:pathLst>
              <a:path h="7315200" w="7842807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1122" y="5618776"/>
            <a:ext cx="1728549" cy="1421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96"/>
              </a:lnSpc>
              <a:spcBef>
                <a:spcPct val="0"/>
              </a:spcBef>
            </a:pPr>
            <a:r>
              <a:rPr lang="en-US" sz="9905">
                <a:solidFill>
                  <a:srgbClr val="696F01"/>
                </a:solidFill>
                <a:latin typeface="Kollektif"/>
              </a:rPr>
              <a:t>#4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98749" y="1458090"/>
            <a:ext cx="6956101" cy="2199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08"/>
              </a:lnSpc>
            </a:pPr>
            <a:r>
              <a:rPr lang="en-US" sz="5189">
                <a:solidFill>
                  <a:srgbClr val="FFFFFF"/>
                </a:solidFill>
                <a:latin typeface="Roboto Bold"/>
              </a:rPr>
              <a:t>Zwracaj się </a:t>
            </a:r>
          </a:p>
          <a:p>
            <a:pPr algn="ctr">
              <a:lnSpc>
                <a:spcPts val="5708"/>
              </a:lnSpc>
            </a:pPr>
            <a:r>
              <a:rPr lang="en-US" sz="5189">
                <a:solidFill>
                  <a:srgbClr val="FFFFFF"/>
                </a:solidFill>
                <a:latin typeface="Roboto Bold"/>
              </a:rPr>
              <a:t>do czytelnika</a:t>
            </a:r>
          </a:p>
          <a:p>
            <a:pPr algn="ctr">
              <a:lnSpc>
                <a:spcPts val="5708"/>
              </a:lnSpc>
              <a:spcBef>
                <a:spcPct val="0"/>
              </a:spcBef>
            </a:pPr>
            <a:r>
              <a:rPr lang="en-US" sz="5189">
                <a:solidFill>
                  <a:srgbClr val="FFFFFF"/>
                </a:solidFill>
                <a:latin typeface="Roboto Bold"/>
              </a:rPr>
              <a:t>bezpośrednio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8500733" y="731520"/>
            <a:ext cx="521347" cy="266002"/>
            <a:chOff x="0" y="0"/>
            <a:chExt cx="695130" cy="354669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2123256" cy="1106170"/>
              </a:xfrm>
              <a:custGeom>
                <a:avLst/>
                <a:gdLst/>
                <a:ahLst/>
                <a:cxnLst/>
                <a:rect r="r" b="b" t="t" l="l"/>
                <a:pathLst>
                  <a:path h="1106170" w="2123256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" id="8"/>
            <p:cNvGrpSpPr/>
            <p:nvPr/>
          </p:nvGrpSpPr>
          <p:grpSpPr>
            <a:xfrm rot="0"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145487" cy="1107440"/>
              </a:xfrm>
              <a:custGeom>
                <a:avLst/>
                <a:gdLst/>
                <a:ahLst/>
                <a:cxnLst/>
                <a:rect r="r" b="b" t="t" l="l"/>
                <a:pathLst>
                  <a:path h="1107440" w="2145487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197386" y="107707"/>
              <a:ext cx="300357" cy="139256"/>
            </a:xfrm>
            <a:custGeom>
              <a:avLst/>
              <a:gdLst/>
              <a:ahLst/>
              <a:cxnLst/>
              <a:rect r="r" b="b" t="t" l="l"/>
              <a:pathLst>
                <a:path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6916096" y="6450679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02920"/>
            <a:ext cx="9753600" cy="5486400"/>
          </a:xfrm>
          <a:custGeom>
            <a:avLst/>
            <a:gdLst/>
            <a:ahLst/>
            <a:cxnLst/>
            <a:rect r="r" b="b" t="t" l="l"/>
            <a:pathLst>
              <a:path h="5486400" w="9753600">
                <a:moveTo>
                  <a:pt x="0" y="0"/>
                </a:moveTo>
                <a:lnTo>
                  <a:pt x="9753600" y="0"/>
                </a:lnTo>
                <a:lnTo>
                  <a:pt x="9753600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06" t="-653" r="0" b="-653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247395" y="769620"/>
            <a:ext cx="6774685" cy="2222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399"/>
              </a:lnSpc>
            </a:pPr>
            <a:r>
              <a:rPr lang="en-US" sz="3999">
                <a:solidFill>
                  <a:srgbClr val="1D9BF0"/>
                </a:solidFill>
                <a:latin typeface="Roboto Bold"/>
              </a:rPr>
              <a:t>Etap 1: Rodzaje mediów społecznościowych</a:t>
            </a:r>
          </a:p>
          <a:p>
            <a:pPr algn="r">
              <a:lnSpc>
                <a:spcPts val="4399"/>
              </a:lnSpc>
            </a:pPr>
            <a:r>
              <a:rPr lang="en-US" sz="3999">
                <a:solidFill>
                  <a:srgbClr val="1D9BF0"/>
                </a:solidFill>
                <a:latin typeface="Roboto Bold"/>
              </a:rPr>
              <a:t>a skuteczny przekaz</a:t>
            </a:r>
          </a:p>
          <a:p>
            <a:pPr algn="r">
              <a:lnSpc>
                <a:spcPts val="4399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365170" y="6440676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55396" y="0"/>
            <a:ext cx="7842807" cy="7315200"/>
          </a:xfrm>
          <a:custGeom>
            <a:avLst/>
            <a:gdLst/>
            <a:ahLst/>
            <a:cxnLst/>
            <a:rect r="r" b="b" t="t" l="l"/>
            <a:pathLst>
              <a:path h="7315200" w="7842807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56547" y="5618776"/>
            <a:ext cx="1597700" cy="1421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96"/>
              </a:lnSpc>
              <a:spcBef>
                <a:spcPct val="0"/>
              </a:spcBef>
            </a:pPr>
            <a:r>
              <a:rPr lang="en-US" sz="9905">
                <a:solidFill>
                  <a:srgbClr val="696F01"/>
                </a:solidFill>
                <a:latin typeface="Kollektif"/>
              </a:rPr>
              <a:t>#5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166189" y="1439737"/>
            <a:ext cx="7312100" cy="3161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08"/>
              </a:lnSpc>
            </a:pPr>
            <a:r>
              <a:rPr lang="en-US" sz="5189">
                <a:solidFill>
                  <a:srgbClr val="FFFFFF"/>
                </a:solidFill>
                <a:latin typeface="Roboto Bold"/>
              </a:rPr>
              <a:t>Bądź zwięzły </a:t>
            </a:r>
          </a:p>
          <a:p>
            <a:pPr algn="ctr">
              <a:lnSpc>
                <a:spcPts val="4498"/>
              </a:lnSpc>
            </a:pPr>
          </a:p>
          <a:p>
            <a:pPr algn="ctr">
              <a:lnSpc>
                <a:spcPts val="4498"/>
              </a:lnSpc>
            </a:pPr>
            <a:r>
              <a:rPr lang="en-US" sz="4089">
                <a:solidFill>
                  <a:srgbClr val="FFFFFF"/>
                </a:solidFill>
                <a:latin typeface="Roboto"/>
              </a:rPr>
              <a:t>Staraj się dzielić zdania złożone na pojedyncze</a:t>
            </a:r>
          </a:p>
          <a:p>
            <a:pPr algn="ctr">
              <a:lnSpc>
                <a:spcPts val="5708"/>
              </a:lnSpc>
              <a:spcBef>
                <a:spcPct val="0"/>
              </a:spcBef>
            </a:pPr>
          </a:p>
        </p:txBody>
      </p:sp>
      <p:grpSp>
        <p:nvGrpSpPr>
          <p:cNvPr name="Group 5" id="5"/>
          <p:cNvGrpSpPr/>
          <p:nvPr/>
        </p:nvGrpSpPr>
        <p:grpSpPr>
          <a:xfrm rot="0">
            <a:off x="8500733" y="731520"/>
            <a:ext cx="521347" cy="266002"/>
            <a:chOff x="0" y="0"/>
            <a:chExt cx="695130" cy="354669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2123256" cy="1106170"/>
              </a:xfrm>
              <a:custGeom>
                <a:avLst/>
                <a:gdLst/>
                <a:ahLst/>
                <a:cxnLst/>
                <a:rect r="r" b="b" t="t" l="l"/>
                <a:pathLst>
                  <a:path h="1106170" w="2123256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" id="8"/>
            <p:cNvGrpSpPr/>
            <p:nvPr/>
          </p:nvGrpSpPr>
          <p:grpSpPr>
            <a:xfrm rot="0"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145487" cy="1107440"/>
              </a:xfrm>
              <a:custGeom>
                <a:avLst/>
                <a:gdLst/>
                <a:ahLst/>
                <a:cxnLst/>
                <a:rect r="r" b="b" t="t" l="l"/>
                <a:pathLst>
                  <a:path h="1107440" w="2145487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197386" y="107707"/>
              <a:ext cx="300357" cy="139256"/>
            </a:xfrm>
            <a:custGeom>
              <a:avLst/>
              <a:gdLst/>
              <a:ahLst/>
              <a:cxnLst/>
              <a:rect r="r" b="b" t="t" l="l"/>
              <a:pathLst>
                <a:path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6916096" y="6450679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55396" y="0"/>
            <a:ext cx="7842807" cy="7315200"/>
          </a:xfrm>
          <a:custGeom>
            <a:avLst/>
            <a:gdLst/>
            <a:ahLst/>
            <a:cxnLst/>
            <a:rect r="r" b="b" t="t" l="l"/>
            <a:pathLst>
              <a:path h="7315200" w="7842807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7020" y="5618776"/>
            <a:ext cx="1636752" cy="1421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96"/>
              </a:lnSpc>
              <a:spcBef>
                <a:spcPct val="0"/>
              </a:spcBef>
            </a:pPr>
            <a:r>
              <a:rPr lang="en-US" sz="9905">
                <a:solidFill>
                  <a:srgbClr val="696F01"/>
                </a:solidFill>
                <a:latin typeface="Kollektif"/>
              </a:rPr>
              <a:t>#6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88656" y="1778690"/>
            <a:ext cx="6737581" cy="23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04"/>
              </a:lnSpc>
            </a:pPr>
            <a:r>
              <a:rPr lang="en-US" sz="4276">
                <a:solidFill>
                  <a:srgbClr val="FFFFFF"/>
                </a:solidFill>
                <a:latin typeface="Roboto Bold"/>
              </a:rPr>
              <a:t>Poszukuj pobudzających wyobraźnię porównań, metafor i historii </a:t>
            </a:r>
          </a:p>
          <a:p>
            <a:pPr algn="ctr">
              <a:lnSpc>
                <a:spcPts val="4704"/>
              </a:lnSpc>
              <a:spcBef>
                <a:spcPct val="0"/>
              </a:spcBef>
            </a:pPr>
          </a:p>
        </p:txBody>
      </p:sp>
      <p:grpSp>
        <p:nvGrpSpPr>
          <p:cNvPr name="Group 5" id="5"/>
          <p:cNvGrpSpPr/>
          <p:nvPr/>
        </p:nvGrpSpPr>
        <p:grpSpPr>
          <a:xfrm rot="0">
            <a:off x="8500733" y="731520"/>
            <a:ext cx="521347" cy="266002"/>
            <a:chOff x="0" y="0"/>
            <a:chExt cx="695130" cy="354669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2123256" cy="1106170"/>
              </a:xfrm>
              <a:custGeom>
                <a:avLst/>
                <a:gdLst/>
                <a:ahLst/>
                <a:cxnLst/>
                <a:rect r="r" b="b" t="t" l="l"/>
                <a:pathLst>
                  <a:path h="1106170" w="2123256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" id="8"/>
            <p:cNvGrpSpPr/>
            <p:nvPr/>
          </p:nvGrpSpPr>
          <p:grpSpPr>
            <a:xfrm rot="0"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145487" cy="1107440"/>
              </a:xfrm>
              <a:custGeom>
                <a:avLst/>
                <a:gdLst/>
                <a:ahLst/>
                <a:cxnLst/>
                <a:rect r="r" b="b" t="t" l="l"/>
                <a:pathLst>
                  <a:path h="1107440" w="2145487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197386" y="107707"/>
              <a:ext cx="300357" cy="139256"/>
            </a:xfrm>
            <a:custGeom>
              <a:avLst/>
              <a:gdLst/>
              <a:ahLst/>
              <a:cxnLst/>
              <a:rect r="r" b="b" t="t" l="l"/>
              <a:pathLst>
                <a:path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6916096" y="6450679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55396" y="0"/>
            <a:ext cx="7842807" cy="7315200"/>
          </a:xfrm>
          <a:custGeom>
            <a:avLst/>
            <a:gdLst/>
            <a:ahLst/>
            <a:cxnLst/>
            <a:rect r="r" b="b" t="t" l="l"/>
            <a:pathLst>
              <a:path h="7315200" w="7842807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90539" y="5618776"/>
            <a:ext cx="1529715" cy="1421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96"/>
              </a:lnSpc>
              <a:spcBef>
                <a:spcPct val="0"/>
              </a:spcBef>
            </a:pPr>
            <a:r>
              <a:rPr lang="en-US" sz="9905">
                <a:solidFill>
                  <a:srgbClr val="696F01"/>
                </a:solidFill>
                <a:latin typeface="Kollektif"/>
              </a:rPr>
              <a:t>#7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570740" y="1016572"/>
            <a:ext cx="6555498" cy="24541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41"/>
              </a:lnSpc>
            </a:pPr>
            <a:r>
              <a:rPr lang="en-US" sz="3492">
                <a:solidFill>
                  <a:srgbClr val="FFFFFF"/>
                </a:solidFill>
                <a:latin typeface="Roboto Bold"/>
              </a:rPr>
              <a:t>Unikaj strony biernej, zaprzeczeń, ogólników, frazesów i znanego tylko Tobie branżowego słownictwa</a:t>
            </a:r>
          </a:p>
          <a:p>
            <a:pPr algn="ctr">
              <a:lnSpc>
                <a:spcPts val="3841"/>
              </a:lnSpc>
              <a:spcBef>
                <a:spcPct val="0"/>
              </a:spcBef>
            </a:pPr>
          </a:p>
        </p:txBody>
      </p:sp>
      <p:grpSp>
        <p:nvGrpSpPr>
          <p:cNvPr name="Group 5" id="5"/>
          <p:cNvGrpSpPr/>
          <p:nvPr/>
        </p:nvGrpSpPr>
        <p:grpSpPr>
          <a:xfrm rot="0">
            <a:off x="8500733" y="731520"/>
            <a:ext cx="521347" cy="266002"/>
            <a:chOff x="0" y="0"/>
            <a:chExt cx="695130" cy="354669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2123256" cy="1106170"/>
              </a:xfrm>
              <a:custGeom>
                <a:avLst/>
                <a:gdLst/>
                <a:ahLst/>
                <a:cxnLst/>
                <a:rect r="r" b="b" t="t" l="l"/>
                <a:pathLst>
                  <a:path h="1106170" w="2123256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" id="8"/>
            <p:cNvGrpSpPr/>
            <p:nvPr/>
          </p:nvGrpSpPr>
          <p:grpSpPr>
            <a:xfrm rot="0"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145487" cy="1107440"/>
              </a:xfrm>
              <a:custGeom>
                <a:avLst/>
                <a:gdLst/>
                <a:ahLst/>
                <a:cxnLst/>
                <a:rect r="r" b="b" t="t" l="l"/>
                <a:pathLst>
                  <a:path h="1107440" w="2145487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197386" y="107707"/>
              <a:ext cx="300357" cy="139256"/>
            </a:xfrm>
            <a:custGeom>
              <a:avLst/>
              <a:gdLst/>
              <a:ahLst/>
              <a:cxnLst/>
              <a:rect r="r" b="b" t="t" l="l"/>
              <a:pathLst>
                <a:path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271305" y="3414809"/>
            <a:ext cx="7101868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9"/>
              </a:lnSpc>
              <a:spcBef>
                <a:spcPct val="0"/>
              </a:spcBef>
            </a:pPr>
            <a:r>
              <a:rPr lang="en-US" sz="2999">
                <a:solidFill>
                  <a:srgbClr val="FFFFFF"/>
                </a:solidFill>
                <a:latin typeface="Roboto"/>
              </a:rPr>
              <a:t>(Chyba, że piszesz tekst dedykowany wyspecjalizowanej branży</a:t>
            </a:r>
            <a:r>
              <a:rPr lang="en-US" sz="2999">
                <a:solidFill>
                  <a:srgbClr val="FFFFFF"/>
                </a:solidFill>
                <a:latin typeface="Roboto"/>
              </a:rPr>
              <a:t>)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6916096" y="6450679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55396" y="0"/>
            <a:ext cx="7842807" cy="7315200"/>
          </a:xfrm>
          <a:custGeom>
            <a:avLst/>
            <a:gdLst/>
            <a:ahLst/>
            <a:cxnLst/>
            <a:rect r="r" b="b" t="t" l="l"/>
            <a:pathLst>
              <a:path h="7315200" w="7842807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71013" y="5618776"/>
            <a:ext cx="1568767" cy="1421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96"/>
              </a:lnSpc>
              <a:spcBef>
                <a:spcPct val="0"/>
              </a:spcBef>
            </a:pPr>
            <a:r>
              <a:rPr lang="en-US" sz="9905">
                <a:solidFill>
                  <a:srgbClr val="696F01"/>
                </a:solidFill>
                <a:latin typeface="Kollektif"/>
              </a:rPr>
              <a:t>#8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878925" y="2183156"/>
            <a:ext cx="5995750" cy="834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7"/>
              </a:lnSpc>
              <a:spcBef>
                <a:spcPct val="0"/>
              </a:spcBef>
            </a:pPr>
            <a:r>
              <a:rPr lang="en-US" sz="5733">
                <a:solidFill>
                  <a:srgbClr val="FFFFFF"/>
                </a:solidFill>
                <a:latin typeface="Roboto Bold"/>
              </a:rPr>
              <a:t>Używaj punktorów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8500733" y="731520"/>
            <a:ext cx="521347" cy="266002"/>
            <a:chOff x="0" y="0"/>
            <a:chExt cx="695130" cy="354669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2123256" cy="1106170"/>
              </a:xfrm>
              <a:custGeom>
                <a:avLst/>
                <a:gdLst/>
                <a:ahLst/>
                <a:cxnLst/>
                <a:rect r="r" b="b" t="t" l="l"/>
                <a:pathLst>
                  <a:path h="1106170" w="2123256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" id="8"/>
            <p:cNvGrpSpPr/>
            <p:nvPr/>
          </p:nvGrpSpPr>
          <p:grpSpPr>
            <a:xfrm rot="0"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145487" cy="1107440"/>
              </a:xfrm>
              <a:custGeom>
                <a:avLst/>
                <a:gdLst/>
                <a:ahLst/>
                <a:cxnLst/>
                <a:rect r="r" b="b" t="t" l="l"/>
                <a:pathLst>
                  <a:path h="1107440" w="2145487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197386" y="107707"/>
              <a:ext cx="300357" cy="139256"/>
            </a:xfrm>
            <a:custGeom>
              <a:avLst/>
              <a:gdLst/>
              <a:ahLst/>
              <a:cxnLst/>
              <a:rect r="r" b="b" t="t" l="l"/>
              <a:pathLst>
                <a:path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6916096" y="6450679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55396" y="0"/>
            <a:ext cx="7842807" cy="7315200"/>
          </a:xfrm>
          <a:custGeom>
            <a:avLst/>
            <a:gdLst/>
            <a:ahLst/>
            <a:cxnLst/>
            <a:rect r="r" b="b" t="t" l="l"/>
            <a:pathLst>
              <a:path h="7315200" w="7842807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5236" y="5618776"/>
            <a:ext cx="1620322" cy="1421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96"/>
              </a:lnSpc>
              <a:spcBef>
                <a:spcPct val="0"/>
              </a:spcBef>
            </a:pPr>
            <a:r>
              <a:rPr lang="en-US" sz="9905">
                <a:solidFill>
                  <a:srgbClr val="696F01"/>
                </a:solidFill>
                <a:latin typeface="Kollektif"/>
              </a:rPr>
              <a:t>#9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600828" y="1510419"/>
            <a:ext cx="6525409" cy="22788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17"/>
              </a:lnSpc>
            </a:pPr>
            <a:r>
              <a:rPr lang="en-US" sz="5833">
                <a:solidFill>
                  <a:srgbClr val="FFFFFF"/>
                </a:solidFill>
                <a:latin typeface="Roboto Bold"/>
              </a:rPr>
              <a:t>Sprawdź tekst</a:t>
            </a:r>
          </a:p>
          <a:p>
            <a:pPr algn="ctr">
              <a:lnSpc>
                <a:spcPts val="3887"/>
              </a:lnSpc>
            </a:pPr>
          </a:p>
          <a:p>
            <a:pPr algn="ctr">
              <a:lnSpc>
                <a:spcPts val="3887"/>
              </a:lnSpc>
              <a:spcBef>
                <a:spcPct val="0"/>
              </a:spcBef>
            </a:pPr>
            <a:r>
              <a:rPr lang="en-US" sz="3533">
                <a:solidFill>
                  <a:srgbClr val="FFFFFF"/>
                </a:solidFill>
                <a:latin typeface="Roboto"/>
              </a:rPr>
              <a:t>Wybierz się na spacer, prześpij się i sprawdź tekst ponownie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8500733" y="731520"/>
            <a:ext cx="521347" cy="266002"/>
            <a:chOff x="0" y="0"/>
            <a:chExt cx="695130" cy="354669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2123256" cy="1106170"/>
              </a:xfrm>
              <a:custGeom>
                <a:avLst/>
                <a:gdLst/>
                <a:ahLst/>
                <a:cxnLst/>
                <a:rect r="r" b="b" t="t" l="l"/>
                <a:pathLst>
                  <a:path h="1106170" w="2123256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" id="8"/>
            <p:cNvGrpSpPr/>
            <p:nvPr/>
          </p:nvGrpSpPr>
          <p:grpSpPr>
            <a:xfrm rot="0"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145487" cy="1107440"/>
              </a:xfrm>
              <a:custGeom>
                <a:avLst/>
                <a:gdLst/>
                <a:ahLst/>
                <a:cxnLst/>
                <a:rect r="r" b="b" t="t" l="l"/>
                <a:pathLst>
                  <a:path h="1107440" w="2145487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197386" y="107707"/>
              <a:ext cx="300357" cy="139256"/>
            </a:xfrm>
            <a:custGeom>
              <a:avLst/>
              <a:gdLst/>
              <a:ahLst/>
              <a:cxnLst/>
              <a:rect r="r" b="b" t="t" l="l"/>
              <a:pathLst>
                <a:path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6916096" y="6450679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55396" y="0"/>
            <a:ext cx="7842807" cy="7315200"/>
          </a:xfrm>
          <a:custGeom>
            <a:avLst/>
            <a:gdLst/>
            <a:ahLst/>
            <a:cxnLst/>
            <a:rect r="r" b="b" t="t" l="l"/>
            <a:pathLst>
              <a:path h="7315200" w="7842807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5618776"/>
            <a:ext cx="2204134" cy="1421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96"/>
              </a:lnSpc>
              <a:spcBef>
                <a:spcPct val="0"/>
              </a:spcBef>
            </a:pPr>
            <a:r>
              <a:rPr lang="en-US" sz="9905">
                <a:solidFill>
                  <a:srgbClr val="696F01"/>
                </a:solidFill>
                <a:latin typeface="Kollektif"/>
              </a:rPr>
              <a:t>#10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627618" y="1408425"/>
            <a:ext cx="6389243" cy="2834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94"/>
              </a:lnSpc>
            </a:pPr>
            <a:r>
              <a:rPr lang="en-US" sz="4267">
                <a:solidFill>
                  <a:srgbClr val="FFFFFF"/>
                </a:solidFill>
                <a:latin typeface="Roboto Bold"/>
              </a:rPr>
              <a:t>Edytuj i aktualizuj</a:t>
            </a:r>
          </a:p>
          <a:p>
            <a:pPr algn="ctr">
              <a:lnSpc>
                <a:spcPts val="4694"/>
              </a:lnSpc>
            </a:pPr>
            <a:r>
              <a:rPr lang="en-US" sz="4267">
                <a:solidFill>
                  <a:srgbClr val="FFFFFF"/>
                </a:solidFill>
                <a:latin typeface="Roboto Bold"/>
              </a:rPr>
              <a:t>wcześniej publikowane teksty</a:t>
            </a:r>
          </a:p>
          <a:p>
            <a:pPr algn="ctr">
              <a:lnSpc>
                <a:spcPts val="2843"/>
              </a:lnSpc>
            </a:pPr>
          </a:p>
          <a:p>
            <a:pPr algn="ctr">
              <a:lnSpc>
                <a:spcPts val="2843"/>
              </a:lnSpc>
              <a:spcBef>
                <a:spcPct val="0"/>
              </a:spcBef>
            </a:pPr>
            <a:r>
              <a:rPr lang="en-US" sz="2585">
                <a:solidFill>
                  <a:srgbClr val="FFFFFF"/>
                </a:solidFill>
                <a:latin typeface="Roboto"/>
              </a:rPr>
              <a:t>Wpłynie to pozytywnie na pozycjonowanie tekstów i da im drugie życie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8500733" y="731520"/>
            <a:ext cx="521347" cy="266002"/>
            <a:chOff x="0" y="0"/>
            <a:chExt cx="695130" cy="354669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2123256" cy="1106170"/>
              </a:xfrm>
              <a:custGeom>
                <a:avLst/>
                <a:gdLst/>
                <a:ahLst/>
                <a:cxnLst/>
                <a:rect r="r" b="b" t="t" l="l"/>
                <a:pathLst>
                  <a:path h="1106170" w="2123256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" id="8"/>
            <p:cNvGrpSpPr/>
            <p:nvPr/>
          </p:nvGrpSpPr>
          <p:grpSpPr>
            <a:xfrm rot="0"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145487" cy="1107440"/>
              </a:xfrm>
              <a:custGeom>
                <a:avLst/>
                <a:gdLst/>
                <a:ahLst/>
                <a:cxnLst/>
                <a:rect r="r" b="b" t="t" l="l"/>
                <a:pathLst>
                  <a:path h="1107440" w="2145487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197386" y="107707"/>
              <a:ext cx="300357" cy="139256"/>
            </a:xfrm>
            <a:custGeom>
              <a:avLst/>
              <a:gdLst/>
              <a:ahLst/>
              <a:cxnLst/>
              <a:rect r="r" b="b" t="t" l="l"/>
              <a:pathLst>
                <a:path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6916096" y="6450679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604141"/>
            <a:ext cx="9753600" cy="5346727"/>
          </a:xfrm>
          <a:custGeom>
            <a:avLst/>
            <a:gdLst/>
            <a:ahLst/>
            <a:cxnLst/>
            <a:rect r="r" b="b" t="t" l="l"/>
            <a:pathLst>
              <a:path h="5346727" w="9753600">
                <a:moveTo>
                  <a:pt x="0" y="0"/>
                </a:moveTo>
                <a:lnTo>
                  <a:pt x="9753600" y="0"/>
                </a:lnTo>
                <a:lnTo>
                  <a:pt x="9753600" y="5346727"/>
                </a:lnTo>
                <a:lnTo>
                  <a:pt x="0" y="53467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7" t="-9164" r="-24436" b="-43443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31520" y="1029924"/>
            <a:ext cx="7940061" cy="2489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99"/>
              </a:lnSpc>
              <a:spcBef>
                <a:spcPct val="0"/>
              </a:spcBef>
            </a:pPr>
            <a:r>
              <a:rPr lang="en-US" sz="3999">
                <a:solidFill>
                  <a:srgbClr val="1D9BF0"/>
                </a:solidFill>
                <a:latin typeface="Kollektif Bold"/>
              </a:rPr>
              <a:t>Etap</a:t>
            </a:r>
            <a:r>
              <a:rPr lang="en-US" sz="3999">
                <a:solidFill>
                  <a:srgbClr val="1D9BF0"/>
                </a:solidFill>
                <a:latin typeface="Kollektif Bold"/>
              </a:rPr>
              <a:t> 4: Jak pisać </a:t>
            </a:r>
          </a:p>
          <a:p>
            <a:pPr>
              <a:lnSpc>
                <a:spcPts val="4399"/>
              </a:lnSpc>
              <a:spcBef>
                <a:spcPct val="0"/>
              </a:spcBef>
            </a:pPr>
            <a:r>
              <a:rPr lang="en-US" sz="3999">
                <a:solidFill>
                  <a:srgbClr val="1D9BF0"/>
                </a:solidFill>
                <a:latin typeface="Kollektif Bold"/>
              </a:rPr>
              <a:t>ciekawe teksty? </a:t>
            </a:r>
          </a:p>
          <a:p>
            <a:pPr>
              <a:lnSpc>
                <a:spcPts val="4661"/>
              </a:lnSpc>
              <a:spcBef>
                <a:spcPct val="0"/>
              </a:spcBef>
            </a:pPr>
          </a:p>
          <a:p>
            <a:pPr>
              <a:lnSpc>
                <a:spcPts val="6091"/>
              </a:lnSpc>
              <a:spcBef>
                <a:spcPct val="0"/>
              </a:spcBef>
            </a:pPr>
            <a:r>
              <a:rPr lang="en-US" sz="5537">
                <a:solidFill>
                  <a:srgbClr val="BED72F"/>
                </a:solidFill>
                <a:latin typeface="Kollektif Bold"/>
              </a:rPr>
              <a:t>ĆWICZENIE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365170" y="6440676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31520" y="3391424"/>
            <a:ext cx="2749775" cy="2189821"/>
          </a:xfrm>
          <a:custGeom>
            <a:avLst/>
            <a:gdLst/>
            <a:ahLst/>
            <a:cxnLst/>
            <a:rect r="r" b="b" t="t" l="l"/>
            <a:pathLst>
              <a:path h="2189821" w="2749775">
                <a:moveTo>
                  <a:pt x="0" y="0"/>
                </a:moveTo>
                <a:lnTo>
                  <a:pt x="2749775" y="0"/>
                </a:lnTo>
                <a:lnTo>
                  <a:pt x="2749775" y="2189821"/>
                </a:lnTo>
                <a:lnTo>
                  <a:pt x="0" y="21898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61363" y="1742847"/>
            <a:ext cx="7960717" cy="2058787"/>
            <a:chOff x="0" y="0"/>
            <a:chExt cx="10614290" cy="2745050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19050"/>
              <a:ext cx="10614290" cy="21636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189"/>
                </a:lnSpc>
              </a:pPr>
              <a:r>
                <a:rPr lang="en-US" sz="2899">
                  <a:solidFill>
                    <a:srgbClr val="100F0D"/>
                  </a:solidFill>
                  <a:latin typeface="Roboto"/>
                </a:rPr>
                <a:t>Napisz tekst o miejscu widocznym na otrzymanej karcie, wykorzystując wiedzę zdobytą podczas warsztatów</a:t>
              </a:r>
            </a:p>
            <a:p>
              <a:pPr algn="r">
                <a:lnSpc>
                  <a:spcPts val="3189"/>
                </a:lnSpc>
              </a:pP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2323219"/>
              <a:ext cx="10614290" cy="4218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607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3265495" y="769620"/>
            <a:ext cx="4799154" cy="782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940"/>
              </a:lnSpc>
            </a:pPr>
            <a:r>
              <a:rPr lang="en-US" sz="5400">
                <a:solidFill>
                  <a:srgbClr val="BED72F"/>
                </a:solidFill>
                <a:latin typeface="Kollektif Bold"/>
              </a:rPr>
              <a:t>Ćwiczenie: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942126" y="4001432"/>
            <a:ext cx="5079954" cy="1197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799">
                <a:solidFill>
                  <a:srgbClr val="100F0D"/>
                </a:solidFill>
                <a:latin typeface="Roboto Bold"/>
              </a:rPr>
              <a:t>Praca w parach</a:t>
            </a:r>
            <a:r>
              <a:rPr lang="en-US" sz="2799">
                <a:solidFill>
                  <a:srgbClr val="100F0D"/>
                </a:solidFill>
                <a:latin typeface="Roboto"/>
              </a:rPr>
              <a:t>. Wymień się tekstem ze swoim partnerem </a:t>
            </a:r>
          </a:p>
          <a:p>
            <a:pPr algn="r">
              <a:lnSpc>
                <a:spcPts val="3079"/>
              </a:lnSpc>
              <a:spcBef>
                <a:spcPct val="0"/>
              </a:spcBef>
            </a:pPr>
            <a:r>
              <a:rPr lang="en-US" sz="2799">
                <a:solidFill>
                  <a:srgbClr val="100F0D"/>
                </a:solidFill>
                <a:latin typeface="Roboto"/>
              </a:rPr>
              <a:t>i podzielcie się spostrzeżeniami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8500733" y="731520"/>
            <a:ext cx="521347" cy="266002"/>
            <a:chOff x="0" y="0"/>
            <a:chExt cx="695130" cy="354669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2123256" cy="1106170"/>
              </a:xfrm>
              <a:custGeom>
                <a:avLst/>
                <a:gdLst/>
                <a:ahLst/>
                <a:cxnLst/>
                <a:rect r="r" b="b" t="t" l="l"/>
                <a:pathLst>
                  <a:path h="1106170" w="2123256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1" id="11"/>
            <p:cNvGrpSpPr/>
            <p:nvPr/>
          </p:nvGrpSpPr>
          <p:grpSpPr>
            <a:xfrm rot="0"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2145487" cy="1107440"/>
              </a:xfrm>
              <a:custGeom>
                <a:avLst/>
                <a:gdLst/>
                <a:ahLst/>
                <a:cxnLst/>
                <a:rect r="r" b="b" t="t" l="l"/>
                <a:pathLst>
                  <a:path h="1107440" w="2145487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name="Freeform 13" id="13"/>
            <p:cNvSpPr/>
            <p:nvPr/>
          </p:nvSpPr>
          <p:spPr>
            <a:xfrm flipH="false" flipV="false" rot="0">
              <a:off x="197386" y="107707"/>
              <a:ext cx="300357" cy="139256"/>
            </a:xfrm>
            <a:custGeom>
              <a:avLst/>
              <a:gdLst/>
              <a:ahLst/>
              <a:cxnLst/>
              <a:rect r="r" b="b" t="t" l="l"/>
              <a:pathLst>
                <a:path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6854507" y="6422479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7"/>
                </a:lnTo>
                <a:lnTo>
                  <a:pt x="0" y="5518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92550" y="453858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439943" y="2188829"/>
            <a:ext cx="3422316" cy="2926080"/>
          </a:xfrm>
          <a:custGeom>
            <a:avLst/>
            <a:gdLst/>
            <a:ahLst/>
            <a:cxnLst/>
            <a:rect r="r" b="b" t="t" l="l"/>
            <a:pathLst>
              <a:path h="2926080" w="3422316">
                <a:moveTo>
                  <a:pt x="0" y="0"/>
                </a:moveTo>
                <a:lnTo>
                  <a:pt x="3422316" y="0"/>
                </a:lnTo>
                <a:lnTo>
                  <a:pt x="3422316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731520" y="3105888"/>
            <a:ext cx="4071474" cy="1091962"/>
            <a:chOff x="0" y="0"/>
            <a:chExt cx="5428631" cy="1455949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19050"/>
              <a:ext cx="5428631" cy="7015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908"/>
                </a:lnSpc>
              </a:pPr>
              <a:r>
                <a:rPr lang="en-US" sz="3553" spc="71">
                  <a:solidFill>
                    <a:srgbClr val="BED72F"/>
                  </a:solidFill>
                  <a:latin typeface="Roboto Bold"/>
                </a:rPr>
                <a:t>POROZMAWIAJMY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877352"/>
              <a:ext cx="5428631" cy="5785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644"/>
                </a:lnSpc>
              </a:pPr>
            </a:p>
          </p:txBody>
        </p:sp>
      </p:grp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731520"/>
            <a:ext cx="9753600" cy="5229103"/>
          </a:xfrm>
          <a:custGeom>
            <a:avLst/>
            <a:gdLst/>
            <a:ahLst/>
            <a:cxnLst/>
            <a:rect r="r" b="b" t="t" l="l"/>
            <a:pathLst>
              <a:path h="5229103" w="9753600">
                <a:moveTo>
                  <a:pt x="0" y="0"/>
                </a:moveTo>
                <a:lnTo>
                  <a:pt x="9753600" y="0"/>
                </a:lnTo>
                <a:lnTo>
                  <a:pt x="9753600" y="5229103"/>
                </a:lnTo>
                <a:lnTo>
                  <a:pt x="0" y="52291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49" r="0" b="-2804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31520" y="1369237"/>
            <a:ext cx="7620144" cy="2450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73"/>
              </a:lnSpc>
              <a:spcBef>
                <a:spcPct val="0"/>
              </a:spcBef>
            </a:pPr>
            <a:r>
              <a:rPr lang="en-US" sz="4066">
                <a:solidFill>
                  <a:srgbClr val="1D9BF0"/>
                </a:solidFill>
                <a:latin typeface="Roboto Bold"/>
              </a:rPr>
              <a:t>Etap</a:t>
            </a:r>
            <a:r>
              <a:rPr lang="en-US" sz="4066">
                <a:solidFill>
                  <a:srgbClr val="1D9BF0"/>
                </a:solidFill>
                <a:latin typeface="Roboto Bold"/>
              </a:rPr>
              <a:t> 5: Podsumowanie </a:t>
            </a:r>
          </a:p>
          <a:p>
            <a:pPr>
              <a:lnSpc>
                <a:spcPts val="4473"/>
              </a:lnSpc>
              <a:spcBef>
                <a:spcPct val="0"/>
              </a:spcBef>
            </a:pPr>
            <a:r>
              <a:rPr lang="en-US" sz="4066">
                <a:solidFill>
                  <a:srgbClr val="1D9BF0"/>
                </a:solidFill>
                <a:latin typeface="Roboto Bold"/>
              </a:rPr>
              <a:t>i zakończenie</a:t>
            </a:r>
          </a:p>
          <a:p>
            <a:pPr>
              <a:lnSpc>
                <a:spcPts val="4473"/>
              </a:lnSpc>
              <a:spcBef>
                <a:spcPct val="0"/>
              </a:spcBef>
            </a:pPr>
          </a:p>
          <a:p>
            <a:pPr>
              <a:lnSpc>
                <a:spcPts val="5845"/>
              </a:lnSpc>
              <a:spcBef>
                <a:spcPct val="0"/>
              </a:spcBef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365170" y="6440676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31520" y="750570"/>
            <a:ext cx="8290560" cy="11759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504"/>
              </a:lnSpc>
            </a:pPr>
            <a:r>
              <a:rPr lang="en-US" sz="4094">
                <a:solidFill>
                  <a:srgbClr val="BED72F"/>
                </a:solidFill>
                <a:latin typeface="Roboto Bold"/>
              </a:rPr>
              <a:t>Ponad 100</a:t>
            </a:r>
            <a:r>
              <a:rPr lang="en-US" sz="4094">
                <a:solidFill>
                  <a:srgbClr val="737373"/>
                </a:solidFill>
                <a:latin typeface="Roboto Bold"/>
              </a:rPr>
              <a:t> rodzajów mediów społecznościowych na świecie!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8500733" y="731520"/>
            <a:ext cx="521347" cy="266002"/>
            <a:chOff x="0" y="0"/>
            <a:chExt cx="695130" cy="354669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23256" cy="1106170"/>
              </a:xfrm>
              <a:custGeom>
                <a:avLst/>
                <a:gdLst/>
                <a:ahLst/>
                <a:cxnLst/>
                <a:rect r="r" b="b" t="t" l="l"/>
                <a:pathLst>
                  <a:path h="1106170" w="2123256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" id="6"/>
            <p:cNvGrpSpPr/>
            <p:nvPr/>
          </p:nvGrpSpPr>
          <p:grpSpPr>
            <a:xfrm rot="0"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2145487" cy="1107440"/>
              </a:xfrm>
              <a:custGeom>
                <a:avLst/>
                <a:gdLst/>
                <a:ahLst/>
                <a:cxnLst/>
                <a:rect r="r" b="b" t="t" l="l"/>
                <a:pathLst>
                  <a:path h="1107440" w="2145487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name="Freeform 8" id="8"/>
            <p:cNvSpPr/>
            <p:nvPr/>
          </p:nvSpPr>
          <p:spPr>
            <a:xfrm flipH="false" flipV="false" rot="0">
              <a:off x="197386" y="107707"/>
              <a:ext cx="300357" cy="139256"/>
            </a:xfrm>
            <a:custGeom>
              <a:avLst/>
              <a:gdLst/>
              <a:ahLst/>
              <a:cxnLst/>
              <a:rect r="r" b="b" t="t" l="l"/>
              <a:pathLst>
                <a:path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731520" y="2437861"/>
            <a:ext cx="8029886" cy="3267089"/>
          </a:xfrm>
          <a:custGeom>
            <a:avLst/>
            <a:gdLst/>
            <a:ahLst/>
            <a:cxnLst/>
            <a:rect r="r" b="b" t="t" l="l"/>
            <a:pathLst>
              <a:path h="3267089" w="8029886">
                <a:moveTo>
                  <a:pt x="0" y="0"/>
                </a:moveTo>
                <a:lnTo>
                  <a:pt x="8029886" y="0"/>
                </a:lnTo>
                <a:lnTo>
                  <a:pt x="8029886" y="3267090"/>
                </a:lnTo>
                <a:lnTo>
                  <a:pt x="0" y="32670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66002" r="0" b="-28779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65170" y="6440676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31520" y="1493188"/>
            <a:ext cx="8290560" cy="3889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1"/>
              </a:lnSpc>
            </a:pPr>
            <a:r>
              <a:rPr lang="en-US" sz="4001">
                <a:solidFill>
                  <a:srgbClr val="2F68B3"/>
                </a:solidFill>
                <a:latin typeface="Roboto Bold"/>
              </a:rPr>
              <a:t>Pomyśl o tym, kim są Twoi odbiorcy</a:t>
            </a:r>
          </a:p>
          <a:p>
            <a:pPr algn="ctr">
              <a:lnSpc>
                <a:spcPts val="4401"/>
              </a:lnSpc>
            </a:pPr>
            <a:r>
              <a:rPr lang="en-US" sz="4001">
                <a:solidFill>
                  <a:srgbClr val="2F68B3"/>
                </a:solidFill>
                <a:latin typeface="Roboto Bold"/>
              </a:rPr>
              <a:t>i jaki cel chcesz osiągnąć</a:t>
            </a:r>
          </a:p>
          <a:p>
            <a:pPr algn="ctr">
              <a:lnSpc>
                <a:spcPts val="4401"/>
              </a:lnSpc>
            </a:pPr>
          </a:p>
          <a:p>
            <a:pPr algn="ctr">
              <a:lnSpc>
                <a:spcPts val="4401"/>
              </a:lnSpc>
            </a:pPr>
            <a:r>
              <a:rPr lang="en-US" sz="4001">
                <a:solidFill>
                  <a:srgbClr val="2F68B3"/>
                </a:solidFill>
                <a:latin typeface="Roboto Bold"/>
              </a:rPr>
              <a:t>Dopasuj treść i przekaz odpowiednio do rodzaju mediów społecznościowych</a:t>
            </a:r>
          </a:p>
          <a:p>
            <a:pPr algn="ctr">
              <a:lnSpc>
                <a:spcPts val="4401"/>
              </a:lnSpc>
              <a:spcBef>
                <a:spcPct val="0"/>
              </a:spcBef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365170" y="6440676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31520" y="2029498"/>
            <a:ext cx="8290560" cy="2784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1"/>
              </a:lnSpc>
            </a:pPr>
            <a:r>
              <a:rPr lang="en-US" sz="4001">
                <a:solidFill>
                  <a:srgbClr val="C7D112"/>
                </a:solidFill>
                <a:latin typeface="Roboto Bold"/>
              </a:rPr>
              <a:t>Zdjęcie lub grafika to ważny element komunikacji i klucz </a:t>
            </a:r>
          </a:p>
          <a:p>
            <a:pPr algn="ctr">
              <a:lnSpc>
                <a:spcPts val="4401"/>
              </a:lnSpc>
            </a:pPr>
            <a:r>
              <a:rPr lang="en-US" sz="4001">
                <a:solidFill>
                  <a:srgbClr val="C7D112"/>
                </a:solidFill>
                <a:latin typeface="Roboto Bold"/>
              </a:rPr>
              <a:t>do skutecznego zwrócenia uwagi </a:t>
            </a:r>
          </a:p>
          <a:p>
            <a:pPr algn="ctr">
              <a:lnSpc>
                <a:spcPts val="4401"/>
              </a:lnSpc>
            </a:pPr>
            <a:r>
              <a:rPr lang="en-US" sz="4001">
                <a:solidFill>
                  <a:srgbClr val="C7D112"/>
                </a:solidFill>
                <a:latin typeface="Roboto Bold"/>
              </a:rPr>
              <a:t>na treść</a:t>
            </a:r>
          </a:p>
          <a:p>
            <a:pPr algn="ctr">
              <a:lnSpc>
                <a:spcPts val="4401"/>
              </a:lnSpc>
              <a:spcBef>
                <a:spcPct val="0"/>
              </a:spcBef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365170" y="6440676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31520" y="2155039"/>
            <a:ext cx="8290560" cy="29298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16"/>
              </a:lnSpc>
            </a:pPr>
            <a:r>
              <a:rPr lang="en-US" sz="4197">
                <a:solidFill>
                  <a:srgbClr val="2F68B3"/>
                </a:solidFill>
                <a:latin typeface="Roboto Bold"/>
              </a:rPr>
              <a:t>Korzystaj z dostępnych </a:t>
            </a:r>
          </a:p>
          <a:p>
            <a:pPr algn="ctr">
              <a:lnSpc>
                <a:spcPts val="4616"/>
              </a:lnSpc>
            </a:pPr>
            <a:r>
              <a:rPr lang="en-US" sz="4197">
                <a:solidFill>
                  <a:srgbClr val="2F68B3"/>
                </a:solidFill>
                <a:latin typeface="Roboto Bold"/>
              </a:rPr>
              <a:t>w Internecie dobrych praktyk</a:t>
            </a:r>
            <a:r>
              <a:rPr lang="en-US" sz="4197">
                <a:solidFill>
                  <a:srgbClr val="2F68B3"/>
                </a:solidFill>
                <a:latin typeface="Roboto Bold"/>
              </a:rPr>
              <a:t>, inspiruj się nimi, bądź na bieżąco</a:t>
            </a:r>
          </a:p>
          <a:p>
            <a:pPr algn="ctr">
              <a:lnSpc>
                <a:spcPts val="4616"/>
              </a:lnSpc>
            </a:pPr>
          </a:p>
          <a:p>
            <a:pPr algn="ctr">
              <a:lnSpc>
                <a:spcPts val="4616"/>
              </a:lnSpc>
              <a:spcBef>
                <a:spcPct val="0"/>
              </a:spcBef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365170" y="6440676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0" y="2109875"/>
            <a:ext cx="9753600" cy="25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34"/>
              </a:lnSpc>
            </a:pPr>
            <a:r>
              <a:rPr lang="en-US" sz="4486">
                <a:solidFill>
                  <a:srgbClr val="BED72F"/>
                </a:solidFill>
                <a:latin typeface="Roboto Bold"/>
              </a:rPr>
              <a:t>Pamiętaj, że posty w mediach społecznościowych </a:t>
            </a:r>
            <a:r>
              <a:rPr lang="en-US" sz="4486">
                <a:solidFill>
                  <a:srgbClr val="BED72F"/>
                </a:solidFill>
                <a:latin typeface="Roboto Bold"/>
              </a:rPr>
              <a:t>lubią krótkie </a:t>
            </a:r>
          </a:p>
          <a:p>
            <a:pPr algn="ctr">
              <a:lnSpc>
                <a:spcPts val="4934"/>
              </a:lnSpc>
            </a:pPr>
            <a:r>
              <a:rPr lang="en-US" sz="4486">
                <a:solidFill>
                  <a:srgbClr val="BED72F"/>
                </a:solidFill>
                <a:latin typeface="Roboto Bold"/>
              </a:rPr>
              <a:t>i zwięzłe formy</a:t>
            </a:r>
          </a:p>
          <a:p>
            <a:pPr algn="ctr">
              <a:lnSpc>
                <a:spcPts val="4934"/>
              </a:lnSpc>
              <a:spcBef>
                <a:spcPct val="0"/>
              </a:spcBef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365170" y="6440676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2983" y="2239527"/>
            <a:ext cx="7489865" cy="30012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54"/>
              </a:lnSpc>
            </a:pPr>
            <a:r>
              <a:rPr lang="en-US" sz="5321">
                <a:solidFill>
                  <a:srgbClr val="C7D112"/>
                </a:solidFill>
                <a:latin typeface="Roboto Bold"/>
              </a:rPr>
              <a:t>Sprawdź dokładnie tekst</a:t>
            </a:r>
          </a:p>
          <a:p>
            <a:pPr algn="ctr">
              <a:lnSpc>
                <a:spcPts val="5854"/>
              </a:lnSpc>
            </a:pPr>
            <a:r>
              <a:rPr lang="en-US" sz="5321">
                <a:solidFill>
                  <a:srgbClr val="C7D112"/>
                </a:solidFill>
                <a:latin typeface="Roboto Bold"/>
              </a:rPr>
              <a:t>przed publikacją</a:t>
            </a:r>
          </a:p>
          <a:p>
            <a:pPr algn="ctr">
              <a:lnSpc>
                <a:spcPts val="5854"/>
              </a:lnSpc>
            </a:pPr>
          </a:p>
          <a:p>
            <a:pPr algn="ctr">
              <a:lnSpc>
                <a:spcPts val="5854"/>
              </a:lnSpc>
              <a:spcBef>
                <a:spcPct val="0"/>
              </a:spcBef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365170" y="6440676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32726" y="731520"/>
            <a:ext cx="2096137" cy="5852160"/>
          </a:xfrm>
          <a:custGeom>
            <a:avLst/>
            <a:gdLst/>
            <a:ahLst/>
            <a:cxnLst/>
            <a:rect r="r" b="b" t="t" l="l"/>
            <a:pathLst>
              <a:path h="5852160" w="2096137">
                <a:moveTo>
                  <a:pt x="0" y="0"/>
                </a:moveTo>
                <a:lnTo>
                  <a:pt x="2096137" y="0"/>
                </a:lnTo>
                <a:lnTo>
                  <a:pt x="2096137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876800" y="2415316"/>
            <a:ext cx="4145280" cy="4411600"/>
            <a:chOff x="0" y="0"/>
            <a:chExt cx="5527040" cy="5882134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47625"/>
              <a:ext cx="5527040" cy="20504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940"/>
                </a:lnSpc>
              </a:pPr>
              <a:r>
                <a:rPr lang="en-US" sz="5400">
                  <a:solidFill>
                    <a:srgbClr val="1D9BF0"/>
                  </a:solidFill>
                  <a:latin typeface="Roboto Bold"/>
                </a:rPr>
                <a:t>DZIĘKUJĘ</a:t>
              </a:r>
            </a:p>
            <a:p>
              <a:pPr>
                <a:lnSpc>
                  <a:spcPts val="5940"/>
                </a:lnSpc>
              </a:pPr>
              <a:r>
                <a:rPr lang="en-US" sz="5400">
                  <a:solidFill>
                    <a:srgbClr val="1D9BF0"/>
                  </a:solidFill>
                  <a:latin typeface="Roboto"/>
                </a:rPr>
                <a:t>ZA UWAGĘ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2678543"/>
              <a:ext cx="5527040" cy="3528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980"/>
                </a:lnSpc>
              </a:pP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3123697"/>
              <a:ext cx="5527040" cy="3001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820"/>
                </a:lnSpc>
              </a:pP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3907689"/>
              <a:ext cx="5527040" cy="3528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980"/>
                </a:lnSpc>
              </a:pP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4352843"/>
              <a:ext cx="5527040" cy="3001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820"/>
                </a:lnSpc>
              </a:pP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5136836"/>
              <a:ext cx="5527040" cy="3528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980"/>
                </a:lnSpc>
              </a:pP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5581990"/>
              <a:ext cx="5527040" cy="3001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820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6854507" y="6422479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7"/>
                </a:lnTo>
                <a:lnTo>
                  <a:pt x="0" y="5518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1201" y="3886086"/>
            <a:ext cx="2564593" cy="2564593"/>
          </a:xfrm>
          <a:custGeom>
            <a:avLst/>
            <a:gdLst/>
            <a:ahLst/>
            <a:cxnLst/>
            <a:rect r="r" b="b" t="t" l="l"/>
            <a:pathLst>
              <a:path h="2564593" w="2564593">
                <a:moveTo>
                  <a:pt x="0" y="0"/>
                </a:moveTo>
                <a:lnTo>
                  <a:pt x="2564593" y="0"/>
                </a:lnTo>
                <a:lnTo>
                  <a:pt x="2564593" y="2564593"/>
                </a:lnTo>
                <a:lnTo>
                  <a:pt x="0" y="25645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876800" y="2086570"/>
            <a:ext cx="4345796" cy="3142059"/>
            <a:chOff x="0" y="0"/>
            <a:chExt cx="5794394" cy="4189412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28575"/>
              <a:ext cx="5794394" cy="19036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691"/>
                </a:lnSpc>
              </a:pPr>
              <a:r>
                <a:rPr lang="en-US" sz="3356">
                  <a:solidFill>
                    <a:srgbClr val="100F0D"/>
                  </a:solidFill>
                  <a:latin typeface="Roboto Bold"/>
                </a:rPr>
                <a:t>4,62 miliardów użytkowników mediów społecznościowych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2251312"/>
              <a:ext cx="5794394" cy="19381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26"/>
                </a:lnSpc>
              </a:pPr>
              <a:r>
                <a:rPr lang="en-US" sz="3020" spc="90">
                  <a:solidFill>
                    <a:srgbClr val="100F0D"/>
                  </a:solidFill>
                  <a:latin typeface="HK Grotesk Light Bold"/>
                </a:rPr>
                <a:t>Ponad 58% populacji ludzi korzysta z mediów społecznościowych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862666" y="997522"/>
            <a:ext cx="2881664" cy="2467425"/>
          </a:xfrm>
          <a:custGeom>
            <a:avLst/>
            <a:gdLst/>
            <a:ahLst/>
            <a:cxnLst/>
            <a:rect r="r" b="b" t="t" l="l"/>
            <a:pathLst>
              <a:path h="2467425" w="2881664">
                <a:moveTo>
                  <a:pt x="0" y="0"/>
                </a:moveTo>
                <a:lnTo>
                  <a:pt x="2881663" y="0"/>
                </a:lnTo>
                <a:lnTo>
                  <a:pt x="2881663" y="2467425"/>
                </a:lnTo>
                <a:lnTo>
                  <a:pt x="0" y="24674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916096" y="6450679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8500733" y="731520"/>
            <a:ext cx="521347" cy="266002"/>
            <a:chOff x="0" y="0"/>
            <a:chExt cx="695130" cy="354669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2123256" cy="1106170"/>
              </a:xfrm>
              <a:custGeom>
                <a:avLst/>
                <a:gdLst/>
                <a:ahLst/>
                <a:cxnLst/>
                <a:rect r="r" b="b" t="t" l="l"/>
                <a:pathLst>
                  <a:path h="1106170" w="2123256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1" id="11"/>
            <p:cNvGrpSpPr/>
            <p:nvPr/>
          </p:nvGrpSpPr>
          <p:grpSpPr>
            <a:xfrm rot="0"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2145487" cy="1107440"/>
              </a:xfrm>
              <a:custGeom>
                <a:avLst/>
                <a:gdLst/>
                <a:ahLst/>
                <a:cxnLst/>
                <a:rect r="r" b="b" t="t" l="l"/>
                <a:pathLst>
                  <a:path h="1107440" w="2145487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name="Freeform 13" id="13"/>
            <p:cNvSpPr/>
            <p:nvPr/>
          </p:nvSpPr>
          <p:spPr>
            <a:xfrm flipH="false" flipV="false" rot="0">
              <a:off x="197386" y="107707"/>
              <a:ext cx="300357" cy="139256"/>
            </a:xfrm>
            <a:custGeom>
              <a:avLst/>
              <a:gdLst/>
              <a:ahLst/>
              <a:cxnLst/>
              <a:rect r="r" b="b" t="t" l="l"/>
              <a:pathLst>
                <a:path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31520" y="2458243"/>
            <a:ext cx="8290560" cy="3475678"/>
          </a:xfrm>
          <a:custGeom>
            <a:avLst/>
            <a:gdLst/>
            <a:ahLst/>
            <a:cxnLst/>
            <a:rect r="r" b="b" t="t" l="l"/>
            <a:pathLst>
              <a:path h="3475678" w="8290560">
                <a:moveTo>
                  <a:pt x="0" y="0"/>
                </a:moveTo>
                <a:lnTo>
                  <a:pt x="8290560" y="0"/>
                </a:lnTo>
                <a:lnTo>
                  <a:pt x="8290560" y="3475679"/>
                </a:lnTo>
                <a:lnTo>
                  <a:pt x="0" y="34756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823" t="-10856" r="0" b="-6208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76959" y="750570"/>
            <a:ext cx="7386781" cy="9375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57"/>
              </a:lnSpc>
              <a:spcBef>
                <a:spcPct val="0"/>
              </a:spcBef>
            </a:pPr>
            <a:r>
              <a:rPr lang="en-US" sz="3324">
                <a:solidFill>
                  <a:srgbClr val="000000"/>
                </a:solidFill>
                <a:latin typeface="Roboto"/>
              </a:rPr>
              <a:t>Człowiek spędza średnio </a:t>
            </a:r>
            <a:r>
              <a:rPr lang="en-US" sz="3324">
                <a:solidFill>
                  <a:srgbClr val="FF0000"/>
                </a:solidFill>
                <a:latin typeface="Roboto"/>
              </a:rPr>
              <a:t>2,5 godziny dziennie</a:t>
            </a:r>
            <a:r>
              <a:rPr lang="en-US" sz="3324">
                <a:solidFill>
                  <a:srgbClr val="000000"/>
                </a:solidFill>
                <a:latin typeface="Roboto"/>
              </a:rPr>
              <a:t> korzystając z social mediów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42310" y="1828650"/>
            <a:ext cx="7679770" cy="498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432"/>
              </a:lnSpc>
            </a:pPr>
            <a:r>
              <a:rPr lang="en-US" sz="2210">
                <a:solidFill>
                  <a:srgbClr val="908C82"/>
                </a:solidFill>
                <a:latin typeface="Roboto"/>
              </a:rPr>
              <a:t>Średni czas skupienia uwagi na poście wynosi tylko </a:t>
            </a:r>
            <a:r>
              <a:rPr lang="en-US" sz="2210">
                <a:solidFill>
                  <a:srgbClr val="FF0000"/>
                </a:solidFill>
                <a:latin typeface="Roboto"/>
              </a:rPr>
              <a:t>8 sekund</a:t>
            </a:r>
          </a:p>
          <a:p>
            <a:pPr>
              <a:lnSpc>
                <a:spcPts val="1442"/>
              </a:lnSpc>
              <a:spcBef>
                <a:spcPct val="0"/>
              </a:spcBef>
            </a:pPr>
          </a:p>
        </p:txBody>
      </p:sp>
      <p:grpSp>
        <p:nvGrpSpPr>
          <p:cNvPr name="Group 5" id="5"/>
          <p:cNvGrpSpPr/>
          <p:nvPr/>
        </p:nvGrpSpPr>
        <p:grpSpPr>
          <a:xfrm rot="0">
            <a:off x="8500733" y="731520"/>
            <a:ext cx="521347" cy="266002"/>
            <a:chOff x="0" y="0"/>
            <a:chExt cx="695130" cy="354669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2123256" cy="1106170"/>
              </a:xfrm>
              <a:custGeom>
                <a:avLst/>
                <a:gdLst/>
                <a:ahLst/>
                <a:cxnLst/>
                <a:rect r="r" b="b" t="t" l="l"/>
                <a:pathLst>
                  <a:path h="1106170" w="2123256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" id="8"/>
            <p:cNvGrpSpPr/>
            <p:nvPr/>
          </p:nvGrpSpPr>
          <p:grpSpPr>
            <a:xfrm rot="0"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145487" cy="1107440"/>
              </a:xfrm>
              <a:custGeom>
                <a:avLst/>
                <a:gdLst/>
                <a:ahLst/>
                <a:cxnLst/>
                <a:rect r="r" b="b" t="t" l="l"/>
                <a:pathLst>
                  <a:path h="1107440" w="2145487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197386" y="107707"/>
              <a:ext cx="300357" cy="139256"/>
            </a:xfrm>
            <a:custGeom>
              <a:avLst/>
              <a:gdLst/>
              <a:ahLst/>
              <a:cxnLst/>
              <a:rect r="r" b="b" t="t" l="l"/>
              <a:pathLst>
                <a:path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365170" y="6440676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31520" y="2228996"/>
            <a:ext cx="8290560" cy="3480559"/>
          </a:xfrm>
          <a:custGeom>
            <a:avLst/>
            <a:gdLst/>
            <a:ahLst/>
            <a:cxnLst/>
            <a:rect r="r" b="b" t="t" l="l"/>
            <a:pathLst>
              <a:path h="3480559" w="8290560">
                <a:moveTo>
                  <a:pt x="0" y="0"/>
                </a:moveTo>
                <a:lnTo>
                  <a:pt x="8290560" y="0"/>
                </a:lnTo>
                <a:lnTo>
                  <a:pt x="8290560" y="3480559"/>
                </a:lnTo>
                <a:lnTo>
                  <a:pt x="0" y="3480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4230" r="0" b="-34765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31520" y="1005020"/>
            <a:ext cx="8290560" cy="977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84"/>
              </a:lnSpc>
              <a:spcBef>
                <a:spcPct val="0"/>
              </a:spcBef>
            </a:pPr>
            <a:r>
              <a:rPr lang="en-US" sz="3440">
                <a:solidFill>
                  <a:srgbClr val="FF0000"/>
                </a:solidFill>
                <a:latin typeface="Roboto"/>
              </a:rPr>
              <a:t>46% ludzi </a:t>
            </a:r>
            <a:r>
              <a:rPr lang="en-US" sz="3440">
                <a:solidFill>
                  <a:srgbClr val="000000"/>
                </a:solidFill>
                <a:latin typeface="Roboto"/>
              </a:rPr>
              <a:t>korzysta z rekomendacji blogerów i vlogerów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8500733" y="731520"/>
            <a:ext cx="521347" cy="266002"/>
            <a:chOff x="0" y="0"/>
            <a:chExt cx="695130" cy="354669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2123256" cy="1106170"/>
              </a:xfrm>
              <a:custGeom>
                <a:avLst/>
                <a:gdLst/>
                <a:ahLst/>
                <a:cxnLst/>
                <a:rect r="r" b="b" t="t" l="l"/>
                <a:pathLst>
                  <a:path h="1106170" w="2123256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145487" cy="1107440"/>
              </a:xfrm>
              <a:custGeom>
                <a:avLst/>
                <a:gdLst/>
                <a:ahLst/>
                <a:cxnLst/>
                <a:rect r="r" b="b" t="t" l="l"/>
                <a:pathLst>
                  <a:path h="1107440" w="2145487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name="Freeform 9" id="9"/>
            <p:cNvSpPr/>
            <p:nvPr/>
          </p:nvSpPr>
          <p:spPr>
            <a:xfrm flipH="false" flipV="false" rot="0">
              <a:off x="197386" y="107707"/>
              <a:ext cx="300357" cy="139256"/>
            </a:xfrm>
            <a:custGeom>
              <a:avLst/>
              <a:gdLst/>
              <a:ahLst/>
              <a:cxnLst/>
              <a:rect r="r" b="b" t="t" l="l"/>
              <a:pathLst>
                <a:path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365170" y="6440676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31520" y="1830210"/>
            <a:ext cx="2308851" cy="449176"/>
          </a:xfrm>
          <a:custGeom>
            <a:avLst/>
            <a:gdLst/>
            <a:ahLst/>
            <a:cxnLst/>
            <a:rect r="r" b="b" t="t" l="l"/>
            <a:pathLst>
              <a:path h="449176" w="2308851">
                <a:moveTo>
                  <a:pt x="0" y="0"/>
                </a:moveTo>
                <a:lnTo>
                  <a:pt x="2308851" y="0"/>
                </a:lnTo>
                <a:lnTo>
                  <a:pt x="2308851" y="449176"/>
                </a:lnTo>
                <a:lnTo>
                  <a:pt x="0" y="4491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1520" y="2772362"/>
            <a:ext cx="2308851" cy="507947"/>
          </a:xfrm>
          <a:custGeom>
            <a:avLst/>
            <a:gdLst/>
            <a:ahLst/>
            <a:cxnLst/>
            <a:rect r="r" b="b" t="t" l="l"/>
            <a:pathLst>
              <a:path h="507947" w="2308851">
                <a:moveTo>
                  <a:pt x="0" y="0"/>
                </a:moveTo>
                <a:lnTo>
                  <a:pt x="2308851" y="0"/>
                </a:lnTo>
                <a:lnTo>
                  <a:pt x="2308851" y="507947"/>
                </a:lnTo>
                <a:lnTo>
                  <a:pt x="0" y="5079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31520" y="3937534"/>
            <a:ext cx="2308851" cy="738832"/>
          </a:xfrm>
          <a:custGeom>
            <a:avLst/>
            <a:gdLst/>
            <a:ahLst/>
            <a:cxnLst/>
            <a:rect r="r" b="b" t="t" l="l"/>
            <a:pathLst>
              <a:path h="738832" w="2308851">
                <a:moveTo>
                  <a:pt x="0" y="0"/>
                </a:moveTo>
                <a:lnTo>
                  <a:pt x="2308851" y="0"/>
                </a:lnTo>
                <a:lnTo>
                  <a:pt x="2308851" y="738832"/>
                </a:lnTo>
                <a:lnTo>
                  <a:pt x="0" y="7388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31520" y="5171666"/>
            <a:ext cx="2308851" cy="476139"/>
          </a:xfrm>
          <a:custGeom>
            <a:avLst/>
            <a:gdLst/>
            <a:ahLst/>
            <a:cxnLst/>
            <a:rect r="r" b="b" t="t" l="l"/>
            <a:pathLst>
              <a:path h="476139" w="2308851">
                <a:moveTo>
                  <a:pt x="0" y="0"/>
                </a:moveTo>
                <a:lnTo>
                  <a:pt x="2308851" y="0"/>
                </a:lnTo>
                <a:lnTo>
                  <a:pt x="2308851" y="476138"/>
                </a:lnTo>
                <a:lnTo>
                  <a:pt x="0" y="4761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83217" r="0" b="-83217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8506268" y="731520"/>
            <a:ext cx="510276" cy="266002"/>
            <a:chOff x="0" y="0"/>
            <a:chExt cx="2121986" cy="110617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23256" cy="1106170"/>
            </a:xfrm>
            <a:custGeom>
              <a:avLst/>
              <a:gdLst/>
              <a:ahLst/>
              <a:cxnLst/>
              <a:rect r="r" b="b" t="t" l="l"/>
              <a:pathLst>
                <a:path h="1106170" w="2123256">
                  <a:moveTo>
                    <a:pt x="1569536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1569536" y="0"/>
                  </a:lnTo>
                  <a:cubicBezTo>
                    <a:pt x="1875606" y="0"/>
                    <a:pt x="2123256" y="247650"/>
                    <a:pt x="2123256" y="553720"/>
                  </a:cubicBezTo>
                  <a:cubicBezTo>
                    <a:pt x="2121986" y="858520"/>
                    <a:pt x="1874336" y="1106170"/>
                    <a:pt x="1569536" y="11061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8500733" y="731520"/>
            <a:ext cx="521347" cy="266002"/>
            <a:chOff x="0" y="0"/>
            <a:chExt cx="695130" cy="354669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2123256" cy="1106170"/>
              </a:xfrm>
              <a:custGeom>
                <a:avLst/>
                <a:gdLst/>
                <a:ahLst/>
                <a:cxnLst/>
                <a:rect r="r" b="b" t="t" l="l"/>
                <a:pathLst>
                  <a:path h="1106170" w="2123256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1" id="11"/>
            <p:cNvGrpSpPr/>
            <p:nvPr/>
          </p:nvGrpSpPr>
          <p:grpSpPr>
            <a:xfrm rot="0"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2145487" cy="1107440"/>
              </a:xfrm>
              <a:custGeom>
                <a:avLst/>
                <a:gdLst/>
                <a:ahLst/>
                <a:cxnLst/>
                <a:rect r="r" b="b" t="t" l="l"/>
                <a:pathLst>
                  <a:path h="1107440" w="2145487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name="Freeform 13" id="13"/>
            <p:cNvSpPr/>
            <p:nvPr/>
          </p:nvSpPr>
          <p:spPr>
            <a:xfrm flipH="false" flipV="false" rot="0">
              <a:off x="197386" y="107707"/>
              <a:ext cx="300357" cy="139256"/>
            </a:xfrm>
            <a:custGeom>
              <a:avLst/>
              <a:gdLst/>
              <a:ahLst/>
              <a:cxnLst/>
              <a:rect r="r" b="b" t="t" l="l"/>
              <a:pathLst>
                <a:path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6727351" y="409725"/>
            <a:ext cx="1204268" cy="1175595"/>
          </a:xfrm>
          <a:custGeom>
            <a:avLst/>
            <a:gdLst/>
            <a:ahLst/>
            <a:cxnLst/>
            <a:rect r="r" b="b" t="t" l="l"/>
            <a:pathLst>
              <a:path h="1175595" w="1204268">
                <a:moveTo>
                  <a:pt x="0" y="0"/>
                </a:moveTo>
                <a:lnTo>
                  <a:pt x="1204268" y="0"/>
                </a:lnTo>
                <a:lnTo>
                  <a:pt x="1204268" y="1175594"/>
                </a:lnTo>
                <a:lnTo>
                  <a:pt x="0" y="11755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676959" y="741045"/>
            <a:ext cx="8290560" cy="4274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02"/>
              </a:lnSpc>
              <a:spcBef>
                <a:spcPct val="0"/>
              </a:spcBef>
            </a:pPr>
            <a:r>
              <a:rPr lang="en-US" sz="2910">
                <a:solidFill>
                  <a:srgbClr val="1D9BF0"/>
                </a:solidFill>
                <a:latin typeface="Kollektif"/>
              </a:rPr>
              <a:t>Social media explained with coffee: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596718" y="1861417"/>
            <a:ext cx="5780630" cy="375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6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Roboto"/>
              </a:rPr>
              <a:t>Lubię pić kawę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596718" y="5215840"/>
            <a:ext cx="4729462" cy="375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6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Roboto"/>
              </a:rPr>
              <a:t>Piję #kawę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596718" y="2904389"/>
            <a:ext cx="5780630" cy="375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6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Roboto"/>
              </a:rPr>
              <a:t>Obejrzyj jak piję kawę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596718" y="3975634"/>
            <a:ext cx="5780630" cy="375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6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Roboto"/>
              </a:rPr>
              <a:t>Oto moje zdjęcie jak piję kawę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6957064" y="6439485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0"/>
            <a:ext cx="3995718" cy="7315200"/>
          </a:xfrm>
          <a:prstGeom prst="rect">
            <a:avLst/>
          </a:prstGeom>
          <a:solidFill>
            <a:srgbClr val="BAE0FF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8500733" y="731520"/>
            <a:ext cx="521347" cy="266002"/>
            <a:chOff x="0" y="0"/>
            <a:chExt cx="695130" cy="354669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23256" cy="1106170"/>
              </a:xfrm>
              <a:custGeom>
                <a:avLst/>
                <a:gdLst/>
                <a:ahLst/>
                <a:cxnLst/>
                <a:rect r="r" b="b" t="t" l="l"/>
                <a:pathLst>
                  <a:path h="1106170" w="2123256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" id="6"/>
            <p:cNvGrpSpPr/>
            <p:nvPr/>
          </p:nvGrpSpPr>
          <p:grpSpPr>
            <a:xfrm rot="0"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2145487" cy="1107440"/>
              </a:xfrm>
              <a:custGeom>
                <a:avLst/>
                <a:gdLst/>
                <a:ahLst/>
                <a:cxnLst/>
                <a:rect r="r" b="b" t="t" l="l"/>
                <a:pathLst>
                  <a:path h="1107440" w="2145487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name="Freeform 8" id="8"/>
            <p:cNvSpPr/>
            <p:nvPr/>
          </p:nvSpPr>
          <p:spPr>
            <a:xfrm flipH="false" flipV="false" rot="0">
              <a:off x="197386" y="107707"/>
              <a:ext cx="300357" cy="139256"/>
            </a:xfrm>
            <a:custGeom>
              <a:avLst/>
              <a:gdLst/>
              <a:ahLst/>
              <a:cxnLst/>
              <a:rect r="r" b="b" t="t" l="l"/>
              <a:pathLst>
                <a:path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530207" y="1609689"/>
            <a:ext cx="2935304" cy="571050"/>
          </a:xfrm>
          <a:custGeom>
            <a:avLst/>
            <a:gdLst/>
            <a:ahLst/>
            <a:cxnLst/>
            <a:rect r="r" b="b" t="t" l="l"/>
            <a:pathLst>
              <a:path h="571050" w="2935304">
                <a:moveTo>
                  <a:pt x="0" y="0"/>
                </a:moveTo>
                <a:lnTo>
                  <a:pt x="2935304" y="0"/>
                </a:lnTo>
                <a:lnTo>
                  <a:pt x="2935304" y="571050"/>
                </a:lnTo>
                <a:lnTo>
                  <a:pt x="0" y="5710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31520" y="4976922"/>
            <a:ext cx="1606758" cy="1606758"/>
          </a:xfrm>
          <a:custGeom>
            <a:avLst/>
            <a:gdLst/>
            <a:ahLst/>
            <a:cxnLst/>
            <a:rect r="r" b="b" t="t" l="l"/>
            <a:pathLst>
              <a:path h="1606758" w="1606758">
                <a:moveTo>
                  <a:pt x="0" y="0"/>
                </a:moveTo>
                <a:lnTo>
                  <a:pt x="1606758" y="0"/>
                </a:lnTo>
                <a:lnTo>
                  <a:pt x="1606758" y="1606758"/>
                </a:lnTo>
                <a:lnTo>
                  <a:pt x="0" y="1606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637671" y="1049524"/>
            <a:ext cx="4698708" cy="3729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70"/>
              </a:lnSpc>
              <a:spcBef>
                <a:spcPct val="0"/>
              </a:spcBef>
            </a:pPr>
            <a:r>
              <a:rPr lang="en-US" sz="2700">
                <a:solidFill>
                  <a:srgbClr val="4C63D2"/>
                </a:solidFill>
                <a:latin typeface="Roboto"/>
              </a:rPr>
              <a:t>60%</a:t>
            </a:r>
            <a:r>
              <a:rPr lang="en-US" sz="2700">
                <a:solidFill>
                  <a:srgbClr val="000000"/>
                </a:solidFill>
                <a:latin typeface="Roboto"/>
              </a:rPr>
              <a:t> użytkowników Internetu korzysta z Facebooka</a:t>
            </a:r>
          </a:p>
          <a:p>
            <a:pPr>
              <a:lnSpc>
                <a:spcPts val="2970"/>
              </a:lnSpc>
              <a:spcBef>
                <a:spcPct val="0"/>
              </a:spcBef>
            </a:pPr>
          </a:p>
          <a:p>
            <a:pPr>
              <a:lnSpc>
                <a:spcPts val="2970"/>
              </a:lnSpc>
              <a:spcBef>
                <a:spcPct val="0"/>
              </a:spcBef>
            </a:pPr>
            <a:r>
              <a:rPr lang="en-US" sz="2700">
                <a:solidFill>
                  <a:srgbClr val="4C63D2"/>
                </a:solidFill>
                <a:latin typeface="Roboto"/>
              </a:rPr>
              <a:t>90%</a:t>
            </a:r>
            <a:r>
              <a:rPr lang="en-US" sz="2700">
                <a:solidFill>
                  <a:srgbClr val="000000"/>
                </a:solidFill>
                <a:latin typeface="Roboto"/>
              </a:rPr>
              <a:t> użytkowników korzysta </a:t>
            </a:r>
          </a:p>
          <a:p>
            <a:pPr>
              <a:lnSpc>
                <a:spcPts val="297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Roboto"/>
              </a:rPr>
              <a:t>z Facebooka na urządzeniach mobilnych</a:t>
            </a:r>
          </a:p>
          <a:p>
            <a:pPr>
              <a:lnSpc>
                <a:spcPts val="2970"/>
              </a:lnSpc>
              <a:spcBef>
                <a:spcPct val="0"/>
              </a:spcBef>
            </a:pPr>
          </a:p>
          <a:p>
            <a:pPr>
              <a:lnSpc>
                <a:spcPts val="2970"/>
              </a:lnSpc>
              <a:spcBef>
                <a:spcPct val="0"/>
              </a:spcBef>
            </a:pPr>
            <a:r>
              <a:rPr lang="en-US" sz="2700">
                <a:solidFill>
                  <a:srgbClr val="4C63D2"/>
                </a:solidFill>
                <a:latin typeface="Roboto"/>
              </a:rPr>
              <a:t>Storytelling</a:t>
            </a:r>
            <a:r>
              <a:rPr lang="en-US" sz="2700">
                <a:solidFill>
                  <a:srgbClr val="000000"/>
                </a:solidFill>
                <a:latin typeface="Roboto"/>
              </a:rPr>
              <a:t> na Facebooku jest popularny i skuteczny przy promocji produktów i usług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6916096" y="6450679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DAFg2-liFHE</dc:identifier>
  <dcterms:modified xsi:type="dcterms:W3CDTF">2011-08-01T06:04:30Z</dcterms:modified>
  <cp:revision>1</cp:revision>
  <dc:title>PL-M3W2-Online-Storytelling</dc:title>
</cp:coreProperties>
</file>