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</p:sldIdLst>
  <p:sldSz cx="9753600" cy="73152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Roboto" charset="1" panose="02000000000000000000"/>
      <p:regular r:id="rId10"/>
    </p:embeddedFont>
    <p:embeddedFont>
      <p:font typeface="Roboto Bold" charset="1" panose="02000000000000000000"/>
      <p:regular r:id="rId11"/>
    </p:embeddedFont>
    <p:embeddedFont>
      <p:font typeface="Roboto Italics" charset="1" panose="02000000000000000000"/>
      <p:regular r:id="rId12"/>
    </p:embeddedFont>
    <p:embeddedFont>
      <p:font typeface="Roboto Bold Italics" charset="1" panose="02000000000000000000"/>
      <p:regular r:id="rId13"/>
    </p:embeddedFont>
    <p:embeddedFont>
      <p:font typeface="Open Sans" charset="1" panose="020B0606030504020204"/>
      <p:regular r:id="rId14"/>
    </p:embeddedFont>
    <p:embeddedFont>
      <p:font typeface="Open Sans Bold" charset="1" panose="020B0806030504020204"/>
      <p:regular r:id="rId15"/>
    </p:embeddedFont>
    <p:embeddedFont>
      <p:font typeface="Open Sans Italics" charset="1" panose="020B0606030504020204"/>
      <p:regular r:id="rId16"/>
    </p:embeddedFont>
    <p:embeddedFont>
      <p:font typeface="Open Sans Bold Italics" charset="1" panose="020B080603050402020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30" Target="slides/slide13.xml" Type="http://schemas.openxmlformats.org/officeDocument/2006/relationships/slide"/><Relationship Id="rId31" Target="slides/slide14.xml" Type="http://schemas.openxmlformats.org/officeDocument/2006/relationships/slide"/><Relationship Id="rId32" Target="slides/slide15.xml" Type="http://schemas.openxmlformats.org/officeDocument/2006/relationships/slide"/><Relationship Id="rId33" Target="slides/slide16.xml" Type="http://schemas.openxmlformats.org/officeDocument/2006/relationships/slide"/><Relationship Id="rId34" Target="slides/slide17.xml" Type="http://schemas.openxmlformats.org/officeDocument/2006/relationships/slide"/><Relationship Id="rId35" Target="slides/slide18.xml" Type="http://schemas.openxmlformats.org/officeDocument/2006/relationships/slide"/><Relationship Id="rId36" Target="slides/slide19.xml" Type="http://schemas.openxmlformats.org/officeDocument/2006/relationships/slide"/><Relationship Id="rId37" Target="slides/slide20.xml" Type="http://schemas.openxmlformats.org/officeDocument/2006/relationships/slide"/><Relationship Id="rId38" Target="slides/slide21.xml" Type="http://schemas.openxmlformats.org/officeDocument/2006/relationships/slide"/><Relationship Id="rId39" Target="slides/slide22.xml" Type="http://schemas.openxmlformats.org/officeDocument/2006/relationships/slide"/><Relationship Id="rId4" Target="theme/theme1.xml" Type="http://schemas.openxmlformats.org/officeDocument/2006/relationships/theme"/><Relationship Id="rId40" Target="slides/slide23.xml" Type="http://schemas.openxmlformats.org/officeDocument/2006/relationships/slide"/><Relationship Id="rId41" Target="slides/slide24.xml" Type="http://schemas.openxmlformats.org/officeDocument/2006/relationships/slide"/><Relationship Id="rId42" Target="slides/slide25.xml" Type="http://schemas.openxmlformats.org/officeDocument/2006/relationships/slide"/><Relationship Id="rId43" Target="slides/slide26.xml" Type="http://schemas.openxmlformats.org/officeDocument/2006/relationships/slide"/><Relationship Id="rId44" Target="slides/slide27.xml" Type="http://schemas.openxmlformats.org/officeDocument/2006/relationships/slide"/><Relationship Id="rId45" Target="slides/slide28.xml" Type="http://schemas.openxmlformats.org/officeDocument/2006/relationships/slide"/><Relationship Id="rId46" Target="slides/slide29.xml" Type="http://schemas.openxmlformats.org/officeDocument/2006/relationships/slide"/><Relationship Id="rId47" Target="slides/slide30.xml" Type="http://schemas.openxmlformats.org/officeDocument/2006/relationships/slide"/><Relationship Id="rId48" Target="slides/slide31.xml" Type="http://schemas.openxmlformats.org/officeDocument/2006/relationships/slide"/><Relationship Id="rId49" Target="slides/slide32.xml" Type="http://schemas.openxmlformats.org/officeDocument/2006/relationships/slide"/><Relationship Id="rId5" Target="tableStyles.xml" Type="http://schemas.openxmlformats.org/officeDocument/2006/relationships/tableStyles"/><Relationship Id="rId50" Target="slides/slide33.xml" Type="http://schemas.openxmlformats.org/officeDocument/2006/relationships/slide"/><Relationship Id="rId51" Target="slides/slide34.xml" Type="http://schemas.openxmlformats.org/officeDocument/2006/relationships/slide"/><Relationship Id="rId52" Target="slides/slide35.xml" Type="http://schemas.openxmlformats.org/officeDocument/2006/relationships/slide"/><Relationship Id="rId53" Target="slides/slide36.xml" Type="http://schemas.openxmlformats.org/officeDocument/2006/relationships/slide"/><Relationship Id="rId54" Target="slides/slide37.xml" Type="http://schemas.openxmlformats.org/officeDocument/2006/relationships/slide"/><Relationship Id="rId55" Target="slides/slide38.xml" Type="http://schemas.openxmlformats.org/officeDocument/2006/relationships/slide"/><Relationship Id="rId56" Target="slides/slide39.xml" Type="http://schemas.openxmlformats.org/officeDocument/2006/relationships/slide"/><Relationship Id="rId57" Target="slides/slide40.xml" Type="http://schemas.openxmlformats.org/officeDocument/2006/relationships/slide"/><Relationship Id="rId58" Target="slides/slide41.xml" Type="http://schemas.openxmlformats.org/officeDocument/2006/relationships/slide"/><Relationship Id="rId59" Target="slides/slide42.xml" Type="http://schemas.openxmlformats.org/officeDocument/2006/relationships/slide"/><Relationship Id="rId6" Target="fonts/font6.fntdata" Type="http://schemas.openxmlformats.org/officeDocument/2006/relationships/font"/><Relationship Id="rId60" Target="slides/slide43.xml" Type="http://schemas.openxmlformats.org/officeDocument/2006/relationships/slide"/><Relationship Id="rId61" Target="slides/slide44.xml" Type="http://schemas.openxmlformats.org/officeDocument/2006/relationships/slide"/><Relationship Id="rId62" Target="slides/slide45.xml" Type="http://schemas.openxmlformats.org/officeDocument/2006/relationships/slide"/><Relationship Id="rId63" Target="slides/slide46.xml" Type="http://schemas.openxmlformats.org/officeDocument/2006/relationships/slide"/><Relationship Id="rId64" Target="slides/slide47.xml" Type="http://schemas.openxmlformats.org/officeDocument/2006/relationships/slide"/><Relationship Id="rId65" Target="slides/slide48.xml" Type="http://schemas.openxmlformats.org/officeDocument/2006/relationships/slide"/><Relationship Id="rId66" Target="slides/slide49.xml" Type="http://schemas.openxmlformats.org/officeDocument/2006/relationships/slide"/><Relationship Id="rId67" Target="slides/slide50.xml" Type="http://schemas.openxmlformats.org/officeDocument/2006/relationships/slide"/><Relationship Id="rId68" Target="slides/slide51.xml" Type="http://schemas.openxmlformats.org/officeDocument/2006/relationships/slide"/><Relationship Id="rId69" Target="slides/slide52.xml" Type="http://schemas.openxmlformats.org/officeDocument/2006/relationships/slide"/><Relationship Id="rId7" Target="fonts/font7.fntdata" Type="http://schemas.openxmlformats.org/officeDocument/2006/relationships/font"/><Relationship Id="rId70" Target="slides/slide53.xml" Type="http://schemas.openxmlformats.org/officeDocument/2006/relationships/slide"/><Relationship Id="rId71" Target="slides/slide54.xml" Type="http://schemas.openxmlformats.org/officeDocument/2006/relationships/slide"/><Relationship Id="rId72" Target="slides/slide55.xml" Type="http://schemas.openxmlformats.org/officeDocument/2006/relationships/slide"/><Relationship Id="rId73" Target="slides/slide56.xml" Type="http://schemas.openxmlformats.org/officeDocument/2006/relationships/slide"/><Relationship Id="rId74" Target="slides/slide57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4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5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6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7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8.pn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1.pn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2.pn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https://www.facebook.com/pages/create/?ref_type=hc" TargetMode="External" Type="http://schemas.openxmlformats.org/officeDocument/2006/relationships/hyperlink"/><Relationship Id="rId4" Target="../media/image18.png" Type="http://schemas.openxmlformats.org/officeDocument/2006/relationships/image"/><Relationship Id="rId5" Target="../media/image19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33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Relationship Id="rId5" Target="../media/image29.png" Type="http://schemas.openxmlformats.org/officeDocument/2006/relationships/image"/><Relationship Id="rId6" Target="../media/image30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1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7.jpe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8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9.png" Type="http://schemas.openxmlformats.org/officeDocument/2006/relationships/image"/><Relationship Id="rId4" Target="../media/image50.sv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51.png" Type="http://schemas.openxmlformats.org/officeDocument/2006/relationships/image"/><Relationship Id="rId4" Target="../media/image52.sv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59.png" Type="http://schemas.openxmlformats.org/officeDocument/2006/relationships/image"/><Relationship Id="rId12" Target="../media/image60.svg" Type="http://schemas.openxmlformats.org/officeDocument/2006/relationships/image"/><Relationship Id="rId13" Target="../media/image61.png" Type="http://schemas.openxmlformats.org/officeDocument/2006/relationships/image"/><Relationship Id="rId14" Target="../media/image62.svg" Type="http://schemas.openxmlformats.org/officeDocument/2006/relationships/image"/><Relationship Id="rId15" Target="../media/image63.png" Type="http://schemas.openxmlformats.org/officeDocument/2006/relationships/image"/><Relationship Id="rId16" Target="../media/image64.svg" Type="http://schemas.openxmlformats.org/officeDocument/2006/relationships/image"/><Relationship Id="rId2" Target="../media/image5.png" Type="http://schemas.openxmlformats.org/officeDocument/2006/relationships/image"/><Relationship Id="rId3" Target="../media/image53.png" Type="http://schemas.openxmlformats.org/officeDocument/2006/relationships/image"/><Relationship Id="rId4" Target="../media/image54.svg" Type="http://schemas.openxmlformats.org/officeDocument/2006/relationships/image"/><Relationship Id="rId5" Target="../media/image55.png" Type="http://schemas.openxmlformats.org/officeDocument/2006/relationships/image"/><Relationship Id="rId6" Target="../media/image56.svg" Type="http://schemas.openxmlformats.org/officeDocument/2006/relationships/image"/><Relationship Id="rId7" Target="../media/image57.png" Type="http://schemas.openxmlformats.org/officeDocument/2006/relationships/image"/><Relationship Id="rId8" Target="../media/image5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5.png" Type="http://schemas.openxmlformats.org/officeDocument/2006/relationships/image"/><Relationship Id="rId4" Target="../media/image66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2.jpe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7.png" Type="http://schemas.openxmlformats.org/officeDocument/2006/relationships/image"/><Relationship Id="rId4" Target="../media/image68.sv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9.jpe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70.jpe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4.pn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71.jpe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72.jpe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73.jpe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74.jpe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75.png" Type="http://schemas.openxmlformats.org/officeDocument/2006/relationships/image"/><Relationship Id="rId4" Target="../media/image76.jpeg" Type="http://schemas.openxmlformats.org/officeDocument/2006/relationships/imag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77.png" Type="http://schemas.openxmlformats.org/officeDocument/2006/relationships/image"/><Relationship Id="rId4" Target="../media/image78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79.png" Type="http://schemas.openxmlformats.org/officeDocument/2006/relationships/image"/><Relationship Id="rId4" Target="../media/image80.svg" Type="http://schemas.openxmlformats.org/officeDocument/2006/relationships/imag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81.png" Type="http://schemas.openxmlformats.org/officeDocument/2006/relationships/image"/><Relationship Id="rId4" Target="../media/image82.svg" Type="http://schemas.openxmlformats.org/officeDocument/2006/relationships/image"/><Relationship Id="rId5" Target="../media/image83.png" Type="http://schemas.openxmlformats.org/officeDocument/2006/relationships/image"/><Relationship Id="rId6" Target="../media/image84.svg" Type="http://schemas.openxmlformats.org/officeDocument/2006/relationships/imag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85.png" Type="http://schemas.openxmlformats.org/officeDocument/2006/relationships/image"/><Relationship Id="rId4" Target="../media/image86.svg" Type="http://schemas.openxmlformats.org/officeDocument/2006/relationships/image"/><Relationship Id="rId5" Target="../media/image24.png" Type="http://schemas.openxmlformats.org/officeDocument/2006/relationships/image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87.jpeg" Type="http://schemas.openxmlformats.org/officeDocument/2006/relationships/image"/><Relationship Id="rId4" Target="../media/image88.png" Type="http://schemas.openxmlformats.org/officeDocument/2006/relationships/image"/><Relationship Id="rId5" Target="../media/image89.svg" Type="http://schemas.openxmlformats.org/officeDocument/2006/relationships/image"/></Relationships>
</file>

<file path=ppt/slides/_rels/slide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90.jpeg" Type="http://schemas.openxmlformats.org/officeDocument/2006/relationships/image"/></Relationships>
</file>

<file path=ppt/slides/_rels/slide4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91.jpeg" Type="http://schemas.openxmlformats.org/officeDocument/2006/relationships/image"/></Relationships>
</file>

<file path=ppt/slides/_rels/slide4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92.jpeg" Type="http://schemas.openxmlformats.org/officeDocument/2006/relationships/image"/></Relationships>
</file>

<file path=ppt/slides/_rels/slide4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93.jpeg" Type="http://schemas.openxmlformats.org/officeDocument/2006/relationships/image"/></Relationships>
</file>

<file path=ppt/slides/_rels/slide4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94.jpeg" Type="http://schemas.openxmlformats.org/officeDocument/2006/relationships/image"/><Relationship Id="rId4" Target="../media/VAFlV3BRE1A.mp4" Type="http://schemas.openxmlformats.org/officeDocument/2006/relationships/video"/><Relationship Id="rId5" Target="../media/VAFlV3BRE1A.mp4" Type="http://schemas.microsoft.com/office/2007/relationships/media"/></Relationships>
</file>

<file path=ppt/slides/_rels/slide4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95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5.jpeg" Type="http://schemas.openxmlformats.org/officeDocument/2006/relationships/image"/></Relationships>
</file>

<file path=ppt/slides/_rels/slide5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96.png" Type="http://schemas.openxmlformats.org/officeDocument/2006/relationships/image"/><Relationship Id="rId4" Target="../media/image97.svg" Type="http://schemas.openxmlformats.org/officeDocument/2006/relationships/image"/><Relationship Id="rId5" Target="../media/image98.png" Type="http://schemas.openxmlformats.org/officeDocument/2006/relationships/image"/><Relationship Id="rId6" Target="../media/image99.svg" Type="http://schemas.openxmlformats.org/officeDocument/2006/relationships/image"/></Relationships>
</file>

<file path=ppt/slides/_rels/slide5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00.png" Type="http://schemas.openxmlformats.org/officeDocument/2006/relationships/image"/><Relationship Id="rId4" Target="../media/image101.svg" Type="http://schemas.openxmlformats.org/officeDocument/2006/relationships/image"/><Relationship Id="rId5" Target="../media/image102.png" Type="http://schemas.openxmlformats.org/officeDocument/2006/relationships/image"/><Relationship Id="rId6" Target="../media/image103.svg" Type="http://schemas.openxmlformats.org/officeDocument/2006/relationships/image"/></Relationships>
</file>

<file path=ppt/slides/_rels/slide5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04.png" Type="http://schemas.openxmlformats.org/officeDocument/2006/relationships/image"/><Relationship Id="rId4" Target="../media/image105.svg" Type="http://schemas.openxmlformats.org/officeDocument/2006/relationships/image"/><Relationship Id="rId5" Target="../media/image106.png" Type="http://schemas.openxmlformats.org/officeDocument/2006/relationships/image"/><Relationship Id="rId6" Target="../media/image107.svg" Type="http://schemas.openxmlformats.org/officeDocument/2006/relationships/image"/></Relationships>
</file>

<file path=ppt/slides/_rels/slide5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08.png" Type="http://schemas.openxmlformats.org/officeDocument/2006/relationships/image"/><Relationship Id="rId4" Target="../media/image109.svg" Type="http://schemas.openxmlformats.org/officeDocument/2006/relationships/image"/><Relationship Id="rId5" Target="../media/image110.png" Type="http://schemas.openxmlformats.org/officeDocument/2006/relationships/image"/><Relationship Id="rId6" Target="../media/image111.svg" Type="http://schemas.openxmlformats.org/officeDocument/2006/relationships/image"/></Relationships>
</file>

<file path=ppt/slides/_rels/slide5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12.png" Type="http://schemas.openxmlformats.org/officeDocument/2006/relationships/image"/><Relationship Id="rId4" Target="../media/image113.svg" Type="http://schemas.openxmlformats.org/officeDocument/2006/relationships/image"/><Relationship Id="rId5" Target="../media/image114.png" Type="http://schemas.openxmlformats.org/officeDocument/2006/relationships/image"/><Relationship Id="rId6" Target="../media/image115.svg" Type="http://schemas.openxmlformats.org/officeDocument/2006/relationships/image"/></Relationships>
</file>

<file path=ppt/slides/_rels/slide5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16.png" Type="http://schemas.openxmlformats.org/officeDocument/2006/relationships/image"/><Relationship Id="rId4" Target="../media/image117.svg" Type="http://schemas.openxmlformats.org/officeDocument/2006/relationships/image"/><Relationship Id="rId5" Target="../media/image118.png" Type="http://schemas.openxmlformats.org/officeDocument/2006/relationships/image"/><Relationship Id="rId6" Target="../media/image119.svg" Type="http://schemas.openxmlformats.org/officeDocument/2006/relationships/image"/></Relationships>
</file>

<file path=ppt/slides/_rels/slide5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5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0.png" Type="http://schemas.openxmlformats.org/officeDocument/2006/relationships/image"/><Relationship Id="rId3" Target="../media/image5.png" Type="http://schemas.openxmlformats.org/officeDocument/2006/relationships/image"/><Relationship Id="rId4" Target="../media/image4.png" Type="http://schemas.openxmlformats.org/officeDocument/2006/relationships/image"/><Relationship Id="rId5" Target="../media/image121.png" Type="http://schemas.openxmlformats.org/officeDocument/2006/relationships/image"/><Relationship Id="rId6" Target="../media/image122.svg" Type="http://schemas.openxmlformats.org/officeDocument/2006/relationships/image"/><Relationship Id="rId7" Target="../media/image8.jpeg" Type="http://schemas.openxmlformats.org/officeDocument/2006/relationships/image"/><Relationship Id="rId8" Target="../media/image9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>
            <a:off x="0" y="0"/>
            <a:ext cx="9753600" cy="73152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145136" y="2512287"/>
            <a:ext cx="7132320" cy="608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43"/>
              </a:lnSpc>
            </a:pPr>
            <a:r>
              <a:rPr lang="en-US" sz="4299" spc="-172">
                <a:solidFill>
                  <a:srgbClr val="0E2C8E"/>
                </a:solidFill>
                <a:latin typeface="Roboto Bold"/>
              </a:rPr>
              <a:t>STORYTELLING W SIECI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98624" y="4054656"/>
            <a:ext cx="7315200" cy="775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16"/>
              </a:lnSpc>
            </a:pPr>
            <a:r>
              <a:rPr lang="en-US" sz="2600" spc="-104">
                <a:solidFill>
                  <a:srgbClr val="0E2C8E"/>
                </a:solidFill>
                <a:latin typeface="Roboto Bold"/>
              </a:rPr>
              <a:t>Blogi i portale społecznościowe cz. 1 </a:t>
            </a:r>
          </a:p>
          <a:p>
            <a:pPr algn="ctr">
              <a:lnSpc>
                <a:spcPts val="3016"/>
              </a:lnSpc>
            </a:pPr>
            <a:r>
              <a:rPr lang="en-US" sz="2600" spc="-104">
                <a:solidFill>
                  <a:srgbClr val="0E2C8E"/>
                </a:solidFill>
                <a:latin typeface="Roboto Bold"/>
              </a:rPr>
              <a:t>– aspekty techniczne zakładania i obsługi profili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0" y="6321024"/>
            <a:ext cx="9753600" cy="1036416"/>
          </a:xfrm>
          <a:custGeom>
            <a:avLst/>
            <a:gdLst/>
            <a:ahLst/>
            <a:cxnLst/>
            <a:rect r="r" b="b" t="t" l="l"/>
            <a:pathLst>
              <a:path h="1036416" w="9753600">
                <a:moveTo>
                  <a:pt x="0" y="0"/>
                </a:moveTo>
                <a:lnTo>
                  <a:pt x="9753600" y="0"/>
                </a:lnTo>
                <a:lnTo>
                  <a:pt x="9753600" y="1036416"/>
                </a:lnTo>
                <a:lnTo>
                  <a:pt x="0" y="1036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599488" y="6396288"/>
            <a:ext cx="2814336" cy="803712"/>
          </a:xfrm>
          <a:custGeom>
            <a:avLst/>
            <a:gdLst/>
            <a:ahLst/>
            <a:cxnLst/>
            <a:rect r="r" b="b" t="t" l="l"/>
            <a:pathLst>
              <a:path h="803712" w="2814336">
                <a:moveTo>
                  <a:pt x="0" y="0"/>
                </a:moveTo>
                <a:lnTo>
                  <a:pt x="2814336" y="0"/>
                </a:lnTo>
                <a:lnTo>
                  <a:pt x="2814336" y="803712"/>
                </a:lnTo>
                <a:lnTo>
                  <a:pt x="0" y="803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1" r="0" b="-1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93088" y="6528768"/>
            <a:ext cx="2716416" cy="620544"/>
          </a:xfrm>
          <a:custGeom>
            <a:avLst/>
            <a:gdLst/>
            <a:ahLst/>
            <a:cxnLst/>
            <a:rect r="r" b="b" t="t" l="l"/>
            <a:pathLst>
              <a:path h="620544" w="2716416">
                <a:moveTo>
                  <a:pt x="0" y="0"/>
                </a:moveTo>
                <a:lnTo>
                  <a:pt x="2716416" y="0"/>
                </a:lnTo>
                <a:lnTo>
                  <a:pt x="2716416" y="620544"/>
                </a:lnTo>
                <a:lnTo>
                  <a:pt x="0" y="62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6" r="0" b="-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5576064"/>
            <a:ext cx="9753600" cy="764544"/>
          </a:xfrm>
          <a:custGeom>
            <a:avLst/>
            <a:gdLst/>
            <a:ahLst/>
            <a:cxnLst/>
            <a:rect r="r" b="b" t="t" l="l"/>
            <a:pathLst>
              <a:path h="764544" w="9753600">
                <a:moveTo>
                  <a:pt x="0" y="0"/>
                </a:moveTo>
                <a:lnTo>
                  <a:pt x="9753600" y="0"/>
                </a:lnTo>
                <a:lnTo>
                  <a:pt x="9753600" y="764544"/>
                </a:lnTo>
                <a:lnTo>
                  <a:pt x="0" y="7645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51840" y="5617536"/>
            <a:ext cx="2377344" cy="662016"/>
          </a:xfrm>
          <a:custGeom>
            <a:avLst/>
            <a:gdLst/>
            <a:ahLst/>
            <a:cxnLst/>
            <a:rect r="r" b="b" t="t" l="l"/>
            <a:pathLst>
              <a:path h="662016" w="2377344">
                <a:moveTo>
                  <a:pt x="0" y="0"/>
                </a:moveTo>
                <a:lnTo>
                  <a:pt x="2377344" y="0"/>
                </a:lnTo>
                <a:lnTo>
                  <a:pt x="2377344" y="662016"/>
                </a:lnTo>
                <a:lnTo>
                  <a:pt x="0" y="662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9" r="0" b="-19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037568" y="5623296"/>
            <a:ext cx="1331328" cy="601344"/>
          </a:xfrm>
          <a:custGeom>
            <a:avLst/>
            <a:gdLst/>
            <a:ahLst/>
            <a:cxnLst/>
            <a:rect r="r" b="b" t="t" l="l"/>
            <a:pathLst>
              <a:path h="601344" w="1331328">
                <a:moveTo>
                  <a:pt x="0" y="0"/>
                </a:moveTo>
                <a:lnTo>
                  <a:pt x="1331328" y="0"/>
                </a:lnTo>
                <a:lnTo>
                  <a:pt x="1331328" y="601344"/>
                </a:lnTo>
                <a:lnTo>
                  <a:pt x="0" y="601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5" r="0" b="-1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542720" y="5602944"/>
            <a:ext cx="668160" cy="629376"/>
          </a:xfrm>
          <a:custGeom>
            <a:avLst/>
            <a:gdLst/>
            <a:ahLst/>
            <a:cxnLst/>
            <a:rect r="r" b="b" t="t" l="l"/>
            <a:pathLst>
              <a:path h="629376" w="668160">
                <a:moveTo>
                  <a:pt x="0" y="0"/>
                </a:moveTo>
                <a:lnTo>
                  <a:pt x="668160" y="0"/>
                </a:lnTo>
                <a:lnTo>
                  <a:pt x="668160" y="629376"/>
                </a:lnTo>
                <a:lnTo>
                  <a:pt x="0" y="6293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3625" r="0" b="-3625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691160" y="5080419"/>
            <a:ext cx="1777104" cy="22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27"/>
              </a:lnSpc>
            </a:pPr>
            <a:r>
              <a:rPr lang="en-US" sz="1439" spc="-58">
                <a:solidFill>
                  <a:srgbClr val="0E2C8E"/>
                </a:solidFill>
                <a:latin typeface="Roboto Bold"/>
              </a:rPr>
              <a:t>M3W1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69657" y="3509283"/>
            <a:ext cx="3214287" cy="3214287"/>
          </a:xfrm>
          <a:custGeom>
            <a:avLst/>
            <a:gdLst/>
            <a:ahLst/>
            <a:cxnLst/>
            <a:rect r="r" b="b" t="t" l="l"/>
            <a:pathLst>
              <a:path h="3214287" w="3214287">
                <a:moveTo>
                  <a:pt x="0" y="0"/>
                </a:moveTo>
                <a:lnTo>
                  <a:pt x="3214286" y="0"/>
                </a:lnTo>
                <a:lnTo>
                  <a:pt x="3214286" y="3214287"/>
                </a:lnTo>
                <a:lnTo>
                  <a:pt x="0" y="32142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657623"/>
            <a:ext cx="8290560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3300">
                <a:solidFill>
                  <a:srgbClr val="D13282"/>
                </a:solidFill>
                <a:latin typeface="Roboto Bold"/>
              </a:rPr>
              <a:t>W 2010 roku</a:t>
            </a:r>
            <a:r>
              <a:rPr lang="en-US" sz="3300">
                <a:solidFill>
                  <a:srgbClr val="000000"/>
                </a:solidFill>
                <a:latin typeface="Roboto"/>
              </a:rPr>
              <a:t> na rynku pojawił się </a:t>
            </a:r>
            <a:r>
              <a:rPr lang="en-US" sz="3300">
                <a:solidFill>
                  <a:srgbClr val="D13282"/>
                </a:solidFill>
                <a:latin typeface="Roboto Bold"/>
              </a:rPr>
              <a:t>Instagram</a:t>
            </a:r>
            <a:r>
              <a:rPr lang="en-US" sz="3300">
                <a:solidFill>
                  <a:srgbClr val="000000"/>
                </a:solidFill>
                <a:latin typeface="Roboto"/>
              </a:rPr>
              <a:t>, który wprowadził komunikację obrazkową na nowe tory </a:t>
            </a:r>
          </a:p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Roboto"/>
              </a:rPr>
              <a:t> </a:t>
            </a:r>
          </a:p>
        </p:txBody>
      </p: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1637699"/>
            <a:ext cx="8290560" cy="4655752"/>
          </a:xfrm>
          <a:custGeom>
            <a:avLst/>
            <a:gdLst/>
            <a:ahLst/>
            <a:cxnLst/>
            <a:rect r="r" b="b" t="t" l="l"/>
            <a:pathLst>
              <a:path h="4655752" w="8290560">
                <a:moveTo>
                  <a:pt x="0" y="0"/>
                </a:moveTo>
                <a:lnTo>
                  <a:pt x="8290560" y="0"/>
                </a:lnTo>
                <a:lnTo>
                  <a:pt x="8290560" y="4655752"/>
                </a:lnTo>
                <a:lnTo>
                  <a:pt x="0" y="465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6376036"/>
            <a:ext cx="8239363" cy="20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Roboto"/>
              </a:rPr>
              <a:t>źródło: https://www.smartinsights.com/social-media-marketing/social-media-strategy/new-global-social-media-research/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1520" y="1221773"/>
            <a:ext cx="8239363" cy="301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Roboto"/>
              </a:rPr>
              <a:t>Populacja na świecie a liczba użytkowników mediów społecznościowych</a:t>
            </a:r>
          </a:p>
        </p:txBody>
      </p: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1597444"/>
            <a:ext cx="8239363" cy="4647051"/>
          </a:xfrm>
          <a:custGeom>
            <a:avLst/>
            <a:gdLst/>
            <a:ahLst/>
            <a:cxnLst/>
            <a:rect r="r" b="b" t="t" l="l"/>
            <a:pathLst>
              <a:path h="4647051" w="8239363">
                <a:moveTo>
                  <a:pt x="0" y="0"/>
                </a:moveTo>
                <a:lnTo>
                  <a:pt x="8239363" y="0"/>
                </a:lnTo>
                <a:lnTo>
                  <a:pt x="8239363" y="4647051"/>
                </a:lnTo>
                <a:lnTo>
                  <a:pt x="0" y="46470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6376036"/>
            <a:ext cx="8239363" cy="20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Roboto"/>
              </a:rPr>
              <a:t>źródło: https://www.smartinsights.com/social-media-marketing/social-media-strategy/new-global-social-media-research/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81598" y="1133894"/>
            <a:ext cx="7990404" cy="301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Roboto"/>
              </a:rPr>
              <a:t>Najczęściej używane platformy mediów społecznościowych na świecie</a:t>
            </a:r>
          </a:p>
        </p:txBody>
      </p:sp>
    </p:spTree>
  </p:cSld>
  <p:clrMapOvr>
    <a:masterClrMapping/>
  </p:clrMapOvr>
  <p:transition spd="fast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2383430"/>
            <a:ext cx="8290560" cy="4200250"/>
          </a:xfrm>
          <a:custGeom>
            <a:avLst/>
            <a:gdLst/>
            <a:ahLst/>
            <a:cxnLst/>
            <a:rect r="r" b="b" t="t" l="l"/>
            <a:pathLst>
              <a:path h="4200250" w="8290560">
                <a:moveTo>
                  <a:pt x="0" y="0"/>
                </a:moveTo>
                <a:lnTo>
                  <a:pt x="8290560" y="0"/>
                </a:lnTo>
                <a:lnTo>
                  <a:pt x="8290560" y="4200250"/>
                </a:lnTo>
                <a:lnTo>
                  <a:pt x="0" y="4200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782" r="0" b="-1978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712946"/>
            <a:ext cx="8290560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>
                <a:solidFill>
                  <a:srgbClr val="1A4789"/>
                </a:solidFill>
                <a:latin typeface="Roboto Bold"/>
              </a:rPr>
              <a:t>Etap 2: Facebook – zakładanie i obsługa profilu</a:t>
            </a:r>
          </a:p>
        </p:txBody>
      </p:sp>
    </p:spTree>
  </p:cSld>
  <p:clrMapOvr>
    <a:masterClrMapping/>
  </p:clrMapOvr>
  <p:transition spd="fast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1461038"/>
            <a:ext cx="8290560" cy="4275955"/>
          </a:xfrm>
          <a:custGeom>
            <a:avLst/>
            <a:gdLst/>
            <a:ahLst/>
            <a:cxnLst/>
            <a:rect r="r" b="b" t="t" l="l"/>
            <a:pathLst>
              <a:path h="4275955" w="8290560">
                <a:moveTo>
                  <a:pt x="0" y="0"/>
                </a:moveTo>
                <a:lnTo>
                  <a:pt x="8290560" y="0"/>
                </a:lnTo>
                <a:lnTo>
                  <a:pt x="8290560" y="4275955"/>
                </a:lnTo>
                <a:lnTo>
                  <a:pt x="0" y="4275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13" t="0" r="-20783" b="-2236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410006">
            <a:off x="4577544" y="4603728"/>
            <a:ext cx="2071807" cy="740671"/>
          </a:xfrm>
          <a:custGeom>
            <a:avLst/>
            <a:gdLst/>
            <a:ahLst/>
            <a:cxnLst/>
            <a:rect r="r" b="b" t="t" l="l"/>
            <a:pathLst>
              <a:path h="740671" w="2071807">
                <a:moveTo>
                  <a:pt x="0" y="0"/>
                </a:moveTo>
                <a:lnTo>
                  <a:pt x="2071806" y="0"/>
                </a:lnTo>
                <a:lnTo>
                  <a:pt x="2071806" y="740671"/>
                </a:lnTo>
                <a:lnTo>
                  <a:pt x="0" y="74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5885180"/>
            <a:ext cx="8290560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50"/>
              </a:lnSpc>
              <a:spcBef>
                <a:spcPct val="0"/>
              </a:spcBef>
            </a:pPr>
            <a:r>
              <a:rPr lang="en-US" sz="2500">
                <a:solidFill>
                  <a:srgbClr val="BDD62F"/>
                </a:solidFill>
                <a:latin typeface="Roboto Bold"/>
              </a:rPr>
              <a:t>KROK 1.</a:t>
            </a:r>
            <a:r>
              <a:rPr lang="en-US" sz="250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>
                <a:solidFill>
                  <a:srgbClr val="000000"/>
                </a:solidFill>
                <a:latin typeface="Roboto"/>
              </a:rPr>
              <a:t>Przejdź do strony facebook.com i kliknij polecenie "Utwórz nowe konto".</a:t>
            </a:r>
          </a:p>
        </p:txBody>
      </p:sp>
    </p:spTree>
  </p:cSld>
  <p:clrMapOvr>
    <a:masterClrMapping/>
  </p:clrMapOvr>
  <p:transition spd="fast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407229" y="731520"/>
            <a:ext cx="4614851" cy="5852160"/>
          </a:xfrm>
          <a:custGeom>
            <a:avLst/>
            <a:gdLst/>
            <a:ahLst/>
            <a:cxnLst/>
            <a:rect r="r" b="b" t="t" l="l"/>
            <a:pathLst>
              <a:path h="5852160" w="4614851">
                <a:moveTo>
                  <a:pt x="0" y="0"/>
                </a:moveTo>
                <a:lnTo>
                  <a:pt x="4614851" y="0"/>
                </a:lnTo>
                <a:lnTo>
                  <a:pt x="4614851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807" t="-19301" r="-97906" b="-965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79125">
            <a:off x="4077211" y="5759518"/>
            <a:ext cx="1599178" cy="571706"/>
          </a:xfrm>
          <a:custGeom>
            <a:avLst/>
            <a:gdLst/>
            <a:ahLst/>
            <a:cxnLst/>
            <a:rect r="r" b="b" t="t" l="l"/>
            <a:pathLst>
              <a:path h="571706" w="1599178">
                <a:moveTo>
                  <a:pt x="0" y="0"/>
                </a:moveTo>
                <a:lnTo>
                  <a:pt x="1599178" y="0"/>
                </a:lnTo>
                <a:lnTo>
                  <a:pt x="1599178" y="571706"/>
                </a:lnTo>
                <a:lnTo>
                  <a:pt x="0" y="571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22016" y="1817370"/>
            <a:ext cx="3786151" cy="3066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19"/>
              </a:lnSpc>
              <a:spcBef>
                <a:spcPct val="0"/>
              </a:spcBef>
            </a:pPr>
            <a:r>
              <a:rPr lang="en-US" sz="2199">
                <a:solidFill>
                  <a:srgbClr val="BDD62F"/>
                </a:solidFill>
                <a:latin typeface="Roboto Bold"/>
              </a:rPr>
              <a:t>KROK 2. </a:t>
            </a:r>
            <a:r>
              <a:rPr lang="en-US" sz="2199">
                <a:solidFill>
                  <a:srgbClr val="000000"/>
                </a:solidFill>
                <a:latin typeface="Roboto"/>
              </a:rPr>
              <a:t>Wprowadź </a:t>
            </a:r>
            <a:r>
              <a:rPr lang="en-US" sz="2199">
                <a:solidFill>
                  <a:srgbClr val="000000"/>
                </a:solidFill>
                <a:latin typeface="Roboto"/>
              </a:rPr>
              <a:t>imię </a:t>
            </a:r>
          </a:p>
          <a:p>
            <a:pPr>
              <a:lnSpc>
                <a:spcPts val="241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Roboto"/>
              </a:rPr>
              <a:t>i nazwisko</a:t>
            </a:r>
            <a:r>
              <a:rPr lang="en-US" sz="2199">
                <a:solidFill>
                  <a:srgbClr val="000000"/>
                </a:solidFill>
                <a:latin typeface="Roboto"/>
              </a:rPr>
              <a:t>, adres e-mail lub numer telefonu komórkowego, hasło, datę urodzenia i płeć.</a:t>
            </a:r>
          </a:p>
          <a:p>
            <a:pPr>
              <a:lnSpc>
                <a:spcPts val="241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Roboto"/>
              </a:rPr>
              <a:t>Kliknij opcję Zarejestruj się.</a:t>
            </a:r>
          </a:p>
          <a:p>
            <a:pPr>
              <a:lnSpc>
                <a:spcPts val="2419"/>
              </a:lnSpc>
              <a:spcBef>
                <a:spcPct val="0"/>
              </a:spcBef>
            </a:pPr>
          </a:p>
          <a:p>
            <a:pPr>
              <a:lnSpc>
                <a:spcPts val="2419"/>
              </a:lnSpc>
              <a:spcBef>
                <a:spcPct val="0"/>
              </a:spcBef>
            </a:pPr>
            <a:r>
              <a:rPr lang="en-US" sz="2199">
                <a:solidFill>
                  <a:srgbClr val="BDD62F"/>
                </a:solidFill>
                <a:latin typeface="Roboto Bold"/>
              </a:rPr>
              <a:t>KROK 3.</a:t>
            </a:r>
            <a:r>
              <a:rPr lang="en-US" sz="2199">
                <a:solidFill>
                  <a:srgbClr val="000000"/>
                </a:solidFill>
                <a:latin typeface="Roboto"/>
              </a:rPr>
              <a:t> Aby zakończyć tworzenie konta, potwierdź swój adres e-mail lub numer telefonu komórkowego.</a:t>
            </a:r>
          </a:p>
        </p:txBody>
      </p:sp>
    </p:spTree>
  </p:cSld>
  <p:clrMapOvr>
    <a:masterClrMapping/>
  </p:clrMapOvr>
  <p:transition spd="fast">
    <p:fad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346748"/>
            <a:ext cx="9753600" cy="5500279"/>
          </a:xfrm>
          <a:custGeom>
            <a:avLst/>
            <a:gdLst/>
            <a:ahLst/>
            <a:cxnLst/>
            <a:rect r="r" b="b" t="t" l="l"/>
            <a:pathLst>
              <a:path h="5500279" w="9753600">
                <a:moveTo>
                  <a:pt x="0" y="0"/>
                </a:moveTo>
                <a:lnTo>
                  <a:pt x="9753600" y="0"/>
                </a:lnTo>
                <a:lnTo>
                  <a:pt x="9753600" y="5500279"/>
                </a:lnTo>
                <a:lnTo>
                  <a:pt x="0" y="5500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337771" y="389365"/>
            <a:ext cx="684309" cy="684309"/>
          </a:xfrm>
          <a:custGeom>
            <a:avLst/>
            <a:gdLst/>
            <a:ahLst/>
            <a:cxnLst/>
            <a:rect r="r" b="b" t="t" l="l"/>
            <a:pathLst>
              <a:path h="684309" w="684309">
                <a:moveTo>
                  <a:pt x="0" y="0"/>
                </a:moveTo>
                <a:lnTo>
                  <a:pt x="684309" y="0"/>
                </a:lnTo>
                <a:lnTo>
                  <a:pt x="684309" y="684310"/>
                </a:lnTo>
                <a:lnTo>
                  <a:pt x="0" y="684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29255" y="1971298"/>
            <a:ext cx="8695090" cy="3649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en-US" sz="2800">
                <a:solidFill>
                  <a:srgbClr val="0E2C8E"/>
                </a:solidFill>
                <a:latin typeface="Roboto Bold"/>
              </a:rPr>
              <a:t>Tworzenie strony na Facebooku:</a:t>
            </a:r>
          </a:p>
          <a:p>
            <a:pPr algn="just">
              <a:lnSpc>
                <a:spcPts val="3080"/>
              </a:lnSpc>
              <a:spcBef>
                <a:spcPct val="0"/>
              </a:spcBef>
            </a:pPr>
          </a:p>
          <a:p>
            <a:pPr algn="just" marL="539753" indent="-269876" lvl="1">
              <a:lnSpc>
                <a:spcPts val="385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Roboto"/>
              </a:rPr>
              <a:t>Przejdź do strony </a:t>
            </a:r>
            <a:r>
              <a:rPr lang="en-US" sz="2500" u="sng">
                <a:solidFill>
                  <a:srgbClr val="000000"/>
                </a:solidFill>
                <a:latin typeface="Roboto"/>
                <a:hlinkClick r:id="rId3" tooltip="https://www.facebook.com/pages/create/?ref_type=hc"/>
              </a:rPr>
              <a:t>facebook.com/pages/create</a:t>
            </a:r>
            <a:r>
              <a:rPr lang="en-US" sz="2500">
                <a:solidFill>
                  <a:srgbClr val="000000"/>
                </a:solidFill>
                <a:latin typeface="Roboto"/>
              </a:rPr>
              <a:t>.</a:t>
            </a:r>
          </a:p>
          <a:p>
            <a:pPr algn="just" marL="539753" indent="-269876" lvl="1">
              <a:lnSpc>
                <a:spcPts val="385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Roboto"/>
              </a:rPr>
              <a:t>Wprowadź nazwę strony oraz kategorię. </a:t>
            </a:r>
          </a:p>
          <a:p>
            <a:pPr algn="just" marL="539753" indent="-269876" lvl="1">
              <a:lnSpc>
                <a:spcPts val="385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Roboto"/>
              </a:rPr>
              <a:t>Uzupełnij biogram (opcjonalnie).</a:t>
            </a:r>
          </a:p>
          <a:p>
            <a:pPr algn="just" marL="539753" indent="-269876" lvl="1">
              <a:lnSpc>
                <a:spcPts val="385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Roboto"/>
              </a:rPr>
              <a:t>Kliknij opcję Utwórz stronę.</a:t>
            </a:r>
          </a:p>
          <a:p>
            <a:pPr algn="just" marL="539753" indent="-269876" lvl="1">
              <a:lnSpc>
                <a:spcPts val="385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Roboto"/>
              </a:rPr>
              <a:t>W kolejnych krokach dodasz</a:t>
            </a:r>
            <a:r>
              <a:rPr lang="en-US" sz="2500">
                <a:solidFill>
                  <a:srgbClr val="000000"/>
                </a:solidFill>
                <a:latin typeface="Roboto"/>
              </a:rPr>
              <a:t> zdjęcie profilowe </a:t>
            </a:r>
          </a:p>
          <a:p>
            <a:pPr algn="just" marL="539753" indent="-269876" lvl="1">
              <a:lnSpc>
                <a:spcPts val="385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Roboto"/>
              </a:rPr>
              <a:t>i zdjęcie w tle.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7848964" y="5410564"/>
            <a:ext cx="1173116" cy="1173116"/>
          </a:xfrm>
          <a:custGeom>
            <a:avLst/>
            <a:gdLst/>
            <a:ahLst/>
            <a:cxnLst/>
            <a:rect r="r" b="b" t="t" l="l"/>
            <a:pathLst>
              <a:path h="1173116" w="1173116">
                <a:moveTo>
                  <a:pt x="0" y="0"/>
                </a:moveTo>
                <a:lnTo>
                  <a:pt x="1173116" y="0"/>
                </a:lnTo>
                <a:lnTo>
                  <a:pt x="1173116" y="1173116"/>
                </a:lnTo>
                <a:lnTo>
                  <a:pt x="0" y="1173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48964" y="5410564"/>
            <a:ext cx="1173116" cy="1173116"/>
          </a:xfrm>
          <a:custGeom>
            <a:avLst/>
            <a:gdLst/>
            <a:ahLst/>
            <a:cxnLst/>
            <a:rect r="r" b="b" t="t" l="l"/>
            <a:pathLst>
              <a:path h="1173116" w="1173116">
                <a:moveTo>
                  <a:pt x="0" y="0"/>
                </a:moveTo>
                <a:lnTo>
                  <a:pt x="1173116" y="0"/>
                </a:lnTo>
                <a:lnTo>
                  <a:pt x="1173116" y="1173116"/>
                </a:lnTo>
                <a:lnTo>
                  <a:pt x="0" y="11731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31520" y="1447881"/>
            <a:ext cx="8290560" cy="1993074"/>
          </a:xfrm>
          <a:custGeom>
            <a:avLst/>
            <a:gdLst/>
            <a:ahLst/>
            <a:cxnLst/>
            <a:rect r="r" b="b" t="t" l="l"/>
            <a:pathLst>
              <a:path h="1993074" w="8290560">
                <a:moveTo>
                  <a:pt x="0" y="0"/>
                </a:moveTo>
                <a:lnTo>
                  <a:pt x="8290560" y="0"/>
                </a:lnTo>
                <a:lnTo>
                  <a:pt x="8290560" y="1993073"/>
                </a:lnTo>
                <a:lnTo>
                  <a:pt x="0" y="1993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3907679"/>
            <a:ext cx="6997891" cy="2578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E2C8E"/>
                </a:solidFill>
                <a:latin typeface="Roboto Bold"/>
              </a:rPr>
              <a:t>Facebook umożliwia:</a:t>
            </a:r>
          </a:p>
          <a:p>
            <a:pPr algn="l" marL="604523" indent="-302261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Roboto"/>
              </a:rPr>
              <a:t>udostępnianie </a:t>
            </a:r>
            <a:r>
              <a:rPr lang="en-US" sz="2800">
                <a:solidFill>
                  <a:srgbClr val="BDD62F"/>
                </a:solidFill>
                <a:latin typeface="Roboto"/>
              </a:rPr>
              <a:t>zdjęć i filmów</a:t>
            </a:r>
          </a:p>
          <a:p>
            <a:pPr marL="604523" indent="-302261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Roboto"/>
              </a:rPr>
              <a:t>udostępnianie </a:t>
            </a:r>
            <a:r>
              <a:rPr lang="en-US" sz="2800">
                <a:solidFill>
                  <a:srgbClr val="BDD62F"/>
                </a:solidFill>
                <a:latin typeface="Roboto"/>
              </a:rPr>
              <a:t>rolek</a:t>
            </a:r>
          </a:p>
          <a:p>
            <a:pPr marL="604523" indent="-302261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Roboto"/>
              </a:rPr>
              <a:t>prowadzenie </a:t>
            </a:r>
            <a:r>
              <a:rPr lang="en-US" sz="2800">
                <a:solidFill>
                  <a:srgbClr val="BDD62F"/>
                </a:solidFill>
                <a:latin typeface="Roboto"/>
              </a:rPr>
              <a:t>transmisji wideo na żywo</a:t>
            </a:r>
          </a:p>
          <a:p>
            <a:pPr marL="604523" indent="-302261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Roboto"/>
              </a:rPr>
              <a:t>udostępnianie </a:t>
            </a:r>
            <a:r>
              <a:rPr lang="en-US" sz="2800">
                <a:solidFill>
                  <a:srgbClr val="BDD62F"/>
                </a:solidFill>
                <a:latin typeface="Roboto"/>
              </a:rPr>
              <a:t>relacji</a:t>
            </a:r>
          </a:p>
        </p:txBody>
      </p:sp>
    </p:spTree>
  </p:cSld>
  <p:clrMapOvr>
    <a:masterClrMapping/>
  </p:clrMapOvr>
  <p:transition spd="fast">
    <p:fade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20887" y="731520"/>
            <a:ext cx="4801193" cy="1154220"/>
          </a:xfrm>
          <a:custGeom>
            <a:avLst/>
            <a:gdLst/>
            <a:ahLst/>
            <a:cxnLst/>
            <a:rect r="r" b="b" t="t" l="l"/>
            <a:pathLst>
              <a:path h="1154220" w="4801193">
                <a:moveTo>
                  <a:pt x="0" y="0"/>
                </a:moveTo>
                <a:lnTo>
                  <a:pt x="4801193" y="0"/>
                </a:lnTo>
                <a:lnTo>
                  <a:pt x="4801193" y="1154220"/>
                </a:lnTo>
                <a:lnTo>
                  <a:pt x="0" y="1154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394128" y="2308183"/>
            <a:ext cx="3653517" cy="4408812"/>
          </a:xfrm>
          <a:custGeom>
            <a:avLst/>
            <a:gdLst/>
            <a:ahLst/>
            <a:cxnLst/>
            <a:rect r="r" b="b" t="t" l="l"/>
            <a:pathLst>
              <a:path h="4408812" w="3653517">
                <a:moveTo>
                  <a:pt x="0" y="0"/>
                </a:moveTo>
                <a:lnTo>
                  <a:pt x="3653517" y="0"/>
                </a:lnTo>
                <a:lnTo>
                  <a:pt x="3653517" y="4408812"/>
                </a:lnTo>
                <a:lnTo>
                  <a:pt x="0" y="4408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098982">
            <a:off x="5388012" y="2022330"/>
            <a:ext cx="1599178" cy="571706"/>
          </a:xfrm>
          <a:custGeom>
            <a:avLst/>
            <a:gdLst/>
            <a:ahLst/>
            <a:cxnLst/>
            <a:rect r="r" b="b" t="t" l="l"/>
            <a:pathLst>
              <a:path h="571706" w="1599178">
                <a:moveTo>
                  <a:pt x="0" y="0"/>
                </a:moveTo>
                <a:lnTo>
                  <a:pt x="1599178" y="0"/>
                </a:lnTo>
                <a:lnTo>
                  <a:pt x="1599178" y="571706"/>
                </a:lnTo>
                <a:lnTo>
                  <a:pt x="0" y="571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164645" y="1195834"/>
            <a:ext cx="1724766" cy="689906"/>
          </a:xfrm>
          <a:custGeom>
            <a:avLst/>
            <a:gdLst/>
            <a:ahLst/>
            <a:cxnLst/>
            <a:rect r="r" b="b" t="t" l="l"/>
            <a:pathLst>
              <a:path h="689906" w="1724766">
                <a:moveTo>
                  <a:pt x="0" y="0"/>
                </a:moveTo>
                <a:lnTo>
                  <a:pt x="1724766" y="0"/>
                </a:lnTo>
                <a:lnTo>
                  <a:pt x="1724766" y="689906"/>
                </a:lnTo>
                <a:lnTo>
                  <a:pt x="0" y="6899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2383430"/>
            <a:ext cx="8290560" cy="4200250"/>
          </a:xfrm>
          <a:custGeom>
            <a:avLst/>
            <a:gdLst/>
            <a:ahLst/>
            <a:cxnLst/>
            <a:rect r="r" b="b" t="t" l="l"/>
            <a:pathLst>
              <a:path h="4200250" w="8290560">
                <a:moveTo>
                  <a:pt x="0" y="0"/>
                </a:moveTo>
                <a:lnTo>
                  <a:pt x="8290560" y="0"/>
                </a:lnTo>
                <a:lnTo>
                  <a:pt x="8290560" y="4200250"/>
                </a:lnTo>
                <a:lnTo>
                  <a:pt x="0" y="4200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6791" r="0" b="-1471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358917"/>
            <a:ext cx="8290560" cy="937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sz="3300">
                <a:solidFill>
                  <a:srgbClr val="1A4789"/>
                </a:solidFill>
                <a:latin typeface="Roboto Bold"/>
              </a:rPr>
              <a:t>Etap 1: Czym są media społecznościowe? Historia i rodzaje</a:t>
            </a:r>
          </a:p>
        </p:txBody>
      </p: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26098" y="-134152"/>
            <a:ext cx="6266030" cy="7561411"/>
          </a:xfrm>
          <a:custGeom>
            <a:avLst/>
            <a:gdLst/>
            <a:ahLst/>
            <a:cxnLst/>
            <a:rect r="r" b="b" t="t" l="l"/>
            <a:pathLst>
              <a:path h="7561411" w="6266030">
                <a:moveTo>
                  <a:pt x="0" y="0"/>
                </a:moveTo>
                <a:lnTo>
                  <a:pt x="6266030" y="0"/>
                </a:lnTo>
                <a:lnTo>
                  <a:pt x="6266030" y="7561411"/>
                </a:lnTo>
                <a:lnTo>
                  <a:pt x="0" y="75614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2452795"/>
            <a:ext cx="2222117" cy="173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BDD62F"/>
                </a:solidFill>
                <a:latin typeface="Roboto"/>
              </a:rPr>
              <a:t>Tekst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BDD62F"/>
                </a:solidFill>
                <a:latin typeface="Roboto"/>
              </a:rPr>
              <a:t>Zdjęcie lub film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BDD62F"/>
                </a:solidFill>
                <a:latin typeface="Roboto"/>
              </a:rPr>
              <a:t>Lokalizacja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BDD62F"/>
                </a:solidFill>
                <a:latin typeface="Roboto"/>
              </a:rPr>
              <a:t>Nastrój</a:t>
            </a:r>
          </a:p>
        </p:txBody>
      </p:sp>
    </p:spTree>
  </p:cSld>
  <p:clrMapOvr>
    <a:masterClrMapping/>
  </p:clrMapOvr>
  <p:transition spd="fast">
    <p:fade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1226804"/>
            <a:ext cx="8290560" cy="5533949"/>
          </a:xfrm>
          <a:custGeom>
            <a:avLst/>
            <a:gdLst/>
            <a:ahLst/>
            <a:cxnLst/>
            <a:rect r="r" b="b" t="t" l="l"/>
            <a:pathLst>
              <a:path h="5533949" w="8290560">
                <a:moveTo>
                  <a:pt x="0" y="0"/>
                </a:moveTo>
                <a:lnTo>
                  <a:pt x="8290560" y="0"/>
                </a:lnTo>
                <a:lnTo>
                  <a:pt x="829056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836151" y="2899371"/>
            <a:ext cx="2892385" cy="627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63"/>
              </a:lnSpc>
              <a:spcBef>
                <a:spcPct val="0"/>
              </a:spcBef>
            </a:pPr>
            <a:r>
              <a:rPr lang="en-US" sz="4421">
                <a:solidFill>
                  <a:srgbClr val="BDD62F"/>
                </a:solidFill>
                <a:latin typeface="Roboto Bold"/>
              </a:rPr>
              <a:t>Słowniczek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3202077">
            <a:off x="3137171" y="3459807"/>
            <a:ext cx="684309" cy="684309"/>
          </a:xfrm>
          <a:custGeom>
            <a:avLst/>
            <a:gdLst/>
            <a:ahLst/>
            <a:cxnLst/>
            <a:rect r="r" b="b" t="t" l="l"/>
            <a:pathLst>
              <a:path h="684309" w="684309">
                <a:moveTo>
                  <a:pt x="0" y="0"/>
                </a:moveTo>
                <a:lnTo>
                  <a:pt x="684310" y="0"/>
                </a:lnTo>
                <a:lnTo>
                  <a:pt x="684310" y="684309"/>
                </a:lnTo>
                <a:lnTo>
                  <a:pt x="0" y="684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1619548"/>
            <a:ext cx="8290560" cy="265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en-US" sz="3999">
                <a:solidFill>
                  <a:srgbClr val="BDD62F"/>
                </a:solidFill>
                <a:latin typeface="Roboto Bold"/>
              </a:rPr>
              <a:t>ADMINISTRATOR 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</a:rPr>
              <a:t>O</a:t>
            </a:r>
            <a:r>
              <a:rPr lang="en-US" sz="3000">
                <a:solidFill>
                  <a:srgbClr val="000000"/>
                </a:solidFill>
                <a:latin typeface="Roboto"/>
              </a:rPr>
              <a:t>soba, która zarządza danym profilem 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</a:rPr>
              <a:t>w mediach społecznościowych. 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</a:rPr>
              <a:t>Może nadawać i odbierać uprawnienia innym osobom zarządzającym kontem.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901033" y="4594512"/>
            <a:ext cx="1951534" cy="2150989"/>
          </a:xfrm>
          <a:custGeom>
            <a:avLst/>
            <a:gdLst/>
            <a:ahLst/>
            <a:cxnLst/>
            <a:rect r="r" b="b" t="t" l="l"/>
            <a:pathLst>
              <a:path h="2150989" w="1951534">
                <a:moveTo>
                  <a:pt x="0" y="0"/>
                </a:moveTo>
                <a:lnTo>
                  <a:pt x="1951534" y="0"/>
                </a:lnTo>
                <a:lnTo>
                  <a:pt x="1951534" y="2150989"/>
                </a:lnTo>
                <a:lnTo>
                  <a:pt x="0" y="21509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97503" y="4452689"/>
            <a:ext cx="1758595" cy="1841172"/>
          </a:xfrm>
          <a:custGeom>
            <a:avLst/>
            <a:gdLst/>
            <a:ahLst/>
            <a:cxnLst/>
            <a:rect r="r" b="b" t="t" l="l"/>
            <a:pathLst>
              <a:path h="1841172" w="1758595">
                <a:moveTo>
                  <a:pt x="0" y="0"/>
                </a:moveTo>
                <a:lnTo>
                  <a:pt x="1758594" y="0"/>
                </a:lnTo>
                <a:lnTo>
                  <a:pt x="1758594" y="1841172"/>
                </a:lnTo>
                <a:lnTo>
                  <a:pt x="0" y="18411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788929"/>
            <a:ext cx="8290560" cy="1816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BDD62F"/>
                </a:solidFill>
                <a:latin typeface="Roboto Bold"/>
              </a:rPr>
              <a:t>BAN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</a:rPr>
              <a:t>B</a:t>
            </a:r>
            <a:r>
              <a:rPr lang="en-US" sz="3000">
                <a:solidFill>
                  <a:srgbClr val="000000"/>
                </a:solidFill>
                <a:latin typeface="Roboto"/>
              </a:rPr>
              <a:t>lokada konta na Facebooku, najczęściej spowodowana złamaniem regulaminu portalu.</a:t>
            </a:r>
          </a:p>
        </p:txBody>
      </p:sp>
    </p:spTree>
  </p:cSld>
  <p:clrMapOvr>
    <a:masterClrMapping/>
  </p:clrMapOvr>
  <p:transition spd="fast">
    <p:fade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1470135"/>
            <a:ext cx="8290560" cy="3532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BDD62F"/>
                </a:solidFill>
                <a:latin typeface="Roboto Bold"/>
              </a:rPr>
              <a:t>EMOTIKONY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</a:rPr>
              <a:t>Małe grafiki, które możesz wprowadzić do konwersacji na Facebooku i tym samym nadawać jej emocjonalny wymiar. Mogą przedstawiać emocje lub rzeczy. Stosowane 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</a:rPr>
              <a:t>dla przykucia uwagi na słowa w tekście.</a:t>
            </a:r>
          </a:p>
          <a:p>
            <a:pPr algn="ctr">
              <a:lnSpc>
                <a:spcPts val="3630"/>
              </a:lnSpc>
              <a:spcBef>
                <a:spcPct val="0"/>
              </a:spcBef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4202150" y="5004029"/>
            <a:ext cx="1349299" cy="1349299"/>
          </a:xfrm>
          <a:custGeom>
            <a:avLst/>
            <a:gdLst/>
            <a:ahLst/>
            <a:cxnLst/>
            <a:rect r="r" b="b" t="t" l="l"/>
            <a:pathLst>
              <a:path h="1349299" w="1349299">
                <a:moveTo>
                  <a:pt x="0" y="0"/>
                </a:moveTo>
                <a:lnTo>
                  <a:pt x="1349300" y="0"/>
                </a:lnTo>
                <a:lnTo>
                  <a:pt x="1349300" y="1349299"/>
                </a:lnTo>
                <a:lnTo>
                  <a:pt x="0" y="13492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15805" y="5004029"/>
            <a:ext cx="1347911" cy="1347911"/>
          </a:xfrm>
          <a:custGeom>
            <a:avLst/>
            <a:gdLst/>
            <a:ahLst/>
            <a:cxnLst/>
            <a:rect r="r" b="b" t="t" l="l"/>
            <a:pathLst>
              <a:path h="1347911" w="1347911">
                <a:moveTo>
                  <a:pt x="0" y="0"/>
                </a:moveTo>
                <a:lnTo>
                  <a:pt x="1347910" y="0"/>
                </a:lnTo>
                <a:lnTo>
                  <a:pt x="1347910" y="1347910"/>
                </a:lnTo>
                <a:lnTo>
                  <a:pt x="0" y="1347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294400" y="5002640"/>
            <a:ext cx="1347911" cy="1347911"/>
          </a:xfrm>
          <a:custGeom>
            <a:avLst/>
            <a:gdLst/>
            <a:ahLst/>
            <a:cxnLst/>
            <a:rect r="r" b="b" t="t" l="l"/>
            <a:pathLst>
              <a:path h="1347911" w="1347911">
                <a:moveTo>
                  <a:pt x="0" y="0"/>
                </a:moveTo>
                <a:lnTo>
                  <a:pt x="1347910" y="0"/>
                </a:lnTo>
                <a:lnTo>
                  <a:pt x="1347910" y="1347911"/>
                </a:lnTo>
                <a:lnTo>
                  <a:pt x="0" y="13479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67669" y="4147148"/>
            <a:ext cx="1818262" cy="2436532"/>
          </a:xfrm>
          <a:custGeom>
            <a:avLst/>
            <a:gdLst/>
            <a:ahLst/>
            <a:cxnLst/>
            <a:rect r="r" b="b" t="t" l="l"/>
            <a:pathLst>
              <a:path h="2436532" w="1818262">
                <a:moveTo>
                  <a:pt x="0" y="0"/>
                </a:moveTo>
                <a:lnTo>
                  <a:pt x="1818262" y="0"/>
                </a:lnTo>
                <a:lnTo>
                  <a:pt x="1818262" y="2436532"/>
                </a:lnTo>
                <a:lnTo>
                  <a:pt x="0" y="24365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2055649"/>
            <a:ext cx="8290560" cy="139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en-US" sz="3999">
                <a:solidFill>
                  <a:srgbClr val="BDD62F"/>
                </a:solidFill>
                <a:latin typeface="Roboto Bold"/>
              </a:rPr>
              <a:t>FOLLOWERS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</a:rPr>
              <a:t>O</a:t>
            </a:r>
            <a:r>
              <a:rPr lang="en-US" sz="3000">
                <a:solidFill>
                  <a:srgbClr val="000000"/>
                </a:solidFill>
                <a:latin typeface="Roboto"/>
              </a:rPr>
              <a:t>soba obserwująca nasz profil.</a:t>
            </a:r>
          </a:p>
        </p:txBody>
      </p:sp>
    </p:spTree>
  </p:cSld>
  <p:clrMapOvr>
    <a:masterClrMapping/>
  </p:clrMapOvr>
  <p:transition spd="fast">
    <p:fade/>
  </p:transition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1794177"/>
            <a:ext cx="8290560" cy="265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BDD62F"/>
                </a:solidFill>
                <a:latin typeface="Roboto Bold"/>
              </a:rPr>
              <a:t>#HASZTAGI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</a:rPr>
              <a:t>S</a:t>
            </a:r>
            <a:r>
              <a:rPr lang="en-US" sz="3000">
                <a:solidFill>
                  <a:srgbClr val="000000"/>
                </a:solidFill>
                <a:latin typeface="Roboto"/>
              </a:rPr>
              <a:t>łowa kluczowe. Wprowadzane 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</a:rPr>
              <a:t>w postach ułatwiają odszukanie tematycznych zagadnień w zasobach Facebooka.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834330" y="4448477"/>
            <a:ext cx="2084939" cy="2131443"/>
          </a:xfrm>
          <a:custGeom>
            <a:avLst/>
            <a:gdLst/>
            <a:ahLst/>
            <a:cxnLst/>
            <a:rect r="r" b="b" t="t" l="l"/>
            <a:pathLst>
              <a:path h="2131443" w="2084939">
                <a:moveTo>
                  <a:pt x="0" y="0"/>
                </a:moveTo>
                <a:lnTo>
                  <a:pt x="2084940" y="0"/>
                </a:lnTo>
                <a:lnTo>
                  <a:pt x="2084940" y="2131444"/>
                </a:lnTo>
                <a:lnTo>
                  <a:pt x="0" y="2131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593684" y="4803079"/>
            <a:ext cx="1130389" cy="42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363">
                <a:solidFill>
                  <a:srgbClr val="BDD62F"/>
                </a:solidFill>
                <a:latin typeface="Roboto"/>
              </a:rPr>
              <a:t>#zabytki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483426" y="5581507"/>
            <a:ext cx="1350904" cy="42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363">
                <a:solidFill>
                  <a:srgbClr val="BDD62F"/>
                </a:solidFill>
                <a:latin typeface="Roboto"/>
              </a:rPr>
              <a:t>#przyroda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919270" y="4516014"/>
            <a:ext cx="991574" cy="42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363">
                <a:solidFill>
                  <a:srgbClr val="BDD62F"/>
                </a:solidFill>
                <a:latin typeface="Roboto"/>
              </a:rPr>
              <a:t>#Lublin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214545" y="5090373"/>
            <a:ext cx="1305212" cy="42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363">
                <a:solidFill>
                  <a:srgbClr val="BDD62F"/>
                </a:solidFill>
                <a:latin typeface="Roboto"/>
              </a:rPr>
              <a:t>#Palermo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141813" y="5764437"/>
            <a:ext cx="2256722" cy="42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363">
                <a:solidFill>
                  <a:srgbClr val="BDD62F"/>
                </a:solidFill>
                <a:latin typeface="Roboto"/>
              </a:rPr>
              <a:t>#RogaskaSlatina</a:t>
            </a:r>
          </a:p>
        </p:txBody>
      </p:sp>
    </p:spTree>
  </p:cSld>
  <p:clrMapOvr>
    <a:masterClrMapping/>
  </p:clrMapOvr>
  <p:transition spd="fast">
    <p:fade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1534583"/>
            <a:ext cx="8290560" cy="2606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BDD62F"/>
                </a:solidFill>
                <a:latin typeface="Roboto Bold"/>
              </a:rPr>
              <a:t>INFLUENCER</a:t>
            </a:r>
            <a:r>
              <a:rPr lang="en-US" sz="3999">
                <a:solidFill>
                  <a:srgbClr val="BDD62F"/>
                </a:solidFill>
                <a:latin typeface="Roboto Bold"/>
              </a:rPr>
              <a:t> </a:t>
            </a:r>
          </a:p>
          <a:p>
            <a:pPr algn="ctr">
              <a:lnSpc>
                <a:spcPts val="3299"/>
              </a:lnSpc>
            </a:pPr>
          </a:p>
          <a:p>
            <a:pPr algn="ctr">
              <a:lnSpc>
                <a:spcPts val="3299"/>
              </a:lnSpc>
            </a:pPr>
            <a:r>
              <a:rPr lang="en-US" sz="2999">
                <a:solidFill>
                  <a:srgbClr val="000000"/>
                </a:solidFill>
                <a:latin typeface="Roboto"/>
              </a:rPr>
              <a:t>O</a:t>
            </a:r>
            <a:r>
              <a:rPr lang="en-US" sz="2999">
                <a:solidFill>
                  <a:srgbClr val="000000"/>
                </a:solidFill>
                <a:latin typeface="Roboto"/>
              </a:rPr>
              <a:t>soba, która ze względu na swoją popularność może wpływać na opinie i decyzje innych poprzez prowadzony profil w mediach społecznościowych.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768615" y="4734572"/>
            <a:ext cx="2216371" cy="2216371"/>
          </a:xfrm>
          <a:custGeom>
            <a:avLst/>
            <a:gdLst/>
            <a:ahLst/>
            <a:cxnLst/>
            <a:rect r="r" b="b" t="t" l="l"/>
            <a:pathLst>
              <a:path h="2216371" w="2216371">
                <a:moveTo>
                  <a:pt x="0" y="0"/>
                </a:moveTo>
                <a:lnTo>
                  <a:pt x="2216370" y="0"/>
                </a:lnTo>
                <a:lnTo>
                  <a:pt x="2216370" y="2216371"/>
                </a:lnTo>
                <a:lnTo>
                  <a:pt x="0" y="2216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13760" y="3741208"/>
            <a:ext cx="2926080" cy="2926080"/>
          </a:xfrm>
          <a:custGeom>
            <a:avLst/>
            <a:gdLst/>
            <a:ahLst/>
            <a:cxnLst/>
            <a:rect r="r" b="b" t="t" l="l"/>
            <a:pathLst>
              <a:path h="2926080" w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39840" y="3657600"/>
            <a:ext cx="1039655" cy="1039655"/>
          </a:xfrm>
          <a:custGeom>
            <a:avLst/>
            <a:gdLst/>
            <a:ahLst/>
            <a:cxnLst/>
            <a:rect r="r" b="b" t="t" l="l"/>
            <a:pathLst>
              <a:path h="1039655" w="1039655">
                <a:moveTo>
                  <a:pt x="0" y="0"/>
                </a:moveTo>
                <a:lnTo>
                  <a:pt x="1039655" y="0"/>
                </a:lnTo>
                <a:lnTo>
                  <a:pt x="1039655" y="1039655"/>
                </a:lnTo>
                <a:lnTo>
                  <a:pt x="0" y="10396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523799" y="5777326"/>
            <a:ext cx="889961" cy="889961"/>
          </a:xfrm>
          <a:custGeom>
            <a:avLst/>
            <a:gdLst/>
            <a:ahLst/>
            <a:cxnLst/>
            <a:rect r="r" b="b" t="t" l="l"/>
            <a:pathLst>
              <a:path h="889961" w="889961">
                <a:moveTo>
                  <a:pt x="0" y="0"/>
                </a:moveTo>
                <a:lnTo>
                  <a:pt x="889961" y="0"/>
                </a:lnTo>
                <a:lnTo>
                  <a:pt x="889961" y="889962"/>
                </a:lnTo>
                <a:lnTo>
                  <a:pt x="0" y="889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837727" y="3660450"/>
            <a:ext cx="823505" cy="823505"/>
          </a:xfrm>
          <a:custGeom>
            <a:avLst/>
            <a:gdLst/>
            <a:ahLst/>
            <a:cxnLst/>
            <a:rect r="r" b="b" t="t" l="l"/>
            <a:pathLst>
              <a:path h="823505" w="823505">
                <a:moveTo>
                  <a:pt x="0" y="0"/>
                </a:moveTo>
                <a:lnTo>
                  <a:pt x="823505" y="0"/>
                </a:lnTo>
                <a:lnTo>
                  <a:pt x="823505" y="823505"/>
                </a:lnTo>
                <a:lnTo>
                  <a:pt x="0" y="8235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11340" y="4978238"/>
            <a:ext cx="936309" cy="936309"/>
          </a:xfrm>
          <a:custGeom>
            <a:avLst/>
            <a:gdLst/>
            <a:ahLst/>
            <a:cxnLst/>
            <a:rect r="r" b="b" t="t" l="l"/>
            <a:pathLst>
              <a:path h="936309" w="936309">
                <a:moveTo>
                  <a:pt x="0" y="0"/>
                </a:moveTo>
                <a:lnTo>
                  <a:pt x="936309" y="0"/>
                </a:lnTo>
                <a:lnTo>
                  <a:pt x="936309" y="936309"/>
                </a:lnTo>
                <a:lnTo>
                  <a:pt x="0" y="9363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50891" y="4483955"/>
            <a:ext cx="1086836" cy="1140762"/>
          </a:xfrm>
          <a:custGeom>
            <a:avLst/>
            <a:gdLst/>
            <a:ahLst/>
            <a:cxnLst/>
            <a:rect r="r" b="b" t="t" l="l"/>
            <a:pathLst>
              <a:path h="1140762" w="1086836">
                <a:moveTo>
                  <a:pt x="0" y="0"/>
                </a:moveTo>
                <a:lnTo>
                  <a:pt x="1086836" y="0"/>
                </a:lnTo>
                <a:lnTo>
                  <a:pt x="1086836" y="1140763"/>
                </a:lnTo>
                <a:lnTo>
                  <a:pt x="0" y="11407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303541" y="5937126"/>
            <a:ext cx="627745" cy="646554"/>
          </a:xfrm>
          <a:custGeom>
            <a:avLst/>
            <a:gdLst/>
            <a:ahLst/>
            <a:cxnLst/>
            <a:rect r="r" b="b" t="t" l="l"/>
            <a:pathLst>
              <a:path h="646554" w="627745">
                <a:moveTo>
                  <a:pt x="0" y="0"/>
                </a:moveTo>
                <a:lnTo>
                  <a:pt x="627745" y="0"/>
                </a:lnTo>
                <a:lnTo>
                  <a:pt x="627745" y="646554"/>
                </a:lnTo>
                <a:lnTo>
                  <a:pt x="0" y="6465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31520" y="1298575"/>
            <a:ext cx="8290560" cy="220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BDD62F"/>
                </a:solidFill>
                <a:latin typeface="Roboto Bold"/>
              </a:rPr>
              <a:t>Lajki</a:t>
            </a:r>
          </a:p>
          <a:p>
            <a:pPr algn="ctr">
              <a:lnSpc>
                <a:spcPts val="33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 </a:t>
            </a:r>
          </a:p>
          <a:p>
            <a:pPr algn="ctr">
              <a:lnSpc>
                <a:spcPts val="3299"/>
              </a:lnSpc>
            </a:pPr>
            <a:r>
              <a:rPr lang="en-US" sz="2999">
                <a:solidFill>
                  <a:srgbClr val="000000"/>
                </a:solidFill>
                <a:latin typeface="Roboto"/>
              </a:rPr>
              <a:t>P</a:t>
            </a:r>
            <a:r>
              <a:rPr lang="en-US" sz="2999">
                <a:solidFill>
                  <a:srgbClr val="000000"/>
                </a:solidFill>
                <a:latin typeface="Roboto"/>
              </a:rPr>
              <a:t>olubienia - najbardziej popularne narzędzie służące do wyrażania własnej opinii.</a:t>
            </a:r>
          </a:p>
          <a:p>
            <a:pPr algn="ctr">
              <a:lnSpc>
                <a:spcPts val="3299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60652" y="3894127"/>
            <a:ext cx="2032296" cy="2926080"/>
          </a:xfrm>
          <a:custGeom>
            <a:avLst/>
            <a:gdLst/>
            <a:ahLst/>
            <a:cxnLst/>
            <a:rect r="r" b="b" t="t" l="l"/>
            <a:pathLst>
              <a:path h="2926080" w="2032296">
                <a:moveTo>
                  <a:pt x="0" y="0"/>
                </a:moveTo>
                <a:lnTo>
                  <a:pt x="2032296" y="0"/>
                </a:lnTo>
                <a:lnTo>
                  <a:pt x="203229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314385"/>
            <a:ext cx="8290560" cy="220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BDD62F"/>
                </a:solidFill>
                <a:latin typeface="Roboto Bold"/>
              </a:rPr>
              <a:t>post</a:t>
            </a:r>
          </a:p>
          <a:p>
            <a:pPr algn="ctr">
              <a:lnSpc>
                <a:spcPts val="33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 </a:t>
            </a:r>
          </a:p>
          <a:p>
            <a:pPr algn="ctr">
              <a:lnSpc>
                <a:spcPts val="3299"/>
              </a:lnSpc>
            </a:pPr>
            <a:r>
              <a:rPr lang="en-US" sz="2999">
                <a:solidFill>
                  <a:srgbClr val="000000"/>
                </a:solidFill>
                <a:latin typeface="Roboto"/>
              </a:rPr>
              <a:t>PUBLIKACJA TREŚCI NA FACEBOOKU. NAJBARDZIEJ POPULARNY RODZAJEM POSTU JEST GRAFIKA WRAZ </a:t>
            </a:r>
          </a:p>
          <a:p>
            <a:pPr algn="ctr">
              <a:lnSpc>
                <a:spcPts val="3299"/>
              </a:lnSpc>
            </a:pPr>
            <a:r>
              <a:rPr lang="en-US" sz="2999">
                <a:solidFill>
                  <a:srgbClr val="000000"/>
                </a:solidFill>
                <a:latin typeface="Roboto"/>
              </a:rPr>
              <a:t>Z OPISEM.</a:t>
            </a:r>
          </a:p>
        </p:txBody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42602" y="3657600"/>
            <a:ext cx="6380908" cy="3174502"/>
          </a:xfrm>
          <a:custGeom>
            <a:avLst/>
            <a:gdLst/>
            <a:ahLst/>
            <a:cxnLst/>
            <a:rect r="r" b="b" t="t" l="l"/>
            <a:pathLst>
              <a:path h="3174502" w="6380908">
                <a:moveTo>
                  <a:pt x="0" y="0"/>
                </a:moveTo>
                <a:lnTo>
                  <a:pt x="6380908" y="0"/>
                </a:lnTo>
                <a:lnTo>
                  <a:pt x="6380908" y="3174502"/>
                </a:lnTo>
                <a:lnTo>
                  <a:pt x="0" y="3174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22016" y="1564763"/>
            <a:ext cx="9022080" cy="167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000000"/>
                </a:solidFill>
                <a:latin typeface="Roboto"/>
              </a:rPr>
              <a:t>Termin </a:t>
            </a:r>
            <a:r>
              <a:rPr lang="en-US" sz="3999">
                <a:solidFill>
                  <a:srgbClr val="BDD62F"/>
                </a:solidFill>
                <a:latin typeface="Roboto Bold"/>
              </a:rPr>
              <a:t>media społecznościowe</a:t>
            </a:r>
            <a:r>
              <a:rPr lang="en-US" sz="3999">
                <a:solidFill>
                  <a:srgbClr val="000000"/>
                </a:solidFill>
                <a:latin typeface="Roboto"/>
              </a:rPr>
              <a:t> </a:t>
            </a:r>
          </a:p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000000"/>
                </a:solidFill>
                <a:latin typeface="Roboto"/>
              </a:rPr>
              <a:t>pojawił się po raz pierwszy </a:t>
            </a:r>
          </a:p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000000"/>
                </a:solidFill>
                <a:latin typeface="Roboto"/>
              </a:rPr>
              <a:t>w </a:t>
            </a:r>
            <a:r>
              <a:rPr lang="en-US" sz="3999">
                <a:solidFill>
                  <a:srgbClr val="BDD62F"/>
                </a:solidFill>
                <a:latin typeface="Roboto Bold"/>
              </a:rPr>
              <a:t>2005 roku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946684" y="4622551"/>
            <a:ext cx="1860233" cy="627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9"/>
              </a:lnSpc>
            </a:pPr>
            <a:r>
              <a:rPr lang="en-US" sz="3999" spc="1415">
                <a:solidFill>
                  <a:srgbClr val="000000"/>
                </a:solidFill>
                <a:latin typeface="Roboto"/>
              </a:rPr>
              <a:t>2005</a:t>
            </a:r>
          </a:p>
        </p:txBody>
      </p:sp>
    </p:spTree>
  </p:cSld>
  <p:clrMapOvr>
    <a:masterClrMapping/>
  </p:clrMapOvr>
  <p:transition spd="fast">
    <p:fade/>
  </p:transition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376768" y="4465311"/>
            <a:ext cx="3000064" cy="1838221"/>
          </a:xfrm>
          <a:custGeom>
            <a:avLst/>
            <a:gdLst/>
            <a:ahLst/>
            <a:cxnLst/>
            <a:rect r="r" b="b" t="t" l="l"/>
            <a:pathLst>
              <a:path h="1838221" w="3000064">
                <a:moveTo>
                  <a:pt x="0" y="0"/>
                </a:moveTo>
                <a:lnTo>
                  <a:pt x="3000064" y="0"/>
                </a:lnTo>
                <a:lnTo>
                  <a:pt x="3000064" y="1838221"/>
                </a:lnTo>
                <a:lnTo>
                  <a:pt x="0" y="18382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800219"/>
            <a:ext cx="8290560" cy="219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BDD62F"/>
                </a:solidFill>
                <a:latin typeface="Roboto Bold"/>
              </a:rPr>
              <a:t>RTM - REAL TIME MARKETING</a:t>
            </a:r>
          </a:p>
          <a:p>
            <a:pPr algn="ctr">
              <a:lnSpc>
                <a:spcPts val="3299"/>
              </a:lnSpc>
            </a:pPr>
          </a:p>
          <a:p>
            <a:pPr algn="ctr">
              <a:lnSpc>
                <a:spcPts val="3299"/>
              </a:lnSpc>
            </a:pPr>
            <a:r>
              <a:rPr lang="en-US" sz="2999">
                <a:solidFill>
                  <a:srgbClr val="000000"/>
                </a:solidFill>
                <a:latin typeface="Roboto"/>
              </a:rPr>
              <a:t> publikacja posta (kreacji reklamowej) odnoszącej się do aktualnych wydarzeń, o których użytkownicy chętnie dyskutują.</a:t>
            </a:r>
          </a:p>
        </p:txBody>
      </p:sp>
    </p:spTree>
  </p:cSld>
  <p:clrMapOvr>
    <a:masterClrMapping/>
  </p:clrMapOvr>
  <p:transition spd="fast">
    <p:fade/>
  </p:transition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2456598"/>
            <a:ext cx="8290560" cy="4127082"/>
          </a:xfrm>
          <a:custGeom>
            <a:avLst/>
            <a:gdLst/>
            <a:ahLst/>
            <a:cxnLst/>
            <a:rect r="r" b="b" t="t" l="l"/>
            <a:pathLst>
              <a:path h="4127082" w="8290560">
                <a:moveTo>
                  <a:pt x="0" y="0"/>
                </a:moveTo>
                <a:lnTo>
                  <a:pt x="8290560" y="0"/>
                </a:lnTo>
                <a:lnTo>
                  <a:pt x="8290560" y="4127082"/>
                </a:lnTo>
                <a:lnTo>
                  <a:pt x="0" y="41270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858" r="0" b="-3097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712946"/>
            <a:ext cx="8290560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>
                <a:solidFill>
                  <a:srgbClr val="1A4789"/>
                </a:solidFill>
                <a:latin typeface="Roboto Bold"/>
              </a:rPr>
              <a:t>Etap 3: Instagram – zakładanie i obsługa profilu</a:t>
            </a:r>
          </a:p>
        </p:txBody>
      </p:sp>
    </p:spTree>
  </p:cSld>
  <p:clrMapOvr>
    <a:masterClrMapping/>
  </p:clrMapOvr>
  <p:transition spd="fast">
    <p:fade/>
  </p:transition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9925" y="3657600"/>
            <a:ext cx="6513751" cy="1991317"/>
          </a:xfrm>
          <a:custGeom>
            <a:avLst/>
            <a:gdLst/>
            <a:ahLst/>
            <a:cxnLst/>
            <a:rect r="r" b="b" t="t" l="l"/>
            <a:pathLst>
              <a:path h="1991317" w="6513751">
                <a:moveTo>
                  <a:pt x="0" y="0"/>
                </a:moveTo>
                <a:lnTo>
                  <a:pt x="6513750" y="0"/>
                </a:lnTo>
                <a:lnTo>
                  <a:pt x="6513750" y="1991317"/>
                </a:lnTo>
                <a:lnTo>
                  <a:pt x="0" y="199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62" t="-17173" r="-5659" b="-57491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13561" y="1639000"/>
            <a:ext cx="7926478" cy="1066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 Bold"/>
              </a:rPr>
              <a:t>Pobierz aplikację </a:t>
            </a:r>
            <a:r>
              <a:rPr lang="en-US" sz="3000">
                <a:solidFill>
                  <a:srgbClr val="D13282"/>
                </a:solidFill>
                <a:latin typeface="Roboto Bold"/>
              </a:rPr>
              <a:t>Instagram </a:t>
            </a:r>
            <a:r>
              <a:rPr lang="en-US" sz="3000">
                <a:solidFill>
                  <a:srgbClr val="000000"/>
                </a:solidFill>
                <a:latin typeface="Roboto Bold"/>
              </a:rPr>
              <a:t>ze sklepu Google Play (Android) lub App Store (iPhone)</a:t>
            </a:r>
          </a:p>
        </p:txBody>
      </p:sp>
    </p:spTree>
  </p:cSld>
  <p:clrMapOvr>
    <a:masterClrMapping/>
  </p:clrMapOvr>
  <p:transition spd="fast">
    <p:fade/>
  </p:transition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92451" y="2773251"/>
            <a:ext cx="1768698" cy="1768698"/>
          </a:xfrm>
          <a:custGeom>
            <a:avLst/>
            <a:gdLst/>
            <a:ahLst/>
            <a:cxnLst/>
            <a:rect r="r" b="b" t="t" l="l"/>
            <a:pathLst>
              <a:path h="1768698" w="1768698">
                <a:moveTo>
                  <a:pt x="0" y="0"/>
                </a:moveTo>
                <a:lnTo>
                  <a:pt x="1768698" y="0"/>
                </a:lnTo>
                <a:lnTo>
                  <a:pt x="1768698" y="1768698"/>
                </a:lnTo>
                <a:lnTo>
                  <a:pt x="0" y="17686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13561" y="1639000"/>
            <a:ext cx="7926478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 Bold"/>
              </a:rPr>
              <a:t>Po zainstalowaniu aplikacji dotknij ikony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3561" y="5065824"/>
            <a:ext cx="7926478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 Bold"/>
              </a:rPr>
              <a:t>aby ją otworzyć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3561" y="3200462"/>
            <a:ext cx="7926478" cy="3383218"/>
          </a:xfrm>
          <a:custGeom>
            <a:avLst/>
            <a:gdLst/>
            <a:ahLst/>
            <a:cxnLst/>
            <a:rect r="r" b="b" t="t" l="l"/>
            <a:pathLst>
              <a:path h="3383218" w="7926478">
                <a:moveTo>
                  <a:pt x="0" y="0"/>
                </a:moveTo>
                <a:lnTo>
                  <a:pt x="7926478" y="0"/>
                </a:lnTo>
                <a:lnTo>
                  <a:pt x="7926478" y="3383218"/>
                </a:lnTo>
                <a:lnTo>
                  <a:pt x="0" y="3383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96" t="-26956" r="-2296" b="-2007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22541" y="1571321"/>
            <a:ext cx="8108519" cy="1066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 Bold"/>
              </a:rPr>
              <a:t>Dotknij opcji </a:t>
            </a:r>
            <a:r>
              <a:rPr lang="en-US" sz="3000">
                <a:solidFill>
                  <a:srgbClr val="D13282"/>
                </a:solidFill>
                <a:latin typeface="Roboto Bold"/>
              </a:rPr>
              <a:t>Utwórz nowe konto</a:t>
            </a:r>
            <a:r>
              <a:rPr lang="en-US" sz="3000">
                <a:solidFill>
                  <a:srgbClr val="000000"/>
                </a:solidFill>
                <a:latin typeface="Roboto Bold"/>
              </a:rPr>
              <a:t> i wprowadź adres e-mail lub numer telefonu komórkowego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3572235"/>
            <a:ext cx="8290560" cy="3011445"/>
          </a:xfrm>
          <a:custGeom>
            <a:avLst/>
            <a:gdLst/>
            <a:ahLst/>
            <a:cxnLst/>
            <a:rect r="r" b="b" t="t" l="l"/>
            <a:pathLst>
              <a:path h="3011445" w="8290560">
                <a:moveTo>
                  <a:pt x="0" y="0"/>
                </a:moveTo>
                <a:lnTo>
                  <a:pt x="8290560" y="0"/>
                </a:lnTo>
                <a:lnTo>
                  <a:pt x="8290560" y="3011445"/>
                </a:lnTo>
                <a:lnTo>
                  <a:pt x="0" y="30114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1237" r="0" b="-4252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426398"/>
            <a:ext cx="8290560" cy="156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Roboto Bold"/>
              </a:rPr>
              <a:t>Wprowadź </a:t>
            </a:r>
            <a:r>
              <a:rPr lang="en-US" sz="2999">
                <a:solidFill>
                  <a:srgbClr val="D13282"/>
                </a:solidFill>
                <a:latin typeface="Roboto Bold"/>
              </a:rPr>
              <a:t>kod potwierdzający</a:t>
            </a:r>
            <a:r>
              <a:rPr lang="en-US" sz="2999">
                <a:solidFill>
                  <a:srgbClr val="000000"/>
                </a:solidFill>
                <a:latin typeface="Roboto Bold"/>
              </a:rPr>
              <a:t> otrzymany 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Roboto Bold"/>
              </a:rPr>
              <a:t>w wiadomości e-mail lub na numer telefonu komórkowego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22541" y="1136014"/>
            <a:ext cx="8108519" cy="5447666"/>
          </a:xfrm>
          <a:custGeom>
            <a:avLst/>
            <a:gdLst/>
            <a:ahLst/>
            <a:cxnLst/>
            <a:rect r="r" b="b" t="t" l="l"/>
            <a:pathLst>
              <a:path h="5447666" w="8108519">
                <a:moveTo>
                  <a:pt x="0" y="0"/>
                </a:moveTo>
                <a:lnTo>
                  <a:pt x="8108518" y="0"/>
                </a:lnTo>
                <a:lnTo>
                  <a:pt x="8108518" y="5447666"/>
                </a:lnTo>
                <a:lnTo>
                  <a:pt x="0" y="54476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696" r="0" b="-493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508126" y="1222405"/>
            <a:ext cx="3897878" cy="764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Roboto Bold"/>
              </a:rPr>
              <a:t>Utwórz </a:t>
            </a:r>
            <a:r>
              <a:rPr lang="en-US" sz="4399">
                <a:solidFill>
                  <a:srgbClr val="D13282"/>
                </a:solidFill>
                <a:latin typeface="Roboto Bold"/>
              </a:rPr>
              <a:t>hasło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1163207"/>
            <a:ext cx="8290560" cy="5420473"/>
          </a:xfrm>
          <a:custGeom>
            <a:avLst/>
            <a:gdLst/>
            <a:ahLst/>
            <a:cxnLst/>
            <a:rect r="r" b="b" t="t" l="l"/>
            <a:pathLst>
              <a:path h="5420473" w="8290560">
                <a:moveTo>
                  <a:pt x="0" y="0"/>
                </a:moveTo>
                <a:lnTo>
                  <a:pt x="8290560" y="0"/>
                </a:lnTo>
                <a:lnTo>
                  <a:pt x="8290560" y="5420473"/>
                </a:lnTo>
                <a:lnTo>
                  <a:pt x="0" y="5420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9" t="0" r="-1179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16617" y="1465206"/>
            <a:ext cx="5134878" cy="156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Roboto Bold"/>
              </a:rPr>
              <a:t>W kolejnych krokach dodaj: 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D13282"/>
                </a:solidFill>
                <a:latin typeface="Roboto Bold"/>
              </a:rPr>
              <a:t>datę urodzenia 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D13282"/>
                </a:solidFill>
                <a:latin typeface="Roboto Bold"/>
              </a:rPr>
              <a:t>imię i nazwisko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3375170"/>
            <a:ext cx="5660416" cy="1869659"/>
          </a:xfrm>
          <a:custGeom>
            <a:avLst/>
            <a:gdLst/>
            <a:ahLst/>
            <a:cxnLst/>
            <a:rect r="r" b="b" t="t" l="l"/>
            <a:pathLst>
              <a:path h="1869659" w="5660416">
                <a:moveTo>
                  <a:pt x="0" y="0"/>
                </a:moveTo>
                <a:lnTo>
                  <a:pt x="5660416" y="0"/>
                </a:lnTo>
                <a:lnTo>
                  <a:pt x="5660416" y="1869659"/>
                </a:lnTo>
                <a:lnTo>
                  <a:pt x="0" y="1869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4866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282862" y="2945891"/>
            <a:ext cx="4739218" cy="3637789"/>
          </a:xfrm>
          <a:custGeom>
            <a:avLst/>
            <a:gdLst/>
            <a:ahLst/>
            <a:cxnLst/>
            <a:rect r="r" b="b" t="t" l="l"/>
            <a:pathLst>
              <a:path h="3637789" w="4739218">
                <a:moveTo>
                  <a:pt x="0" y="0"/>
                </a:moveTo>
                <a:lnTo>
                  <a:pt x="4739218" y="0"/>
                </a:lnTo>
                <a:lnTo>
                  <a:pt x="4739218" y="3637789"/>
                </a:lnTo>
                <a:lnTo>
                  <a:pt x="0" y="3637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22016" y="1775668"/>
            <a:ext cx="829056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Roboto Bold"/>
              </a:rPr>
              <a:t>Utwórz </a:t>
            </a:r>
            <a:r>
              <a:rPr lang="en-US" sz="2999">
                <a:solidFill>
                  <a:srgbClr val="D13282"/>
                </a:solidFill>
                <a:latin typeface="Roboto Bold"/>
              </a:rPr>
              <a:t>nazwę użytkownika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41288" y="2796080"/>
            <a:ext cx="3271024" cy="2926080"/>
          </a:xfrm>
          <a:custGeom>
            <a:avLst/>
            <a:gdLst/>
            <a:ahLst/>
            <a:cxnLst/>
            <a:rect r="r" b="b" t="t" l="l"/>
            <a:pathLst>
              <a:path h="2926080" w="3271024">
                <a:moveTo>
                  <a:pt x="0" y="0"/>
                </a:moveTo>
                <a:lnTo>
                  <a:pt x="3271024" y="0"/>
                </a:lnTo>
                <a:lnTo>
                  <a:pt x="327102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559111"/>
            <a:ext cx="829056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D13282"/>
                </a:solidFill>
                <a:latin typeface="Roboto Bold"/>
              </a:rPr>
              <a:t>Zapoznaj się z Regulaminem</a:t>
            </a:r>
            <a:r>
              <a:rPr lang="en-US" sz="2999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999">
                <a:solidFill>
                  <a:srgbClr val="00BF15"/>
                </a:solidFill>
                <a:latin typeface="Roboto Bold"/>
              </a:rPr>
              <a:t>i zaakceptuj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926080" y="2314042"/>
            <a:ext cx="3901440" cy="2687117"/>
          </a:xfrm>
          <a:custGeom>
            <a:avLst/>
            <a:gdLst/>
            <a:ahLst/>
            <a:cxnLst/>
            <a:rect r="r" b="b" t="t" l="l"/>
            <a:pathLst>
              <a:path h="2687117" w="3901440">
                <a:moveTo>
                  <a:pt x="0" y="0"/>
                </a:moveTo>
                <a:lnTo>
                  <a:pt x="3901440" y="0"/>
                </a:lnTo>
                <a:lnTo>
                  <a:pt x="3901440" y="2687116"/>
                </a:lnTo>
                <a:lnTo>
                  <a:pt x="0" y="26871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5332066"/>
            <a:ext cx="8290560" cy="1168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1"/>
              </a:lnSpc>
              <a:spcBef>
                <a:spcPct val="0"/>
              </a:spcBef>
            </a:pPr>
            <a:r>
              <a:rPr lang="en-US" sz="2791">
                <a:solidFill>
                  <a:srgbClr val="000000"/>
                </a:solidFill>
                <a:latin typeface="Roboto Italics"/>
              </a:rPr>
              <a:t>"T</a:t>
            </a:r>
            <a:r>
              <a:rPr lang="en-US" sz="2791">
                <a:solidFill>
                  <a:srgbClr val="000000"/>
                </a:solidFill>
                <a:latin typeface="Roboto Italics"/>
              </a:rPr>
              <a:t>echnologie internetowe i mobilne, umożliwiające kontakt pomiędzy użytkownikami poprzez wymianę informacji, opinii i wiedzy."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1520" y="1122423"/>
            <a:ext cx="8290560" cy="7646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5"/>
              </a:lnSpc>
            </a:pPr>
            <a:r>
              <a:rPr lang="en-US" sz="4396" spc="422">
                <a:solidFill>
                  <a:srgbClr val="BDD62F"/>
                </a:solidFill>
                <a:latin typeface="Roboto Bold"/>
              </a:rPr>
              <a:t>MEDIA SPOŁECZNOŚCIOWE</a:t>
            </a:r>
          </a:p>
        </p:txBody>
      </p:sp>
    </p:spTree>
  </p:cSld>
  <p:clrMapOvr>
    <a:masterClrMapping/>
  </p:clrMapOvr>
  <p:transition spd="fast">
    <p:fade/>
  </p:transition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13760" y="3003620"/>
            <a:ext cx="2926080" cy="2926080"/>
          </a:xfrm>
          <a:custGeom>
            <a:avLst/>
            <a:gdLst/>
            <a:ahLst/>
            <a:cxnLst/>
            <a:rect r="r" b="b" t="t" l="l"/>
            <a:pathLst>
              <a:path h="2926080" w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862509"/>
            <a:ext cx="829056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Roboto Bold"/>
              </a:rPr>
              <a:t>Dodaj </a:t>
            </a:r>
            <a:r>
              <a:rPr lang="en-US" sz="2999">
                <a:solidFill>
                  <a:srgbClr val="D13282"/>
                </a:solidFill>
                <a:latin typeface="Roboto Bold"/>
              </a:rPr>
              <a:t>zdjęcie profilowe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65217" y="2816510"/>
            <a:ext cx="2184442" cy="2184442"/>
          </a:xfrm>
          <a:custGeom>
            <a:avLst/>
            <a:gdLst/>
            <a:ahLst/>
            <a:cxnLst/>
            <a:rect r="r" b="b" t="t" l="l"/>
            <a:pathLst>
              <a:path h="2184442" w="2184442">
                <a:moveTo>
                  <a:pt x="0" y="0"/>
                </a:moveTo>
                <a:lnTo>
                  <a:pt x="2184441" y="0"/>
                </a:lnTo>
                <a:lnTo>
                  <a:pt x="2184441" y="2184442"/>
                </a:lnTo>
                <a:lnTo>
                  <a:pt x="0" y="2184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503942" y="4254267"/>
            <a:ext cx="1122550" cy="1122550"/>
          </a:xfrm>
          <a:custGeom>
            <a:avLst/>
            <a:gdLst/>
            <a:ahLst/>
            <a:cxnLst/>
            <a:rect r="r" b="b" t="t" l="l"/>
            <a:pathLst>
              <a:path h="1122550" w="1122550">
                <a:moveTo>
                  <a:pt x="0" y="0"/>
                </a:moveTo>
                <a:lnTo>
                  <a:pt x="1122550" y="0"/>
                </a:lnTo>
                <a:lnTo>
                  <a:pt x="1122550" y="1122550"/>
                </a:lnTo>
                <a:lnTo>
                  <a:pt x="0" y="1122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1559032"/>
            <a:ext cx="8290560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oboto Bold"/>
              </a:rPr>
              <a:t>Możesz też utworzyć konto na Instagramie </a:t>
            </a:r>
            <a:r>
              <a:rPr lang="en-US" sz="2499">
                <a:solidFill>
                  <a:srgbClr val="D13282"/>
                </a:solidFill>
                <a:latin typeface="Roboto Bold"/>
              </a:rPr>
              <a:t>przy użyciu Facebooka</a:t>
            </a:r>
            <a:r>
              <a:rPr lang="en-US" sz="2499">
                <a:solidFill>
                  <a:srgbClr val="000000"/>
                </a:solidFill>
                <a:latin typeface="Roboto Bold"/>
              </a:rPr>
              <a:t>, synchronizując dane z obydwu profili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31520" y="5723255"/>
            <a:ext cx="8290560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D13282"/>
                </a:solidFill>
                <a:latin typeface="Roboto Bold"/>
              </a:rPr>
              <a:t>Integracja z Facebookiem</a:t>
            </a:r>
            <a:r>
              <a:rPr lang="en-US" sz="2499">
                <a:solidFill>
                  <a:srgbClr val="000000"/>
                </a:solidFill>
                <a:latin typeface="Roboto Bold"/>
              </a:rPr>
              <a:t> umożliwi publikację posta jednocześnie na dwóch profilach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36483" y="4110699"/>
            <a:ext cx="1340329" cy="1018650"/>
          </a:xfrm>
          <a:custGeom>
            <a:avLst/>
            <a:gdLst/>
            <a:ahLst/>
            <a:cxnLst/>
            <a:rect r="r" b="b" t="t" l="l"/>
            <a:pathLst>
              <a:path h="1018650" w="1340329">
                <a:moveTo>
                  <a:pt x="0" y="0"/>
                </a:moveTo>
                <a:lnTo>
                  <a:pt x="1340329" y="0"/>
                </a:lnTo>
                <a:lnTo>
                  <a:pt x="1340329" y="1018650"/>
                </a:lnTo>
                <a:lnTo>
                  <a:pt x="0" y="10186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206636" y="5213503"/>
            <a:ext cx="1370177" cy="1370177"/>
          </a:xfrm>
          <a:custGeom>
            <a:avLst/>
            <a:gdLst/>
            <a:ahLst/>
            <a:cxnLst/>
            <a:rect r="r" b="b" t="t" l="l"/>
            <a:pathLst>
              <a:path h="1370177" w="1370177">
                <a:moveTo>
                  <a:pt x="0" y="0"/>
                </a:moveTo>
                <a:lnTo>
                  <a:pt x="1370176" y="0"/>
                </a:lnTo>
                <a:lnTo>
                  <a:pt x="1370176" y="1370177"/>
                </a:lnTo>
                <a:lnTo>
                  <a:pt x="0" y="13701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1655455"/>
            <a:ext cx="8290560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W poście można również </a:t>
            </a:r>
            <a:r>
              <a:rPr lang="en-US" sz="3000">
                <a:solidFill>
                  <a:srgbClr val="D13282"/>
                </a:solidFill>
                <a:latin typeface="Open Sans Bold"/>
              </a:rPr>
              <a:t>oznaczyć znajomych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 lub inne profile. Oznaczony profil zostanie poinformowany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o naszym poście.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99396" y="362112"/>
            <a:ext cx="4160561" cy="6749354"/>
          </a:xfrm>
          <a:custGeom>
            <a:avLst/>
            <a:gdLst/>
            <a:ahLst/>
            <a:cxnLst/>
            <a:rect r="r" b="b" t="t" l="l"/>
            <a:pathLst>
              <a:path h="6749354" w="4160561">
                <a:moveTo>
                  <a:pt x="0" y="0"/>
                </a:moveTo>
                <a:lnTo>
                  <a:pt x="4160561" y="0"/>
                </a:lnTo>
                <a:lnTo>
                  <a:pt x="4160561" y="6749354"/>
                </a:lnTo>
                <a:lnTo>
                  <a:pt x="0" y="6749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221185">
            <a:off x="3463863" y="733224"/>
            <a:ext cx="2602438" cy="652975"/>
          </a:xfrm>
          <a:custGeom>
            <a:avLst/>
            <a:gdLst/>
            <a:ahLst/>
            <a:cxnLst/>
            <a:rect r="r" b="b" t="t" l="l"/>
            <a:pathLst>
              <a:path h="652975" w="2602438">
                <a:moveTo>
                  <a:pt x="0" y="0"/>
                </a:moveTo>
                <a:lnTo>
                  <a:pt x="2602438" y="0"/>
                </a:lnTo>
                <a:lnTo>
                  <a:pt x="2602438" y="652976"/>
                </a:lnTo>
                <a:lnTo>
                  <a:pt x="0" y="652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2085840" y="2398729"/>
            <a:ext cx="3127442" cy="784704"/>
          </a:xfrm>
          <a:custGeom>
            <a:avLst/>
            <a:gdLst/>
            <a:ahLst/>
            <a:cxnLst/>
            <a:rect r="r" b="b" t="t" l="l"/>
            <a:pathLst>
              <a:path h="784704" w="3127442">
                <a:moveTo>
                  <a:pt x="0" y="0"/>
                </a:moveTo>
                <a:lnTo>
                  <a:pt x="3127441" y="0"/>
                </a:lnTo>
                <a:lnTo>
                  <a:pt x="3127441" y="784703"/>
                </a:lnTo>
                <a:lnTo>
                  <a:pt x="0" y="7847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8242490">
            <a:off x="3549731" y="5020804"/>
            <a:ext cx="2117614" cy="531329"/>
          </a:xfrm>
          <a:custGeom>
            <a:avLst/>
            <a:gdLst/>
            <a:ahLst/>
            <a:cxnLst/>
            <a:rect r="r" b="b" t="t" l="l"/>
            <a:pathLst>
              <a:path h="531329" w="2117614">
                <a:moveTo>
                  <a:pt x="0" y="0"/>
                </a:moveTo>
                <a:lnTo>
                  <a:pt x="2117614" y="0"/>
                </a:lnTo>
                <a:lnTo>
                  <a:pt x="2117614" y="531329"/>
                </a:lnTo>
                <a:lnTo>
                  <a:pt x="0" y="531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688230">
            <a:off x="2609318" y="5968870"/>
            <a:ext cx="2823466" cy="708433"/>
          </a:xfrm>
          <a:custGeom>
            <a:avLst/>
            <a:gdLst/>
            <a:ahLst/>
            <a:cxnLst/>
            <a:rect r="r" b="b" t="t" l="l"/>
            <a:pathLst>
              <a:path h="708433" w="2823466">
                <a:moveTo>
                  <a:pt x="0" y="0"/>
                </a:moveTo>
                <a:lnTo>
                  <a:pt x="2823466" y="0"/>
                </a:lnTo>
                <a:lnTo>
                  <a:pt x="2823466" y="708434"/>
                </a:lnTo>
                <a:lnTo>
                  <a:pt x="0" y="7084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604099" y="1148786"/>
            <a:ext cx="193167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EF2945"/>
                </a:solidFill>
                <a:latin typeface="Roboto Bold"/>
              </a:rPr>
              <a:t>Lokalizacja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44005" y="2322529"/>
            <a:ext cx="1256109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EF2945"/>
                </a:solidFill>
                <a:latin typeface="Roboto Bold"/>
              </a:rPr>
              <a:t>Zdjęcie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789760" y="4205094"/>
            <a:ext cx="969883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EF2945"/>
                </a:solidFill>
                <a:latin typeface="Roboto Bold"/>
              </a:rPr>
              <a:t>Tekst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55459" y="5471919"/>
            <a:ext cx="151447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EF2945"/>
                </a:solidFill>
                <a:latin typeface="Roboto Bold"/>
              </a:rPr>
              <a:t>Hasztagi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90223" y="5991005"/>
            <a:ext cx="279123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Roboto"/>
              </a:rPr>
              <a:t>optymalnie od 11 do 15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04099" y="4621707"/>
            <a:ext cx="229104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Roboto"/>
              </a:rPr>
              <a:t>najlepiej zwięzły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90223" y="2773778"/>
            <a:ext cx="2959337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Roboto"/>
              </a:rPr>
              <a:t>najważniejszy element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Roboto"/>
              </a:rPr>
              <a:t>posta na Instagramie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59114" y="1625036"/>
            <a:ext cx="143117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Roboto"/>
              </a:rPr>
              <a:t>nie pomijaj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203224" y="3774023"/>
            <a:ext cx="5347151" cy="2926080"/>
          </a:xfrm>
          <a:custGeom>
            <a:avLst/>
            <a:gdLst/>
            <a:ahLst/>
            <a:cxnLst/>
            <a:rect r="r" b="b" t="t" l="l"/>
            <a:pathLst>
              <a:path h="2926080" w="5347151">
                <a:moveTo>
                  <a:pt x="0" y="0"/>
                </a:moveTo>
                <a:lnTo>
                  <a:pt x="5347152" y="0"/>
                </a:lnTo>
                <a:lnTo>
                  <a:pt x="534715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2028474"/>
            <a:ext cx="8290560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Roboto Bold"/>
              </a:rPr>
              <a:t>Użytkownicy Instagrama korzystają głównie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Roboto Bold"/>
              </a:rPr>
              <a:t>z funkcji tworzenia </a:t>
            </a:r>
            <a:r>
              <a:rPr lang="en-US" sz="2999">
                <a:solidFill>
                  <a:srgbClr val="D13282"/>
                </a:solidFill>
                <a:latin typeface="Roboto Bold"/>
              </a:rPr>
              <a:t>postów, relacji i rolek</a:t>
            </a: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56506" y="251534"/>
            <a:ext cx="3823947" cy="6783965"/>
          </a:xfrm>
          <a:custGeom>
            <a:avLst/>
            <a:gdLst/>
            <a:ahLst/>
            <a:cxnLst/>
            <a:rect r="r" b="b" t="t" l="l"/>
            <a:pathLst>
              <a:path h="6783965" w="3823947">
                <a:moveTo>
                  <a:pt x="0" y="0"/>
                </a:moveTo>
                <a:lnTo>
                  <a:pt x="3823947" y="0"/>
                </a:lnTo>
                <a:lnTo>
                  <a:pt x="3823947" y="6783965"/>
                </a:lnTo>
                <a:lnTo>
                  <a:pt x="0" y="6783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17120" y="1356360"/>
            <a:ext cx="4145280" cy="522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D13282"/>
                </a:solidFill>
                <a:latin typeface="Roboto Bold"/>
              </a:rPr>
              <a:t>Relacja  na Instagramie</a:t>
            </a:r>
            <a:r>
              <a:rPr lang="en-US" sz="2699">
                <a:solidFill>
                  <a:srgbClr val="000000"/>
                </a:solidFill>
                <a:latin typeface="Roboto Bold"/>
              </a:rPr>
              <a:t> umożliwia dodanie </a:t>
            </a:r>
            <a:r>
              <a:rPr lang="en-US" sz="2699">
                <a:solidFill>
                  <a:srgbClr val="B678E6"/>
                </a:solidFill>
                <a:latin typeface="Roboto Bold"/>
              </a:rPr>
              <a:t>zdjęcia, krótkiego filmu, informacji tekstowej lub udostępnienie posta.</a:t>
            </a:r>
            <a:r>
              <a:rPr lang="en-US" sz="2699">
                <a:solidFill>
                  <a:srgbClr val="000000"/>
                </a:solidFill>
                <a:latin typeface="Roboto Bold"/>
              </a:rPr>
              <a:t> </a:t>
            </a:r>
          </a:p>
          <a:p>
            <a:pPr algn="ctr">
              <a:lnSpc>
                <a:spcPts val="3779"/>
              </a:lnSpc>
            </a:p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Roboto Bold"/>
              </a:rPr>
              <a:t>Maksymalna długość jednej relacji to </a:t>
            </a:r>
            <a:r>
              <a:rPr lang="en-US" sz="2699">
                <a:solidFill>
                  <a:srgbClr val="A280EC"/>
                </a:solidFill>
                <a:latin typeface="Roboto Bold"/>
              </a:rPr>
              <a:t>15 sekund</a:t>
            </a:r>
            <a:r>
              <a:rPr lang="en-US" sz="2699">
                <a:solidFill>
                  <a:srgbClr val="000000"/>
                </a:solidFill>
                <a:latin typeface="Roboto Bold"/>
              </a:rPr>
              <a:t>. Opublikowana relacja jest widoczna przez </a:t>
            </a:r>
            <a:r>
              <a:rPr lang="en-US" sz="2699">
                <a:solidFill>
                  <a:srgbClr val="A280EC"/>
                </a:solidFill>
                <a:latin typeface="Roboto Bold"/>
              </a:rPr>
              <a:t>24 godziny</a:t>
            </a:r>
            <a:r>
              <a:rPr lang="en-US" sz="2699">
                <a:solidFill>
                  <a:srgbClr val="000000"/>
                </a:solidFill>
                <a:latin typeface="Roboto Bold"/>
              </a:rPr>
              <a:t>.</a:t>
            </a: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13275" y="632640"/>
            <a:ext cx="3228581" cy="6095441"/>
          </a:xfrm>
          <a:custGeom>
            <a:avLst/>
            <a:gdLst/>
            <a:ahLst/>
            <a:cxnLst/>
            <a:rect r="r" b="b" t="t" l="l"/>
            <a:pathLst>
              <a:path h="6095441" w="3228581">
                <a:moveTo>
                  <a:pt x="0" y="0"/>
                </a:moveTo>
                <a:lnTo>
                  <a:pt x="3228581" y="0"/>
                </a:lnTo>
                <a:lnTo>
                  <a:pt x="3228581" y="6095441"/>
                </a:lnTo>
                <a:lnTo>
                  <a:pt x="0" y="6095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22016" y="1967865"/>
            <a:ext cx="5290709" cy="3322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D13282"/>
                </a:solidFill>
                <a:latin typeface="Roboto Bold"/>
              </a:rPr>
              <a:t>Funkcja Rolki</a:t>
            </a:r>
            <a:r>
              <a:rPr lang="en-US" sz="2699">
                <a:solidFill>
                  <a:srgbClr val="000000"/>
                </a:solidFill>
                <a:latin typeface="Roboto Bold"/>
              </a:rPr>
              <a:t> na Instagramie u</a:t>
            </a:r>
            <a:r>
              <a:rPr lang="en-US" sz="2699">
                <a:solidFill>
                  <a:srgbClr val="000000"/>
                </a:solidFill>
                <a:latin typeface="Roboto Bold"/>
              </a:rPr>
              <a:t>możliwia nagranie </a:t>
            </a:r>
            <a:r>
              <a:rPr lang="en-US" sz="2699">
                <a:solidFill>
                  <a:srgbClr val="B678E6"/>
                </a:solidFill>
                <a:latin typeface="Roboto Bold"/>
              </a:rPr>
              <a:t>krótkiego materiału wideo</a:t>
            </a:r>
            <a:r>
              <a:rPr lang="en-US" sz="2699">
                <a:solidFill>
                  <a:srgbClr val="000000"/>
                </a:solidFill>
                <a:latin typeface="Roboto Bold"/>
              </a:rPr>
              <a:t> (od 3 do 60 sekund) w pionowym formacie. Film można wzbogacić o </a:t>
            </a:r>
            <a:r>
              <a:rPr lang="en-US" sz="2699">
                <a:solidFill>
                  <a:srgbClr val="B678E6"/>
                </a:solidFill>
                <a:latin typeface="Roboto Bold"/>
              </a:rPr>
              <a:t>ścieżkę dźwiękową, efekty, tekst, gify 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B678E6"/>
                </a:solidFill>
                <a:latin typeface="Roboto Bold"/>
              </a:rPr>
              <a:t>i naklejki</a:t>
            </a:r>
            <a:r>
              <a:rPr lang="en-US" sz="2699">
                <a:solidFill>
                  <a:srgbClr val="000000"/>
                </a:solidFill>
                <a:latin typeface="Roboto Bold"/>
              </a:rPr>
              <a:t>.</a:t>
            </a:r>
          </a:p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2378008"/>
            <a:ext cx="8290560" cy="4205672"/>
          </a:xfrm>
          <a:custGeom>
            <a:avLst/>
            <a:gdLst/>
            <a:ahLst/>
            <a:cxnLst/>
            <a:rect r="r" b="b" t="t" l="l"/>
            <a:pathLst>
              <a:path h="4205672" w="8290560">
                <a:moveTo>
                  <a:pt x="0" y="0"/>
                </a:moveTo>
                <a:lnTo>
                  <a:pt x="8290560" y="0"/>
                </a:lnTo>
                <a:lnTo>
                  <a:pt x="8290560" y="4205672"/>
                </a:lnTo>
                <a:lnTo>
                  <a:pt x="0" y="42056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133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712946"/>
            <a:ext cx="8290560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>
                <a:solidFill>
                  <a:srgbClr val="1A4789"/>
                </a:solidFill>
                <a:latin typeface="Roboto Bold"/>
              </a:rPr>
              <a:t>Etap 4: QUIZ</a:t>
            </a: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950720" y="1051773"/>
            <a:ext cx="5852160" cy="5852160"/>
          </a:xfrm>
          <a:prstGeom prst="rect">
            <a:avLst/>
          </a:prstGeom>
        </p:spPr>
      </p:pic>
    </p:spTree>
  </p:cSld>
  <p:clrMapOvr>
    <a:masterClrMapping/>
  </p:clrMapOvr>
  <p:transition spd="fast">
    <p:fade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2278990"/>
            <a:ext cx="8290560" cy="4304690"/>
          </a:xfrm>
          <a:custGeom>
            <a:avLst/>
            <a:gdLst/>
            <a:ahLst/>
            <a:cxnLst/>
            <a:rect r="r" b="b" t="t" l="l"/>
            <a:pathLst>
              <a:path h="4304690" w="8290560">
                <a:moveTo>
                  <a:pt x="0" y="0"/>
                </a:moveTo>
                <a:lnTo>
                  <a:pt x="8290560" y="0"/>
                </a:lnTo>
                <a:lnTo>
                  <a:pt x="8290560" y="4304690"/>
                </a:lnTo>
                <a:lnTo>
                  <a:pt x="0" y="4304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796" r="0" b="-1379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712946"/>
            <a:ext cx="8290560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>
                <a:solidFill>
                  <a:srgbClr val="1A4789"/>
                </a:solidFill>
                <a:latin typeface="Roboto Bold"/>
              </a:rPr>
              <a:t>Etap 5: Podsumowanie</a:t>
            </a: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3401825"/>
            <a:ext cx="8290560" cy="3181855"/>
          </a:xfrm>
          <a:custGeom>
            <a:avLst/>
            <a:gdLst/>
            <a:ahLst/>
            <a:cxnLst/>
            <a:rect r="r" b="b" t="t" l="l"/>
            <a:pathLst>
              <a:path h="3181855" w="8290560">
                <a:moveTo>
                  <a:pt x="0" y="0"/>
                </a:moveTo>
                <a:lnTo>
                  <a:pt x="8290560" y="0"/>
                </a:lnTo>
                <a:lnTo>
                  <a:pt x="8290560" y="3181855"/>
                </a:lnTo>
                <a:lnTo>
                  <a:pt x="0" y="31818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3401" r="0" b="-3019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580056"/>
            <a:ext cx="8290560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sz="3300">
                <a:solidFill>
                  <a:srgbClr val="BDD62F"/>
                </a:solidFill>
                <a:latin typeface="Roboto Bold"/>
              </a:rPr>
              <a:t>Początek XXI wieku</a:t>
            </a:r>
            <a:r>
              <a:rPr lang="en-US" sz="3300">
                <a:solidFill>
                  <a:srgbClr val="000000"/>
                </a:solidFill>
                <a:latin typeface="Roboto"/>
              </a:rPr>
              <a:t> szczególnie </a:t>
            </a:r>
          </a:p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Roboto"/>
              </a:rPr>
              <a:t>obfitował w narodziny nowych serwisów społecznościowych.</a:t>
            </a:r>
          </a:p>
          <a:p>
            <a:pPr algn="ctr">
              <a:lnSpc>
                <a:spcPts val="3630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ransition spd="fast">
    <p:fade/>
  </p:transition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19286" y="731520"/>
            <a:ext cx="1102794" cy="1102794"/>
          </a:xfrm>
          <a:custGeom>
            <a:avLst/>
            <a:gdLst/>
            <a:ahLst/>
            <a:cxnLst/>
            <a:rect r="r" b="b" t="t" l="l"/>
            <a:pathLst>
              <a:path h="1102794" w="1102794">
                <a:moveTo>
                  <a:pt x="0" y="0"/>
                </a:moveTo>
                <a:lnTo>
                  <a:pt x="1102794" y="0"/>
                </a:lnTo>
                <a:lnTo>
                  <a:pt x="1102794" y="1102794"/>
                </a:lnTo>
                <a:lnTo>
                  <a:pt x="0" y="1102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2581275"/>
            <a:ext cx="8290560" cy="208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EF2945"/>
                </a:solidFill>
                <a:latin typeface="Roboto Bold"/>
              </a:rPr>
              <a:t>Media społecznościowe</a:t>
            </a:r>
            <a:r>
              <a:rPr lang="en-US" sz="2999">
                <a:solidFill>
                  <a:srgbClr val="000000"/>
                </a:solidFill>
                <a:latin typeface="Roboto Bold"/>
              </a:rPr>
              <a:t> to t</a:t>
            </a:r>
            <a:r>
              <a:rPr lang="en-US" sz="2999">
                <a:solidFill>
                  <a:srgbClr val="000000"/>
                </a:solidFill>
                <a:latin typeface="Roboto Bold"/>
              </a:rPr>
              <a:t>echnologie internetowe i mobilne, umożliwiające kontakt pomiędzy użytkownikami poprzez wymianę informacji, opinii i wiedzy.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3768420" y="5140771"/>
            <a:ext cx="2216760" cy="1442909"/>
          </a:xfrm>
          <a:custGeom>
            <a:avLst/>
            <a:gdLst/>
            <a:ahLst/>
            <a:cxnLst/>
            <a:rect r="r" b="b" t="t" l="l"/>
            <a:pathLst>
              <a:path h="1442909" w="2216760">
                <a:moveTo>
                  <a:pt x="0" y="0"/>
                </a:moveTo>
                <a:lnTo>
                  <a:pt x="2216760" y="0"/>
                </a:lnTo>
                <a:lnTo>
                  <a:pt x="2216760" y="1442909"/>
                </a:lnTo>
                <a:lnTo>
                  <a:pt x="0" y="1442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10882" y="731520"/>
            <a:ext cx="1111198" cy="1111198"/>
          </a:xfrm>
          <a:custGeom>
            <a:avLst/>
            <a:gdLst/>
            <a:ahLst/>
            <a:cxnLst/>
            <a:rect r="r" b="b" t="t" l="l"/>
            <a:pathLst>
              <a:path h="1111198" w="1111198">
                <a:moveTo>
                  <a:pt x="0" y="0"/>
                </a:moveTo>
                <a:lnTo>
                  <a:pt x="1111198" y="0"/>
                </a:lnTo>
                <a:lnTo>
                  <a:pt x="1111198" y="1111198"/>
                </a:lnTo>
                <a:lnTo>
                  <a:pt x="0" y="111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493661" y="4438753"/>
            <a:ext cx="2766277" cy="2042016"/>
          </a:xfrm>
          <a:custGeom>
            <a:avLst/>
            <a:gdLst/>
            <a:ahLst/>
            <a:cxnLst/>
            <a:rect r="r" b="b" t="t" l="l"/>
            <a:pathLst>
              <a:path h="2042016" w="2766277">
                <a:moveTo>
                  <a:pt x="0" y="0"/>
                </a:moveTo>
                <a:lnTo>
                  <a:pt x="2766278" y="0"/>
                </a:lnTo>
                <a:lnTo>
                  <a:pt x="2766278" y="2042016"/>
                </a:lnTo>
                <a:lnTo>
                  <a:pt x="0" y="2042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2619375"/>
            <a:ext cx="8290560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Roboto Bold"/>
              </a:rPr>
              <a:t>Z mediów społecznościowych korzysta około</a:t>
            </a:r>
            <a:r>
              <a:rPr lang="en-US" sz="2999">
                <a:solidFill>
                  <a:srgbClr val="EF2945"/>
                </a:solidFill>
                <a:latin typeface="Roboto Bold"/>
              </a:rPr>
              <a:t> 4,8 mld ludzi,</a:t>
            </a:r>
            <a:r>
              <a:rPr lang="en-US" sz="2999">
                <a:solidFill>
                  <a:srgbClr val="000000"/>
                </a:solidFill>
                <a:latin typeface="Roboto Bold"/>
              </a:rPr>
              <a:t> czyli prawie</a:t>
            </a:r>
            <a:r>
              <a:rPr lang="en-US" sz="2999">
                <a:solidFill>
                  <a:srgbClr val="EF2945"/>
                </a:solidFill>
                <a:latin typeface="Roboto Bold"/>
              </a:rPr>
              <a:t> 60% populacji</a:t>
            </a:r>
            <a:r>
              <a:rPr lang="en-US" sz="2999">
                <a:solidFill>
                  <a:srgbClr val="000000"/>
                </a:solidFill>
                <a:latin typeface="Roboto Bold"/>
              </a:rPr>
              <a:t>!</a:t>
            </a:r>
          </a:p>
        </p:txBody>
      </p:sp>
    </p:spTree>
  </p:cSld>
  <p:clrMapOvr>
    <a:masterClrMapping/>
  </p:clrMapOvr>
  <p:transition spd="fast">
    <p:fade/>
  </p:transition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10882" y="731520"/>
            <a:ext cx="1111198" cy="1111198"/>
          </a:xfrm>
          <a:custGeom>
            <a:avLst/>
            <a:gdLst/>
            <a:ahLst/>
            <a:cxnLst/>
            <a:rect r="r" b="b" t="t" l="l"/>
            <a:pathLst>
              <a:path h="1111198" w="1111198">
                <a:moveTo>
                  <a:pt x="0" y="0"/>
                </a:moveTo>
                <a:lnTo>
                  <a:pt x="1111198" y="0"/>
                </a:lnTo>
                <a:lnTo>
                  <a:pt x="1111198" y="1111198"/>
                </a:lnTo>
                <a:lnTo>
                  <a:pt x="0" y="111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865343" y="4283931"/>
            <a:ext cx="2022913" cy="2015557"/>
          </a:xfrm>
          <a:custGeom>
            <a:avLst/>
            <a:gdLst/>
            <a:ahLst/>
            <a:cxnLst/>
            <a:rect r="r" b="b" t="t" l="l"/>
            <a:pathLst>
              <a:path h="2015557" w="2022913">
                <a:moveTo>
                  <a:pt x="0" y="0"/>
                </a:moveTo>
                <a:lnTo>
                  <a:pt x="2022914" y="0"/>
                </a:lnTo>
                <a:lnTo>
                  <a:pt x="2022914" y="2015558"/>
                </a:lnTo>
                <a:lnTo>
                  <a:pt x="0" y="2015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2619375"/>
            <a:ext cx="8290560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Roboto Bold"/>
              </a:rPr>
              <a:t>Najbardziej popularny wśród mediów społecznościowych jest </a:t>
            </a:r>
            <a:r>
              <a:rPr lang="en-US" sz="2999">
                <a:solidFill>
                  <a:srgbClr val="EF2945"/>
                </a:solidFill>
                <a:latin typeface="Roboto Bold"/>
              </a:rPr>
              <a:t>Facebook</a:t>
            </a:r>
          </a:p>
        </p:txBody>
      </p:sp>
    </p:spTree>
  </p:cSld>
  <p:clrMapOvr>
    <a:masterClrMapping/>
  </p:clrMapOvr>
  <p:transition spd="fast">
    <p:fade/>
  </p:transition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10882" y="731520"/>
            <a:ext cx="1111198" cy="1111198"/>
          </a:xfrm>
          <a:custGeom>
            <a:avLst/>
            <a:gdLst/>
            <a:ahLst/>
            <a:cxnLst/>
            <a:rect r="r" b="b" t="t" l="l"/>
            <a:pathLst>
              <a:path h="1111198" w="1111198">
                <a:moveTo>
                  <a:pt x="0" y="0"/>
                </a:moveTo>
                <a:lnTo>
                  <a:pt x="1111198" y="0"/>
                </a:lnTo>
                <a:lnTo>
                  <a:pt x="1111198" y="1111198"/>
                </a:lnTo>
                <a:lnTo>
                  <a:pt x="0" y="111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42024" y="4314128"/>
            <a:ext cx="2269552" cy="2269552"/>
          </a:xfrm>
          <a:custGeom>
            <a:avLst/>
            <a:gdLst/>
            <a:ahLst/>
            <a:cxnLst/>
            <a:rect r="r" b="b" t="t" l="l"/>
            <a:pathLst>
              <a:path h="2269552" w="2269552">
                <a:moveTo>
                  <a:pt x="0" y="0"/>
                </a:moveTo>
                <a:lnTo>
                  <a:pt x="2269552" y="0"/>
                </a:lnTo>
                <a:lnTo>
                  <a:pt x="2269552" y="2269552"/>
                </a:lnTo>
                <a:lnTo>
                  <a:pt x="0" y="22695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2619375"/>
            <a:ext cx="8290560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Roboto Bold"/>
              </a:rPr>
              <a:t>Bardzo popularny jest również </a:t>
            </a:r>
            <a:r>
              <a:rPr lang="en-US" sz="2999">
                <a:solidFill>
                  <a:srgbClr val="EF2945"/>
                </a:solidFill>
                <a:latin typeface="Roboto Bold"/>
              </a:rPr>
              <a:t>Instagram</a:t>
            </a:r>
            <a:r>
              <a:rPr lang="en-US" sz="2999">
                <a:solidFill>
                  <a:srgbClr val="000000"/>
                </a:solidFill>
                <a:latin typeface="Roboto Bold"/>
              </a:rPr>
              <a:t>, który możesz zintegrować z kontem na Facebooku</a:t>
            </a:r>
          </a:p>
        </p:txBody>
      </p:sp>
    </p:spTree>
  </p:cSld>
  <p:clrMapOvr>
    <a:masterClrMapping/>
  </p:clrMapOvr>
  <p:transition spd="fast">
    <p:fade/>
  </p:transition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10882" y="731520"/>
            <a:ext cx="1111198" cy="1111198"/>
          </a:xfrm>
          <a:custGeom>
            <a:avLst/>
            <a:gdLst/>
            <a:ahLst/>
            <a:cxnLst/>
            <a:rect r="r" b="b" t="t" l="l"/>
            <a:pathLst>
              <a:path h="1111198" w="1111198">
                <a:moveTo>
                  <a:pt x="0" y="0"/>
                </a:moveTo>
                <a:lnTo>
                  <a:pt x="1111198" y="0"/>
                </a:lnTo>
                <a:lnTo>
                  <a:pt x="1111198" y="1111198"/>
                </a:lnTo>
                <a:lnTo>
                  <a:pt x="0" y="111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952101" y="4734282"/>
            <a:ext cx="1849398" cy="1849398"/>
          </a:xfrm>
          <a:custGeom>
            <a:avLst/>
            <a:gdLst/>
            <a:ahLst/>
            <a:cxnLst/>
            <a:rect r="r" b="b" t="t" l="l"/>
            <a:pathLst>
              <a:path h="1849398" w="1849398">
                <a:moveTo>
                  <a:pt x="0" y="0"/>
                </a:moveTo>
                <a:lnTo>
                  <a:pt x="1849398" y="0"/>
                </a:lnTo>
                <a:lnTo>
                  <a:pt x="1849398" y="1849398"/>
                </a:lnTo>
                <a:lnTo>
                  <a:pt x="0" y="1849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2372650"/>
            <a:ext cx="8290560" cy="208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Roboto Bold"/>
              </a:rPr>
              <a:t>Zarówno na Facebooku, jak i na Instagramie możesz publikować nie tylko </a:t>
            </a:r>
            <a:r>
              <a:rPr lang="en-US" sz="2999">
                <a:solidFill>
                  <a:srgbClr val="EF2945"/>
                </a:solidFill>
                <a:latin typeface="Roboto Bold"/>
              </a:rPr>
              <a:t>posty</a:t>
            </a:r>
            <a:r>
              <a:rPr lang="en-US" sz="2999">
                <a:solidFill>
                  <a:srgbClr val="000000"/>
                </a:solidFill>
                <a:latin typeface="Roboto Bold"/>
              </a:rPr>
              <a:t> ale także </a:t>
            </a:r>
            <a:r>
              <a:rPr lang="en-US" sz="2999">
                <a:solidFill>
                  <a:srgbClr val="EF2945"/>
                </a:solidFill>
                <a:latin typeface="Roboto Bold"/>
              </a:rPr>
              <a:t>relacje</a:t>
            </a:r>
            <a:r>
              <a:rPr lang="en-US" sz="2999">
                <a:solidFill>
                  <a:srgbClr val="000000"/>
                </a:solidFill>
                <a:latin typeface="Roboto Bold"/>
              </a:rPr>
              <a:t>, które skutecznie przyciągają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Roboto Bold"/>
              </a:rPr>
              <a:t>uwagę odbiorców</a:t>
            </a:r>
          </a:p>
        </p:txBody>
      </p:sp>
    </p:spTree>
  </p:cSld>
  <p:clrMapOvr>
    <a:masterClrMapping/>
  </p:clrMapOvr>
  <p:transition spd="fast">
    <p:fade/>
  </p:transition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10882" y="731520"/>
            <a:ext cx="1111198" cy="1111198"/>
          </a:xfrm>
          <a:custGeom>
            <a:avLst/>
            <a:gdLst/>
            <a:ahLst/>
            <a:cxnLst/>
            <a:rect r="r" b="b" t="t" l="l"/>
            <a:pathLst>
              <a:path h="1111198" w="1111198">
                <a:moveTo>
                  <a:pt x="0" y="0"/>
                </a:moveTo>
                <a:lnTo>
                  <a:pt x="1111198" y="0"/>
                </a:lnTo>
                <a:lnTo>
                  <a:pt x="1111198" y="1111198"/>
                </a:lnTo>
                <a:lnTo>
                  <a:pt x="0" y="111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73848" y="4373364"/>
            <a:ext cx="2205904" cy="2210316"/>
          </a:xfrm>
          <a:custGeom>
            <a:avLst/>
            <a:gdLst/>
            <a:ahLst/>
            <a:cxnLst/>
            <a:rect r="r" b="b" t="t" l="l"/>
            <a:pathLst>
              <a:path h="2210316" w="2205904">
                <a:moveTo>
                  <a:pt x="0" y="0"/>
                </a:moveTo>
                <a:lnTo>
                  <a:pt x="2205904" y="0"/>
                </a:lnTo>
                <a:lnTo>
                  <a:pt x="2205904" y="2210316"/>
                </a:lnTo>
                <a:lnTo>
                  <a:pt x="0" y="2210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2435522"/>
            <a:ext cx="8290560" cy="156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E52D27"/>
                </a:solidFill>
                <a:latin typeface="Roboto Bold"/>
              </a:rPr>
              <a:t>Nie bój się mediów społecznościowych - 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Roboto Bold"/>
              </a:rPr>
              <a:t>staraj się eksperymentować i realizować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Roboto Bold"/>
              </a:rPr>
              <a:t>własne, orginalne pomysły!</a:t>
            </a:r>
          </a:p>
        </p:txBody>
      </p:sp>
    </p:spTree>
  </p:cSld>
  <p:clrMapOvr>
    <a:masterClrMapping/>
  </p:clrMapOvr>
  <p:transition spd="fast">
    <p:fade/>
  </p:transition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2947552"/>
            <a:ext cx="8290560" cy="936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BDD62F"/>
                </a:solidFill>
                <a:latin typeface="Roboto Bold"/>
              </a:rPr>
              <a:t>DZIĘKUJĘ ZA UWAGĘ</a:t>
            </a:r>
          </a:p>
        </p:txBody>
      </p:sp>
    </p:spTree>
  </p:cSld>
  <p:clrMapOvr>
    <a:masterClrMapping/>
  </p:clrMapOvr>
  <p:transition spd="fast">
    <p:fade/>
  </p:transition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>
            <a:off x="0" y="0"/>
            <a:ext cx="9753600" cy="73152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632064" y="1915008"/>
            <a:ext cx="4103424" cy="937344"/>
          </a:xfrm>
          <a:custGeom>
            <a:avLst/>
            <a:gdLst/>
            <a:ahLst/>
            <a:cxnLst/>
            <a:rect r="r" b="b" t="t" l="l"/>
            <a:pathLst>
              <a:path h="937344" w="4103424">
                <a:moveTo>
                  <a:pt x="0" y="0"/>
                </a:moveTo>
                <a:lnTo>
                  <a:pt x="4103424" y="0"/>
                </a:lnTo>
                <a:lnTo>
                  <a:pt x="4103424" y="937344"/>
                </a:lnTo>
                <a:lnTo>
                  <a:pt x="0" y="93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" r="0" b="-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609472" y="1906176"/>
            <a:ext cx="3566208" cy="1018752"/>
          </a:xfrm>
          <a:custGeom>
            <a:avLst/>
            <a:gdLst/>
            <a:ahLst/>
            <a:cxnLst/>
            <a:rect r="r" b="b" t="t" l="l"/>
            <a:pathLst>
              <a:path h="1018752" w="3566208">
                <a:moveTo>
                  <a:pt x="0" y="0"/>
                </a:moveTo>
                <a:lnTo>
                  <a:pt x="3566208" y="0"/>
                </a:lnTo>
                <a:lnTo>
                  <a:pt x="3566208" y="1018752"/>
                </a:lnTo>
                <a:lnTo>
                  <a:pt x="0" y="1018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" t="0" r="-4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4206336"/>
            <a:ext cx="9753600" cy="1106304"/>
          </a:xfrm>
          <a:custGeom>
            <a:avLst/>
            <a:gdLst/>
            <a:ahLst/>
            <a:cxnLst/>
            <a:rect r="r" b="b" t="t" l="l"/>
            <a:pathLst>
              <a:path h="1106304" w="9753600">
                <a:moveTo>
                  <a:pt x="0" y="0"/>
                </a:moveTo>
                <a:lnTo>
                  <a:pt x="9753600" y="0"/>
                </a:lnTo>
                <a:lnTo>
                  <a:pt x="9753600" y="1106304"/>
                </a:lnTo>
                <a:lnTo>
                  <a:pt x="0" y="1106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87840" y="4285440"/>
            <a:ext cx="3173760" cy="883584"/>
          </a:xfrm>
          <a:custGeom>
            <a:avLst/>
            <a:gdLst/>
            <a:ahLst/>
            <a:cxnLst/>
            <a:rect r="r" b="b" t="t" l="l"/>
            <a:pathLst>
              <a:path h="883584" w="3173760">
                <a:moveTo>
                  <a:pt x="0" y="0"/>
                </a:moveTo>
                <a:lnTo>
                  <a:pt x="3173760" y="0"/>
                </a:lnTo>
                <a:lnTo>
                  <a:pt x="3173760" y="883584"/>
                </a:lnTo>
                <a:lnTo>
                  <a:pt x="0" y="8835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31" r="0" b="-3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90112" y="4340352"/>
            <a:ext cx="1879296" cy="849024"/>
          </a:xfrm>
          <a:custGeom>
            <a:avLst/>
            <a:gdLst/>
            <a:ahLst/>
            <a:cxnLst/>
            <a:rect r="r" b="b" t="t" l="l"/>
            <a:pathLst>
              <a:path h="849024" w="1879296">
                <a:moveTo>
                  <a:pt x="0" y="0"/>
                </a:moveTo>
                <a:lnTo>
                  <a:pt x="1879296" y="0"/>
                </a:lnTo>
                <a:lnTo>
                  <a:pt x="1879296" y="849024"/>
                </a:lnTo>
                <a:lnTo>
                  <a:pt x="0" y="8490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5" r="0" b="-5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404096" y="4307328"/>
            <a:ext cx="945024" cy="954624"/>
          </a:xfrm>
          <a:custGeom>
            <a:avLst/>
            <a:gdLst/>
            <a:ahLst/>
            <a:cxnLst/>
            <a:rect r="r" b="b" t="t" l="l"/>
            <a:pathLst>
              <a:path h="954624" w="945024">
                <a:moveTo>
                  <a:pt x="0" y="0"/>
                </a:moveTo>
                <a:lnTo>
                  <a:pt x="945024" y="0"/>
                </a:lnTo>
                <a:lnTo>
                  <a:pt x="945024" y="954624"/>
                </a:lnTo>
                <a:lnTo>
                  <a:pt x="0" y="9546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5" r="0" b="-5"/>
            </a:stretch>
          </a:blipFill>
        </p:spPr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13760" y="3472190"/>
            <a:ext cx="2926080" cy="2926080"/>
          </a:xfrm>
          <a:custGeom>
            <a:avLst/>
            <a:gdLst/>
            <a:ahLst/>
            <a:cxnLst/>
            <a:rect r="r" b="b" t="t" l="l"/>
            <a:pathLst>
              <a:path h="2926080" w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592679"/>
            <a:ext cx="8290560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Roboto"/>
              </a:rPr>
              <a:t>W </a:t>
            </a:r>
            <a:r>
              <a:rPr lang="en-US" sz="3300">
                <a:solidFill>
                  <a:srgbClr val="0277B5"/>
                </a:solidFill>
                <a:latin typeface="Roboto Bold"/>
              </a:rPr>
              <a:t>2002 roku</a:t>
            </a:r>
            <a:r>
              <a:rPr lang="en-US" sz="3300">
                <a:solidFill>
                  <a:srgbClr val="000000"/>
                </a:solidFill>
                <a:latin typeface="Roboto"/>
              </a:rPr>
              <a:t> pojawił się </a:t>
            </a:r>
            <a:r>
              <a:rPr lang="en-US" sz="3300">
                <a:solidFill>
                  <a:srgbClr val="0277B5"/>
                </a:solidFill>
                <a:latin typeface="Roboto Bold"/>
              </a:rPr>
              <a:t>LinkedIn</a:t>
            </a:r>
            <a:r>
              <a:rPr lang="en-US" sz="3300">
                <a:solidFill>
                  <a:srgbClr val="000000"/>
                </a:solidFill>
                <a:latin typeface="Roboto"/>
              </a:rPr>
              <a:t>, międzynarodowy serwis specjalizujący </a:t>
            </a:r>
          </a:p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Roboto"/>
              </a:rPr>
              <a:t>się w kontaktach zawodowo-biznesowych </a:t>
            </a:r>
          </a:p>
          <a:p>
            <a:pPr algn="ctr">
              <a:lnSpc>
                <a:spcPts val="3630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13760" y="3657600"/>
            <a:ext cx="2926080" cy="2926080"/>
          </a:xfrm>
          <a:custGeom>
            <a:avLst/>
            <a:gdLst/>
            <a:ahLst/>
            <a:cxnLst/>
            <a:rect r="r" b="b" t="t" l="l"/>
            <a:pathLst>
              <a:path h="2926080" w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929787"/>
            <a:ext cx="8290560" cy="1394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3300">
                <a:solidFill>
                  <a:srgbClr val="000000"/>
                </a:solidFill>
                <a:latin typeface="Roboto"/>
              </a:rPr>
              <a:t>W </a:t>
            </a:r>
            <a:r>
              <a:rPr lang="en-US" sz="3300">
                <a:solidFill>
                  <a:srgbClr val="1A4789"/>
                </a:solidFill>
                <a:latin typeface="Roboto Bold"/>
              </a:rPr>
              <a:t>2004 roku</a:t>
            </a:r>
            <a:r>
              <a:rPr lang="en-US" sz="3300">
                <a:solidFill>
                  <a:srgbClr val="000000"/>
                </a:solidFill>
                <a:latin typeface="Roboto"/>
              </a:rPr>
              <a:t> powstał popularny </a:t>
            </a:r>
          </a:p>
          <a:p>
            <a:pPr algn="ctr">
              <a:lnSpc>
                <a:spcPts val="3630"/>
              </a:lnSpc>
            </a:pPr>
            <a:r>
              <a:rPr lang="en-US" sz="3300">
                <a:solidFill>
                  <a:srgbClr val="000000"/>
                </a:solidFill>
                <a:latin typeface="Roboto"/>
              </a:rPr>
              <a:t>na całym świecie </a:t>
            </a:r>
            <a:r>
              <a:rPr lang="en-US" sz="3300">
                <a:solidFill>
                  <a:srgbClr val="1A4789"/>
                </a:solidFill>
                <a:latin typeface="Roboto Bold"/>
              </a:rPr>
              <a:t>Facebook</a:t>
            </a:r>
            <a:r>
              <a:rPr lang="en-US" sz="3300">
                <a:solidFill>
                  <a:srgbClr val="000000"/>
                </a:solidFill>
                <a:latin typeface="Roboto"/>
              </a:rPr>
              <a:t> </a:t>
            </a:r>
          </a:p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Roboto"/>
              </a:rPr>
              <a:t> </a:t>
            </a:r>
          </a:p>
        </p:txBody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13760" y="3657600"/>
            <a:ext cx="2926080" cy="2926080"/>
          </a:xfrm>
          <a:custGeom>
            <a:avLst/>
            <a:gdLst/>
            <a:ahLst/>
            <a:cxnLst/>
            <a:rect r="r" b="b" t="t" l="l"/>
            <a:pathLst>
              <a:path h="2926080" w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348740"/>
            <a:ext cx="8290560" cy="2308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3300">
                <a:solidFill>
                  <a:srgbClr val="000000"/>
                </a:solidFill>
                <a:latin typeface="Roboto"/>
              </a:rPr>
              <a:t>W </a:t>
            </a:r>
            <a:r>
              <a:rPr lang="en-US" sz="3300">
                <a:solidFill>
                  <a:srgbClr val="E52D27"/>
                </a:solidFill>
                <a:latin typeface="Roboto Bold"/>
              </a:rPr>
              <a:t>2005 roku</a:t>
            </a:r>
            <a:r>
              <a:rPr lang="en-US" sz="3300">
                <a:solidFill>
                  <a:srgbClr val="000000"/>
                </a:solidFill>
                <a:latin typeface="Roboto"/>
              </a:rPr>
              <a:t> utworzono </a:t>
            </a:r>
          </a:p>
          <a:p>
            <a:pPr algn="ctr">
              <a:lnSpc>
                <a:spcPts val="3630"/>
              </a:lnSpc>
            </a:pPr>
            <a:r>
              <a:rPr lang="en-US" sz="3300">
                <a:solidFill>
                  <a:srgbClr val="E52D27"/>
                </a:solidFill>
                <a:latin typeface="Roboto Bold"/>
              </a:rPr>
              <a:t>YouTube</a:t>
            </a:r>
            <a:r>
              <a:rPr lang="en-US" sz="3300">
                <a:solidFill>
                  <a:srgbClr val="000000"/>
                </a:solidFill>
                <a:latin typeface="Roboto"/>
              </a:rPr>
              <a:t>, który umożliwia </a:t>
            </a:r>
          </a:p>
          <a:p>
            <a:pPr algn="ctr">
              <a:lnSpc>
                <a:spcPts val="3630"/>
              </a:lnSpc>
            </a:pPr>
            <a:r>
              <a:rPr lang="en-US" sz="3300">
                <a:solidFill>
                  <a:srgbClr val="000000"/>
                </a:solidFill>
                <a:latin typeface="Roboto"/>
              </a:rPr>
              <a:t>nagrywanie i publikowanie filmów </a:t>
            </a:r>
          </a:p>
          <a:p>
            <a:pPr algn="ctr">
              <a:lnSpc>
                <a:spcPts val="3630"/>
              </a:lnSpc>
            </a:pPr>
            <a:r>
              <a:rPr lang="en-US" sz="3300">
                <a:solidFill>
                  <a:srgbClr val="000000"/>
                </a:solidFill>
                <a:latin typeface="Roboto"/>
              </a:rPr>
              <a:t>wszystkim użytkownikom internetu </a:t>
            </a:r>
          </a:p>
          <a:p>
            <a:pPr algn="ctr">
              <a:lnSpc>
                <a:spcPts val="3630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13760" y="3657600"/>
            <a:ext cx="2926080" cy="2926080"/>
          </a:xfrm>
          <a:custGeom>
            <a:avLst/>
            <a:gdLst/>
            <a:ahLst/>
            <a:cxnLst/>
            <a:rect r="r" b="b" t="t" l="l"/>
            <a:pathLst>
              <a:path h="2926080" w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805940"/>
            <a:ext cx="8290560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3300">
                <a:solidFill>
                  <a:srgbClr val="1D9BF0"/>
                </a:solidFill>
                <a:latin typeface="Roboto Bold"/>
              </a:rPr>
              <a:t>Rok 2006</a:t>
            </a:r>
            <a:r>
              <a:rPr lang="en-US" sz="3300">
                <a:solidFill>
                  <a:srgbClr val="000000"/>
                </a:solidFill>
                <a:latin typeface="Roboto"/>
              </a:rPr>
              <a:t> to początki </a:t>
            </a:r>
            <a:r>
              <a:rPr lang="en-US" sz="3300">
                <a:solidFill>
                  <a:srgbClr val="1D9BF0"/>
                </a:solidFill>
                <a:latin typeface="Roboto Bold"/>
              </a:rPr>
              <a:t>Twittera</a:t>
            </a:r>
            <a:r>
              <a:rPr lang="en-US" sz="3300">
                <a:solidFill>
                  <a:srgbClr val="000000"/>
                </a:solidFill>
                <a:latin typeface="Roboto"/>
              </a:rPr>
              <a:t>, który umożliwia publikowanie krótkich informacji tekstowych, tzw. tweetów</a:t>
            </a:r>
          </a:p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Roboto"/>
              </a:rPr>
              <a:t> </a:t>
            </a:r>
          </a:p>
        </p:txBody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DAFjklF9Y0I</dc:identifier>
  <dcterms:modified xsi:type="dcterms:W3CDTF">2011-08-01T06:04:30Z</dcterms:modified>
  <cp:revision>1</cp:revision>
  <dc:title>PL-M3W1-Online-Storytelling</dc:title>
</cp:coreProperties>
</file>