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K Grotesk Light" panose="020B0604020202020204" charset="-18"/>
      <p:regular r:id="rId29"/>
    </p:embeddedFont>
    <p:embeddedFont>
      <p:font typeface="HK Grotesk Medium" panose="020B0604020202020204" charset="-18"/>
      <p:regular r:id="rId30"/>
    </p:embeddedFont>
    <p:embeddedFont>
      <p:font typeface="League Spartan" panose="020B0604020202020204" charset="-18"/>
      <p:regular r:id="rId31"/>
    </p:embeddedFont>
    <p:embeddedFont>
      <p:font typeface="Libre Baskerville" panose="02000000000000000000" pitchFamily="2" charset="0"/>
      <p:regular r:id="rId32"/>
      <p:bold r:id="rId33"/>
      <p:italic r:id="rId34"/>
    </p:embeddedFont>
    <p:embeddedFont>
      <p:font typeface="Merriweather Bold" panose="020B0604020202020204" charset="-18"/>
      <p:regular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Sanchez" panose="020B0604020202020204" charset="-18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6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4321"/>
            <a:ext cx="18288000" cy="9107123"/>
            <a:chOff x="0" y="0"/>
            <a:chExt cx="24384000" cy="1214283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9087" b="48549"/>
            <a:stretch>
              <a:fillRect/>
            </a:stretch>
          </p:blipFill>
          <p:spPr>
            <a:xfrm>
              <a:off x="0" y="0"/>
              <a:ext cx="16197980" cy="3931570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4105631"/>
              <a:ext cx="16197980" cy="3931570"/>
            </a:xfrm>
            <a:prstGeom prst="rect">
              <a:avLst/>
            </a:pr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4420" r="9121"/>
            <a:stretch>
              <a:fillRect/>
            </a:stretch>
          </p:blipFill>
          <p:spPr>
            <a:xfrm>
              <a:off x="16372041" y="0"/>
              <a:ext cx="8011959" cy="8037200"/>
            </a:xfrm>
            <a:prstGeom prst="rect">
              <a:avLst/>
            </a:prstGeom>
          </p:spPr>
        </p:pic>
        <p:sp>
          <p:nvSpPr>
            <p:cNvPr id="6" name="AutoShape 6"/>
            <p:cNvSpPr/>
            <p:nvPr/>
          </p:nvSpPr>
          <p:spPr>
            <a:xfrm>
              <a:off x="0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AutoShape 7"/>
            <p:cNvSpPr/>
            <p:nvPr/>
          </p:nvSpPr>
          <p:spPr>
            <a:xfrm>
              <a:off x="8186020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6372041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8316912" y="6256680"/>
            <a:ext cx="1654176" cy="1558158"/>
          </a:xfrm>
          <a:custGeom>
            <a:avLst/>
            <a:gdLst/>
            <a:ahLst/>
            <a:cxnLst/>
            <a:rect l="l" t="t" r="r" b="b"/>
            <a:pathLst>
              <a:path w="1654176" h="1558158">
                <a:moveTo>
                  <a:pt x="0" y="0"/>
                </a:moveTo>
                <a:lnTo>
                  <a:pt x="1654176" y="0"/>
                </a:lnTo>
                <a:lnTo>
                  <a:pt x="1654176" y="1558158"/>
                </a:lnTo>
                <a:lnTo>
                  <a:pt x="0" y="1558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25" b="-36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3887816" y="6256680"/>
            <a:ext cx="2841187" cy="1146589"/>
          </a:xfrm>
          <a:custGeom>
            <a:avLst/>
            <a:gdLst/>
            <a:ahLst/>
            <a:cxnLst/>
            <a:rect l="l" t="t" r="r" b="b"/>
            <a:pathLst>
              <a:path w="2841187" h="1146589">
                <a:moveTo>
                  <a:pt x="0" y="0"/>
                </a:moveTo>
                <a:lnTo>
                  <a:pt x="2841186" y="0"/>
                </a:lnTo>
                <a:lnTo>
                  <a:pt x="2841186" y="1146588"/>
                </a:lnTo>
                <a:lnTo>
                  <a:pt x="0" y="1146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0" t="-6806" b="-6789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1" name="Group 11"/>
          <p:cNvGrpSpPr/>
          <p:nvPr/>
        </p:nvGrpSpPr>
        <p:grpSpPr>
          <a:xfrm>
            <a:off x="0" y="8227019"/>
            <a:ext cx="18288000" cy="2059981"/>
            <a:chOff x="0" y="0"/>
            <a:chExt cx="4816593" cy="5425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542546"/>
            </a:xfrm>
            <a:custGeom>
              <a:avLst/>
              <a:gdLst/>
              <a:ahLst/>
              <a:cxnLst/>
              <a:rect l="l" t="t" r="r" b="b"/>
              <a:pathLst>
                <a:path w="4816592" h="542546">
                  <a:moveTo>
                    <a:pt x="0" y="0"/>
                  </a:moveTo>
                  <a:lnTo>
                    <a:pt x="4816592" y="0"/>
                  </a:lnTo>
                  <a:lnTo>
                    <a:pt x="4816592" y="542546"/>
                  </a:lnTo>
                  <a:lnTo>
                    <a:pt x="0" y="542546"/>
                  </a:lnTo>
                  <a:close/>
                </a:path>
              </a:pathLst>
            </a:cu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874422" y="8705082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1"/>
                </a:lnTo>
                <a:lnTo>
                  <a:pt x="0" y="10940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1444160" y="6256680"/>
            <a:ext cx="4115880" cy="1146589"/>
          </a:xfrm>
          <a:custGeom>
            <a:avLst/>
            <a:gdLst/>
            <a:ahLst/>
            <a:cxnLst/>
            <a:rect l="l" t="t" r="r" b="b"/>
            <a:pathLst>
              <a:path w="4115880" h="1146589">
                <a:moveTo>
                  <a:pt x="0" y="0"/>
                </a:moveTo>
                <a:lnTo>
                  <a:pt x="4115880" y="0"/>
                </a:lnTo>
                <a:lnTo>
                  <a:pt x="4115880" y="1146588"/>
                </a:lnTo>
                <a:lnTo>
                  <a:pt x="0" y="11465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11021853" y="8686977"/>
            <a:ext cx="5731926" cy="1130220"/>
          </a:xfrm>
          <a:custGeom>
            <a:avLst/>
            <a:gdLst/>
            <a:ahLst/>
            <a:cxnLst/>
            <a:rect l="l" t="t" r="r" b="b"/>
            <a:pathLst>
              <a:path w="5731926" h="1130220">
                <a:moveTo>
                  <a:pt x="0" y="0"/>
                </a:moveTo>
                <a:lnTo>
                  <a:pt x="5731926" y="0"/>
                </a:lnTo>
                <a:lnTo>
                  <a:pt x="5731926" y="1130220"/>
                </a:lnTo>
                <a:lnTo>
                  <a:pt x="0" y="1130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2431" b="-22431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7" name="Group 17"/>
          <p:cNvGrpSpPr/>
          <p:nvPr/>
        </p:nvGrpSpPr>
        <p:grpSpPr>
          <a:xfrm>
            <a:off x="12292034" y="5110627"/>
            <a:ext cx="4074053" cy="665614"/>
            <a:chOff x="0" y="0"/>
            <a:chExt cx="1073002" cy="1753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3002" cy="175306"/>
            </a:xfrm>
            <a:custGeom>
              <a:avLst/>
              <a:gdLst/>
              <a:ahLst/>
              <a:cxnLst/>
              <a:rect l="l" t="t" r="r" b="b"/>
              <a:pathLst>
                <a:path w="1073002" h="175306">
                  <a:moveTo>
                    <a:pt x="0" y="0"/>
                  </a:moveTo>
                  <a:lnTo>
                    <a:pt x="1073002" y="0"/>
                  </a:lnTo>
                  <a:lnTo>
                    <a:pt x="1073002" y="175306"/>
                  </a:lnTo>
                  <a:lnTo>
                    <a:pt x="0" y="175306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2921695"/>
            <a:ext cx="10721486" cy="2502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2"/>
              </a:lnSpc>
            </a:pPr>
            <a:r>
              <a:rPr lang="en-US" sz="4654" spc="-186">
                <a:solidFill>
                  <a:srgbClr val="0E2C8E"/>
                </a:solidFill>
                <a:latin typeface="Sanchez"/>
              </a:rPr>
              <a:t>MAŁA WIELKA HISTORIA  </a:t>
            </a:r>
          </a:p>
          <a:p>
            <a:pPr algn="ctr">
              <a:lnSpc>
                <a:spcPts val="4976"/>
              </a:lnSpc>
            </a:pPr>
            <a:r>
              <a:rPr lang="en-US" sz="3554" spc="-142">
                <a:solidFill>
                  <a:srgbClr val="0E2C8E"/>
                </a:solidFill>
                <a:latin typeface="Sanchez"/>
              </a:rPr>
              <a:t>Jak mówić o ważnych wydarzeniach historycznych, z jednostkowej perspektywy?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62661" y="5297537"/>
            <a:ext cx="2499052" cy="308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025" spc="101" dirty="0">
                <a:solidFill>
                  <a:srgbClr val="FEFEFE"/>
                </a:solidFill>
                <a:latin typeface="Sanchez"/>
              </a:rPr>
              <a:t>M2W</a:t>
            </a:r>
            <a:r>
              <a:rPr lang="pl-PL" sz="2025" spc="101" dirty="0">
                <a:solidFill>
                  <a:srgbClr val="FEFEFE"/>
                </a:solidFill>
                <a:latin typeface="Sanchez"/>
              </a:rPr>
              <a:t>2</a:t>
            </a:r>
            <a:r>
              <a:rPr lang="en-US" sz="2025" spc="101" dirty="0">
                <a:solidFill>
                  <a:srgbClr val="FEFEFE"/>
                </a:solidFill>
                <a:latin typeface="Sanchez"/>
              </a:rPr>
              <a:t>-M01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373337"/>
            <a:ext cx="18799226" cy="9525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7543945" y="3373337"/>
            <a:ext cx="9576" cy="6913663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0" y="5632888"/>
            <a:ext cx="7553520" cy="9525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0" y="7892438"/>
            <a:ext cx="7553520" cy="9525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7415463" y="3424300"/>
            <a:ext cx="10872537" cy="6827375"/>
          </a:xfrm>
          <a:custGeom>
            <a:avLst/>
            <a:gdLst/>
            <a:ahLst/>
            <a:cxnLst/>
            <a:rect l="l" t="t" r="r" b="b"/>
            <a:pathLst>
              <a:path w="10872537" h="6827375">
                <a:moveTo>
                  <a:pt x="0" y="0"/>
                </a:moveTo>
                <a:lnTo>
                  <a:pt x="10872537" y="0"/>
                </a:lnTo>
                <a:lnTo>
                  <a:pt x="10872537" y="6827375"/>
                </a:lnTo>
                <a:lnTo>
                  <a:pt x="0" y="6827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4244189" y="1681392"/>
            <a:ext cx="11640427" cy="122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96"/>
              </a:lnSpc>
            </a:pPr>
            <a:r>
              <a:rPr lang="en-US" sz="8633">
                <a:solidFill>
                  <a:srgbClr val="131114"/>
                </a:solidFill>
                <a:latin typeface="Sanchez"/>
              </a:rPr>
              <a:t>Unia Lubelska 1569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72665" y="4353958"/>
            <a:ext cx="4729288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Sanchez"/>
              </a:rPr>
              <a:t>KONTEKST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72665" y="6621135"/>
            <a:ext cx="4729288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Sanchez"/>
              </a:rPr>
              <a:t>BOHATEROWIE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72665" y="8880538"/>
            <a:ext cx="4729288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Sanchez"/>
              </a:rPr>
              <a:t>PRZEBIEG WYDARZEŃ</a:t>
            </a:r>
          </a:p>
        </p:txBody>
      </p:sp>
      <p:sp>
        <p:nvSpPr>
          <p:cNvPr id="11" name="Freeform 11"/>
          <p:cNvSpPr/>
          <p:nvPr/>
        </p:nvSpPr>
        <p:spPr>
          <a:xfrm>
            <a:off x="649425" y="403559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2" y="0"/>
                </a:lnTo>
                <a:lnTo>
                  <a:pt x="5226282" y="1192108"/>
                </a:lnTo>
                <a:lnTo>
                  <a:pt x="0" y="1192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14625" y="0"/>
            <a:ext cx="9543" cy="10287000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414625" y="5380685"/>
            <a:ext cx="17291705" cy="9525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3388496" y="5057263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6583065" y="5057263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9787742" y="24268"/>
            <a:ext cx="9622" cy="5679840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7" name="AutoShape 7"/>
          <p:cNvSpPr/>
          <p:nvPr/>
        </p:nvSpPr>
        <p:spPr>
          <a:xfrm>
            <a:off x="12982311" y="5057263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8" name="AutoShape 8"/>
          <p:cNvSpPr/>
          <p:nvPr/>
        </p:nvSpPr>
        <p:spPr>
          <a:xfrm>
            <a:off x="16176880" y="5057263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9" name="Group 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797363" y="5218"/>
            <a:ext cx="8490637" cy="5355633"/>
          </a:xfrm>
          <a:custGeom>
            <a:avLst/>
            <a:gdLst/>
            <a:ahLst/>
            <a:cxnLst/>
            <a:rect l="l" t="t" r="r" b="b"/>
            <a:pathLst>
              <a:path w="8490637" h="5355633">
                <a:moveTo>
                  <a:pt x="0" y="0"/>
                </a:moveTo>
                <a:lnTo>
                  <a:pt x="8490637" y="0"/>
                </a:lnTo>
                <a:lnTo>
                  <a:pt x="8490637" y="5355634"/>
                </a:lnTo>
                <a:lnTo>
                  <a:pt x="0" y="5355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64" b="-1795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3250097" y="1988354"/>
            <a:ext cx="6686153" cy="11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46"/>
              </a:lnSpc>
            </a:pPr>
            <a:r>
              <a:rPr lang="en-US" sz="8132">
                <a:solidFill>
                  <a:srgbClr val="131114"/>
                </a:solidFill>
                <a:latin typeface="HK Grotesk Medium"/>
              </a:rPr>
              <a:t>Kontekst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877841" y="5939795"/>
            <a:ext cx="2164841" cy="4023409"/>
            <a:chOff x="0" y="0"/>
            <a:chExt cx="2886454" cy="536454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835559"/>
              <a:ext cx="2886454" cy="4508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4"/>
                </a:lnSpc>
              </a:pPr>
              <a:r>
                <a:rPr lang="en-US" sz="1710">
                  <a:solidFill>
                    <a:srgbClr val="131114"/>
                  </a:solidFill>
                  <a:latin typeface="HK Grotesk Light"/>
                </a:rPr>
                <a:t>Na sejmie tym 12 lutego 1564 Zygmunt August scedował na Koronę Królestwa Polskiego dziedziczne prawo Jagiellonów do władania Wielkim Księstwem Litewskim. Miało to ułatwić przyszłą elekcję władcy, połączonego już państwa.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886454" cy="54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en-US" sz="2600">
                  <a:solidFill>
                    <a:srgbClr val="131114"/>
                  </a:solidFill>
                  <a:latin typeface="HK Grotesk Medium"/>
                </a:rPr>
                <a:t>FAZA 4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316184" y="5939795"/>
            <a:ext cx="2164841" cy="3740992"/>
            <a:chOff x="0" y="0"/>
            <a:chExt cx="2886454" cy="498799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835559"/>
              <a:ext cx="2886454" cy="4132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4"/>
                </a:lnSpc>
              </a:pPr>
              <a:r>
                <a:rPr lang="en-US" sz="1710">
                  <a:solidFill>
                    <a:srgbClr val="131114"/>
                  </a:solidFill>
                  <a:latin typeface="HK Grotesk Light"/>
                </a:rPr>
                <a:t>Zanim doszło do powstania Unii lubelskiej podejmowano próby zbliżenia poprzez między innymi przeprowadzenie unifikacji ustrojowej i administracyjno-prawnej obydwu państw.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2886454" cy="54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en-US" sz="2600">
                  <a:solidFill>
                    <a:srgbClr val="131114"/>
                  </a:solidFill>
                  <a:latin typeface="HK Grotesk Medium"/>
                </a:rPr>
                <a:t>FAZA 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511781" y="5939795"/>
            <a:ext cx="2164841" cy="3458576"/>
            <a:chOff x="0" y="0"/>
            <a:chExt cx="2886454" cy="4611434"/>
          </a:xfrm>
        </p:grpSpPr>
        <p:sp>
          <p:nvSpPr>
            <p:cNvPr id="21" name="TextBox 21"/>
            <p:cNvSpPr txBox="1"/>
            <p:nvPr/>
          </p:nvSpPr>
          <p:spPr>
            <a:xfrm>
              <a:off x="0" y="835559"/>
              <a:ext cx="2886454" cy="3755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4"/>
                </a:lnSpc>
              </a:pPr>
              <a:r>
                <a:rPr lang="en-US" sz="1710">
                  <a:solidFill>
                    <a:srgbClr val="131114"/>
                  </a:solidFill>
                  <a:latin typeface="HK Grotesk Light"/>
                </a:rPr>
                <a:t>W 1551 powołano specjalną komisję, która zajęła się nowelizacją I Statutu Litewskiego z 1529 pod kątem reformy ustrojowej, zbliżającej Wielkie Księstwo Litewskie do Królestwa Polskiego.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2886454" cy="54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en-US" sz="2600">
                  <a:solidFill>
                    <a:srgbClr val="131114"/>
                  </a:solidFill>
                  <a:latin typeface="HK Grotesk Medium"/>
                </a:rPr>
                <a:t>FAZA 2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094459" y="5939795"/>
            <a:ext cx="2164841" cy="4023409"/>
            <a:chOff x="0" y="0"/>
            <a:chExt cx="2886454" cy="5364545"/>
          </a:xfrm>
        </p:grpSpPr>
        <p:sp>
          <p:nvSpPr>
            <p:cNvPr id="24" name="TextBox 24"/>
            <p:cNvSpPr txBox="1"/>
            <p:nvPr/>
          </p:nvSpPr>
          <p:spPr>
            <a:xfrm>
              <a:off x="0" y="835559"/>
              <a:ext cx="2886454" cy="4508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4"/>
                </a:lnSpc>
              </a:pPr>
              <a:r>
                <a:rPr lang="en-US" sz="1710">
                  <a:solidFill>
                    <a:srgbClr val="131114"/>
                  </a:solidFill>
                  <a:latin typeface="HK Grotesk Light"/>
                </a:rPr>
                <a:t>W 1565 Zygmunt August ustanowił sejmiki powiatowe, a w 1566 zatwierdził II Statut Litewski, w którym zrzekał się części swoich kompetencji na rzecz sejmu litewskiego, czym upodobnił go do sejmu koronnego.</a:t>
              </a:r>
            </a:p>
            <a:p>
              <a:pPr algn="ctr">
                <a:lnSpc>
                  <a:spcPts val="2224"/>
                </a:lnSpc>
              </a:pPr>
              <a:endParaRPr lang="en-US" sz="1710">
                <a:solidFill>
                  <a:srgbClr val="131114"/>
                </a:solidFill>
                <a:latin typeface="HK Grotesk Light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2886454" cy="54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en-US" sz="2600">
                  <a:solidFill>
                    <a:srgbClr val="131114"/>
                  </a:solidFill>
                  <a:latin typeface="HK Grotesk Medium"/>
                </a:rPr>
                <a:t>FAZA 5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725983" y="5939795"/>
            <a:ext cx="2164841" cy="4023409"/>
            <a:chOff x="0" y="0"/>
            <a:chExt cx="2886454" cy="5364545"/>
          </a:xfrm>
        </p:grpSpPr>
        <p:sp>
          <p:nvSpPr>
            <p:cNvPr id="27" name="TextBox 27"/>
            <p:cNvSpPr txBox="1"/>
            <p:nvPr/>
          </p:nvSpPr>
          <p:spPr>
            <a:xfrm>
              <a:off x="0" y="835559"/>
              <a:ext cx="2886454" cy="4508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4"/>
                </a:lnSpc>
              </a:pPr>
              <a:r>
                <a:rPr lang="en-US" sz="1710">
                  <a:solidFill>
                    <a:srgbClr val="131114"/>
                  </a:solidFill>
                  <a:latin typeface="HK Grotesk Light"/>
                </a:rPr>
                <a:t>Oba sejmy, począwszy od 1551 wysyłały wzajemnie swoich delegatów. Zwołany w Warszawie w listopadzie 1563 sejm koronny, na którym obecnych było 28 delegatów Litwy, zajął się sprawą zawarcia nowej unii polsko-litewskiej.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2886454" cy="54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en-US" sz="2600">
                  <a:solidFill>
                    <a:srgbClr val="131114"/>
                  </a:solidFill>
                  <a:latin typeface="HK Grotesk Medium"/>
                </a:rPr>
                <a:t>FAZA 3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1587272" y="167596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1" y="0"/>
                </a:lnTo>
                <a:lnTo>
                  <a:pt x="5226281" y="1192108"/>
                </a:lnTo>
                <a:lnTo>
                  <a:pt x="0" y="1192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14625" y="0"/>
            <a:ext cx="9543" cy="10287000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414625" y="5380685"/>
            <a:ext cx="17291705" cy="9525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2699622" y="5057263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4994237" y="5057263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9787742" y="24268"/>
            <a:ext cx="9622" cy="5679840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7" name="AutoShape 7"/>
          <p:cNvSpPr/>
          <p:nvPr/>
        </p:nvSpPr>
        <p:spPr>
          <a:xfrm>
            <a:off x="13884039" y="5109679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8" name="AutoShape 8"/>
          <p:cNvSpPr/>
          <p:nvPr/>
        </p:nvSpPr>
        <p:spPr>
          <a:xfrm>
            <a:off x="16176880" y="5057263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9" name="Group 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222451" y="24268"/>
            <a:ext cx="4065549" cy="5390210"/>
          </a:xfrm>
          <a:custGeom>
            <a:avLst/>
            <a:gdLst/>
            <a:ahLst/>
            <a:cxnLst/>
            <a:rect l="l" t="t" r="r" b="b"/>
            <a:pathLst>
              <a:path w="4065549" h="5390210">
                <a:moveTo>
                  <a:pt x="0" y="0"/>
                </a:moveTo>
                <a:lnTo>
                  <a:pt x="4065549" y="0"/>
                </a:lnTo>
                <a:lnTo>
                  <a:pt x="4065549" y="5390211"/>
                </a:lnTo>
                <a:lnTo>
                  <a:pt x="0" y="5390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2699622" y="1988354"/>
            <a:ext cx="6196842" cy="11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46"/>
              </a:lnSpc>
            </a:pPr>
            <a:r>
              <a:rPr lang="en-US" sz="8132">
                <a:solidFill>
                  <a:srgbClr val="131114"/>
                </a:solidFill>
                <a:latin typeface="HK Grotesk Medium"/>
              </a:rPr>
              <a:t>Bohaterowie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094459" y="6476054"/>
            <a:ext cx="2164841" cy="41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17201" y="6476054"/>
            <a:ext cx="2164841" cy="41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21924" y="6476054"/>
            <a:ext cx="2164841" cy="41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19309" y="6421959"/>
            <a:ext cx="2164841" cy="41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705321" y="6476054"/>
            <a:ext cx="2164841" cy="41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17201" y="7501118"/>
            <a:ext cx="2164841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ZYGMUNT AUGUST</a:t>
            </a:r>
          </a:p>
        </p:txBody>
      </p:sp>
      <p:sp>
        <p:nvSpPr>
          <p:cNvPr id="20" name="AutoShape 20"/>
          <p:cNvSpPr/>
          <p:nvPr/>
        </p:nvSpPr>
        <p:spPr>
          <a:xfrm>
            <a:off x="7390357" y="5083471"/>
            <a:ext cx="11372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21" name="AutoShape 21"/>
          <p:cNvSpPr/>
          <p:nvPr/>
        </p:nvSpPr>
        <p:spPr>
          <a:xfrm>
            <a:off x="11835713" y="5057263"/>
            <a:ext cx="9975" cy="699262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>
            <a:off x="3982067" y="7501118"/>
            <a:ext cx="2164841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STANISŁAW HOZJUSZ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97158" y="7536464"/>
            <a:ext cx="2086992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FILIP PADNIEWSKI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84175" y="7501118"/>
            <a:ext cx="2138362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MIKOŁAJ SIENICKI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441787" y="7501118"/>
            <a:ext cx="2695036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MIKOŁAJ RADZIWIŁŁ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763268" y="6421959"/>
            <a:ext cx="2103782" cy="41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11727" y="6421959"/>
            <a:ext cx="2164841" cy="41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527033" y="7501118"/>
            <a:ext cx="2714011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KRÓLOWA BARBARA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810125" y="7501118"/>
            <a:ext cx="2733509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ROMAN SANGUSZKO </a:t>
            </a:r>
          </a:p>
        </p:txBody>
      </p:sp>
      <p:sp>
        <p:nvSpPr>
          <p:cNvPr id="30" name="Freeform 30"/>
          <p:cNvSpPr/>
          <p:nvPr/>
        </p:nvSpPr>
        <p:spPr>
          <a:xfrm>
            <a:off x="1617201" y="81871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2" y="0"/>
                </a:lnTo>
                <a:lnTo>
                  <a:pt x="5226282" y="1192108"/>
                </a:lnTo>
                <a:lnTo>
                  <a:pt x="0" y="1192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14625" y="0"/>
            <a:ext cx="9543" cy="10287000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05760" y="3297113"/>
            <a:ext cx="823036" cy="82303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490501" y="1580365"/>
            <a:ext cx="9704599" cy="1034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56"/>
              </a:lnSpc>
            </a:pPr>
            <a:r>
              <a:rPr lang="en-US" sz="7233">
                <a:solidFill>
                  <a:srgbClr val="131114"/>
                </a:solidFill>
                <a:latin typeface="Sanchez"/>
              </a:rPr>
              <a:t>Przebieg wydarzeń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89184" y="3522297"/>
            <a:ext cx="5250507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Sanchez"/>
              </a:rPr>
              <a:t>PRZYCZYNY UNII LUBELSKIEJ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22901" y="8633066"/>
            <a:ext cx="823036" cy="82303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122901" y="7160059"/>
            <a:ext cx="823036" cy="82303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122901" y="4067330"/>
            <a:ext cx="823036" cy="82303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105760" y="7444240"/>
            <a:ext cx="823036" cy="82303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122901" y="5614266"/>
            <a:ext cx="823036" cy="823036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05760" y="8846782"/>
            <a:ext cx="823036" cy="82303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105760" y="6041698"/>
            <a:ext cx="823036" cy="82303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105760" y="4637636"/>
            <a:ext cx="823036" cy="82303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3271622" y="4832302"/>
            <a:ext cx="4260205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Sanchez"/>
              </a:rPr>
              <a:t>NOWY WSPÓLNY WRÓG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271622" y="6236363"/>
            <a:ext cx="6138267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Sanchez"/>
              </a:rPr>
              <a:t>INICJATYWA SZLACHTY POLSKIEJ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289184" y="7729287"/>
            <a:ext cx="3465463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Sanchez"/>
              </a:rPr>
              <a:t>ZMIANY NA LITWIE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289184" y="9041448"/>
            <a:ext cx="4835277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Sanchez"/>
              </a:rPr>
              <a:t>KRÓL ZYGMUNT II AUGUST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519914" y="5808932"/>
            <a:ext cx="2765971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Sanchez"/>
              </a:rPr>
              <a:t>OBRADY SEJMU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519914" y="7354725"/>
            <a:ext cx="3563541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Sanchez"/>
              </a:rPr>
              <a:t>WYJAZD LITWINÓW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519914" y="8843645"/>
            <a:ext cx="3351014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Sanchez"/>
              </a:rPr>
              <a:t>UCHWALENIE UNII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519914" y="4032202"/>
            <a:ext cx="5172302" cy="8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Sanchez"/>
              </a:rPr>
              <a:t>SEJM W LUBLINIE – POLITYCZNE WIZJE UNII</a:t>
            </a:r>
          </a:p>
        </p:txBody>
      </p:sp>
      <p:sp>
        <p:nvSpPr>
          <p:cNvPr id="43" name="Freeform 43"/>
          <p:cNvSpPr/>
          <p:nvPr/>
        </p:nvSpPr>
        <p:spPr>
          <a:xfrm>
            <a:off x="1607659" y="220068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2" y="0"/>
                </a:lnTo>
                <a:lnTo>
                  <a:pt x="5226282" y="1192107"/>
                </a:lnTo>
                <a:lnTo>
                  <a:pt x="0" y="1192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07067" y="2755021"/>
            <a:ext cx="9567236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0"/>
              </a:lnSpc>
            </a:pPr>
            <a:r>
              <a:rPr lang="en-US" sz="8000">
                <a:solidFill>
                  <a:srgbClr val="A86D3A"/>
                </a:solidFill>
                <a:latin typeface="Sanchez"/>
              </a:rPr>
              <a:t>Praca w grupach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578877" y="8373272"/>
            <a:ext cx="263438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0"/>
              </a:lnSpc>
            </a:pPr>
            <a:r>
              <a:rPr lang="en-US" sz="2675">
                <a:solidFill>
                  <a:srgbClr val="A86D3A"/>
                </a:solidFill>
                <a:latin typeface="Sanchez"/>
              </a:rPr>
              <a:t>GRUPA 1</a:t>
            </a:r>
          </a:p>
        </p:txBody>
      </p:sp>
      <p:sp>
        <p:nvSpPr>
          <p:cNvPr id="4" name="Freeform 4"/>
          <p:cNvSpPr/>
          <p:nvPr/>
        </p:nvSpPr>
        <p:spPr>
          <a:xfrm>
            <a:off x="3906074" y="5155634"/>
            <a:ext cx="2634387" cy="2538866"/>
          </a:xfrm>
          <a:custGeom>
            <a:avLst/>
            <a:gdLst/>
            <a:ahLst/>
            <a:cxnLst/>
            <a:rect l="l" t="t" r="r" b="b"/>
            <a:pathLst>
              <a:path w="2634387" h="2538866">
                <a:moveTo>
                  <a:pt x="0" y="0"/>
                </a:moveTo>
                <a:lnTo>
                  <a:pt x="2634387" y="0"/>
                </a:lnTo>
                <a:lnTo>
                  <a:pt x="2634387" y="2538866"/>
                </a:lnTo>
                <a:lnTo>
                  <a:pt x="0" y="2538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25" r="-223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9269624" y="8373272"/>
            <a:ext cx="263438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0"/>
              </a:lnSpc>
            </a:pPr>
            <a:r>
              <a:rPr lang="en-US" sz="2675">
                <a:solidFill>
                  <a:srgbClr val="A86D3A"/>
                </a:solidFill>
                <a:latin typeface="Sanchez"/>
              </a:rPr>
              <a:t>GRUPA 2</a:t>
            </a:r>
          </a:p>
        </p:txBody>
      </p:sp>
      <p:sp>
        <p:nvSpPr>
          <p:cNvPr id="6" name="Freeform 6"/>
          <p:cNvSpPr/>
          <p:nvPr/>
        </p:nvSpPr>
        <p:spPr>
          <a:xfrm>
            <a:off x="8881592" y="5155634"/>
            <a:ext cx="2634387" cy="2538866"/>
          </a:xfrm>
          <a:custGeom>
            <a:avLst/>
            <a:gdLst/>
            <a:ahLst/>
            <a:cxnLst/>
            <a:rect l="l" t="t" r="r" b="b"/>
            <a:pathLst>
              <a:path w="2634387" h="2538866">
                <a:moveTo>
                  <a:pt x="0" y="0"/>
                </a:moveTo>
                <a:lnTo>
                  <a:pt x="2634387" y="0"/>
                </a:lnTo>
                <a:lnTo>
                  <a:pt x="2634387" y="2538866"/>
                </a:lnTo>
                <a:lnTo>
                  <a:pt x="0" y="2538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325" r="-223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4384177" y="8373272"/>
            <a:ext cx="263438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0"/>
              </a:lnSpc>
            </a:pPr>
            <a:r>
              <a:rPr lang="en-US" sz="2675">
                <a:solidFill>
                  <a:srgbClr val="A86D3A"/>
                </a:solidFill>
                <a:latin typeface="Sanchez"/>
              </a:rPr>
              <a:t>GRUPA 3</a:t>
            </a:r>
          </a:p>
        </p:txBody>
      </p:sp>
      <p:sp>
        <p:nvSpPr>
          <p:cNvPr id="8" name="Freeform 8"/>
          <p:cNvSpPr/>
          <p:nvPr/>
        </p:nvSpPr>
        <p:spPr>
          <a:xfrm>
            <a:off x="13857110" y="5155634"/>
            <a:ext cx="2634387" cy="2538866"/>
          </a:xfrm>
          <a:custGeom>
            <a:avLst/>
            <a:gdLst/>
            <a:ahLst/>
            <a:cxnLst/>
            <a:rect l="l" t="t" r="r" b="b"/>
            <a:pathLst>
              <a:path w="2634387" h="2538866">
                <a:moveTo>
                  <a:pt x="0" y="0"/>
                </a:moveTo>
                <a:lnTo>
                  <a:pt x="2634387" y="0"/>
                </a:lnTo>
                <a:lnTo>
                  <a:pt x="2634387" y="2538866"/>
                </a:lnTo>
                <a:lnTo>
                  <a:pt x="0" y="2538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280" r="-2228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9" name="Group 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7977" y="244975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2" y="0"/>
                </a:lnTo>
                <a:lnTo>
                  <a:pt x="5226282" y="1192108"/>
                </a:lnTo>
                <a:lnTo>
                  <a:pt x="0" y="1192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89262" y="3845368"/>
            <a:ext cx="13109476" cy="6000764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2829134" y="4157291"/>
            <a:ext cx="3731563" cy="5389884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52400"/>
              <a:ext cx="812800" cy="6604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847"/>
                </a:lnSpc>
              </a:pPr>
              <a:r>
                <a:rPr lang="en-US" sz="4580" spc="229">
                  <a:solidFill>
                    <a:srgbClr val="FFFFFF"/>
                  </a:solidFill>
                  <a:latin typeface="Sanchez"/>
                </a:rPr>
                <a:t>Początek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41982" y="4131358"/>
            <a:ext cx="4244476" cy="5402851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8294" y="4131358"/>
            <a:ext cx="3987079" cy="5376918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3825"/>
              <a:ext cx="812800" cy="6889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015"/>
                </a:lnSpc>
              </a:pPr>
              <a:r>
                <a:rPr lang="en-US" sz="3589" spc="179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554922" y="972838"/>
            <a:ext cx="8818596" cy="3066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6"/>
              </a:lnSpc>
            </a:pPr>
            <a:endParaRPr/>
          </a:p>
          <a:p>
            <a:pPr algn="ctr">
              <a:lnSpc>
                <a:spcPts val="4226"/>
              </a:lnSpc>
            </a:pPr>
            <a:r>
              <a:rPr lang="en-US" sz="3018" spc="452">
                <a:solidFill>
                  <a:srgbClr val="FFFFFF"/>
                </a:solidFill>
                <a:latin typeface="Sanchez"/>
              </a:rPr>
              <a:t>TWORZENIE WŁASNEJ OPOWIEŚCI O MAŁEJ OJCZYŹNIE METODĄ STORYTELLINGU</a:t>
            </a:r>
          </a:p>
          <a:p>
            <a:pPr algn="ctr">
              <a:lnSpc>
                <a:spcPts val="4226"/>
              </a:lnSpc>
            </a:pPr>
            <a:endParaRPr lang="en-US" sz="3018" spc="452">
              <a:solidFill>
                <a:srgbClr val="FFFFFF"/>
              </a:solidFill>
              <a:latin typeface="Sanchez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450949" y="629434"/>
            <a:ext cx="3328560" cy="759240"/>
          </a:xfrm>
          <a:custGeom>
            <a:avLst/>
            <a:gdLst/>
            <a:ahLst/>
            <a:cxnLst/>
            <a:rect l="l" t="t" r="r" b="b"/>
            <a:pathLst>
              <a:path w="3328560" h="759240">
                <a:moveTo>
                  <a:pt x="0" y="0"/>
                </a:moveTo>
                <a:lnTo>
                  <a:pt x="3328560" y="0"/>
                </a:lnTo>
                <a:lnTo>
                  <a:pt x="3328560" y="759240"/>
                </a:lnTo>
                <a:lnTo>
                  <a:pt x="0" y="759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5351905" y="690351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1" spc="616">
                <a:solidFill>
                  <a:srgbClr val="545454"/>
                </a:solidFill>
                <a:latin typeface="Merriweather Bold"/>
              </a:rPr>
              <a:t>KARTA PRACY   1/5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964482" y="4613994"/>
            <a:ext cx="3999476" cy="448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1"/>
              </a:lnSpc>
            </a:pPr>
            <a:r>
              <a:rPr lang="en-US" sz="2315" spc="115">
                <a:solidFill>
                  <a:srgbClr val="FFFFFF"/>
                </a:solidFill>
                <a:latin typeface="Sanchez"/>
              </a:rPr>
              <a:t>Przedstaw swoją małą ojczyznę, bohatera i kontekst, opisz dlaczego jest ważny w Twojej opowieści. Pamiętaj, że już w tym momencie musisz wiedzieć jak zakończy się to opowiadanie i co chcesz nim powiedzieć swoim słuchaczom.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89262" y="3845368"/>
            <a:ext cx="13109476" cy="6000764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2829134" y="4157291"/>
            <a:ext cx="3731563" cy="5389884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42875"/>
              <a:ext cx="812800" cy="6699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375"/>
                </a:lnSpc>
              </a:pPr>
              <a:r>
                <a:rPr lang="en-US" sz="4018" spc="200">
                  <a:solidFill>
                    <a:srgbClr val="FFFFFF"/>
                  </a:solidFill>
                  <a:latin typeface="Sanchez"/>
                </a:rPr>
                <a:t>Problem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41982" y="4131358"/>
            <a:ext cx="4244476" cy="5402851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8294" y="4131358"/>
            <a:ext cx="3987079" cy="5376918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3825"/>
              <a:ext cx="812800" cy="6889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847"/>
                </a:lnSpc>
              </a:pPr>
              <a:r>
                <a:rPr lang="en-US" sz="3389" spc="169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10266" y="963313"/>
            <a:ext cx="9307907" cy="3261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6"/>
              </a:lnSpc>
            </a:pPr>
            <a:endParaRPr/>
          </a:p>
          <a:p>
            <a:pPr algn="ctr">
              <a:lnSpc>
                <a:spcPts val="4506"/>
              </a:lnSpc>
            </a:pPr>
            <a:r>
              <a:rPr lang="en-US" sz="3218" spc="482">
                <a:solidFill>
                  <a:srgbClr val="F8FBFD"/>
                </a:solidFill>
                <a:latin typeface="Merriweather Bold"/>
              </a:rPr>
              <a:t>TWORZENIE WŁASNEJ OPOWIEŚCI O MAŁEJ OJCZYŹNIE METODĄ STORYTELLINGU</a:t>
            </a:r>
          </a:p>
          <a:p>
            <a:pPr algn="ctr">
              <a:lnSpc>
                <a:spcPts val="4506"/>
              </a:lnSpc>
            </a:pPr>
            <a:endParaRPr lang="en-US" sz="3218" spc="482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450949" y="629434"/>
            <a:ext cx="3328560" cy="759240"/>
          </a:xfrm>
          <a:custGeom>
            <a:avLst/>
            <a:gdLst/>
            <a:ahLst/>
            <a:cxnLst/>
            <a:rect l="l" t="t" r="r" b="b"/>
            <a:pathLst>
              <a:path w="3328560" h="759240">
                <a:moveTo>
                  <a:pt x="0" y="0"/>
                </a:moveTo>
                <a:lnTo>
                  <a:pt x="3328560" y="0"/>
                </a:lnTo>
                <a:lnTo>
                  <a:pt x="3328560" y="759240"/>
                </a:lnTo>
                <a:lnTo>
                  <a:pt x="0" y="759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5351905" y="690351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1" spc="616">
                <a:solidFill>
                  <a:srgbClr val="545454"/>
                </a:solidFill>
                <a:latin typeface="Merriweather Bold"/>
              </a:rPr>
              <a:t>KARTA PRACY   2/5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60854" y="4333002"/>
            <a:ext cx="3527282" cy="499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  <a:spcBef>
                <a:spcPct val="0"/>
              </a:spcBef>
            </a:pPr>
            <a:r>
              <a:rPr lang="en-US" sz="2611" spc="130">
                <a:solidFill>
                  <a:srgbClr val="FEFEFE"/>
                </a:solidFill>
                <a:latin typeface="Sanchez"/>
              </a:rPr>
              <a:t>Przedstaw problem z jakim boryka się przedstawiony przez Ciebie bohater twojej małej ojczyzny i opisz dlaczego jest on dla niego tak znaczący (Ty też możesz być tym bohaterem).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89262" y="3845368"/>
            <a:ext cx="13109476" cy="6000764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2836068" y="4118391"/>
            <a:ext cx="3731563" cy="5389884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4222"/>
                </a:lnSpc>
              </a:pPr>
              <a:r>
                <a:rPr lang="en-US" sz="3736" spc="186">
                  <a:solidFill>
                    <a:srgbClr val="FFFFFF"/>
                  </a:solidFill>
                  <a:latin typeface="Sanchez"/>
                </a:rPr>
                <a:t>Nieudana próba rozwiązania problemu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02494" y="4118391"/>
            <a:ext cx="4244476" cy="5402851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8294" y="4131358"/>
            <a:ext cx="3987079" cy="5376918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2875"/>
              <a:ext cx="812800" cy="6699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099"/>
                </a:lnSpc>
              </a:pPr>
              <a:r>
                <a:rPr lang="en-US" sz="3689" spc="184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10266" y="798121"/>
            <a:ext cx="9307907" cy="3261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6"/>
              </a:lnSpc>
            </a:pPr>
            <a:endParaRPr/>
          </a:p>
          <a:p>
            <a:pPr algn="ctr">
              <a:lnSpc>
                <a:spcPts val="4506"/>
              </a:lnSpc>
            </a:pPr>
            <a:r>
              <a:rPr lang="en-US" sz="3218" spc="482">
                <a:solidFill>
                  <a:srgbClr val="F8FBFD"/>
                </a:solidFill>
                <a:latin typeface="Merriweather Bold"/>
              </a:rPr>
              <a:t>TWORZENIE WŁASNEJ OPOWIEŚCI O MAŁEJ OJCZYŹNIE METODĄ STORYTELLINGU</a:t>
            </a:r>
          </a:p>
          <a:p>
            <a:pPr algn="ctr">
              <a:lnSpc>
                <a:spcPts val="4506"/>
              </a:lnSpc>
            </a:pPr>
            <a:endParaRPr lang="en-US" sz="3218" spc="482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450949" y="629434"/>
            <a:ext cx="3328560" cy="759240"/>
          </a:xfrm>
          <a:custGeom>
            <a:avLst/>
            <a:gdLst/>
            <a:ahLst/>
            <a:cxnLst/>
            <a:rect l="l" t="t" r="r" b="b"/>
            <a:pathLst>
              <a:path w="3328560" h="759240">
                <a:moveTo>
                  <a:pt x="0" y="0"/>
                </a:moveTo>
                <a:lnTo>
                  <a:pt x="3328560" y="0"/>
                </a:lnTo>
                <a:lnTo>
                  <a:pt x="3328560" y="759240"/>
                </a:lnTo>
                <a:lnTo>
                  <a:pt x="0" y="759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5351905" y="690351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1" spc="616">
                <a:solidFill>
                  <a:srgbClr val="545454"/>
                </a:solidFill>
                <a:latin typeface="Merriweather Bold"/>
              </a:rPr>
              <a:t>KARTA PRACY   3/5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01488" y="4857834"/>
            <a:ext cx="3925465" cy="3876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2"/>
              </a:lnSpc>
              <a:spcBef>
                <a:spcPct val="0"/>
              </a:spcBef>
            </a:pPr>
            <a:r>
              <a:rPr lang="en-US" sz="2437" spc="121">
                <a:solidFill>
                  <a:srgbClr val="FEFEFE"/>
                </a:solidFill>
                <a:latin typeface="Sanchez"/>
              </a:rPr>
              <a:t>Opisz pierwszą </a:t>
            </a:r>
          </a:p>
          <a:p>
            <a:pPr algn="ctr">
              <a:lnSpc>
                <a:spcPts val="3412"/>
              </a:lnSpc>
              <a:spcBef>
                <a:spcPct val="0"/>
              </a:spcBef>
            </a:pPr>
            <a:r>
              <a:rPr lang="en-US" sz="2437" spc="121">
                <a:solidFill>
                  <a:srgbClr val="FEFEFE"/>
                </a:solidFill>
                <a:latin typeface="Sanchez"/>
              </a:rPr>
              <a:t>i nieudaną próbę poradzenia sobie przez bohatera z problemem z jego jednostkowej perspektywy. Opisz co czuł bohater w tamtej chwili i jak ta porażka na niego wpłynęła.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89262" y="3845368"/>
            <a:ext cx="13109476" cy="6000764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2829134" y="4157291"/>
            <a:ext cx="3731563" cy="5389884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4671"/>
                </a:lnSpc>
              </a:pPr>
              <a:r>
                <a:rPr lang="en-US" sz="3736" spc="186">
                  <a:solidFill>
                    <a:srgbClr val="FFFFFF"/>
                  </a:solidFill>
                  <a:latin typeface="Sanchez"/>
                </a:rPr>
                <a:t>Rozwiązanie problemu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41982" y="4131358"/>
            <a:ext cx="4244476" cy="5402851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8294" y="4131358"/>
            <a:ext cx="3987079" cy="5376918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3825"/>
              <a:ext cx="812800" cy="6889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847"/>
                </a:lnSpc>
              </a:pPr>
              <a:r>
                <a:rPr lang="en-US" sz="3389" spc="169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10266" y="798121"/>
            <a:ext cx="9307907" cy="3261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6"/>
              </a:lnSpc>
            </a:pPr>
            <a:endParaRPr/>
          </a:p>
          <a:p>
            <a:pPr algn="ctr">
              <a:lnSpc>
                <a:spcPts val="4506"/>
              </a:lnSpc>
            </a:pPr>
            <a:r>
              <a:rPr lang="en-US" sz="3218" spc="482">
                <a:solidFill>
                  <a:srgbClr val="F8FBFD"/>
                </a:solidFill>
                <a:latin typeface="Merriweather Bold"/>
              </a:rPr>
              <a:t>TWORZENIE WŁASNEJ OPOWIEŚCI O MAŁEJ OJCZYŹNIE METODĄ STORYTELLINGU</a:t>
            </a:r>
          </a:p>
          <a:p>
            <a:pPr algn="ctr">
              <a:lnSpc>
                <a:spcPts val="4506"/>
              </a:lnSpc>
            </a:pPr>
            <a:endParaRPr lang="en-US" sz="3218" spc="482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450949" y="629434"/>
            <a:ext cx="3328560" cy="759240"/>
          </a:xfrm>
          <a:custGeom>
            <a:avLst/>
            <a:gdLst/>
            <a:ahLst/>
            <a:cxnLst/>
            <a:rect l="l" t="t" r="r" b="b"/>
            <a:pathLst>
              <a:path w="3328560" h="759240">
                <a:moveTo>
                  <a:pt x="0" y="0"/>
                </a:moveTo>
                <a:lnTo>
                  <a:pt x="3328560" y="0"/>
                </a:lnTo>
                <a:lnTo>
                  <a:pt x="3328560" y="759240"/>
                </a:lnTo>
                <a:lnTo>
                  <a:pt x="0" y="759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5351905" y="690351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1" spc="616">
                <a:solidFill>
                  <a:srgbClr val="545454"/>
                </a:solidFill>
                <a:latin typeface="Merriweather Bold"/>
              </a:rPr>
              <a:t>KARTA PRACY   4/5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01497" y="4542633"/>
            <a:ext cx="3125446" cy="4366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9"/>
              </a:lnSpc>
              <a:spcBef>
                <a:spcPct val="0"/>
              </a:spcBef>
            </a:pPr>
            <a:r>
              <a:rPr lang="en-US" sz="2471" spc="123">
                <a:solidFill>
                  <a:srgbClr val="FEFEFE"/>
                </a:solidFill>
                <a:latin typeface="Sanchez"/>
              </a:rPr>
              <a:t>Opisz sytuację, która doprowadziła do rozwiązania problemu zwracając szczególną uwagę na elementy mogące wzbudzić wzruszenie.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89262" y="3845368"/>
            <a:ext cx="13109476" cy="6000764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2829134" y="4157291"/>
            <a:ext cx="3731563" cy="5389884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23825"/>
              <a:ext cx="812800" cy="6889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257"/>
                </a:lnSpc>
              </a:pPr>
              <a:r>
                <a:rPr lang="en-US" sz="3877" spc="193">
                  <a:solidFill>
                    <a:srgbClr val="FFFFFF"/>
                  </a:solidFill>
                  <a:latin typeface="Sanchez"/>
                </a:rPr>
                <a:t>Zakończenie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41982" y="4131358"/>
            <a:ext cx="4244476" cy="5402851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8294" y="4131358"/>
            <a:ext cx="3987079" cy="5376918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3825"/>
              <a:ext cx="812800" cy="6889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931"/>
                </a:lnSpc>
              </a:pPr>
              <a:r>
                <a:rPr lang="en-US" sz="3489" spc="174">
                  <a:solidFill>
                    <a:srgbClr val="FFFFFF"/>
                  </a:solidFill>
                  <a:latin typeface="Sanchez"/>
                </a:rPr>
                <a:t>Twoje notatki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10266" y="798121"/>
            <a:ext cx="9307907" cy="3261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6"/>
              </a:lnSpc>
            </a:pPr>
            <a:endParaRPr/>
          </a:p>
          <a:p>
            <a:pPr algn="ctr">
              <a:lnSpc>
                <a:spcPts val="4506"/>
              </a:lnSpc>
            </a:pPr>
            <a:r>
              <a:rPr lang="en-US" sz="3218" spc="482">
                <a:solidFill>
                  <a:srgbClr val="F8FBFD"/>
                </a:solidFill>
                <a:latin typeface="Merriweather Bold"/>
              </a:rPr>
              <a:t>TWORZENIE WŁASNEJ OPOWIEŚCI O MAŁEJ OJCZYŹNIE METODĄ STORYTELLINGU</a:t>
            </a:r>
          </a:p>
          <a:p>
            <a:pPr algn="ctr">
              <a:lnSpc>
                <a:spcPts val="4506"/>
              </a:lnSpc>
            </a:pPr>
            <a:endParaRPr lang="en-US" sz="3218" spc="482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450949" y="629434"/>
            <a:ext cx="3328560" cy="759240"/>
          </a:xfrm>
          <a:custGeom>
            <a:avLst/>
            <a:gdLst/>
            <a:ahLst/>
            <a:cxnLst/>
            <a:rect l="l" t="t" r="r" b="b"/>
            <a:pathLst>
              <a:path w="3328560" h="759240">
                <a:moveTo>
                  <a:pt x="0" y="0"/>
                </a:moveTo>
                <a:lnTo>
                  <a:pt x="3328560" y="0"/>
                </a:lnTo>
                <a:lnTo>
                  <a:pt x="3328560" y="759240"/>
                </a:lnTo>
                <a:lnTo>
                  <a:pt x="0" y="759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5351905" y="690351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en-US" sz="4111" spc="616">
                <a:solidFill>
                  <a:srgbClr val="545454"/>
                </a:solidFill>
                <a:latin typeface="Merriweather Bold"/>
              </a:rPr>
              <a:t>KARTA PRACY   5/5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86899" y="4685822"/>
            <a:ext cx="3354642" cy="421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2"/>
              </a:lnSpc>
              <a:spcBef>
                <a:spcPct val="0"/>
              </a:spcBef>
            </a:pPr>
            <a:r>
              <a:rPr lang="en-US" sz="2980" spc="149">
                <a:solidFill>
                  <a:srgbClr val="FEFEFE"/>
                </a:solidFill>
                <a:latin typeface="Sanchez"/>
              </a:rPr>
              <a:t>Zakończ opowiadanie jakimś wnioskiem, który będzie miał znaczenie dla Twoich słuchaczy.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6998" y="0"/>
            <a:ext cx="6381002" cy="10287000"/>
          </a:xfrm>
          <a:custGeom>
            <a:avLst/>
            <a:gdLst/>
            <a:ahLst/>
            <a:cxnLst/>
            <a:rect l="l" t="t" r="r" b="b"/>
            <a:pathLst>
              <a:path w="6381002" h="10287000">
                <a:moveTo>
                  <a:pt x="0" y="0"/>
                </a:moveTo>
                <a:lnTo>
                  <a:pt x="6381002" y="0"/>
                </a:lnTo>
                <a:lnTo>
                  <a:pt x="63810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7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764113" y="3737216"/>
            <a:ext cx="9768372" cy="1811259"/>
            <a:chOff x="0" y="0"/>
            <a:chExt cx="13024496" cy="2415012"/>
          </a:xfrm>
        </p:grpSpPr>
        <p:sp>
          <p:nvSpPr>
            <p:cNvPr id="4" name="AutoShape 4"/>
            <p:cNvSpPr/>
            <p:nvPr/>
          </p:nvSpPr>
          <p:spPr>
            <a:xfrm>
              <a:off x="0" y="2400843"/>
              <a:ext cx="13024496" cy="14169"/>
            </a:xfrm>
            <a:prstGeom prst="rect">
              <a:avLst/>
            </a:prstGeom>
            <a:solidFill>
              <a:srgbClr val="0E2C8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3024496" cy="1346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66"/>
                </a:lnSpc>
              </a:pPr>
              <a:r>
                <a:rPr lang="en-US" sz="6638" spc="-132">
                  <a:solidFill>
                    <a:srgbClr val="FFFFFF"/>
                  </a:solidFill>
                  <a:latin typeface="Sanchez"/>
                </a:rPr>
                <a:t>Cel warsztatów: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562883"/>
            <a:ext cx="11906998" cy="1778919"/>
            <a:chOff x="0" y="0"/>
            <a:chExt cx="3135999" cy="4685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5999" cy="468522"/>
            </a:xfrm>
            <a:custGeom>
              <a:avLst/>
              <a:gdLst/>
              <a:ahLst/>
              <a:cxnLst/>
              <a:rect l="l" t="t" r="r" b="b"/>
              <a:pathLst>
                <a:path w="3135999" h="468522">
                  <a:moveTo>
                    <a:pt x="0" y="0"/>
                  </a:moveTo>
                  <a:lnTo>
                    <a:pt x="3135999" y="0"/>
                  </a:lnTo>
                  <a:lnTo>
                    <a:pt x="3135999" y="468522"/>
                  </a:lnTo>
                  <a:lnTo>
                    <a:pt x="0" y="468522"/>
                  </a:lnTo>
                  <a:close/>
                </a:path>
              </a:pathLst>
            </a:custGeom>
            <a:solidFill>
              <a:srgbClr val="D7D5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64113" y="798752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403269" y="6610350"/>
            <a:ext cx="11100460" cy="208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59">
                <a:solidFill>
                  <a:srgbClr val="FFFFFF"/>
                </a:solidFill>
                <a:latin typeface="Sanchez"/>
              </a:rPr>
              <a:t>rozwinięcie umiejętności opowiadania bardzo ważnych wydarzeń historycznych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59">
                <a:solidFill>
                  <a:srgbClr val="FFFFFF"/>
                </a:solidFill>
                <a:latin typeface="Sanchez"/>
              </a:rPr>
              <a:t>z perspektywy osobistego przeżycia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582189" y="3900442"/>
            <a:ext cx="3279061" cy="327904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163484" y="3900442"/>
            <a:ext cx="3279061" cy="3279048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8224" b="-82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53138" y="3900442"/>
            <a:ext cx="3279061" cy="327904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r="-50093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755801" y="1690640"/>
            <a:ext cx="14776397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900">
                <a:solidFill>
                  <a:srgbClr val="1E3950"/>
                </a:solidFill>
                <a:latin typeface="Sanchez"/>
              </a:rPr>
              <a:t>PREZENTACJA HISTORII </a:t>
            </a:r>
          </a:p>
          <a:p>
            <a:pPr marL="0" lvl="0" indent="0" algn="ctr">
              <a:lnSpc>
                <a:spcPts val="6240"/>
              </a:lnSpc>
            </a:pPr>
            <a:r>
              <a:rPr lang="en-US" sz="5200">
                <a:solidFill>
                  <a:srgbClr val="1E3950"/>
                </a:solidFill>
                <a:latin typeface="Sanchez"/>
              </a:rPr>
              <a:t>O UNII LUBELSKIEJ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90686" y="7458745"/>
            <a:ext cx="426206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1E3950"/>
                </a:solidFill>
                <a:latin typeface="Sanchez"/>
              </a:rPr>
              <a:t>Mateusz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71981" y="7458745"/>
            <a:ext cx="426206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1E3950"/>
                </a:solidFill>
                <a:latin typeface="Sanchez"/>
              </a:rPr>
              <a:t>Krystyna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97233" y="7458745"/>
            <a:ext cx="426206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1E3950"/>
                </a:solidFill>
                <a:latin typeface="Sanchez"/>
              </a:rPr>
              <a:t>Hanna</a:t>
            </a:r>
          </a:p>
        </p:txBody>
      </p:sp>
      <p:sp>
        <p:nvSpPr>
          <p:cNvPr id="15" name="Freeform 15"/>
          <p:cNvSpPr/>
          <p:nvPr/>
        </p:nvSpPr>
        <p:spPr>
          <a:xfrm>
            <a:off x="1755801" y="305917"/>
            <a:ext cx="4525662" cy="1032297"/>
          </a:xfrm>
          <a:custGeom>
            <a:avLst/>
            <a:gdLst/>
            <a:ahLst/>
            <a:cxnLst/>
            <a:rect l="l" t="t" r="r" b="b"/>
            <a:pathLst>
              <a:path w="4525662" h="1032297">
                <a:moveTo>
                  <a:pt x="0" y="0"/>
                </a:moveTo>
                <a:lnTo>
                  <a:pt x="4525662" y="0"/>
                </a:lnTo>
                <a:lnTo>
                  <a:pt x="4525662" y="1032298"/>
                </a:lnTo>
                <a:lnTo>
                  <a:pt x="0" y="10322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17167" y="3845368"/>
            <a:ext cx="16819800" cy="6074602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481603" y="4150808"/>
            <a:ext cx="4562233" cy="5389884"/>
            <a:chOff x="0" y="0"/>
            <a:chExt cx="1201576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1576" cy="1419558"/>
            </a:xfrm>
            <a:custGeom>
              <a:avLst/>
              <a:gdLst/>
              <a:ahLst/>
              <a:cxnLst/>
              <a:rect l="l" t="t" r="r" b="b"/>
              <a:pathLst>
                <a:path w="1201576" h="1419558">
                  <a:moveTo>
                    <a:pt x="0" y="0"/>
                  </a:moveTo>
                  <a:lnTo>
                    <a:pt x="1201576" y="0"/>
                  </a:lnTo>
                  <a:lnTo>
                    <a:pt x="1201576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5237"/>
                </a:lnSpc>
              </a:pPr>
              <a:r>
                <a:rPr lang="en-US" sz="3314" spc="165">
                  <a:solidFill>
                    <a:srgbClr val="FFFFFF"/>
                  </a:solidFill>
                  <a:latin typeface="Sanchez"/>
                </a:rPr>
                <a:t>Imię i nazwisko opowiadającego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69990" y="4131358"/>
            <a:ext cx="5148983" cy="5402851"/>
            <a:chOff x="0" y="0"/>
            <a:chExt cx="1356111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56111" cy="1422973"/>
            </a:xfrm>
            <a:custGeom>
              <a:avLst/>
              <a:gdLst/>
              <a:ahLst/>
              <a:cxnLst/>
              <a:rect l="l" t="t" r="r" b="b"/>
              <a:pathLst>
                <a:path w="1356111" h="1422973">
                  <a:moveTo>
                    <a:pt x="0" y="0"/>
                  </a:moveTo>
                  <a:lnTo>
                    <a:pt x="1356111" y="0"/>
                  </a:lnTo>
                  <a:lnTo>
                    <a:pt x="1356111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80208" y="4144325"/>
            <a:ext cx="4807823" cy="5376918"/>
            <a:chOff x="0" y="0"/>
            <a:chExt cx="1266258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6258" cy="1416143"/>
            </a:xfrm>
            <a:custGeom>
              <a:avLst/>
              <a:gdLst/>
              <a:ahLst/>
              <a:cxnLst/>
              <a:rect l="l" t="t" r="r" b="b"/>
              <a:pathLst>
                <a:path w="1266258" h="1416143">
                  <a:moveTo>
                    <a:pt x="0" y="0"/>
                  </a:moveTo>
                  <a:lnTo>
                    <a:pt x="1266258" y="0"/>
                  </a:lnTo>
                  <a:lnTo>
                    <a:pt x="1266258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3825"/>
              <a:ext cx="812800" cy="6889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84"/>
                </a:lnSpc>
              </a:pPr>
              <a:r>
                <a:rPr lang="en-US" sz="3314" spc="165">
                  <a:solidFill>
                    <a:srgbClr val="FFFFFF"/>
                  </a:solidFill>
                  <a:latin typeface="Sanchez"/>
                </a:rPr>
                <a:t>Uzasadnienie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10266" y="1577842"/>
            <a:ext cx="9307907" cy="1740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6"/>
              </a:lnSpc>
            </a:pPr>
            <a:endParaRPr/>
          </a:p>
          <a:p>
            <a:pPr algn="ctr">
              <a:lnSpc>
                <a:spcPts val="2686"/>
              </a:lnSpc>
            </a:pPr>
            <a:r>
              <a:rPr lang="en-US" sz="1918" spc="287">
                <a:solidFill>
                  <a:srgbClr val="F8FBFD"/>
                </a:solidFill>
                <a:latin typeface="Merriweather Bold"/>
              </a:rPr>
              <a:t>TWORZENIE WŁASNEJ OPOWIEŚCI O MAŁEJ OJCZYŹNIE METODĄ STORYTELLINGU</a:t>
            </a:r>
          </a:p>
          <a:p>
            <a:pPr algn="ctr">
              <a:lnSpc>
                <a:spcPts val="2686"/>
              </a:lnSpc>
            </a:pPr>
            <a:endParaRPr lang="en-US" sz="1918" spc="287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-113712" y="308090"/>
            <a:ext cx="18512468" cy="1493627"/>
            <a:chOff x="0" y="0"/>
            <a:chExt cx="4875712" cy="39338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75712" cy="393383"/>
            </a:xfrm>
            <a:custGeom>
              <a:avLst/>
              <a:gdLst/>
              <a:ahLst/>
              <a:cxnLst/>
              <a:rect l="l" t="t" r="r" b="b"/>
              <a:pathLst>
                <a:path w="4875712" h="393383">
                  <a:moveTo>
                    <a:pt x="0" y="0"/>
                  </a:moveTo>
                  <a:lnTo>
                    <a:pt x="4875712" y="0"/>
                  </a:lnTo>
                  <a:lnTo>
                    <a:pt x="4875712" y="393383"/>
                  </a:lnTo>
                  <a:lnTo>
                    <a:pt x="0" y="39338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450949" y="629434"/>
            <a:ext cx="3328560" cy="759240"/>
          </a:xfrm>
          <a:custGeom>
            <a:avLst/>
            <a:gdLst/>
            <a:ahLst/>
            <a:cxnLst/>
            <a:rect l="l" t="t" r="r" b="b"/>
            <a:pathLst>
              <a:path w="3328560" h="759240">
                <a:moveTo>
                  <a:pt x="0" y="0"/>
                </a:moveTo>
                <a:lnTo>
                  <a:pt x="3328560" y="0"/>
                </a:lnTo>
                <a:lnTo>
                  <a:pt x="3328560" y="759240"/>
                </a:lnTo>
                <a:lnTo>
                  <a:pt x="0" y="759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5351905" y="731711"/>
            <a:ext cx="10123468" cy="615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8"/>
              </a:lnSpc>
            </a:pPr>
            <a:r>
              <a:rPr lang="en-US" sz="3548" spc="532">
                <a:solidFill>
                  <a:srgbClr val="545454"/>
                </a:solidFill>
                <a:latin typeface="Merriweather Bold"/>
              </a:rPr>
              <a:t>KARTA DO GŁOSOWANIA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75929" y="4681831"/>
            <a:ext cx="3761850" cy="426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7"/>
              </a:lnSpc>
              <a:spcBef>
                <a:spcPct val="0"/>
              </a:spcBef>
            </a:pPr>
            <a:r>
              <a:rPr lang="en-US" sz="3033" spc="151">
                <a:solidFill>
                  <a:srgbClr val="FFFFFF"/>
                </a:solidFill>
                <a:latin typeface="Sanchez"/>
              </a:rPr>
              <a:t>PUNKTACJA OD 1 DO 10, </a:t>
            </a:r>
          </a:p>
          <a:p>
            <a:pPr algn="ctr">
              <a:lnSpc>
                <a:spcPts val="4247"/>
              </a:lnSpc>
              <a:spcBef>
                <a:spcPct val="0"/>
              </a:spcBef>
            </a:pPr>
            <a:r>
              <a:rPr lang="en-US" sz="3033" spc="151">
                <a:solidFill>
                  <a:srgbClr val="FFFFFF"/>
                </a:solidFill>
                <a:latin typeface="Sanchez"/>
              </a:rPr>
              <a:t>GDZIE </a:t>
            </a:r>
            <a:r>
              <a:rPr lang="en-US" sz="3033" spc="151">
                <a:solidFill>
                  <a:srgbClr val="533438"/>
                </a:solidFill>
                <a:latin typeface="Sanchez"/>
              </a:rPr>
              <a:t>1</a:t>
            </a:r>
            <a:r>
              <a:rPr lang="en-US" sz="3033" spc="151">
                <a:solidFill>
                  <a:srgbClr val="FFFFFF"/>
                </a:solidFill>
                <a:latin typeface="Sanchez"/>
              </a:rPr>
              <a:t> OZNACZA NIE PODOBAŁO MI SIĘ A </a:t>
            </a:r>
            <a:r>
              <a:rPr lang="en-US" sz="3033" spc="151">
                <a:solidFill>
                  <a:srgbClr val="533438"/>
                </a:solidFill>
                <a:latin typeface="Sanchez"/>
              </a:rPr>
              <a:t>10</a:t>
            </a:r>
            <a:r>
              <a:rPr lang="en-US" sz="3033" spc="151">
                <a:solidFill>
                  <a:srgbClr val="FFFFFF"/>
                </a:solidFill>
                <a:latin typeface="Sanchez"/>
              </a:rPr>
              <a:t> BARDZO MI SIĘ PODOBAŁO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314700" y="4627184"/>
            <a:ext cx="155603" cy="1621022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8040946" y="4627184"/>
            <a:ext cx="155603" cy="1621022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11552827" y="4627184"/>
            <a:ext cx="155603" cy="1621022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5187311" y="7050659"/>
            <a:ext cx="155603" cy="1621022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10321689" y="7050659"/>
            <a:ext cx="155603" cy="1621022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/>
          <p:nvPr/>
        </p:nvGrpSpPr>
        <p:grpSpPr>
          <a:xfrm>
            <a:off x="-132172" y="280926"/>
            <a:ext cx="18420172" cy="1080554"/>
            <a:chOff x="0" y="0"/>
            <a:chExt cx="4851403" cy="2845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51403" cy="284590"/>
            </a:xfrm>
            <a:custGeom>
              <a:avLst/>
              <a:gdLst/>
              <a:ahLst/>
              <a:cxnLst/>
              <a:rect l="l" t="t" r="r" b="b"/>
              <a:pathLst>
                <a:path w="4851403" h="284590">
                  <a:moveTo>
                    <a:pt x="0" y="0"/>
                  </a:moveTo>
                  <a:lnTo>
                    <a:pt x="4851403" y="0"/>
                  </a:lnTo>
                  <a:lnTo>
                    <a:pt x="4851403" y="284590"/>
                  </a:lnTo>
                  <a:lnTo>
                    <a:pt x="0" y="28459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51759" y="353431"/>
            <a:ext cx="4419352" cy="1008048"/>
          </a:xfrm>
          <a:custGeom>
            <a:avLst/>
            <a:gdLst/>
            <a:ahLst/>
            <a:cxnLst/>
            <a:rect l="l" t="t" r="r" b="b"/>
            <a:pathLst>
              <a:path w="4419352" h="1008048">
                <a:moveTo>
                  <a:pt x="0" y="0"/>
                </a:moveTo>
                <a:lnTo>
                  <a:pt x="4419353" y="0"/>
                </a:lnTo>
                <a:lnTo>
                  <a:pt x="4419353" y="1008049"/>
                </a:lnTo>
                <a:lnTo>
                  <a:pt x="0" y="1008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3987136" y="1796543"/>
            <a:ext cx="10313729" cy="211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5"/>
              </a:lnSpc>
            </a:pPr>
            <a:r>
              <a:rPr lang="en-US" sz="4640">
                <a:solidFill>
                  <a:srgbClr val="F8F2ED"/>
                </a:solidFill>
                <a:latin typeface="Sanchez"/>
              </a:rPr>
              <a:t>Powtórzenie zasad opowiadania </a:t>
            </a:r>
          </a:p>
          <a:p>
            <a:pPr algn="ctr">
              <a:lnSpc>
                <a:spcPts val="5615"/>
              </a:lnSpc>
            </a:pPr>
            <a:r>
              <a:rPr lang="en-US" sz="4640">
                <a:solidFill>
                  <a:srgbClr val="F8F2ED"/>
                </a:solidFill>
                <a:latin typeface="Sanchez"/>
              </a:rPr>
              <a:t>o małej ojczyźnie metodą storytellingu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64258" y="5079297"/>
            <a:ext cx="3046106" cy="57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4"/>
              </a:lnSpc>
              <a:spcBef>
                <a:spcPct val="0"/>
              </a:spcBef>
            </a:pPr>
            <a:r>
              <a:rPr lang="en-US" sz="3374">
                <a:solidFill>
                  <a:srgbClr val="F8F2ED"/>
                </a:solidFill>
                <a:latin typeface="Sanchez"/>
              </a:rPr>
              <a:t>Początek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51650" y="7232710"/>
            <a:ext cx="3142426" cy="1162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4"/>
              </a:lnSpc>
              <a:spcBef>
                <a:spcPct val="0"/>
              </a:spcBef>
            </a:pPr>
            <a:r>
              <a:rPr lang="en-US" sz="3374">
                <a:solidFill>
                  <a:srgbClr val="F8F2ED"/>
                </a:solidFill>
                <a:latin typeface="Sanchez"/>
              </a:rPr>
              <a:t>Rozwiązanie problemu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477834" y="5079297"/>
            <a:ext cx="229571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5"/>
              </a:lnSpc>
              <a:spcBef>
                <a:spcPct val="0"/>
              </a:spcBef>
            </a:pPr>
            <a:r>
              <a:rPr lang="en-US" sz="3375">
                <a:solidFill>
                  <a:srgbClr val="F8F2ED"/>
                </a:solidFill>
                <a:latin typeface="Sanchez"/>
              </a:rPr>
              <a:t>Problem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73551" y="7530675"/>
            <a:ext cx="2674927" cy="580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8"/>
              </a:lnSpc>
              <a:spcBef>
                <a:spcPct val="0"/>
              </a:spcBef>
            </a:pPr>
            <a:r>
              <a:rPr lang="en-US" sz="3377">
                <a:solidFill>
                  <a:srgbClr val="F8F2ED"/>
                </a:solidFill>
                <a:latin typeface="Sanchez"/>
              </a:rPr>
              <a:t>Zakończenie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89715" y="4528057"/>
            <a:ext cx="3415594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5"/>
              </a:lnSpc>
              <a:spcBef>
                <a:spcPct val="0"/>
              </a:spcBef>
            </a:pPr>
            <a:r>
              <a:rPr lang="en-US" sz="3375">
                <a:solidFill>
                  <a:srgbClr val="F8F2ED"/>
                </a:solidFill>
                <a:latin typeface="Sanchez"/>
              </a:rPr>
              <a:t>Nieudana próba rozwiązania problemu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320" y="2631230"/>
            <a:ext cx="11864899" cy="7149748"/>
            <a:chOff x="0" y="0"/>
            <a:chExt cx="15819865" cy="953299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805" b="4805"/>
            <a:stretch>
              <a:fillRect/>
            </a:stretch>
          </p:blipFill>
          <p:spPr>
            <a:xfrm>
              <a:off x="0" y="0"/>
              <a:ext cx="15819865" cy="9532997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595320" y="629434"/>
            <a:ext cx="5184189" cy="1182506"/>
          </a:xfrm>
          <a:custGeom>
            <a:avLst/>
            <a:gdLst/>
            <a:ahLst/>
            <a:cxnLst/>
            <a:rect l="l" t="t" r="r" b="b"/>
            <a:pathLst>
              <a:path w="5184189" h="1182506">
                <a:moveTo>
                  <a:pt x="0" y="0"/>
                </a:moveTo>
                <a:lnTo>
                  <a:pt x="5184189" y="0"/>
                </a:lnTo>
                <a:lnTo>
                  <a:pt x="5184189" y="1182507"/>
                </a:lnTo>
                <a:lnTo>
                  <a:pt x="0" y="1182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3525663" y="4769527"/>
            <a:ext cx="4269300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550"/>
              </a:lnSpc>
            </a:pPr>
            <a:r>
              <a:rPr lang="en-US" sz="7125">
                <a:solidFill>
                  <a:srgbClr val="1E3950"/>
                </a:solidFill>
                <a:latin typeface="Sanchez"/>
              </a:rPr>
              <a:t>Dziękuję za uwagę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1409" y="1675642"/>
            <a:ext cx="5139355" cy="6935717"/>
          </a:xfrm>
          <a:custGeom>
            <a:avLst/>
            <a:gdLst/>
            <a:ahLst/>
            <a:cxnLst/>
            <a:rect l="l" t="t" r="r" b="b"/>
            <a:pathLst>
              <a:path w="5139355" h="6935717">
                <a:moveTo>
                  <a:pt x="0" y="0"/>
                </a:moveTo>
                <a:lnTo>
                  <a:pt x="5139354" y="0"/>
                </a:lnTo>
                <a:lnTo>
                  <a:pt x="5139354" y="6935716"/>
                </a:lnTo>
                <a:lnTo>
                  <a:pt x="0" y="6935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007" t="-40119" r="-101735" b="-2248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97457" y="37510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7" y="0"/>
                </a:lnTo>
                <a:lnTo>
                  <a:pt x="5732697" y="1307182"/>
                </a:lnTo>
                <a:lnTo>
                  <a:pt x="0" y="130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1525019" y="3829050"/>
            <a:ext cx="9202511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en-US" sz="5799">
                <a:solidFill>
                  <a:srgbClr val="1A2C5A"/>
                </a:solidFill>
                <a:latin typeface="Sanchez"/>
              </a:rPr>
              <a:t>Storytelling – opowiadanie historii </a:t>
            </a:r>
          </a:p>
          <a:p>
            <a:pPr>
              <a:lnSpc>
                <a:spcPts val="6959"/>
              </a:lnSpc>
            </a:pPr>
            <a:endParaRPr lang="en-US" sz="5799">
              <a:solidFill>
                <a:srgbClr val="1A2C5A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76129" y="1554826"/>
            <a:ext cx="6148090" cy="7950757"/>
          </a:xfrm>
          <a:custGeom>
            <a:avLst/>
            <a:gdLst/>
            <a:ahLst/>
            <a:cxnLst/>
            <a:rect l="l" t="t" r="r" b="b"/>
            <a:pathLst>
              <a:path w="6148090" h="7950757">
                <a:moveTo>
                  <a:pt x="0" y="0"/>
                </a:moveTo>
                <a:lnTo>
                  <a:pt x="6148090" y="0"/>
                </a:lnTo>
                <a:lnTo>
                  <a:pt x="6148090" y="7950757"/>
                </a:lnTo>
                <a:lnTo>
                  <a:pt x="0" y="7950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091" r="-4182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434128" y="6787782"/>
            <a:ext cx="93533" cy="2717801"/>
          </a:xfrm>
          <a:prstGeom prst="rect">
            <a:avLst/>
          </a:prstGeom>
          <a:solidFill>
            <a:srgbClr val="737373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465511" y="2084000"/>
            <a:ext cx="7678489" cy="3975379"/>
          </a:xfrm>
          <a:custGeom>
            <a:avLst/>
            <a:gdLst/>
            <a:ahLst/>
            <a:cxnLst/>
            <a:rect l="l" t="t" r="r" b="b"/>
            <a:pathLst>
              <a:path w="7678489" h="3975379">
                <a:moveTo>
                  <a:pt x="0" y="0"/>
                </a:moveTo>
                <a:lnTo>
                  <a:pt x="7678489" y="0"/>
                </a:lnTo>
                <a:lnTo>
                  <a:pt x="7678489" y="3975379"/>
                </a:lnTo>
                <a:lnTo>
                  <a:pt x="0" y="3975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441" b="-1552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987976" y="6711582"/>
            <a:ext cx="6999912" cy="279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Sanchez"/>
              </a:rPr>
              <a:t>Opowiadanie historii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Sanchez"/>
              </a:rPr>
              <a:t>to proces wymagający zaangażowania narratora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Sanchez"/>
              </a:rPr>
              <a:t>i słuchacza jednocześnie</a:t>
            </a:r>
          </a:p>
        </p:txBody>
      </p:sp>
      <p:sp>
        <p:nvSpPr>
          <p:cNvPr id="6" name="Freeform 6"/>
          <p:cNvSpPr/>
          <p:nvPr/>
        </p:nvSpPr>
        <p:spPr>
          <a:xfrm>
            <a:off x="1434128" y="37510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7" y="0"/>
                </a:lnTo>
                <a:lnTo>
                  <a:pt x="5732697" y="1307182"/>
                </a:lnTo>
                <a:lnTo>
                  <a:pt x="0" y="1307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8163" y="3076308"/>
            <a:ext cx="9525" cy="6181992"/>
          </a:xfrm>
          <a:prstGeom prst="rect">
            <a:avLst/>
          </a:prstGeom>
          <a:solidFill>
            <a:srgbClr val="1A2C5A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6351857" y="4182123"/>
            <a:ext cx="537813" cy="237616"/>
          </a:xfrm>
          <a:custGeom>
            <a:avLst/>
            <a:gdLst/>
            <a:ahLst/>
            <a:cxnLst/>
            <a:rect l="l" t="t" r="r" b="b"/>
            <a:pathLst>
              <a:path w="537813" h="237616">
                <a:moveTo>
                  <a:pt x="0" y="0"/>
                </a:moveTo>
                <a:lnTo>
                  <a:pt x="537813" y="0"/>
                </a:lnTo>
                <a:lnTo>
                  <a:pt x="537813" y="237615"/>
                </a:lnTo>
                <a:lnTo>
                  <a:pt x="0" y="237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865894" y="3140206"/>
            <a:ext cx="5422106" cy="3614738"/>
          </a:xfrm>
          <a:custGeom>
            <a:avLst/>
            <a:gdLst/>
            <a:ahLst/>
            <a:cxnLst/>
            <a:rect l="l" t="t" r="r" b="b"/>
            <a:pathLst>
              <a:path w="5422106" h="3614738">
                <a:moveTo>
                  <a:pt x="0" y="0"/>
                </a:moveTo>
                <a:lnTo>
                  <a:pt x="5422106" y="0"/>
                </a:lnTo>
                <a:lnTo>
                  <a:pt x="5422106" y="3614738"/>
                </a:lnTo>
                <a:lnTo>
                  <a:pt x="0" y="361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2865894" y="0"/>
            <a:ext cx="5422106" cy="3300664"/>
          </a:xfrm>
          <a:custGeom>
            <a:avLst/>
            <a:gdLst/>
            <a:ahLst/>
            <a:cxnLst/>
            <a:rect l="l" t="t" r="r" b="b"/>
            <a:pathLst>
              <a:path w="5422106" h="3300664">
                <a:moveTo>
                  <a:pt x="0" y="0"/>
                </a:moveTo>
                <a:lnTo>
                  <a:pt x="5422106" y="0"/>
                </a:lnTo>
                <a:lnTo>
                  <a:pt x="5422106" y="3300664"/>
                </a:lnTo>
                <a:lnTo>
                  <a:pt x="0" y="33006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2865894" y="6672262"/>
            <a:ext cx="5422106" cy="3614738"/>
          </a:xfrm>
          <a:custGeom>
            <a:avLst/>
            <a:gdLst/>
            <a:ahLst/>
            <a:cxnLst/>
            <a:rect l="l" t="t" r="r" b="b"/>
            <a:pathLst>
              <a:path w="5422106" h="3614738">
                <a:moveTo>
                  <a:pt x="0" y="0"/>
                </a:moveTo>
                <a:lnTo>
                  <a:pt x="5422106" y="0"/>
                </a:lnTo>
                <a:lnTo>
                  <a:pt x="5422106" y="3614738"/>
                </a:lnTo>
                <a:lnTo>
                  <a:pt x="0" y="36147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2884004" y="3572013"/>
            <a:ext cx="7494740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>
                <a:solidFill>
                  <a:srgbClr val="1A2C5A"/>
                </a:solidFill>
                <a:latin typeface="Sanchez"/>
              </a:rPr>
              <a:t>Zasady tworzenia dobrej opowieści: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84004" y="5740531"/>
            <a:ext cx="6642533" cy="3326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2"/>
              </a:lnSpc>
            </a:pPr>
            <a:endParaRPr/>
          </a:p>
          <a:p>
            <a:pPr marL="436122" lvl="1" indent="-218061" algn="l">
              <a:lnSpc>
                <a:spcPts val="5693"/>
              </a:lnSpc>
              <a:buFont typeface="Arial"/>
              <a:buChar char="•"/>
            </a:pPr>
            <a:r>
              <a:rPr lang="en-US" sz="3388" spc="169">
                <a:solidFill>
                  <a:srgbClr val="37343A"/>
                </a:solidFill>
                <a:latin typeface="Sanchez"/>
              </a:rPr>
              <a:t>BUDOWANIE WIĘZI</a:t>
            </a:r>
          </a:p>
          <a:p>
            <a:pPr marL="436122" lvl="1" indent="-218061" algn="l">
              <a:lnSpc>
                <a:spcPts val="5794"/>
              </a:lnSpc>
              <a:buFont typeface="Arial"/>
              <a:buChar char="•"/>
            </a:pPr>
            <a:r>
              <a:rPr lang="en-US" sz="3388" spc="169">
                <a:solidFill>
                  <a:srgbClr val="37343A"/>
                </a:solidFill>
                <a:latin typeface="Sanchez"/>
              </a:rPr>
              <a:t>EMOCJE</a:t>
            </a:r>
          </a:p>
          <a:p>
            <a:pPr marL="435979" lvl="1" indent="-217989" algn="l">
              <a:lnSpc>
                <a:spcPts val="4507"/>
              </a:lnSpc>
              <a:buFont typeface="Arial"/>
              <a:buChar char="•"/>
            </a:pPr>
            <a:r>
              <a:rPr lang="en-US" sz="3388" spc="169">
                <a:solidFill>
                  <a:srgbClr val="37343A"/>
                </a:solidFill>
                <a:latin typeface="Sanchez"/>
              </a:rPr>
              <a:t>AUTENTYCZNOŚĆ</a:t>
            </a:r>
          </a:p>
          <a:p>
            <a:pPr marL="436122" lvl="1" indent="-218061" algn="l">
              <a:lnSpc>
                <a:spcPts val="4066"/>
              </a:lnSpc>
            </a:pPr>
            <a:endParaRPr lang="en-US" sz="3388" spc="169">
              <a:solidFill>
                <a:srgbClr val="37343A"/>
              </a:solidFill>
              <a:latin typeface="Sanchez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58163" y="860396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1" y="0"/>
                </a:lnTo>
                <a:lnTo>
                  <a:pt x="5226281" y="1192108"/>
                </a:lnTo>
                <a:lnTo>
                  <a:pt x="0" y="119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87528"/>
          </a:xfrm>
          <a:custGeom>
            <a:avLst/>
            <a:gdLst/>
            <a:ahLst/>
            <a:cxnLst/>
            <a:rect l="l" t="t" r="r" b="b"/>
            <a:pathLst>
              <a:path w="18288000" h="3787528">
                <a:moveTo>
                  <a:pt x="0" y="0"/>
                </a:moveTo>
                <a:lnTo>
                  <a:pt x="18288000" y="0"/>
                </a:lnTo>
                <a:lnTo>
                  <a:pt x="18288000" y="3787528"/>
                </a:lnTo>
                <a:lnTo>
                  <a:pt x="0" y="3787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t="-176744" b="-452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0" y="3787528"/>
            <a:ext cx="18288000" cy="952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1552775" y="4548182"/>
            <a:ext cx="4309743" cy="4648049"/>
            <a:chOff x="0" y="0"/>
            <a:chExt cx="4086275" cy="4407039"/>
          </a:xfrm>
        </p:grpSpPr>
        <p:sp>
          <p:nvSpPr>
            <p:cNvPr id="5" name="Freeform 5"/>
            <p:cNvSpPr/>
            <p:nvPr/>
          </p:nvSpPr>
          <p:spPr>
            <a:xfrm>
              <a:off x="9999" y="12927"/>
              <a:ext cx="4066322" cy="4381166"/>
            </a:xfrm>
            <a:custGeom>
              <a:avLst/>
              <a:gdLst/>
              <a:ahLst/>
              <a:cxnLst/>
              <a:rect l="l" t="t" r="r" b="b"/>
              <a:pathLst>
                <a:path w="4066322" h="4381166">
                  <a:moveTo>
                    <a:pt x="3896898" y="0"/>
                  </a:moveTo>
                  <a:cubicBezTo>
                    <a:pt x="3990412" y="0"/>
                    <a:pt x="4066322" y="98136"/>
                    <a:pt x="4066322" y="219031"/>
                  </a:cubicBezTo>
                  <a:lnTo>
                    <a:pt x="4066322" y="4162135"/>
                  </a:lnTo>
                  <a:cubicBezTo>
                    <a:pt x="4066322" y="4283212"/>
                    <a:pt x="3990412" y="4381166"/>
                    <a:pt x="3896898" y="4381166"/>
                  </a:cubicBezTo>
                  <a:lnTo>
                    <a:pt x="169424" y="4381166"/>
                  </a:lnTo>
                  <a:cubicBezTo>
                    <a:pt x="75910" y="4381166"/>
                    <a:pt x="0" y="4283030"/>
                    <a:pt x="0" y="4162135"/>
                  </a:cubicBezTo>
                  <a:lnTo>
                    <a:pt x="0" y="219031"/>
                  </a:lnTo>
                  <a:cubicBezTo>
                    <a:pt x="0" y="97954"/>
                    <a:pt x="75769" y="0"/>
                    <a:pt x="169424" y="0"/>
                  </a:cubicBezTo>
                  <a:lnTo>
                    <a:pt x="3896898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4086316" cy="4407021"/>
            </a:xfrm>
            <a:custGeom>
              <a:avLst/>
              <a:gdLst/>
              <a:ahLst/>
              <a:cxnLst/>
              <a:rect l="l" t="t" r="r" b="b"/>
              <a:pathLst>
                <a:path w="4086316" h="4407021">
                  <a:moveTo>
                    <a:pt x="3906897" y="0"/>
                  </a:moveTo>
                  <a:cubicBezTo>
                    <a:pt x="4005904" y="0"/>
                    <a:pt x="4086316" y="103780"/>
                    <a:pt x="4086316" y="231958"/>
                  </a:cubicBezTo>
                  <a:lnTo>
                    <a:pt x="4076321" y="231958"/>
                  </a:lnTo>
                  <a:lnTo>
                    <a:pt x="4086316" y="231958"/>
                  </a:lnTo>
                  <a:lnTo>
                    <a:pt x="4086316" y="4175062"/>
                  </a:lnTo>
                  <a:lnTo>
                    <a:pt x="4076321" y="4175062"/>
                  </a:lnTo>
                  <a:lnTo>
                    <a:pt x="4086316" y="4175062"/>
                  </a:lnTo>
                  <a:cubicBezTo>
                    <a:pt x="4086316" y="4303058"/>
                    <a:pt x="4006045" y="4407021"/>
                    <a:pt x="3906897" y="4407021"/>
                  </a:cubicBezTo>
                  <a:lnTo>
                    <a:pt x="3906897" y="4394093"/>
                  </a:lnTo>
                  <a:lnTo>
                    <a:pt x="3906897" y="4407021"/>
                  </a:lnTo>
                  <a:lnTo>
                    <a:pt x="179423" y="4407021"/>
                  </a:lnTo>
                  <a:lnTo>
                    <a:pt x="179423" y="4394093"/>
                  </a:lnTo>
                  <a:lnTo>
                    <a:pt x="179423" y="4407021"/>
                  </a:lnTo>
                  <a:cubicBezTo>
                    <a:pt x="80276" y="4407021"/>
                    <a:pt x="0" y="4303240"/>
                    <a:pt x="0" y="4175062"/>
                  </a:cubicBezTo>
                  <a:lnTo>
                    <a:pt x="9999" y="4175062"/>
                  </a:lnTo>
                  <a:lnTo>
                    <a:pt x="0" y="4175062"/>
                  </a:lnTo>
                  <a:lnTo>
                    <a:pt x="0" y="231958"/>
                  </a:lnTo>
                  <a:lnTo>
                    <a:pt x="9999" y="231958"/>
                  </a:lnTo>
                  <a:lnTo>
                    <a:pt x="0" y="231958"/>
                  </a:lnTo>
                  <a:cubicBezTo>
                    <a:pt x="0" y="103780"/>
                    <a:pt x="80276" y="0"/>
                    <a:pt x="179423" y="0"/>
                  </a:cubicBezTo>
                  <a:lnTo>
                    <a:pt x="179423" y="12927"/>
                  </a:lnTo>
                  <a:lnTo>
                    <a:pt x="179423" y="0"/>
                  </a:lnTo>
                  <a:lnTo>
                    <a:pt x="3906897" y="0"/>
                  </a:lnTo>
                  <a:lnTo>
                    <a:pt x="3906897" y="12927"/>
                  </a:lnTo>
                  <a:lnTo>
                    <a:pt x="3906897" y="0"/>
                  </a:lnTo>
                  <a:moveTo>
                    <a:pt x="3906897" y="25672"/>
                  </a:moveTo>
                  <a:lnTo>
                    <a:pt x="179423" y="25672"/>
                  </a:lnTo>
                  <a:cubicBezTo>
                    <a:pt x="91261" y="25672"/>
                    <a:pt x="19858" y="117982"/>
                    <a:pt x="19858" y="231958"/>
                  </a:cubicBezTo>
                  <a:lnTo>
                    <a:pt x="19858" y="4175062"/>
                  </a:lnTo>
                  <a:cubicBezTo>
                    <a:pt x="19858" y="4289039"/>
                    <a:pt x="91261" y="4381348"/>
                    <a:pt x="179423" y="4381348"/>
                  </a:cubicBezTo>
                  <a:lnTo>
                    <a:pt x="3906897" y="4381348"/>
                  </a:lnTo>
                  <a:cubicBezTo>
                    <a:pt x="3994919" y="4381348"/>
                    <a:pt x="4066463" y="4289039"/>
                    <a:pt x="4066463" y="4175062"/>
                  </a:cubicBezTo>
                  <a:lnTo>
                    <a:pt x="4066463" y="231958"/>
                  </a:lnTo>
                  <a:cubicBezTo>
                    <a:pt x="4066463" y="117982"/>
                    <a:pt x="3995060" y="25672"/>
                    <a:pt x="3906897" y="2567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3684864" cy="3035948"/>
            </a:xfrm>
            <a:prstGeom prst="rect">
              <a:avLst/>
            </a:prstGeom>
          </p:spPr>
          <p:txBody>
            <a:bodyPr lIns="71438" tIns="71438" rIns="71438" bIns="71438" rtlCol="0" anchor="t"/>
            <a:lstStyle/>
            <a:p>
              <a:pPr algn="r">
                <a:lnSpc>
                  <a:spcPts val="3564"/>
                </a:lnSpc>
              </a:pPr>
              <a:r>
                <a:rPr lang="en-US" sz="3300">
                  <a:solidFill>
                    <a:srgbClr val="FEFEFE"/>
                  </a:solidFill>
                  <a:latin typeface="League Spartan"/>
                </a:rPr>
                <a:t>WPROWADZENIE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6995361" y="4606401"/>
            <a:ext cx="4309743" cy="4531611"/>
            <a:chOff x="0" y="0"/>
            <a:chExt cx="4086275" cy="4296639"/>
          </a:xfrm>
        </p:grpSpPr>
        <p:sp>
          <p:nvSpPr>
            <p:cNvPr id="9" name="Freeform 9"/>
            <p:cNvSpPr/>
            <p:nvPr/>
          </p:nvSpPr>
          <p:spPr>
            <a:xfrm>
              <a:off x="9999" y="12603"/>
              <a:ext cx="4066322" cy="4271414"/>
            </a:xfrm>
            <a:custGeom>
              <a:avLst/>
              <a:gdLst/>
              <a:ahLst/>
              <a:cxnLst/>
              <a:rect l="l" t="t" r="r" b="b"/>
              <a:pathLst>
                <a:path w="4066322" h="4271414">
                  <a:moveTo>
                    <a:pt x="3896898" y="0"/>
                  </a:moveTo>
                  <a:cubicBezTo>
                    <a:pt x="3990412" y="0"/>
                    <a:pt x="4066322" y="95678"/>
                    <a:pt x="4066322" y="213544"/>
                  </a:cubicBezTo>
                  <a:lnTo>
                    <a:pt x="4066322" y="4057870"/>
                  </a:lnTo>
                  <a:cubicBezTo>
                    <a:pt x="4066322" y="4175914"/>
                    <a:pt x="3990412" y="4271415"/>
                    <a:pt x="3896898" y="4271415"/>
                  </a:cubicBezTo>
                  <a:lnTo>
                    <a:pt x="169424" y="4271415"/>
                  </a:lnTo>
                  <a:cubicBezTo>
                    <a:pt x="75910" y="4271415"/>
                    <a:pt x="0" y="4175737"/>
                    <a:pt x="0" y="4057870"/>
                  </a:cubicBezTo>
                  <a:lnTo>
                    <a:pt x="0" y="213544"/>
                  </a:lnTo>
                  <a:cubicBezTo>
                    <a:pt x="0" y="95500"/>
                    <a:pt x="75769" y="0"/>
                    <a:pt x="169424" y="0"/>
                  </a:cubicBezTo>
                  <a:lnTo>
                    <a:pt x="3896898" y="0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4086316" cy="4296621"/>
            </a:xfrm>
            <a:custGeom>
              <a:avLst/>
              <a:gdLst/>
              <a:ahLst/>
              <a:cxnLst/>
              <a:rect l="l" t="t" r="r" b="b"/>
              <a:pathLst>
                <a:path w="4086316" h="4296621">
                  <a:moveTo>
                    <a:pt x="3906897" y="0"/>
                  </a:moveTo>
                  <a:cubicBezTo>
                    <a:pt x="4005904" y="0"/>
                    <a:pt x="4086316" y="101180"/>
                    <a:pt x="4086316" y="226147"/>
                  </a:cubicBezTo>
                  <a:lnTo>
                    <a:pt x="4076321" y="226147"/>
                  </a:lnTo>
                  <a:lnTo>
                    <a:pt x="4086316" y="226147"/>
                  </a:lnTo>
                  <a:lnTo>
                    <a:pt x="4086316" y="4070473"/>
                  </a:lnTo>
                  <a:lnTo>
                    <a:pt x="4076321" y="4070473"/>
                  </a:lnTo>
                  <a:lnTo>
                    <a:pt x="4086316" y="4070473"/>
                  </a:lnTo>
                  <a:cubicBezTo>
                    <a:pt x="4086316" y="4195263"/>
                    <a:pt x="4006045" y="4296621"/>
                    <a:pt x="3906897" y="4296621"/>
                  </a:cubicBezTo>
                  <a:lnTo>
                    <a:pt x="3906897" y="4284018"/>
                  </a:lnTo>
                  <a:lnTo>
                    <a:pt x="3906897" y="4296621"/>
                  </a:lnTo>
                  <a:lnTo>
                    <a:pt x="179423" y="4296621"/>
                  </a:lnTo>
                  <a:lnTo>
                    <a:pt x="179423" y="4284018"/>
                  </a:lnTo>
                  <a:lnTo>
                    <a:pt x="179423" y="4296621"/>
                  </a:lnTo>
                  <a:cubicBezTo>
                    <a:pt x="80276" y="4296621"/>
                    <a:pt x="0" y="4195440"/>
                    <a:pt x="0" y="4070473"/>
                  </a:cubicBezTo>
                  <a:lnTo>
                    <a:pt x="9999" y="4070473"/>
                  </a:lnTo>
                  <a:lnTo>
                    <a:pt x="0" y="4070473"/>
                  </a:lnTo>
                  <a:lnTo>
                    <a:pt x="0" y="226147"/>
                  </a:lnTo>
                  <a:lnTo>
                    <a:pt x="9999" y="226147"/>
                  </a:lnTo>
                  <a:lnTo>
                    <a:pt x="0" y="226147"/>
                  </a:lnTo>
                  <a:cubicBezTo>
                    <a:pt x="0" y="101180"/>
                    <a:pt x="80276" y="0"/>
                    <a:pt x="179423" y="0"/>
                  </a:cubicBezTo>
                  <a:lnTo>
                    <a:pt x="179423" y="12603"/>
                  </a:lnTo>
                  <a:lnTo>
                    <a:pt x="179423" y="0"/>
                  </a:lnTo>
                  <a:lnTo>
                    <a:pt x="3906897" y="0"/>
                  </a:lnTo>
                  <a:lnTo>
                    <a:pt x="3906897" y="12603"/>
                  </a:lnTo>
                  <a:lnTo>
                    <a:pt x="3906897" y="0"/>
                  </a:lnTo>
                  <a:moveTo>
                    <a:pt x="3906897" y="25029"/>
                  </a:moveTo>
                  <a:lnTo>
                    <a:pt x="179423" y="25029"/>
                  </a:lnTo>
                  <a:cubicBezTo>
                    <a:pt x="91261" y="25029"/>
                    <a:pt x="19858" y="115026"/>
                    <a:pt x="19858" y="226147"/>
                  </a:cubicBezTo>
                  <a:lnTo>
                    <a:pt x="19858" y="4070473"/>
                  </a:lnTo>
                  <a:cubicBezTo>
                    <a:pt x="19858" y="4181594"/>
                    <a:pt x="91261" y="4271592"/>
                    <a:pt x="179423" y="4271592"/>
                  </a:cubicBezTo>
                  <a:lnTo>
                    <a:pt x="3906897" y="4271592"/>
                  </a:lnTo>
                  <a:cubicBezTo>
                    <a:pt x="3994919" y="4271592"/>
                    <a:pt x="4066463" y="4181594"/>
                    <a:pt x="4066463" y="4070473"/>
                  </a:cubicBezTo>
                  <a:lnTo>
                    <a:pt x="4066463" y="226147"/>
                  </a:lnTo>
                  <a:cubicBezTo>
                    <a:pt x="4066463" y="115026"/>
                    <a:pt x="3995060" y="25029"/>
                    <a:pt x="3906897" y="250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3684864" cy="3035948"/>
            </a:xfrm>
            <a:prstGeom prst="rect">
              <a:avLst/>
            </a:prstGeom>
          </p:spPr>
          <p:txBody>
            <a:bodyPr lIns="71438" tIns="71438" rIns="71438" bIns="71438" rtlCol="0" anchor="t"/>
            <a:lstStyle/>
            <a:p>
              <a:pPr algn="r">
                <a:lnSpc>
                  <a:spcPts val="3564"/>
                </a:lnSpc>
              </a:pPr>
              <a:r>
                <a:rPr lang="en-US" sz="3300">
                  <a:solidFill>
                    <a:srgbClr val="FEFEFE"/>
                  </a:solidFill>
                  <a:latin typeface="League Spartan"/>
                </a:rPr>
                <a:t>ROZWÓJ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2233151" y="4753325"/>
            <a:ext cx="4388233" cy="4316254"/>
            <a:chOff x="0" y="0"/>
            <a:chExt cx="4160695" cy="4092448"/>
          </a:xfrm>
        </p:grpSpPr>
        <p:sp>
          <p:nvSpPr>
            <p:cNvPr id="13" name="Freeform 13"/>
            <p:cNvSpPr/>
            <p:nvPr/>
          </p:nvSpPr>
          <p:spPr>
            <a:xfrm>
              <a:off x="10181" y="12004"/>
              <a:ext cx="4140379" cy="4068422"/>
            </a:xfrm>
            <a:custGeom>
              <a:avLst/>
              <a:gdLst/>
              <a:ahLst/>
              <a:cxnLst/>
              <a:rect l="l" t="t" r="r" b="b"/>
              <a:pathLst>
                <a:path w="4140379" h="4068422">
                  <a:moveTo>
                    <a:pt x="3967870" y="0"/>
                  </a:moveTo>
                  <a:cubicBezTo>
                    <a:pt x="4063087" y="0"/>
                    <a:pt x="4140379" y="91131"/>
                    <a:pt x="4140379" y="203396"/>
                  </a:cubicBezTo>
                  <a:lnTo>
                    <a:pt x="4140379" y="3865027"/>
                  </a:lnTo>
                  <a:cubicBezTo>
                    <a:pt x="4140379" y="3977461"/>
                    <a:pt x="4063087" y="4068423"/>
                    <a:pt x="3967870" y="4068423"/>
                  </a:cubicBezTo>
                  <a:lnTo>
                    <a:pt x="172510" y="4068423"/>
                  </a:lnTo>
                  <a:cubicBezTo>
                    <a:pt x="77293" y="4068423"/>
                    <a:pt x="0" y="3977292"/>
                    <a:pt x="0" y="3865027"/>
                  </a:cubicBezTo>
                  <a:lnTo>
                    <a:pt x="0" y="203396"/>
                  </a:lnTo>
                  <a:cubicBezTo>
                    <a:pt x="0" y="90962"/>
                    <a:pt x="77149" y="0"/>
                    <a:pt x="172510" y="0"/>
                  </a:cubicBezTo>
                  <a:lnTo>
                    <a:pt x="396787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4160736" cy="4092431"/>
            </a:xfrm>
            <a:custGeom>
              <a:avLst/>
              <a:gdLst/>
              <a:ahLst/>
              <a:cxnLst/>
              <a:rect l="l" t="t" r="r" b="b"/>
              <a:pathLst>
                <a:path w="4160736" h="4092431">
                  <a:moveTo>
                    <a:pt x="3978051" y="0"/>
                  </a:moveTo>
                  <a:cubicBezTo>
                    <a:pt x="4078860" y="0"/>
                    <a:pt x="4160736" y="96372"/>
                    <a:pt x="4160736" y="215400"/>
                  </a:cubicBezTo>
                  <a:lnTo>
                    <a:pt x="4150560" y="215400"/>
                  </a:lnTo>
                  <a:lnTo>
                    <a:pt x="4160736" y="215400"/>
                  </a:lnTo>
                  <a:lnTo>
                    <a:pt x="4160736" y="3877031"/>
                  </a:lnTo>
                  <a:lnTo>
                    <a:pt x="4150560" y="3877031"/>
                  </a:lnTo>
                  <a:lnTo>
                    <a:pt x="4160736" y="3877031"/>
                  </a:lnTo>
                  <a:cubicBezTo>
                    <a:pt x="4160736" y="3995889"/>
                    <a:pt x="4079004" y="4092431"/>
                    <a:pt x="3978051" y="4092431"/>
                  </a:cubicBezTo>
                  <a:lnTo>
                    <a:pt x="3978051" y="4080427"/>
                  </a:lnTo>
                  <a:lnTo>
                    <a:pt x="3978051" y="4092431"/>
                  </a:lnTo>
                  <a:lnTo>
                    <a:pt x="182691" y="4092431"/>
                  </a:lnTo>
                  <a:lnTo>
                    <a:pt x="182691" y="4080427"/>
                  </a:lnTo>
                  <a:lnTo>
                    <a:pt x="182691" y="4092431"/>
                  </a:lnTo>
                  <a:cubicBezTo>
                    <a:pt x="81738" y="4092431"/>
                    <a:pt x="0" y="3996059"/>
                    <a:pt x="0" y="3877031"/>
                  </a:cubicBezTo>
                  <a:lnTo>
                    <a:pt x="10181" y="3877031"/>
                  </a:lnTo>
                  <a:lnTo>
                    <a:pt x="0" y="3877031"/>
                  </a:lnTo>
                  <a:lnTo>
                    <a:pt x="0" y="215400"/>
                  </a:lnTo>
                  <a:lnTo>
                    <a:pt x="10181" y="215400"/>
                  </a:lnTo>
                  <a:lnTo>
                    <a:pt x="0" y="215400"/>
                  </a:lnTo>
                  <a:cubicBezTo>
                    <a:pt x="0" y="96372"/>
                    <a:pt x="81738" y="0"/>
                    <a:pt x="182691" y="0"/>
                  </a:cubicBezTo>
                  <a:lnTo>
                    <a:pt x="182691" y="12004"/>
                  </a:lnTo>
                  <a:lnTo>
                    <a:pt x="182691" y="0"/>
                  </a:lnTo>
                  <a:lnTo>
                    <a:pt x="3978051" y="0"/>
                  </a:lnTo>
                  <a:lnTo>
                    <a:pt x="3978051" y="12004"/>
                  </a:lnTo>
                  <a:lnTo>
                    <a:pt x="3978051" y="0"/>
                  </a:lnTo>
                  <a:moveTo>
                    <a:pt x="3978051" y="23839"/>
                  </a:moveTo>
                  <a:lnTo>
                    <a:pt x="182691" y="23839"/>
                  </a:lnTo>
                  <a:cubicBezTo>
                    <a:pt x="92923" y="23839"/>
                    <a:pt x="20219" y="109560"/>
                    <a:pt x="20219" y="215400"/>
                  </a:cubicBezTo>
                  <a:lnTo>
                    <a:pt x="20219" y="3877031"/>
                  </a:lnTo>
                  <a:cubicBezTo>
                    <a:pt x="20219" y="3982871"/>
                    <a:pt x="92923" y="4068591"/>
                    <a:pt x="182691" y="4068591"/>
                  </a:cubicBezTo>
                  <a:lnTo>
                    <a:pt x="3978051" y="4068591"/>
                  </a:lnTo>
                  <a:cubicBezTo>
                    <a:pt x="4067675" y="4068591"/>
                    <a:pt x="4140522" y="3982871"/>
                    <a:pt x="4140522" y="3877031"/>
                  </a:cubicBezTo>
                  <a:lnTo>
                    <a:pt x="4140522" y="215400"/>
                  </a:lnTo>
                  <a:cubicBezTo>
                    <a:pt x="4140522" y="109560"/>
                    <a:pt x="4067819" y="23839"/>
                    <a:pt x="3978051" y="2383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8100"/>
              <a:ext cx="3684864" cy="3035948"/>
            </a:xfrm>
            <a:prstGeom prst="rect">
              <a:avLst/>
            </a:prstGeom>
          </p:spPr>
          <p:txBody>
            <a:bodyPr lIns="71438" tIns="71438" rIns="71438" bIns="71438" rtlCol="0" anchor="t"/>
            <a:lstStyle/>
            <a:p>
              <a:pPr algn="r">
                <a:lnSpc>
                  <a:spcPts val="3564"/>
                </a:lnSpc>
              </a:pPr>
              <a:r>
                <a:rPr lang="en-US" sz="3300">
                  <a:solidFill>
                    <a:srgbClr val="FEFEFE"/>
                  </a:solidFill>
                  <a:latin typeface="League Spartan"/>
                </a:rPr>
                <a:t>ZAKOŃCZENIE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11723548" y="8288591"/>
            <a:ext cx="880943" cy="753012"/>
            <a:chOff x="0" y="0"/>
            <a:chExt cx="557056" cy="476160"/>
          </a:xfrm>
        </p:grpSpPr>
        <p:sp>
          <p:nvSpPr>
            <p:cNvPr id="17" name="Freeform 17"/>
            <p:cNvSpPr/>
            <p:nvPr/>
          </p:nvSpPr>
          <p:spPr>
            <a:xfrm>
              <a:off x="9017" y="9017"/>
              <a:ext cx="539115" cy="458216"/>
            </a:xfrm>
            <a:custGeom>
              <a:avLst/>
              <a:gdLst/>
              <a:ahLst/>
              <a:cxnLst/>
              <a:rect l="l" t="t" r="r" b="b"/>
              <a:pathLst>
                <a:path w="539115" h="458216">
                  <a:moveTo>
                    <a:pt x="0" y="458216"/>
                  </a:moveTo>
                  <a:lnTo>
                    <a:pt x="269494" y="0"/>
                  </a:lnTo>
                  <a:lnTo>
                    <a:pt x="539115" y="458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-254" y="0"/>
              <a:ext cx="557784" cy="476250"/>
            </a:xfrm>
            <a:custGeom>
              <a:avLst/>
              <a:gdLst/>
              <a:ahLst/>
              <a:cxnLst/>
              <a:rect l="l" t="t" r="r" b="b"/>
              <a:pathLst>
                <a:path w="557784" h="476250">
                  <a:moveTo>
                    <a:pt x="1524" y="462661"/>
                  </a:moveTo>
                  <a:lnTo>
                    <a:pt x="271018" y="4445"/>
                  </a:lnTo>
                  <a:cubicBezTo>
                    <a:pt x="272669" y="1651"/>
                    <a:pt x="275590" y="0"/>
                    <a:pt x="278765" y="0"/>
                  </a:cubicBezTo>
                  <a:cubicBezTo>
                    <a:pt x="281940" y="0"/>
                    <a:pt x="284861" y="1651"/>
                    <a:pt x="286512" y="4445"/>
                  </a:cubicBezTo>
                  <a:lnTo>
                    <a:pt x="556133" y="462661"/>
                  </a:lnTo>
                  <a:cubicBezTo>
                    <a:pt x="557784" y="465455"/>
                    <a:pt x="557784" y="468884"/>
                    <a:pt x="556133" y="471678"/>
                  </a:cubicBezTo>
                  <a:cubicBezTo>
                    <a:pt x="554482" y="474472"/>
                    <a:pt x="551561" y="476250"/>
                    <a:pt x="548386" y="476250"/>
                  </a:cubicBezTo>
                  <a:lnTo>
                    <a:pt x="9271" y="476250"/>
                  </a:lnTo>
                  <a:cubicBezTo>
                    <a:pt x="6096" y="476250"/>
                    <a:pt x="3048" y="474472"/>
                    <a:pt x="1524" y="471678"/>
                  </a:cubicBezTo>
                  <a:cubicBezTo>
                    <a:pt x="0" y="468884"/>
                    <a:pt x="0" y="465455"/>
                    <a:pt x="1524" y="462661"/>
                  </a:cubicBezTo>
                  <a:moveTo>
                    <a:pt x="17018" y="471805"/>
                  </a:moveTo>
                  <a:lnTo>
                    <a:pt x="9271" y="467233"/>
                  </a:lnTo>
                  <a:lnTo>
                    <a:pt x="9271" y="458216"/>
                  </a:lnTo>
                  <a:lnTo>
                    <a:pt x="548386" y="458216"/>
                  </a:lnTo>
                  <a:lnTo>
                    <a:pt x="548386" y="467233"/>
                  </a:lnTo>
                  <a:lnTo>
                    <a:pt x="540639" y="471805"/>
                  </a:lnTo>
                  <a:lnTo>
                    <a:pt x="271018" y="13462"/>
                  </a:lnTo>
                  <a:lnTo>
                    <a:pt x="278765" y="8890"/>
                  </a:lnTo>
                  <a:lnTo>
                    <a:pt x="286512" y="13462"/>
                  </a:lnTo>
                  <a:lnTo>
                    <a:pt x="16891" y="471805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" name="Group 19"/>
          <p:cNvGrpSpPr/>
          <p:nvPr/>
        </p:nvGrpSpPr>
        <p:grpSpPr>
          <a:xfrm rot="5400000">
            <a:off x="6340761" y="8210101"/>
            <a:ext cx="880943" cy="753012"/>
            <a:chOff x="0" y="0"/>
            <a:chExt cx="557056" cy="476160"/>
          </a:xfrm>
        </p:grpSpPr>
        <p:sp>
          <p:nvSpPr>
            <p:cNvPr id="20" name="Freeform 20"/>
            <p:cNvSpPr/>
            <p:nvPr/>
          </p:nvSpPr>
          <p:spPr>
            <a:xfrm>
              <a:off x="9017" y="9017"/>
              <a:ext cx="539115" cy="458216"/>
            </a:xfrm>
            <a:custGeom>
              <a:avLst/>
              <a:gdLst/>
              <a:ahLst/>
              <a:cxnLst/>
              <a:rect l="l" t="t" r="r" b="b"/>
              <a:pathLst>
                <a:path w="539115" h="458216">
                  <a:moveTo>
                    <a:pt x="0" y="458216"/>
                  </a:moveTo>
                  <a:lnTo>
                    <a:pt x="269494" y="0"/>
                  </a:lnTo>
                  <a:lnTo>
                    <a:pt x="539115" y="458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-254" y="0"/>
              <a:ext cx="557784" cy="476250"/>
            </a:xfrm>
            <a:custGeom>
              <a:avLst/>
              <a:gdLst/>
              <a:ahLst/>
              <a:cxnLst/>
              <a:rect l="l" t="t" r="r" b="b"/>
              <a:pathLst>
                <a:path w="557784" h="476250">
                  <a:moveTo>
                    <a:pt x="1524" y="462661"/>
                  </a:moveTo>
                  <a:lnTo>
                    <a:pt x="271018" y="4445"/>
                  </a:lnTo>
                  <a:cubicBezTo>
                    <a:pt x="272669" y="1651"/>
                    <a:pt x="275590" y="0"/>
                    <a:pt x="278765" y="0"/>
                  </a:cubicBezTo>
                  <a:cubicBezTo>
                    <a:pt x="281940" y="0"/>
                    <a:pt x="284861" y="1651"/>
                    <a:pt x="286512" y="4445"/>
                  </a:cubicBezTo>
                  <a:lnTo>
                    <a:pt x="556133" y="462661"/>
                  </a:lnTo>
                  <a:cubicBezTo>
                    <a:pt x="557784" y="465455"/>
                    <a:pt x="557784" y="468884"/>
                    <a:pt x="556133" y="471678"/>
                  </a:cubicBezTo>
                  <a:cubicBezTo>
                    <a:pt x="554482" y="474472"/>
                    <a:pt x="551561" y="476250"/>
                    <a:pt x="548386" y="476250"/>
                  </a:cubicBezTo>
                  <a:lnTo>
                    <a:pt x="9271" y="476250"/>
                  </a:lnTo>
                  <a:cubicBezTo>
                    <a:pt x="6096" y="476250"/>
                    <a:pt x="3048" y="474472"/>
                    <a:pt x="1524" y="471678"/>
                  </a:cubicBezTo>
                  <a:cubicBezTo>
                    <a:pt x="0" y="468884"/>
                    <a:pt x="0" y="465455"/>
                    <a:pt x="1524" y="462661"/>
                  </a:cubicBezTo>
                  <a:moveTo>
                    <a:pt x="17018" y="471805"/>
                  </a:moveTo>
                  <a:lnTo>
                    <a:pt x="9271" y="467233"/>
                  </a:lnTo>
                  <a:lnTo>
                    <a:pt x="9271" y="458216"/>
                  </a:lnTo>
                  <a:lnTo>
                    <a:pt x="548386" y="458216"/>
                  </a:lnTo>
                  <a:lnTo>
                    <a:pt x="548386" y="467233"/>
                  </a:lnTo>
                  <a:lnTo>
                    <a:pt x="540639" y="471805"/>
                  </a:lnTo>
                  <a:lnTo>
                    <a:pt x="271018" y="13462"/>
                  </a:lnTo>
                  <a:lnTo>
                    <a:pt x="278765" y="8890"/>
                  </a:lnTo>
                  <a:lnTo>
                    <a:pt x="286512" y="13462"/>
                  </a:lnTo>
                  <a:lnTo>
                    <a:pt x="16891" y="471805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0" y="360823"/>
            <a:ext cx="18288000" cy="1335754"/>
            <a:chOff x="0" y="0"/>
            <a:chExt cx="4816593" cy="35180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816592" cy="351804"/>
            </a:xfrm>
            <a:custGeom>
              <a:avLst/>
              <a:gdLst/>
              <a:ahLst/>
              <a:cxnLst/>
              <a:rect l="l" t="t" r="r" b="b"/>
              <a:pathLst>
                <a:path w="4816592" h="351804">
                  <a:moveTo>
                    <a:pt x="0" y="0"/>
                  </a:moveTo>
                  <a:lnTo>
                    <a:pt x="4816592" y="0"/>
                  </a:lnTo>
                  <a:lnTo>
                    <a:pt x="4816592" y="351804"/>
                  </a:lnTo>
                  <a:lnTo>
                    <a:pt x="0" y="3518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32823" y="2407419"/>
            <a:ext cx="1322235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en-US" sz="7000">
                <a:solidFill>
                  <a:srgbClr val="FFFFFF"/>
                </a:solidFill>
                <a:latin typeface="Libre Baskerville"/>
              </a:rPr>
              <a:t>PLAN OPOWIEŚCI NR 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39152" y="5397867"/>
            <a:ext cx="3225791" cy="169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9"/>
              </a:lnSpc>
            </a:pPr>
            <a:r>
              <a:rPr lang="en-US" sz="3073" spc="153">
                <a:solidFill>
                  <a:srgbClr val="FEFEFE"/>
                </a:solidFill>
                <a:latin typeface="Sanchez"/>
              </a:rPr>
              <a:t>Przedstawienie bohatera </a:t>
            </a:r>
          </a:p>
          <a:p>
            <a:pPr algn="l">
              <a:lnSpc>
                <a:spcPts val="3319"/>
              </a:lnSpc>
            </a:pPr>
            <a:r>
              <a:rPr lang="en-US" sz="3073" spc="153">
                <a:solidFill>
                  <a:srgbClr val="FEFEFE"/>
                </a:solidFill>
                <a:latin typeface="Sanchez"/>
              </a:rPr>
              <a:t>i jego problemu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674908" y="5397867"/>
            <a:ext cx="3264479" cy="1919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813" spc="140">
                <a:solidFill>
                  <a:srgbClr val="FEFEFE"/>
                </a:solidFill>
                <a:latin typeface="Sanchez"/>
              </a:rPr>
              <a:t>Podejmowanie starań rozwiązania problemu przez bohatera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063863" y="5397867"/>
            <a:ext cx="3680298" cy="127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3"/>
              </a:lnSpc>
            </a:pPr>
            <a:r>
              <a:rPr lang="en-US" sz="3058" spc="152">
                <a:solidFill>
                  <a:srgbClr val="FEFEFE"/>
                </a:solidFill>
                <a:latin typeface="Sanchez"/>
              </a:rPr>
              <a:t>Rozwiązanie problemu </a:t>
            </a:r>
          </a:p>
          <a:p>
            <a:pPr algn="l">
              <a:lnSpc>
                <a:spcPts val="3303"/>
              </a:lnSpc>
            </a:pPr>
            <a:r>
              <a:rPr lang="en-US" sz="3058" spc="152">
                <a:solidFill>
                  <a:srgbClr val="FEFEFE"/>
                </a:solidFill>
                <a:latin typeface="Sanchez"/>
              </a:rPr>
              <a:t>i zakończenie</a:t>
            </a:r>
          </a:p>
        </p:txBody>
      </p:sp>
      <p:sp>
        <p:nvSpPr>
          <p:cNvPr id="29" name="Freeform 29"/>
          <p:cNvSpPr/>
          <p:nvPr/>
        </p:nvSpPr>
        <p:spPr>
          <a:xfrm>
            <a:off x="1099368" y="423831"/>
            <a:ext cx="5305358" cy="1209738"/>
          </a:xfrm>
          <a:custGeom>
            <a:avLst/>
            <a:gdLst/>
            <a:ahLst/>
            <a:cxnLst/>
            <a:rect l="l" t="t" r="r" b="b"/>
            <a:pathLst>
              <a:path w="5305358" h="1209738">
                <a:moveTo>
                  <a:pt x="0" y="0"/>
                </a:moveTo>
                <a:lnTo>
                  <a:pt x="5305359" y="0"/>
                </a:lnTo>
                <a:lnTo>
                  <a:pt x="5305359" y="1209738"/>
                </a:lnTo>
                <a:lnTo>
                  <a:pt x="0" y="12097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55867" y="3946733"/>
            <a:ext cx="111289" cy="2240281"/>
          </a:xfrm>
          <a:prstGeom prst="rect">
            <a:avLst/>
          </a:prstGeom>
          <a:solidFill>
            <a:srgbClr val="1A2C5A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3349607" y="6905117"/>
            <a:ext cx="111449" cy="2353183"/>
          </a:xfrm>
          <a:prstGeom prst="rect">
            <a:avLst/>
          </a:prstGeom>
          <a:solidFill>
            <a:srgbClr val="1A2C5A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9996837" y="6905117"/>
            <a:ext cx="111754" cy="2353183"/>
          </a:xfrm>
          <a:prstGeom prst="rect">
            <a:avLst/>
          </a:prstGeom>
          <a:solidFill>
            <a:srgbClr val="1A2C5A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6845810" y="3946733"/>
            <a:ext cx="91986" cy="2240281"/>
          </a:xfrm>
          <a:prstGeom prst="rect">
            <a:avLst/>
          </a:prstGeom>
          <a:solidFill>
            <a:srgbClr val="1A2C5A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12826618" y="3946733"/>
            <a:ext cx="88770" cy="2240281"/>
          </a:xfrm>
          <a:prstGeom prst="rect">
            <a:avLst/>
          </a:prstGeom>
          <a:solidFill>
            <a:srgbClr val="1A2C5A"/>
          </a:solidFill>
        </p:spPr>
        <p:txBody>
          <a:bodyPr/>
          <a:lstStyle/>
          <a:p>
            <a:endParaRPr lang="pl-PL"/>
          </a:p>
        </p:txBody>
      </p:sp>
      <p:sp>
        <p:nvSpPr>
          <p:cNvPr id="7" name="AutoShape 7"/>
          <p:cNvSpPr/>
          <p:nvPr/>
        </p:nvSpPr>
        <p:spPr>
          <a:xfrm>
            <a:off x="0" y="1685185"/>
            <a:ext cx="18288000" cy="1751647"/>
          </a:xfrm>
          <a:prstGeom prst="rect">
            <a:avLst/>
          </a:prstGeom>
          <a:solidFill>
            <a:srgbClr val="737373"/>
          </a:solid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2881593" y="2012977"/>
            <a:ext cx="13399604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Sanchez"/>
              </a:rPr>
              <a:t>PLAN OPOWIEŚCI NR 2</a:t>
            </a:r>
          </a:p>
          <a:p>
            <a:pPr marL="0" lvl="0" indent="0">
              <a:lnSpc>
                <a:spcPts val="8400"/>
              </a:lnSpc>
              <a:spcBef>
                <a:spcPct val="0"/>
              </a:spcBef>
            </a:pPr>
            <a:endParaRPr lang="en-US" sz="6999">
              <a:solidFill>
                <a:srgbClr val="FFFFFF"/>
              </a:solidFill>
              <a:latin typeface="Sanchez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89385" y="4761121"/>
            <a:ext cx="3979448" cy="55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 spc="49">
                <a:solidFill>
                  <a:srgbClr val="1A2C5A"/>
                </a:solidFill>
                <a:latin typeface="Sanchez"/>
              </a:rPr>
              <a:t>POCZĄTEK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27690" y="7414387"/>
            <a:ext cx="3979448" cy="113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619"/>
              </a:lnSpc>
              <a:spcBef>
                <a:spcPct val="0"/>
              </a:spcBef>
            </a:pPr>
            <a:r>
              <a:rPr lang="en-US" sz="3299" spc="49">
                <a:solidFill>
                  <a:srgbClr val="1A2C5A"/>
                </a:solidFill>
                <a:latin typeface="Sanchez"/>
              </a:rPr>
              <a:t>ROZWIĄZANIE PROBLEMU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60325" y="7704370"/>
            <a:ext cx="3979448" cy="55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619"/>
              </a:lnSpc>
              <a:spcBef>
                <a:spcPct val="0"/>
              </a:spcBef>
            </a:pPr>
            <a:r>
              <a:rPr lang="en-US" sz="3299" spc="49">
                <a:solidFill>
                  <a:srgbClr val="1A2C5A"/>
                </a:solidFill>
                <a:latin typeface="Sanchez"/>
              </a:rPr>
              <a:t>ZAKOŃCZENIE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79852" y="3889583"/>
            <a:ext cx="3979448" cy="2297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619"/>
              </a:lnSpc>
              <a:spcBef>
                <a:spcPct val="0"/>
              </a:spcBef>
            </a:pPr>
            <a:r>
              <a:rPr lang="en-US" sz="3299" spc="49">
                <a:solidFill>
                  <a:srgbClr val="1A2C5A"/>
                </a:solidFill>
                <a:latin typeface="Sanchez"/>
              </a:rPr>
              <a:t>NIEUDANA PRÓBA ROZWIĄZANIA PROBLEMU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87569" y="4761121"/>
            <a:ext cx="4431886" cy="55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 spc="49">
                <a:solidFill>
                  <a:srgbClr val="1A2C5A"/>
                </a:solidFill>
                <a:latin typeface="Sanchez"/>
              </a:rPr>
              <a:t>PROBLEM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28700" y="17797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7158" y="432646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2" y="0"/>
                </a:lnTo>
                <a:lnTo>
                  <a:pt x="5226282" y="1192108"/>
                </a:lnTo>
                <a:lnTo>
                  <a:pt x="0" y="1192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3190504" y="1624754"/>
            <a:ext cx="11906992" cy="7774077"/>
            <a:chOff x="0" y="0"/>
            <a:chExt cx="3135998" cy="20474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5998" cy="2047494"/>
            </a:xfrm>
            <a:custGeom>
              <a:avLst/>
              <a:gdLst/>
              <a:ahLst/>
              <a:cxnLst/>
              <a:rect l="l" t="t" r="r" b="b"/>
              <a:pathLst>
                <a:path w="3135998" h="2047494">
                  <a:moveTo>
                    <a:pt x="0" y="0"/>
                  </a:moveTo>
                  <a:lnTo>
                    <a:pt x="3135998" y="0"/>
                  </a:lnTo>
                  <a:lnTo>
                    <a:pt x="3135998" y="2047494"/>
                  </a:lnTo>
                  <a:lnTo>
                    <a:pt x="0" y="2047494"/>
                  </a:lnTo>
                  <a:close/>
                </a:path>
              </a:pathLst>
            </a:cu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321954" y="2823743"/>
            <a:ext cx="7644092" cy="4924945"/>
          </a:xfrm>
          <a:custGeom>
            <a:avLst/>
            <a:gdLst/>
            <a:ahLst/>
            <a:cxnLst/>
            <a:rect l="l" t="t" r="r" b="b"/>
            <a:pathLst>
              <a:path w="7644092" h="4924945">
                <a:moveTo>
                  <a:pt x="0" y="0"/>
                </a:moveTo>
                <a:lnTo>
                  <a:pt x="7644092" y="0"/>
                </a:lnTo>
                <a:lnTo>
                  <a:pt x="7644092" y="4924945"/>
                </a:lnTo>
                <a:lnTo>
                  <a:pt x="0" y="4924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6206379" y="8144512"/>
            <a:ext cx="587524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3"/>
              </a:lnSpc>
            </a:pPr>
            <a:r>
              <a:rPr lang="en-US" sz="3603" u="sng" spc="-145">
                <a:solidFill>
                  <a:srgbClr val="000000"/>
                </a:solidFill>
                <a:latin typeface="Open Sans"/>
              </a:rPr>
              <a:t>Posłuchajcie pewnej historii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501475" y="125486"/>
            <a:ext cx="9543" cy="10287000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 rot="-5400000">
            <a:off x="15649746" y="3498785"/>
            <a:ext cx="9543" cy="10287000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0511018" y="0"/>
            <a:ext cx="7900235" cy="10412486"/>
            <a:chOff x="0" y="0"/>
            <a:chExt cx="2080720" cy="27423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80720" cy="2742383"/>
            </a:xfrm>
            <a:custGeom>
              <a:avLst/>
              <a:gdLst/>
              <a:ahLst/>
              <a:cxnLst/>
              <a:rect l="l" t="t" r="r" b="b"/>
              <a:pathLst>
                <a:path w="2080720" h="2742383">
                  <a:moveTo>
                    <a:pt x="0" y="0"/>
                  </a:moveTo>
                  <a:lnTo>
                    <a:pt x="2080720" y="0"/>
                  </a:lnTo>
                  <a:lnTo>
                    <a:pt x="2080720" y="2742383"/>
                  </a:lnTo>
                  <a:lnTo>
                    <a:pt x="0" y="2742383"/>
                  </a:lnTo>
                  <a:close/>
                </a:path>
              </a:pathLst>
            </a:cu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302813" y="2109777"/>
            <a:ext cx="6316646" cy="6537279"/>
          </a:xfrm>
          <a:custGeom>
            <a:avLst/>
            <a:gdLst/>
            <a:ahLst/>
            <a:cxnLst/>
            <a:rect l="l" t="t" r="r" b="b"/>
            <a:pathLst>
              <a:path w="6316646" h="6537279">
                <a:moveTo>
                  <a:pt x="0" y="0"/>
                </a:moveTo>
                <a:lnTo>
                  <a:pt x="6316645" y="0"/>
                </a:lnTo>
                <a:lnTo>
                  <a:pt x="6316645" y="6537279"/>
                </a:lnTo>
                <a:lnTo>
                  <a:pt x="0" y="6537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194861" y="2664136"/>
            <a:ext cx="8684416" cy="502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1"/>
              </a:lnSpc>
            </a:pPr>
            <a:r>
              <a:rPr lang="en-US" sz="7201">
                <a:solidFill>
                  <a:srgbClr val="131114"/>
                </a:solidFill>
                <a:latin typeface="Sanchez"/>
              </a:rPr>
              <a:t>Analiza przedstawionej przez prowadzącego warsztaty historii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597</Words>
  <Application>Microsoft Office PowerPoint</Application>
  <PresentationFormat>Niestandardowy</PresentationFormat>
  <Paragraphs>127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3" baseType="lpstr">
      <vt:lpstr>HK Grotesk Medium</vt:lpstr>
      <vt:lpstr>Calibri</vt:lpstr>
      <vt:lpstr>HK Grotesk Light</vt:lpstr>
      <vt:lpstr>Open Sans</vt:lpstr>
      <vt:lpstr>Arial</vt:lpstr>
      <vt:lpstr>Merriweather Bold</vt:lpstr>
      <vt:lpstr>Sanchez</vt:lpstr>
      <vt:lpstr>League Spartan</vt:lpstr>
      <vt:lpstr>Libre Baskerville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"Mała wielka historia” – jak mówić o ważnych wydarzeniach historycznych, z jednostkowej perspektywy?</dc:title>
  <dc:creator>Dorota Lachowska</dc:creator>
  <cp:lastModifiedBy>Agata Gumienniak</cp:lastModifiedBy>
  <cp:revision>2</cp:revision>
  <dcterms:created xsi:type="dcterms:W3CDTF">2006-08-16T00:00:00Z</dcterms:created>
  <dcterms:modified xsi:type="dcterms:W3CDTF">2023-08-01T11:09:01Z</dcterms:modified>
  <dc:identifier>DAFo_PYrsyk</dc:identifier>
</cp:coreProperties>
</file>