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9"/>
    <p:sldId id="257" r:id="rId40"/>
    <p:sldId id="258" r:id="rId41"/>
    <p:sldId id="259" r:id="rId42"/>
    <p:sldId id="260" r:id="rId43"/>
    <p:sldId id="261" r:id="rId44"/>
    <p:sldId id="262" r:id="rId45"/>
    <p:sldId id="263" r:id="rId46"/>
    <p:sldId id="264" r:id="rId47"/>
    <p:sldId id="265" r:id="rId48"/>
    <p:sldId id="266" r:id="rId49"/>
    <p:sldId id="267" r:id="rId50"/>
    <p:sldId id="268" r:id="rId51"/>
    <p:sldId id="269" r:id="rId52"/>
    <p:sldId id="270" r:id="rId53"/>
    <p:sldId id="271" r:id="rId54"/>
    <p:sldId id="272" r:id="rId55"/>
    <p:sldId id="273" r:id="rId56"/>
    <p:sldId id="274" r:id="rId57"/>
    <p:sldId id="275" r:id="rId58"/>
    <p:sldId id="276" r:id="rId59"/>
    <p:sldId id="277" r:id="rId60"/>
    <p:sldId id="278" r:id="rId61"/>
    <p:sldId id="279" r:id="rId62"/>
    <p:sldId id="280" r:id="rId63"/>
    <p:sldId id="281" r:id="rId64"/>
    <p:sldId id="282" r:id="rId65"/>
    <p:sldId id="283" r:id="rId66"/>
    <p:sldId id="284" r:id="rId67"/>
    <p:sldId id="285" r:id="rId68"/>
    <p:sldId id="286" r:id="rId69"/>
    <p:sldId id="287" r:id="rId70"/>
    <p:sldId id="288" r:id="rId71"/>
    <p:sldId id="289" r:id="rId72"/>
  </p:sldIdLst>
  <p:sldSz cx="9753600" cy="73152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Kollektif" charset="1" panose="020B0604020101010102"/>
      <p:regular r:id="rId10"/>
    </p:embeddedFont>
    <p:embeddedFont>
      <p:font typeface="Kollektif Bold" charset="1" panose="020B0604020101010102"/>
      <p:regular r:id="rId11"/>
    </p:embeddedFont>
    <p:embeddedFont>
      <p:font typeface="Kollektif Italics" charset="1" panose="020B0604020101010102"/>
      <p:regular r:id="rId12"/>
    </p:embeddedFont>
    <p:embeddedFont>
      <p:font typeface="Kollektif Bold Italics" charset="1" panose="020B0604020101010102"/>
      <p:regular r:id="rId13"/>
    </p:embeddedFont>
    <p:embeddedFont>
      <p:font typeface="Roboto" charset="1" panose="02000000000000000000"/>
      <p:regular r:id="rId14"/>
    </p:embeddedFont>
    <p:embeddedFont>
      <p:font typeface="Roboto Bold" charset="1" panose="02000000000000000000"/>
      <p:regular r:id="rId15"/>
    </p:embeddedFont>
    <p:embeddedFont>
      <p:font typeface="Roboto Italics" charset="1" panose="02000000000000000000"/>
      <p:regular r:id="rId16"/>
    </p:embeddedFont>
    <p:embeddedFont>
      <p:font typeface="Roboto Bold Italics" charset="1" panose="02000000000000000000"/>
      <p:regular r:id="rId17"/>
    </p:embeddedFont>
    <p:embeddedFont>
      <p:font typeface="Bangers" charset="1" panose="020B0603050302020204"/>
      <p:regular r:id="rId18"/>
    </p:embeddedFont>
    <p:embeddedFont>
      <p:font typeface="Open Sans Extra Bold" charset="1" panose="020B0906030804020204"/>
      <p:regular r:id="rId19"/>
    </p:embeddedFont>
    <p:embeddedFont>
      <p:font typeface="Open Sans Extra Bold Italics" charset="1" panose="020B0906030804020204"/>
      <p:regular r:id="rId20"/>
    </p:embeddedFont>
    <p:embeddedFont>
      <p:font typeface="HK Grotesk" charset="1" panose="00000500000000000000"/>
      <p:regular r:id="rId21"/>
    </p:embeddedFont>
    <p:embeddedFont>
      <p:font typeface="HK Grotesk Bold" charset="1" panose="00000800000000000000"/>
      <p:regular r:id="rId22"/>
    </p:embeddedFont>
    <p:embeddedFont>
      <p:font typeface="HK Grotesk Italics" charset="1" panose="00000500000000000000"/>
      <p:regular r:id="rId23"/>
    </p:embeddedFont>
    <p:embeddedFont>
      <p:font typeface="HK Grotesk Bold Italics" charset="1" panose="00000800000000000000"/>
      <p:regular r:id="rId24"/>
    </p:embeddedFont>
    <p:embeddedFont>
      <p:font typeface="HK Grotesk Light" charset="1" panose="00000400000000000000"/>
      <p:regular r:id="rId25"/>
    </p:embeddedFont>
    <p:embeddedFont>
      <p:font typeface="HK Grotesk Light Italics" charset="1" panose="00000400000000000000"/>
      <p:regular r:id="rId26"/>
    </p:embeddedFont>
    <p:embeddedFont>
      <p:font typeface="HK Grotesk Medium" charset="1" panose="00000600000000000000"/>
      <p:regular r:id="rId27"/>
    </p:embeddedFont>
    <p:embeddedFont>
      <p:font typeface="HK Grotesk Medium Italics" charset="1" panose="00000600000000000000"/>
      <p:regular r:id="rId28"/>
    </p:embeddedFont>
    <p:embeddedFont>
      <p:font typeface="HK Grotesk Semi-Bold" charset="1" panose="00000700000000000000"/>
      <p:regular r:id="rId29"/>
    </p:embeddedFont>
    <p:embeddedFont>
      <p:font typeface="HK Grotesk Semi-Bold Italics" charset="1" panose="00000700000000000000"/>
      <p:regular r:id="rId30"/>
    </p:embeddedFont>
    <p:embeddedFont>
      <p:font typeface="Open Sans" charset="1" panose="020B0606030504020204"/>
      <p:regular r:id="rId31"/>
    </p:embeddedFont>
    <p:embeddedFont>
      <p:font typeface="Open Sans Bold" charset="1" panose="020B0806030504020204"/>
      <p:regular r:id="rId32"/>
    </p:embeddedFont>
    <p:embeddedFont>
      <p:font typeface="Open Sans Italics" charset="1" panose="020B0606030504020204"/>
      <p:regular r:id="rId33"/>
    </p:embeddedFont>
    <p:embeddedFont>
      <p:font typeface="Open Sans Bold Italics" charset="1" panose="020B0806030504020204"/>
      <p:regular r:id="rId34"/>
    </p:embeddedFont>
    <p:embeddedFont>
      <p:font typeface="Open Sans Light" charset="1" panose="020B0306030504020204"/>
      <p:regular r:id="rId35"/>
    </p:embeddedFont>
    <p:embeddedFont>
      <p:font typeface="Open Sans Light Italics" charset="1" panose="020B0306030504020204"/>
      <p:regular r:id="rId36"/>
    </p:embeddedFont>
    <p:embeddedFont>
      <p:font typeface="Open Sans Ultra-Bold" charset="1" panose="00000000000000000000"/>
      <p:regular r:id="rId37"/>
    </p:embeddedFont>
    <p:embeddedFont>
      <p:font typeface="Open Sans Ultra-Bold Italics" charset="1" panose="0000000000000000000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slides/slide1.xml" Type="http://schemas.openxmlformats.org/officeDocument/2006/relationships/slide"/><Relationship Id="rId4" Target="theme/theme1.xml" Type="http://schemas.openxmlformats.org/officeDocument/2006/relationships/theme"/><Relationship Id="rId40" Target="slides/slide2.xml" Type="http://schemas.openxmlformats.org/officeDocument/2006/relationships/slide"/><Relationship Id="rId41" Target="slides/slide3.xml" Type="http://schemas.openxmlformats.org/officeDocument/2006/relationships/slide"/><Relationship Id="rId42" Target="slides/slide4.xml" Type="http://schemas.openxmlformats.org/officeDocument/2006/relationships/slide"/><Relationship Id="rId43" Target="slides/slide5.xml" Type="http://schemas.openxmlformats.org/officeDocument/2006/relationships/slide"/><Relationship Id="rId44" Target="slides/slide6.xml" Type="http://schemas.openxmlformats.org/officeDocument/2006/relationships/slide"/><Relationship Id="rId45" Target="slides/slide7.xml" Type="http://schemas.openxmlformats.org/officeDocument/2006/relationships/slide"/><Relationship Id="rId46" Target="slides/slide8.xml" Type="http://schemas.openxmlformats.org/officeDocument/2006/relationships/slide"/><Relationship Id="rId47" Target="slides/slide9.xml" Type="http://schemas.openxmlformats.org/officeDocument/2006/relationships/slide"/><Relationship Id="rId48" Target="slides/slide10.xml" Type="http://schemas.openxmlformats.org/officeDocument/2006/relationships/slide"/><Relationship Id="rId49" Target="slides/slide11.xml" Type="http://schemas.openxmlformats.org/officeDocument/2006/relationships/slide"/><Relationship Id="rId5" Target="tableStyles.xml" Type="http://schemas.openxmlformats.org/officeDocument/2006/relationships/tableStyles"/><Relationship Id="rId50" Target="slides/slide12.xml" Type="http://schemas.openxmlformats.org/officeDocument/2006/relationships/slide"/><Relationship Id="rId51" Target="slides/slide13.xml" Type="http://schemas.openxmlformats.org/officeDocument/2006/relationships/slide"/><Relationship Id="rId52" Target="slides/slide14.xml" Type="http://schemas.openxmlformats.org/officeDocument/2006/relationships/slide"/><Relationship Id="rId53" Target="slides/slide15.xml" Type="http://schemas.openxmlformats.org/officeDocument/2006/relationships/slide"/><Relationship Id="rId54" Target="slides/slide16.xml" Type="http://schemas.openxmlformats.org/officeDocument/2006/relationships/slide"/><Relationship Id="rId55" Target="slides/slide17.xml" Type="http://schemas.openxmlformats.org/officeDocument/2006/relationships/slide"/><Relationship Id="rId56" Target="slides/slide18.xml" Type="http://schemas.openxmlformats.org/officeDocument/2006/relationships/slide"/><Relationship Id="rId57" Target="slides/slide19.xml" Type="http://schemas.openxmlformats.org/officeDocument/2006/relationships/slide"/><Relationship Id="rId58" Target="slides/slide20.xml" Type="http://schemas.openxmlformats.org/officeDocument/2006/relationships/slide"/><Relationship Id="rId59" Target="slides/slide21.xml" Type="http://schemas.openxmlformats.org/officeDocument/2006/relationships/slide"/><Relationship Id="rId6" Target="fonts/font6.fntdata" Type="http://schemas.openxmlformats.org/officeDocument/2006/relationships/font"/><Relationship Id="rId60" Target="slides/slide22.xml" Type="http://schemas.openxmlformats.org/officeDocument/2006/relationships/slide"/><Relationship Id="rId61" Target="slides/slide23.xml" Type="http://schemas.openxmlformats.org/officeDocument/2006/relationships/slide"/><Relationship Id="rId62" Target="slides/slide24.xml" Type="http://schemas.openxmlformats.org/officeDocument/2006/relationships/slide"/><Relationship Id="rId63" Target="slides/slide25.xml" Type="http://schemas.openxmlformats.org/officeDocument/2006/relationships/slide"/><Relationship Id="rId64" Target="slides/slide26.xml" Type="http://schemas.openxmlformats.org/officeDocument/2006/relationships/slide"/><Relationship Id="rId65" Target="slides/slide27.xml" Type="http://schemas.openxmlformats.org/officeDocument/2006/relationships/slide"/><Relationship Id="rId66" Target="slides/slide28.xml" Type="http://schemas.openxmlformats.org/officeDocument/2006/relationships/slide"/><Relationship Id="rId67" Target="slides/slide29.xml" Type="http://schemas.openxmlformats.org/officeDocument/2006/relationships/slide"/><Relationship Id="rId68" Target="slides/slide30.xml" Type="http://schemas.openxmlformats.org/officeDocument/2006/relationships/slide"/><Relationship Id="rId69" Target="slides/slide31.xml" Type="http://schemas.openxmlformats.org/officeDocument/2006/relationships/slide"/><Relationship Id="rId7" Target="fonts/font7.fntdata" Type="http://schemas.openxmlformats.org/officeDocument/2006/relationships/font"/><Relationship Id="rId70" Target="slides/slide32.xml" Type="http://schemas.openxmlformats.org/officeDocument/2006/relationships/slide"/><Relationship Id="rId71" Target="slides/slide33.xml" Type="http://schemas.openxmlformats.org/officeDocument/2006/relationships/slide"/><Relationship Id="rId72" Target="slides/slide34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4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7.png" Type="http://schemas.openxmlformats.org/officeDocument/2006/relationships/image"/><Relationship Id="rId4" Target="../media/image28.sv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5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6.png" Type="http://schemas.openxmlformats.org/officeDocument/2006/relationships/image"/><Relationship Id="rId4" Target="../media/image37.sv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8.png" Type="http://schemas.openxmlformats.org/officeDocument/2006/relationships/image"/><Relationship Id="rId4" Target="../media/image39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1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0.png" Type="http://schemas.openxmlformats.org/officeDocument/2006/relationships/image"/><Relationship Id="rId4" Target="../media/image39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1.png" Type="http://schemas.openxmlformats.org/officeDocument/2006/relationships/image"/><Relationship Id="rId4" Target="../media/image39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2.png" Type="http://schemas.openxmlformats.org/officeDocument/2006/relationships/image"/><Relationship Id="rId4" Target="../media/image39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3.jpe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4.png" Type="http://schemas.openxmlformats.org/officeDocument/2006/relationships/image"/><Relationship Id="rId4" Target="../media/image45.sv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6.jpe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9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50.png" Type="http://schemas.openxmlformats.org/officeDocument/2006/relationships/image"/><Relationship Id="rId4" Target="../media/image51.sv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52.png" Type="http://schemas.openxmlformats.org/officeDocument/2006/relationships/image"/><Relationship Id="rId4" Target="../media/image53.sv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56.png" Type="http://schemas.openxmlformats.org/officeDocument/2006/relationships/image"/><Relationship Id="rId4" Target="../media/image57.sv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3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58.png" Type="http://schemas.openxmlformats.org/officeDocument/2006/relationships/image"/><Relationship Id="rId4" Target="../media/image59.svg" Type="http://schemas.openxmlformats.org/officeDocument/2006/relationships/image"/></Relationships>
</file>

<file path=ppt/slides/_rels/slide3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0.png" Type="http://schemas.openxmlformats.org/officeDocument/2006/relationships/image"/><Relationship Id="rId4" Target="../media/image61.svg" Type="http://schemas.openxmlformats.org/officeDocument/2006/relationships/image"/></Relationships>
</file>

<file path=ppt/slides/_rels/slide3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Relationship Id="rId3" Target="../media/image5.png" Type="http://schemas.openxmlformats.org/officeDocument/2006/relationships/image"/><Relationship Id="rId4" Target="../media/image4.png" Type="http://schemas.openxmlformats.org/officeDocument/2006/relationships/image"/><Relationship Id="rId5" Target="../media/image63.png" Type="http://schemas.openxmlformats.org/officeDocument/2006/relationships/image"/><Relationship Id="rId6" Target="../media/image64.svg" Type="http://schemas.openxmlformats.org/officeDocument/2006/relationships/image"/><Relationship Id="rId7" Target="../media/image8.jpe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2" Target="../media/image5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9753600" cy="7315200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236576" y="2035076"/>
            <a:ext cx="7132320" cy="1829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44"/>
              </a:lnSpc>
            </a:pPr>
            <a:r>
              <a:rPr lang="en-US" sz="4393" spc="-176">
                <a:solidFill>
                  <a:srgbClr val="0E2C8E"/>
                </a:solidFill>
                <a:latin typeface="Roboto Bold"/>
              </a:rPr>
              <a:t>MULTIMEDIA NA RZECZ PROMOCJI DZIEDZICTWA KULTUROWEGO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98624" y="4102281"/>
            <a:ext cx="7315200" cy="13712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87"/>
              </a:lnSpc>
            </a:pPr>
            <a:r>
              <a:rPr lang="en-US" sz="2799" spc="-111">
                <a:solidFill>
                  <a:srgbClr val="0E2C8E"/>
                </a:solidFill>
                <a:latin typeface="Roboto Bold"/>
              </a:rPr>
              <a:t>Warsztat filmowy z użyciem smartfonu cz. 1 </a:t>
            </a:r>
          </a:p>
          <a:p>
            <a:pPr algn="ctr">
              <a:lnSpc>
                <a:spcPts val="2687"/>
              </a:lnSpc>
            </a:pPr>
            <a:r>
              <a:rPr lang="en-US" sz="2799" spc="-111">
                <a:solidFill>
                  <a:srgbClr val="0E2C8E"/>
                </a:solidFill>
                <a:latin typeface="Roboto Bold"/>
              </a:rPr>
              <a:t>– tworzenie prostych scenariuszy opowiadających historię</a:t>
            </a:r>
          </a:p>
          <a:p>
            <a:pPr algn="ctr">
              <a:lnSpc>
                <a:spcPts val="2687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0" y="6321024"/>
            <a:ext cx="9753600" cy="1036416"/>
          </a:xfrm>
          <a:custGeom>
            <a:avLst/>
            <a:gdLst/>
            <a:ahLst/>
            <a:cxnLst/>
            <a:rect r="r" b="b" t="t" l="l"/>
            <a:pathLst>
              <a:path h="1036416" w="9753600">
                <a:moveTo>
                  <a:pt x="0" y="0"/>
                </a:moveTo>
                <a:lnTo>
                  <a:pt x="9753600" y="0"/>
                </a:lnTo>
                <a:lnTo>
                  <a:pt x="9753600" y="1036416"/>
                </a:lnTo>
                <a:lnTo>
                  <a:pt x="0" y="1036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599488" y="6396288"/>
            <a:ext cx="2814336" cy="803712"/>
          </a:xfrm>
          <a:custGeom>
            <a:avLst/>
            <a:gdLst/>
            <a:ahLst/>
            <a:cxnLst/>
            <a:rect r="r" b="b" t="t" l="l"/>
            <a:pathLst>
              <a:path h="803712" w="2814336">
                <a:moveTo>
                  <a:pt x="0" y="0"/>
                </a:moveTo>
                <a:lnTo>
                  <a:pt x="2814336" y="0"/>
                </a:lnTo>
                <a:lnTo>
                  <a:pt x="2814336" y="803712"/>
                </a:lnTo>
                <a:lnTo>
                  <a:pt x="0" y="8037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1" r="0" b="-1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93088" y="6528768"/>
            <a:ext cx="2716416" cy="620544"/>
          </a:xfrm>
          <a:custGeom>
            <a:avLst/>
            <a:gdLst/>
            <a:ahLst/>
            <a:cxnLst/>
            <a:rect r="r" b="b" t="t" l="l"/>
            <a:pathLst>
              <a:path h="620544" w="2716416">
                <a:moveTo>
                  <a:pt x="0" y="0"/>
                </a:moveTo>
                <a:lnTo>
                  <a:pt x="2716416" y="0"/>
                </a:lnTo>
                <a:lnTo>
                  <a:pt x="2716416" y="620544"/>
                </a:lnTo>
                <a:lnTo>
                  <a:pt x="0" y="6205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" r="0" b="-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5576064"/>
            <a:ext cx="9753600" cy="764544"/>
          </a:xfrm>
          <a:custGeom>
            <a:avLst/>
            <a:gdLst/>
            <a:ahLst/>
            <a:cxnLst/>
            <a:rect r="r" b="b" t="t" l="l"/>
            <a:pathLst>
              <a:path h="764544" w="9753600">
                <a:moveTo>
                  <a:pt x="0" y="0"/>
                </a:moveTo>
                <a:lnTo>
                  <a:pt x="9753600" y="0"/>
                </a:lnTo>
                <a:lnTo>
                  <a:pt x="9753600" y="764544"/>
                </a:lnTo>
                <a:lnTo>
                  <a:pt x="0" y="7645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51840" y="5617536"/>
            <a:ext cx="2377344" cy="662016"/>
          </a:xfrm>
          <a:custGeom>
            <a:avLst/>
            <a:gdLst/>
            <a:ahLst/>
            <a:cxnLst/>
            <a:rect r="r" b="b" t="t" l="l"/>
            <a:pathLst>
              <a:path h="662016" w="2377344">
                <a:moveTo>
                  <a:pt x="0" y="0"/>
                </a:moveTo>
                <a:lnTo>
                  <a:pt x="2377344" y="0"/>
                </a:lnTo>
                <a:lnTo>
                  <a:pt x="2377344" y="662016"/>
                </a:lnTo>
                <a:lnTo>
                  <a:pt x="0" y="6620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" r="0" b="-19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037568" y="5623296"/>
            <a:ext cx="1331328" cy="601344"/>
          </a:xfrm>
          <a:custGeom>
            <a:avLst/>
            <a:gdLst/>
            <a:ahLst/>
            <a:cxnLst/>
            <a:rect r="r" b="b" t="t" l="l"/>
            <a:pathLst>
              <a:path h="601344" w="1331328">
                <a:moveTo>
                  <a:pt x="0" y="0"/>
                </a:moveTo>
                <a:lnTo>
                  <a:pt x="1331328" y="0"/>
                </a:lnTo>
                <a:lnTo>
                  <a:pt x="1331328" y="601344"/>
                </a:lnTo>
                <a:lnTo>
                  <a:pt x="0" y="60134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-15" r="0" b="-1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542720" y="5602944"/>
            <a:ext cx="668160" cy="629376"/>
          </a:xfrm>
          <a:custGeom>
            <a:avLst/>
            <a:gdLst/>
            <a:ahLst/>
            <a:cxnLst/>
            <a:rect r="r" b="b" t="t" l="l"/>
            <a:pathLst>
              <a:path h="629376" w="668160">
                <a:moveTo>
                  <a:pt x="0" y="0"/>
                </a:moveTo>
                <a:lnTo>
                  <a:pt x="668160" y="0"/>
                </a:lnTo>
                <a:lnTo>
                  <a:pt x="668160" y="629376"/>
                </a:lnTo>
                <a:lnTo>
                  <a:pt x="0" y="6293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-3625" r="0" b="-3625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691160" y="5089944"/>
            <a:ext cx="1777104" cy="219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27"/>
              </a:lnSpc>
            </a:pPr>
            <a:r>
              <a:rPr lang="en-US" sz="1439" spc="-58">
                <a:solidFill>
                  <a:srgbClr val="0E2C8E"/>
                </a:solidFill>
                <a:latin typeface="Open Sans Bold"/>
              </a:rPr>
              <a:t>M4W2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970398"/>
            <a:ext cx="9753600" cy="4765092"/>
          </a:xfrm>
          <a:custGeom>
            <a:avLst/>
            <a:gdLst/>
            <a:ahLst/>
            <a:cxnLst/>
            <a:rect r="r" b="b" t="t" l="l"/>
            <a:pathLst>
              <a:path h="4765092" w="9753600">
                <a:moveTo>
                  <a:pt x="0" y="0"/>
                </a:moveTo>
                <a:lnTo>
                  <a:pt x="9753600" y="0"/>
                </a:lnTo>
                <a:lnTo>
                  <a:pt x="9753600" y="4765092"/>
                </a:lnTo>
                <a:lnTo>
                  <a:pt x="0" y="4765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8186" r="0" b="-1818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22016" y="1367824"/>
            <a:ext cx="8600064" cy="501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3500" spc="-140">
                <a:solidFill>
                  <a:srgbClr val="BDD62F"/>
                </a:solidFill>
                <a:latin typeface="Roboto Bold"/>
              </a:rPr>
              <a:t>Etap 2: Koncepcja interesującego scenariusza</a:t>
            </a:r>
          </a:p>
        </p:txBody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D6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14937" y="4312516"/>
            <a:ext cx="1723727" cy="1934055"/>
          </a:xfrm>
          <a:custGeom>
            <a:avLst/>
            <a:gdLst/>
            <a:ahLst/>
            <a:cxnLst/>
            <a:rect r="r" b="b" t="t" l="l"/>
            <a:pathLst>
              <a:path h="1934055" w="1723727">
                <a:moveTo>
                  <a:pt x="0" y="0"/>
                </a:moveTo>
                <a:lnTo>
                  <a:pt x="1723726" y="0"/>
                </a:lnTo>
                <a:lnTo>
                  <a:pt x="1723726" y="1934056"/>
                </a:lnTo>
                <a:lnTo>
                  <a:pt x="0" y="1934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2313432"/>
            <a:ext cx="8290560" cy="1344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>
                <a:solidFill>
                  <a:srgbClr val="FFFFFF"/>
                </a:solidFill>
                <a:latin typeface="Roboto Bold"/>
              </a:rPr>
              <a:t>Jeśli w ciągu kilku pierwszych sekund nasz film promocyjny nie skupi uwagi widza, możemy być niemal pewni, że widz nie obejrzy go do końca.</a:t>
            </a:r>
          </a:p>
        </p:txBody>
      </p: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D6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49517" y="4012258"/>
            <a:ext cx="1854565" cy="2018574"/>
          </a:xfrm>
          <a:custGeom>
            <a:avLst/>
            <a:gdLst/>
            <a:ahLst/>
            <a:cxnLst/>
            <a:rect r="r" b="b" t="t" l="l"/>
            <a:pathLst>
              <a:path h="2018574" w="1854565">
                <a:moveTo>
                  <a:pt x="0" y="0"/>
                </a:moveTo>
                <a:lnTo>
                  <a:pt x="1854566" y="0"/>
                </a:lnTo>
                <a:lnTo>
                  <a:pt x="1854566" y="2018575"/>
                </a:lnTo>
                <a:lnTo>
                  <a:pt x="0" y="20185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2397618"/>
            <a:ext cx="8290560" cy="906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>
                <a:solidFill>
                  <a:srgbClr val="FFFFFF"/>
                </a:solidFill>
                <a:latin typeface="Roboto Bold"/>
              </a:rPr>
              <a:t>Jeżeli będziemy chcieli przekazać za dużo widz się zmęczy i nie wytrwa do końca filmu.</a:t>
            </a:r>
          </a:p>
        </p:txBody>
      </p: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D6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2725309"/>
            <a:ext cx="8290560" cy="2220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8">
                <a:solidFill>
                  <a:srgbClr val="FFFFFF"/>
                </a:solidFill>
                <a:latin typeface="Roboto Bold"/>
              </a:rPr>
              <a:t>Przeczytajmy swój scenariusz i spróbujmy wyobrazić sobie cały film ujęcie po ujęciu. Skonsultujmy go również z kilkoma </a:t>
            </a:r>
          </a:p>
          <a:p>
            <a:pPr algn="ctr">
              <a:lnSpc>
                <a:spcPts val="3456"/>
              </a:lnSpc>
            </a:pPr>
            <a:r>
              <a:rPr lang="en-US" sz="3200" spc="-128">
                <a:solidFill>
                  <a:srgbClr val="FFFFFF"/>
                </a:solidFill>
                <a:latin typeface="Roboto Bold"/>
              </a:rPr>
              <a:t>niezależnymi osobami.</a:t>
            </a:r>
          </a:p>
          <a:p>
            <a:pPr algn="ctr">
              <a:lnSpc>
                <a:spcPts val="3456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fast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D6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30975" y="4372783"/>
            <a:ext cx="1291650" cy="1435167"/>
          </a:xfrm>
          <a:custGeom>
            <a:avLst/>
            <a:gdLst/>
            <a:ahLst/>
            <a:cxnLst/>
            <a:rect r="r" b="b" t="t" l="l"/>
            <a:pathLst>
              <a:path h="1435167" w="1291650">
                <a:moveTo>
                  <a:pt x="0" y="0"/>
                </a:moveTo>
                <a:lnTo>
                  <a:pt x="1291650" y="0"/>
                </a:lnTo>
                <a:lnTo>
                  <a:pt x="1291650" y="1435167"/>
                </a:lnTo>
                <a:lnTo>
                  <a:pt x="0" y="14351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2303923"/>
            <a:ext cx="8290560" cy="1782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8">
                <a:solidFill>
                  <a:srgbClr val="FEFEFB"/>
                </a:solidFill>
                <a:latin typeface="Roboto Bold"/>
              </a:rPr>
              <a:t>Jeśli na etapie montażu jakiekolwiek fragmenty w filmie wydają nam się nudne, bądź spowalniające akcję – wytnijmy je.</a:t>
            </a:r>
          </a:p>
          <a:p>
            <a:pPr algn="ctr">
              <a:lnSpc>
                <a:spcPts val="3456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D6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2303923"/>
            <a:ext cx="8290560" cy="1344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>
                <a:solidFill>
                  <a:srgbClr val="FEFEFB"/>
                </a:solidFill>
                <a:latin typeface="Roboto Bold"/>
              </a:rPr>
              <a:t>Korzystaj ze Storytellingu, czyli oddziaływania na wyobraźnię i emocje słuchacza za pomocą opowieści „z życia wziętych”.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896382" y="3879711"/>
            <a:ext cx="1960837" cy="2370242"/>
          </a:xfrm>
          <a:custGeom>
            <a:avLst/>
            <a:gdLst/>
            <a:ahLst/>
            <a:cxnLst/>
            <a:rect r="r" b="b" t="t" l="l"/>
            <a:pathLst>
              <a:path h="2370242" w="1960837">
                <a:moveTo>
                  <a:pt x="0" y="0"/>
                </a:moveTo>
                <a:lnTo>
                  <a:pt x="1960836" y="0"/>
                </a:lnTo>
                <a:lnTo>
                  <a:pt x="1960836" y="2370242"/>
                </a:lnTo>
                <a:lnTo>
                  <a:pt x="0" y="2370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DD6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58243" y="4078320"/>
            <a:ext cx="2037113" cy="2108267"/>
          </a:xfrm>
          <a:custGeom>
            <a:avLst/>
            <a:gdLst/>
            <a:ahLst/>
            <a:cxnLst/>
            <a:rect r="r" b="b" t="t" l="l"/>
            <a:pathLst>
              <a:path h="2108267" w="2037113">
                <a:moveTo>
                  <a:pt x="0" y="0"/>
                </a:moveTo>
                <a:lnTo>
                  <a:pt x="2037114" y="0"/>
                </a:lnTo>
                <a:lnTo>
                  <a:pt x="2037114" y="2108268"/>
                </a:lnTo>
                <a:lnTo>
                  <a:pt x="0" y="2108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2303923"/>
            <a:ext cx="8290560" cy="906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8">
                <a:solidFill>
                  <a:srgbClr val="FEFEFB"/>
                </a:solidFill>
                <a:latin typeface="Roboto Bold"/>
              </a:rPr>
              <a:t>Co jest najważniejsze? </a:t>
            </a:r>
          </a:p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>
                <a:solidFill>
                  <a:srgbClr val="FEFEFB"/>
                </a:solidFill>
                <a:latin typeface="Roboto Bold"/>
              </a:rPr>
              <a:t>Historia. Orginalność. Ciekawy tytuł.</a:t>
            </a:r>
          </a:p>
        </p:txBody>
      </p:sp>
    </p:spTree>
  </p:cSld>
  <p:clrMapOvr>
    <a:masterClrMapping/>
  </p:clrMapOvr>
  <p:transition spd="fast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299414"/>
            <a:ext cx="9753600" cy="4503386"/>
          </a:xfrm>
          <a:custGeom>
            <a:avLst/>
            <a:gdLst/>
            <a:ahLst/>
            <a:cxnLst/>
            <a:rect r="r" b="b" t="t" l="l"/>
            <a:pathLst>
              <a:path h="4503386" w="9753600">
                <a:moveTo>
                  <a:pt x="0" y="0"/>
                </a:moveTo>
                <a:lnTo>
                  <a:pt x="9753600" y="0"/>
                </a:lnTo>
                <a:lnTo>
                  <a:pt x="9753600" y="4503386"/>
                </a:lnTo>
                <a:lnTo>
                  <a:pt x="0" y="45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149" r="0" b="-2214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22016" y="1358299"/>
            <a:ext cx="8600064" cy="12854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3100" spc="-124">
                <a:solidFill>
                  <a:srgbClr val="BDD62F"/>
                </a:solidFill>
                <a:latin typeface="Roboto Bold"/>
              </a:rPr>
              <a:t>Etap 3: Analiza filmów pod kątem scenariusza </a:t>
            </a:r>
          </a:p>
          <a:p>
            <a:pPr algn="ctr">
              <a:lnSpc>
                <a:spcPts val="3348"/>
              </a:lnSpc>
            </a:pPr>
            <a:r>
              <a:rPr lang="en-US" sz="3100" spc="-124">
                <a:solidFill>
                  <a:srgbClr val="BDD62F"/>
                </a:solidFill>
                <a:latin typeface="Roboto Bold"/>
              </a:rPr>
              <a:t>– przykłady dobrych praktyk</a:t>
            </a:r>
          </a:p>
          <a:p>
            <a:pPr algn="ctr">
              <a:lnSpc>
                <a:spcPts val="3348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fast">
    <p:fad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793004" y="4375093"/>
            <a:ext cx="2167591" cy="1891716"/>
          </a:xfrm>
          <a:custGeom>
            <a:avLst/>
            <a:gdLst/>
            <a:ahLst/>
            <a:cxnLst/>
            <a:rect r="r" b="b" t="t" l="l"/>
            <a:pathLst>
              <a:path h="1891716" w="2167591">
                <a:moveTo>
                  <a:pt x="0" y="0"/>
                </a:moveTo>
                <a:lnTo>
                  <a:pt x="2167592" y="0"/>
                </a:lnTo>
                <a:lnTo>
                  <a:pt x="2167592" y="1891716"/>
                </a:lnTo>
                <a:lnTo>
                  <a:pt x="0" y="18917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319346"/>
            <a:ext cx="8290560" cy="2658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8">
                <a:solidFill>
                  <a:srgbClr val="58595A"/>
                </a:solidFill>
                <a:latin typeface="Roboto Bold"/>
              </a:rPr>
              <a:t>Przed Tobą 4 filmy wykonane w różnych technikach i koncepcjach. </a:t>
            </a:r>
          </a:p>
          <a:p>
            <a:pPr algn="ctr">
              <a:lnSpc>
                <a:spcPts val="3456"/>
              </a:lnSpc>
            </a:pPr>
          </a:p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>
                <a:solidFill>
                  <a:srgbClr val="58595A"/>
                </a:solidFill>
                <a:latin typeface="Roboto Bold"/>
              </a:rPr>
              <a:t>Zwróć uwagę nie na samą treść, ale na to jak wiele istnieje możliwości tworzenia ciekawych materiałów video. </a:t>
            </a:r>
          </a:p>
        </p:txBody>
      </p:sp>
    </p:spTree>
  </p:cSld>
  <p:clrMapOvr>
    <a:masterClrMapping/>
  </p:clrMapOvr>
  <p:transition spd="fast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79522" y="1243651"/>
            <a:ext cx="7079294" cy="4689583"/>
          </a:xfrm>
          <a:custGeom>
            <a:avLst/>
            <a:gdLst/>
            <a:ahLst/>
            <a:cxnLst/>
            <a:rect r="r" b="b" t="t" l="l"/>
            <a:pathLst>
              <a:path h="4689583" w="7079294">
                <a:moveTo>
                  <a:pt x="0" y="0"/>
                </a:moveTo>
                <a:lnTo>
                  <a:pt x="7079294" y="0"/>
                </a:lnTo>
                <a:lnTo>
                  <a:pt x="7079294" y="4689583"/>
                </a:lnTo>
                <a:lnTo>
                  <a:pt x="0" y="468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9522" y="6122826"/>
            <a:ext cx="705535" cy="493875"/>
          </a:xfrm>
          <a:custGeom>
            <a:avLst/>
            <a:gdLst/>
            <a:ahLst/>
            <a:cxnLst/>
            <a:rect r="r" b="b" t="t" l="l"/>
            <a:pathLst>
              <a:path h="493875" w="705535">
                <a:moveTo>
                  <a:pt x="0" y="0"/>
                </a:moveTo>
                <a:lnTo>
                  <a:pt x="705535" y="0"/>
                </a:lnTo>
                <a:lnTo>
                  <a:pt x="705535" y="493874"/>
                </a:lnTo>
                <a:lnTo>
                  <a:pt x="0" y="493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599287" y="6215140"/>
            <a:ext cx="5759529" cy="280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BDD62F"/>
                </a:solidFill>
                <a:latin typeface="Open Sans Extra Bold"/>
              </a:rPr>
              <a:t>https://www.youtube.com/watch?v=UWIO2yG3DHk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503930" y="575490"/>
            <a:ext cx="3854887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5454"/>
                </a:solidFill>
                <a:latin typeface="Open Sans Bold"/>
              </a:rPr>
              <a:t>Uczciwy przewodnik</a:t>
            </a:r>
          </a:p>
        </p:txBody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1970398"/>
            <a:ext cx="9753600" cy="4765092"/>
          </a:xfrm>
          <a:custGeom>
            <a:avLst/>
            <a:gdLst/>
            <a:ahLst/>
            <a:cxnLst/>
            <a:rect r="r" b="b" t="t" l="l"/>
            <a:pathLst>
              <a:path h="4765092" w="9753600">
                <a:moveTo>
                  <a:pt x="0" y="0"/>
                </a:moveTo>
                <a:lnTo>
                  <a:pt x="9753600" y="0"/>
                </a:lnTo>
                <a:lnTo>
                  <a:pt x="9753600" y="4765092"/>
                </a:lnTo>
                <a:lnTo>
                  <a:pt x="0" y="47650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697" r="0" b="-2667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22016" y="1377349"/>
            <a:ext cx="8376951" cy="565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19"/>
              </a:lnSpc>
              <a:spcBef>
                <a:spcPct val="0"/>
              </a:spcBef>
            </a:pPr>
            <a:r>
              <a:rPr lang="en-US" sz="3999" spc="-160">
                <a:solidFill>
                  <a:srgbClr val="BDD62F"/>
                </a:solidFill>
                <a:latin typeface="Roboto Bold"/>
              </a:rPr>
              <a:t>Etap 1: Czym jest scenariusz filmowy?</a:t>
            </a:r>
          </a:p>
        </p:txBody>
      </p: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79522" y="1243651"/>
            <a:ext cx="7079294" cy="4689583"/>
          </a:xfrm>
          <a:custGeom>
            <a:avLst/>
            <a:gdLst/>
            <a:ahLst/>
            <a:cxnLst/>
            <a:rect r="r" b="b" t="t" l="l"/>
            <a:pathLst>
              <a:path h="4689583" w="7079294">
                <a:moveTo>
                  <a:pt x="0" y="0"/>
                </a:moveTo>
                <a:lnTo>
                  <a:pt x="7079294" y="0"/>
                </a:lnTo>
                <a:lnTo>
                  <a:pt x="7079294" y="4689583"/>
                </a:lnTo>
                <a:lnTo>
                  <a:pt x="0" y="468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" t="0" r="-106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9522" y="6122826"/>
            <a:ext cx="705535" cy="493875"/>
          </a:xfrm>
          <a:custGeom>
            <a:avLst/>
            <a:gdLst/>
            <a:ahLst/>
            <a:cxnLst/>
            <a:rect r="r" b="b" t="t" l="l"/>
            <a:pathLst>
              <a:path h="493875" w="705535">
                <a:moveTo>
                  <a:pt x="0" y="0"/>
                </a:moveTo>
                <a:lnTo>
                  <a:pt x="705535" y="0"/>
                </a:lnTo>
                <a:lnTo>
                  <a:pt x="705535" y="493874"/>
                </a:lnTo>
                <a:lnTo>
                  <a:pt x="0" y="493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634113" y="6215140"/>
            <a:ext cx="5689878" cy="280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BDD62F"/>
                </a:solidFill>
                <a:latin typeface="Open Sans Extra Bold"/>
              </a:rPr>
              <a:t>https://www.youtube.com/watch?v=JDaauwvXysw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295338" y="575490"/>
            <a:ext cx="3063478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5454"/>
                </a:solidFill>
                <a:latin typeface="Open Sans Bold"/>
              </a:rPr>
              <a:t>Facet od historii</a:t>
            </a:r>
          </a:p>
        </p:txBody>
      </p:sp>
    </p:spTree>
  </p:cSld>
  <p:clrMapOvr>
    <a:masterClrMapping/>
  </p:clrMapOvr>
  <p:transition spd="fast">
    <p:fade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79522" y="1243651"/>
            <a:ext cx="7079294" cy="4689583"/>
          </a:xfrm>
          <a:custGeom>
            <a:avLst/>
            <a:gdLst/>
            <a:ahLst/>
            <a:cxnLst/>
            <a:rect r="r" b="b" t="t" l="l"/>
            <a:pathLst>
              <a:path h="4689583" w="7079294">
                <a:moveTo>
                  <a:pt x="0" y="0"/>
                </a:moveTo>
                <a:lnTo>
                  <a:pt x="7079294" y="0"/>
                </a:lnTo>
                <a:lnTo>
                  <a:pt x="7079294" y="4689583"/>
                </a:lnTo>
                <a:lnTo>
                  <a:pt x="0" y="468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2" t="0" r="-192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9522" y="6122826"/>
            <a:ext cx="705535" cy="493875"/>
          </a:xfrm>
          <a:custGeom>
            <a:avLst/>
            <a:gdLst/>
            <a:ahLst/>
            <a:cxnLst/>
            <a:rect r="r" b="b" t="t" l="l"/>
            <a:pathLst>
              <a:path h="493875" w="705535">
                <a:moveTo>
                  <a:pt x="0" y="0"/>
                </a:moveTo>
                <a:lnTo>
                  <a:pt x="705535" y="0"/>
                </a:lnTo>
                <a:lnTo>
                  <a:pt x="705535" y="493874"/>
                </a:lnTo>
                <a:lnTo>
                  <a:pt x="0" y="493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549304" y="6215140"/>
            <a:ext cx="6131639" cy="280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BDD62F"/>
                </a:solidFill>
                <a:latin typeface="Open Sans Extra Bold"/>
              </a:rPr>
              <a:t>https://www.youtube.com/watch?v=DUafW5QkASA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071971" y="575490"/>
            <a:ext cx="428684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5454"/>
                </a:solidFill>
                <a:latin typeface="Open Sans Bold"/>
              </a:rPr>
              <a:t>Wieża Eiffela dla dzieci</a:t>
            </a:r>
          </a:p>
        </p:txBody>
      </p:sp>
    </p:spTree>
  </p:cSld>
  <p:clrMapOvr>
    <a:masterClrMapping/>
  </p:clrMapOvr>
  <p:transition spd="fast">
    <p:fade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79522" y="1243651"/>
            <a:ext cx="7079294" cy="4689583"/>
          </a:xfrm>
          <a:custGeom>
            <a:avLst/>
            <a:gdLst/>
            <a:ahLst/>
            <a:cxnLst/>
            <a:rect r="r" b="b" t="t" l="l"/>
            <a:pathLst>
              <a:path h="4689583" w="7079294">
                <a:moveTo>
                  <a:pt x="0" y="0"/>
                </a:moveTo>
                <a:lnTo>
                  <a:pt x="7079294" y="0"/>
                </a:lnTo>
                <a:lnTo>
                  <a:pt x="7079294" y="4689583"/>
                </a:lnTo>
                <a:lnTo>
                  <a:pt x="0" y="468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1" t="0" r="-451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9522" y="6122826"/>
            <a:ext cx="705535" cy="493875"/>
          </a:xfrm>
          <a:custGeom>
            <a:avLst/>
            <a:gdLst/>
            <a:ahLst/>
            <a:cxnLst/>
            <a:rect r="r" b="b" t="t" l="l"/>
            <a:pathLst>
              <a:path h="493875" w="705535">
                <a:moveTo>
                  <a:pt x="0" y="0"/>
                </a:moveTo>
                <a:lnTo>
                  <a:pt x="705535" y="0"/>
                </a:lnTo>
                <a:lnTo>
                  <a:pt x="705535" y="493874"/>
                </a:lnTo>
                <a:lnTo>
                  <a:pt x="0" y="493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549304" y="6215140"/>
            <a:ext cx="6131639" cy="280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>
                <a:solidFill>
                  <a:srgbClr val="BDD62F"/>
                </a:solidFill>
                <a:latin typeface="Open Sans Extra Bold"/>
              </a:rPr>
              <a:t>https://www.youtube.com/watch?v=I5czYNgfPZs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311173" y="617418"/>
            <a:ext cx="3047643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545454"/>
                </a:solidFill>
                <a:latin typeface="Open Sans Bold"/>
              </a:rPr>
              <a:t>Różowa Walizka</a:t>
            </a:r>
          </a:p>
        </p:txBody>
      </p:sp>
    </p:spTree>
  </p:cSld>
  <p:clrMapOvr>
    <a:masterClrMapping/>
  </p:clrMapOvr>
  <p:transition spd="fast">
    <p:fade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299414"/>
            <a:ext cx="9753600" cy="4503386"/>
          </a:xfrm>
          <a:custGeom>
            <a:avLst/>
            <a:gdLst/>
            <a:ahLst/>
            <a:cxnLst/>
            <a:rect r="r" b="b" t="t" l="l"/>
            <a:pathLst>
              <a:path h="4503386" w="9753600">
                <a:moveTo>
                  <a:pt x="0" y="0"/>
                </a:moveTo>
                <a:lnTo>
                  <a:pt x="9753600" y="0"/>
                </a:lnTo>
                <a:lnTo>
                  <a:pt x="9753600" y="4503386"/>
                </a:lnTo>
                <a:lnTo>
                  <a:pt x="0" y="45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149" r="0" b="-22149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22016" y="1681470"/>
            <a:ext cx="8600064" cy="447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  <a:spcBef>
                <a:spcPct val="0"/>
              </a:spcBef>
            </a:pPr>
            <a:r>
              <a:rPr lang="en-US" sz="3100" spc="-124">
                <a:solidFill>
                  <a:srgbClr val="BDD62F"/>
                </a:solidFill>
                <a:latin typeface="Roboto Bold"/>
              </a:rPr>
              <a:t>Etap 4: Ćwiczenie z pisania scenariuszy</a:t>
            </a:r>
          </a:p>
        </p:txBody>
      </p:sp>
    </p:spTree>
  </p:cSld>
  <p:clrMapOvr>
    <a:masterClrMapping/>
  </p:clrMapOvr>
  <p:transition spd="fast">
    <p:fade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76768" y="1660746"/>
            <a:ext cx="8600064" cy="501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0"/>
              </a:lnSpc>
              <a:spcBef>
                <a:spcPct val="0"/>
              </a:spcBef>
            </a:pPr>
            <a:r>
              <a:rPr lang="en-US" sz="3500" spc="-140">
                <a:solidFill>
                  <a:srgbClr val="BDD62F"/>
                </a:solidFill>
                <a:latin typeface="Roboto Bold"/>
              </a:rPr>
              <a:t>Ćwiczenie z pisania scenariuszy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731520" y="2484589"/>
            <a:ext cx="8290560" cy="845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39"/>
              </a:lnSpc>
            </a:pPr>
            <a:r>
              <a:rPr lang="en-US" sz="2999" spc="-119">
                <a:solidFill>
                  <a:srgbClr val="58595A"/>
                </a:solidFill>
                <a:latin typeface="Roboto Bold"/>
              </a:rPr>
              <a:t>Połączmy się w pary, wylosujmy temat </a:t>
            </a:r>
          </a:p>
          <a:p>
            <a:pPr algn="ctr">
              <a:lnSpc>
                <a:spcPts val="3239"/>
              </a:lnSpc>
              <a:spcBef>
                <a:spcPct val="0"/>
              </a:spcBef>
            </a:pPr>
            <a:r>
              <a:rPr lang="en-US" sz="2999" spc="-120">
                <a:solidFill>
                  <a:srgbClr val="58595A"/>
                </a:solidFill>
                <a:latin typeface="Roboto Bold"/>
              </a:rPr>
              <a:t>scenariusza i napiszmy go!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3388400" y="3635209"/>
            <a:ext cx="2976799" cy="2570872"/>
          </a:xfrm>
          <a:custGeom>
            <a:avLst/>
            <a:gdLst/>
            <a:ahLst/>
            <a:cxnLst/>
            <a:rect r="r" b="b" t="t" l="l"/>
            <a:pathLst>
              <a:path h="2570872" w="2976799">
                <a:moveTo>
                  <a:pt x="0" y="0"/>
                </a:moveTo>
                <a:lnTo>
                  <a:pt x="2976800" y="0"/>
                </a:lnTo>
                <a:lnTo>
                  <a:pt x="2976800" y="2570872"/>
                </a:lnTo>
                <a:lnTo>
                  <a:pt x="0" y="2570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299414"/>
            <a:ext cx="9753600" cy="4503386"/>
          </a:xfrm>
          <a:custGeom>
            <a:avLst/>
            <a:gdLst/>
            <a:ahLst/>
            <a:cxnLst/>
            <a:rect r="r" b="b" t="t" l="l"/>
            <a:pathLst>
              <a:path h="4503386" w="9753600">
                <a:moveTo>
                  <a:pt x="0" y="0"/>
                </a:moveTo>
                <a:lnTo>
                  <a:pt x="9753600" y="0"/>
                </a:lnTo>
                <a:lnTo>
                  <a:pt x="9753600" y="4503386"/>
                </a:lnTo>
                <a:lnTo>
                  <a:pt x="0" y="45033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2284" r="0" b="-2228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182754" y="2194560"/>
            <a:ext cx="3388093" cy="2926080"/>
          </a:xfrm>
          <a:custGeom>
            <a:avLst/>
            <a:gdLst/>
            <a:ahLst/>
            <a:cxnLst/>
            <a:rect r="r" b="b" t="t" l="l"/>
            <a:pathLst>
              <a:path h="2926080" w="3388093">
                <a:moveTo>
                  <a:pt x="0" y="0"/>
                </a:moveTo>
                <a:lnTo>
                  <a:pt x="3388092" y="0"/>
                </a:lnTo>
                <a:lnTo>
                  <a:pt x="338809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22016" y="1681470"/>
            <a:ext cx="8600064" cy="8663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sz="3100" spc="-124">
                <a:solidFill>
                  <a:srgbClr val="BDD62F"/>
                </a:solidFill>
                <a:latin typeface="Roboto Bold"/>
              </a:rPr>
              <a:t>Etap 5: Podsumowanie</a:t>
            </a:r>
          </a:p>
          <a:p>
            <a:pPr algn="ctr">
              <a:lnSpc>
                <a:spcPts val="3348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fast">
    <p:fade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07913" y="3904240"/>
            <a:ext cx="2737774" cy="2804378"/>
          </a:xfrm>
          <a:custGeom>
            <a:avLst/>
            <a:gdLst/>
            <a:ahLst/>
            <a:cxnLst/>
            <a:rect r="r" b="b" t="t" l="l"/>
            <a:pathLst>
              <a:path h="2804378" w="2737774">
                <a:moveTo>
                  <a:pt x="0" y="0"/>
                </a:moveTo>
                <a:lnTo>
                  <a:pt x="2737774" y="0"/>
                </a:lnTo>
                <a:lnTo>
                  <a:pt x="2737774" y="2804378"/>
                </a:lnTo>
                <a:lnTo>
                  <a:pt x="0" y="28043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995811"/>
            <a:ext cx="8290560" cy="190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4599" spc="-183">
                <a:solidFill>
                  <a:srgbClr val="545454"/>
                </a:solidFill>
                <a:latin typeface="Roboto Bold"/>
              </a:rPr>
              <a:t>Dobrze zastanów się nad ciekawym </a:t>
            </a:r>
            <a:r>
              <a:rPr lang="en-US" sz="4599" spc="-183">
                <a:solidFill>
                  <a:srgbClr val="BDD62F"/>
                </a:solidFill>
                <a:latin typeface="Roboto Bold"/>
              </a:rPr>
              <a:t>tematem filmu</a:t>
            </a:r>
          </a:p>
          <a:p>
            <a:pPr algn="ctr">
              <a:lnSpc>
                <a:spcPts val="4967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fast">
    <p:fade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240548" y="3504253"/>
            <a:ext cx="1272505" cy="2926080"/>
          </a:xfrm>
          <a:custGeom>
            <a:avLst/>
            <a:gdLst/>
            <a:ahLst/>
            <a:cxnLst/>
            <a:rect r="r" b="b" t="t" l="l"/>
            <a:pathLst>
              <a:path h="2926080" w="1272505">
                <a:moveTo>
                  <a:pt x="0" y="0"/>
                </a:moveTo>
                <a:lnTo>
                  <a:pt x="1272504" y="0"/>
                </a:lnTo>
                <a:lnTo>
                  <a:pt x="1272504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995811"/>
            <a:ext cx="8290560" cy="190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4599" spc="-183">
                <a:solidFill>
                  <a:srgbClr val="545454"/>
                </a:solidFill>
                <a:latin typeface="Roboto Bold"/>
              </a:rPr>
              <a:t>Przygotuj zwięzł</a:t>
            </a:r>
            <a:r>
              <a:rPr lang="en-US" sz="4599" spc="-183">
                <a:solidFill>
                  <a:srgbClr val="58595A"/>
                </a:solidFill>
                <a:latin typeface="Roboto Bold"/>
              </a:rPr>
              <a:t>y orginalny</a:t>
            </a:r>
            <a:r>
              <a:rPr lang="en-US" sz="4599" spc="-183">
                <a:solidFill>
                  <a:srgbClr val="BDD62F"/>
                </a:solidFill>
                <a:latin typeface="Roboto Bold"/>
              </a:rPr>
              <a:t> scenariusz </a:t>
            </a:r>
          </a:p>
          <a:p>
            <a:pPr algn="ctr">
              <a:lnSpc>
                <a:spcPts val="4967"/>
              </a:lnSpc>
              <a:spcBef>
                <a:spcPct val="0"/>
              </a:spcBef>
            </a:pPr>
          </a:p>
        </p:txBody>
      </p:sp>
    </p:spTree>
  </p:cSld>
  <p:clrMapOvr>
    <a:masterClrMapping/>
  </p:clrMapOvr>
  <p:transition spd="fast">
    <p:fade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1995811"/>
            <a:ext cx="8290560" cy="1279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sz="4599" spc="-184">
                <a:solidFill>
                  <a:srgbClr val="58595A"/>
                </a:solidFill>
                <a:latin typeface="Roboto Bold"/>
              </a:rPr>
              <a:t>Postaraj się uwzględnić elementy</a:t>
            </a:r>
            <a:r>
              <a:rPr lang="en-US" sz="4599" spc="-184">
                <a:solidFill>
                  <a:srgbClr val="BDD62F"/>
                </a:solidFill>
                <a:latin typeface="Roboto Bold"/>
              </a:rPr>
              <a:t> Storytelingu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2992046" y="3657600"/>
            <a:ext cx="3769507" cy="2926080"/>
          </a:xfrm>
          <a:custGeom>
            <a:avLst/>
            <a:gdLst/>
            <a:ahLst/>
            <a:cxnLst/>
            <a:rect r="r" b="b" t="t" l="l"/>
            <a:pathLst>
              <a:path h="2926080" w="3769507">
                <a:moveTo>
                  <a:pt x="0" y="0"/>
                </a:moveTo>
                <a:lnTo>
                  <a:pt x="3769508" y="0"/>
                </a:lnTo>
                <a:lnTo>
                  <a:pt x="3769508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080" y="3946753"/>
            <a:ext cx="2061439" cy="2193021"/>
          </a:xfrm>
          <a:custGeom>
            <a:avLst/>
            <a:gdLst/>
            <a:ahLst/>
            <a:cxnLst/>
            <a:rect r="r" b="b" t="t" l="l"/>
            <a:pathLst>
              <a:path h="2193021" w="2061439">
                <a:moveTo>
                  <a:pt x="0" y="0"/>
                </a:moveTo>
                <a:lnTo>
                  <a:pt x="2061440" y="0"/>
                </a:lnTo>
                <a:lnTo>
                  <a:pt x="2061440" y="2193021"/>
                </a:lnTo>
                <a:lnTo>
                  <a:pt x="0" y="21930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749171"/>
            <a:ext cx="8290560" cy="190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sz="4599" spc="-184">
                <a:solidFill>
                  <a:srgbClr val="58595A"/>
                </a:solidFill>
                <a:latin typeface="Roboto Bold"/>
              </a:rPr>
              <a:t>Pamiętaj, że scenariusz musi </a:t>
            </a:r>
            <a:r>
              <a:rPr lang="en-US" sz="4599" spc="-184">
                <a:solidFill>
                  <a:srgbClr val="BDD62F"/>
                </a:solidFill>
                <a:latin typeface="Roboto Bold"/>
              </a:rPr>
              <a:t>angażować widza od pierwszej sekundy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776152" y="4132933"/>
            <a:ext cx="2201297" cy="2201297"/>
          </a:xfrm>
          <a:custGeom>
            <a:avLst/>
            <a:gdLst/>
            <a:ahLst/>
            <a:cxnLst/>
            <a:rect r="r" b="b" t="t" l="l"/>
            <a:pathLst>
              <a:path h="2201297" w="2201297">
                <a:moveTo>
                  <a:pt x="0" y="0"/>
                </a:moveTo>
                <a:lnTo>
                  <a:pt x="2201296" y="0"/>
                </a:lnTo>
                <a:lnTo>
                  <a:pt x="2201296" y="2201297"/>
                </a:lnTo>
                <a:lnTo>
                  <a:pt x="0" y="22012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716820"/>
            <a:ext cx="8290560" cy="1782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>
                <a:solidFill>
                  <a:srgbClr val="BDD62F"/>
                </a:solidFill>
                <a:latin typeface="Roboto Bold"/>
              </a:rPr>
              <a:t>Scenariusz filmowy</a:t>
            </a:r>
            <a:r>
              <a:rPr lang="en-US" sz="3200" spc="-128">
                <a:solidFill>
                  <a:srgbClr val="58595A"/>
                </a:solidFill>
                <a:latin typeface="Roboto Bold"/>
              </a:rPr>
              <a:t> – materiał literacki stanowiący podstawę do realizacji filmu,  </a:t>
            </a:r>
          </a:p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>
                <a:solidFill>
                  <a:srgbClr val="58595A"/>
                </a:solidFill>
                <a:latin typeface="Roboto Bold"/>
              </a:rPr>
              <a:t>z narracją w czasie teraźniejszym. Zawiera: dialogi, opis akcji, postaci, miejsc i czasu.</a:t>
            </a:r>
          </a:p>
        </p:txBody>
      </p:sp>
    </p:spTree>
  </p:cSld>
  <p:clrMapOvr>
    <a:masterClrMapping/>
  </p:clrMapOvr>
  <p:transition spd="fast">
    <p:fade/>
  </p:transition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38937" y="3119648"/>
            <a:ext cx="1675725" cy="3464032"/>
          </a:xfrm>
          <a:custGeom>
            <a:avLst/>
            <a:gdLst/>
            <a:ahLst/>
            <a:cxnLst/>
            <a:rect r="r" b="b" t="t" l="l"/>
            <a:pathLst>
              <a:path h="3464032" w="1675725">
                <a:moveTo>
                  <a:pt x="0" y="0"/>
                </a:moveTo>
                <a:lnTo>
                  <a:pt x="1675726" y="0"/>
                </a:lnTo>
                <a:lnTo>
                  <a:pt x="1675726" y="3464032"/>
                </a:lnTo>
                <a:lnTo>
                  <a:pt x="0" y="3464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749171"/>
            <a:ext cx="8290560" cy="1279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sz="4599" spc="-184">
                <a:solidFill>
                  <a:srgbClr val="58595A"/>
                </a:solidFill>
                <a:latin typeface="Roboto Bold"/>
              </a:rPr>
              <a:t>Spróbuj </a:t>
            </a:r>
            <a:r>
              <a:rPr lang="en-US" sz="4599" spc="-184">
                <a:solidFill>
                  <a:srgbClr val="BED72F"/>
                </a:solidFill>
                <a:latin typeface="Roboto Bold"/>
              </a:rPr>
              <a:t>wyobrazić sobie sceny</a:t>
            </a:r>
            <a:r>
              <a:rPr lang="en-US" sz="4599" spc="-184">
                <a:solidFill>
                  <a:srgbClr val="58595A"/>
                </a:solidFill>
                <a:latin typeface="Roboto Bold"/>
              </a:rPr>
              <a:t> filmu na podstawie scenariusza</a:t>
            </a:r>
          </a:p>
        </p:txBody>
      </p:sp>
    </p:spTree>
  </p:cSld>
  <p:clrMapOvr>
    <a:masterClrMapping/>
  </p:clrMapOvr>
  <p:transition spd="fast">
    <p:fade/>
  </p:transition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1749171"/>
            <a:ext cx="8290560" cy="1279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sz="4599" spc="-184">
                <a:solidFill>
                  <a:srgbClr val="58595A"/>
                </a:solidFill>
                <a:latin typeface="Roboto Bold"/>
              </a:rPr>
              <a:t>Zastanów się nad intrygującym </a:t>
            </a:r>
            <a:r>
              <a:rPr lang="en-US" sz="4599" spc="-184">
                <a:solidFill>
                  <a:srgbClr val="BED72F"/>
                </a:solidFill>
                <a:latin typeface="Roboto Bold"/>
              </a:rPr>
              <a:t>tytułem</a:t>
            </a:r>
          </a:p>
        </p:txBody>
      </p:sp>
      <p:sp>
        <p:nvSpPr>
          <p:cNvPr name="TextBox 4" id="4"/>
          <p:cNvSpPr txBox="true"/>
          <p:nvPr/>
        </p:nvSpPr>
        <p:spPr>
          <a:xfrm rot="-694439">
            <a:off x="2141013" y="4324453"/>
            <a:ext cx="5555175" cy="1370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06"/>
              </a:lnSpc>
            </a:pPr>
            <a:r>
              <a:rPr lang="en-US" sz="11883">
                <a:solidFill>
                  <a:srgbClr val="BDD62F"/>
                </a:solidFill>
                <a:latin typeface="Bangers Bold"/>
              </a:rPr>
              <a:t>tytuł!</a:t>
            </a:r>
          </a:p>
        </p:txBody>
      </p:sp>
    </p:spTree>
  </p:cSld>
  <p:clrMapOvr>
    <a:masterClrMapping/>
  </p:clrMapOvr>
  <p:transition spd="fast">
    <p:fade/>
  </p:transition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52084" y="3504253"/>
            <a:ext cx="2649432" cy="2926080"/>
          </a:xfrm>
          <a:custGeom>
            <a:avLst/>
            <a:gdLst/>
            <a:ahLst/>
            <a:cxnLst/>
            <a:rect r="r" b="b" t="t" l="l"/>
            <a:pathLst>
              <a:path h="2926080" w="2649432">
                <a:moveTo>
                  <a:pt x="0" y="0"/>
                </a:moveTo>
                <a:lnTo>
                  <a:pt x="2649432" y="0"/>
                </a:lnTo>
                <a:lnTo>
                  <a:pt x="2649432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749171"/>
            <a:ext cx="8290560" cy="1279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4599" spc="-183">
                <a:solidFill>
                  <a:srgbClr val="BDD62F"/>
                </a:solidFill>
                <a:latin typeface="Roboto Bold"/>
              </a:rPr>
              <a:t>Skonsultuj scenariusz</a:t>
            </a:r>
            <a:r>
              <a:rPr lang="en-US" sz="4599" spc="-183">
                <a:solidFill>
                  <a:srgbClr val="58595A"/>
                </a:solidFill>
                <a:latin typeface="Roboto Bold"/>
              </a:rPr>
              <a:t> </a:t>
            </a:r>
          </a:p>
          <a:p>
            <a:pPr algn="ctr">
              <a:lnSpc>
                <a:spcPts val="4967"/>
              </a:lnSpc>
              <a:spcBef>
                <a:spcPct val="0"/>
              </a:spcBef>
            </a:pPr>
            <a:r>
              <a:rPr lang="en-US" sz="4599" spc="-184">
                <a:solidFill>
                  <a:srgbClr val="58595A"/>
                </a:solidFill>
                <a:latin typeface="Roboto Bold"/>
              </a:rPr>
              <a:t>z innymi osobami</a:t>
            </a:r>
          </a:p>
        </p:txBody>
      </p:sp>
    </p:spTree>
  </p:cSld>
  <p:clrMapOvr>
    <a:masterClrMapping/>
  </p:clrMapOvr>
  <p:transition spd="fast">
    <p:fade/>
  </p:transition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32312" y="1897817"/>
            <a:ext cx="1714897" cy="3988132"/>
          </a:xfrm>
          <a:custGeom>
            <a:avLst/>
            <a:gdLst/>
            <a:ahLst/>
            <a:cxnLst/>
            <a:rect r="r" b="b" t="t" l="l"/>
            <a:pathLst>
              <a:path h="3988132" w="1714897">
                <a:moveTo>
                  <a:pt x="0" y="0"/>
                </a:moveTo>
                <a:lnTo>
                  <a:pt x="1714896" y="0"/>
                </a:lnTo>
                <a:lnTo>
                  <a:pt x="1714896" y="3988132"/>
                </a:lnTo>
                <a:lnTo>
                  <a:pt x="0" y="39881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76800" y="3000577"/>
            <a:ext cx="4145280" cy="1595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489"/>
              </a:lnSpc>
            </a:pPr>
            <a:r>
              <a:rPr lang="en-US" sz="5899">
                <a:solidFill>
                  <a:srgbClr val="BED72F"/>
                </a:solidFill>
                <a:latin typeface="Roboto Bold"/>
              </a:rPr>
              <a:t>DZIĘKUJĘ</a:t>
            </a:r>
          </a:p>
          <a:p>
            <a:pPr>
              <a:lnSpc>
                <a:spcPts val="5940"/>
              </a:lnSpc>
            </a:pPr>
            <a:r>
              <a:rPr lang="en-US" sz="5400">
                <a:solidFill>
                  <a:srgbClr val="BED72F"/>
                </a:solidFill>
                <a:latin typeface="Roboto"/>
              </a:rPr>
              <a:t>ZA UWAGĘ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876800" y="5360812"/>
            <a:ext cx="4145280" cy="229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82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4876800" y="5955950"/>
            <a:ext cx="4145280" cy="262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8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4876800" y="6282672"/>
            <a:ext cx="4145280" cy="229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4876800" y="6877810"/>
            <a:ext cx="4145280" cy="262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98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4876800" y="7204532"/>
            <a:ext cx="4145280" cy="229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0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>
            <a:off x="0" y="0"/>
            <a:ext cx="9753600" cy="7315200"/>
          </a:xfrm>
          <a:prstGeom prst="rect">
            <a:avLst/>
          </a:prstGeom>
        </p:spPr>
      </p:pic>
      <p:sp>
        <p:nvSpPr>
          <p:cNvPr name="Freeform 3" id="3"/>
          <p:cNvSpPr/>
          <p:nvPr/>
        </p:nvSpPr>
        <p:spPr>
          <a:xfrm flipH="false" flipV="false" rot="0">
            <a:off x="632064" y="1915008"/>
            <a:ext cx="4103424" cy="937344"/>
          </a:xfrm>
          <a:custGeom>
            <a:avLst/>
            <a:gdLst/>
            <a:ahLst/>
            <a:cxnLst/>
            <a:rect r="r" b="b" t="t" l="l"/>
            <a:pathLst>
              <a:path h="937344" w="4103424">
                <a:moveTo>
                  <a:pt x="0" y="0"/>
                </a:moveTo>
                <a:lnTo>
                  <a:pt x="4103424" y="0"/>
                </a:lnTo>
                <a:lnTo>
                  <a:pt x="4103424" y="937344"/>
                </a:lnTo>
                <a:lnTo>
                  <a:pt x="0" y="93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" r="0" b="-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609472" y="1906176"/>
            <a:ext cx="3566208" cy="1018752"/>
          </a:xfrm>
          <a:custGeom>
            <a:avLst/>
            <a:gdLst/>
            <a:ahLst/>
            <a:cxnLst/>
            <a:rect r="r" b="b" t="t" l="l"/>
            <a:pathLst>
              <a:path h="1018752" w="3566208">
                <a:moveTo>
                  <a:pt x="0" y="0"/>
                </a:moveTo>
                <a:lnTo>
                  <a:pt x="3566208" y="0"/>
                </a:lnTo>
                <a:lnTo>
                  <a:pt x="3566208" y="1018752"/>
                </a:lnTo>
                <a:lnTo>
                  <a:pt x="0" y="1018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" t="0" r="-4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4206336"/>
            <a:ext cx="9753600" cy="1106304"/>
          </a:xfrm>
          <a:custGeom>
            <a:avLst/>
            <a:gdLst/>
            <a:ahLst/>
            <a:cxnLst/>
            <a:rect r="r" b="b" t="t" l="l"/>
            <a:pathLst>
              <a:path h="1106304" w="9753600">
                <a:moveTo>
                  <a:pt x="0" y="0"/>
                </a:moveTo>
                <a:lnTo>
                  <a:pt x="9753600" y="0"/>
                </a:lnTo>
                <a:lnTo>
                  <a:pt x="9753600" y="1106304"/>
                </a:lnTo>
                <a:lnTo>
                  <a:pt x="0" y="11063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7840" y="4285440"/>
            <a:ext cx="3173760" cy="883584"/>
          </a:xfrm>
          <a:custGeom>
            <a:avLst/>
            <a:gdLst/>
            <a:ahLst/>
            <a:cxnLst/>
            <a:rect r="r" b="b" t="t" l="l"/>
            <a:pathLst>
              <a:path h="883584" w="3173760">
                <a:moveTo>
                  <a:pt x="0" y="0"/>
                </a:moveTo>
                <a:lnTo>
                  <a:pt x="3173760" y="0"/>
                </a:lnTo>
                <a:lnTo>
                  <a:pt x="3173760" y="883584"/>
                </a:lnTo>
                <a:lnTo>
                  <a:pt x="0" y="8835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31" r="0" b="-3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90112" y="4340352"/>
            <a:ext cx="1879296" cy="849024"/>
          </a:xfrm>
          <a:custGeom>
            <a:avLst/>
            <a:gdLst/>
            <a:ahLst/>
            <a:cxnLst/>
            <a:rect r="r" b="b" t="t" l="l"/>
            <a:pathLst>
              <a:path h="849024" w="1879296">
                <a:moveTo>
                  <a:pt x="0" y="0"/>
                </a:moveTo>
                <a:lnTo>
                  <a:pt x="1879296" y="0"/>
                </a:lnTo>
                <a:lnTo>
                  <a:pt x="1879296" y="849024"/>
                </a:lnTo>
                <a:lnTo>
                  <a:pt x="0" y="8490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5" r="0" b="-5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404096" y="4307328"/>
            <a:ext cx="945024" cy="954624"/>
          </a:xfrm>
          <a:custGeom>
            <a:avLst/>
            <a:gdLst/>
            <a:ahLst/>
            <a:cxnLst/>
            <a:rect r="r" b="b" t="t" l="l"/>
            <a:pathLst>
              <a:path h="954624" w="945024">
                <a:moveTo>
                  <a:pt x="0" y="0"/>
                </a:moveTo>
                <a:lnTo>
                  <a:pt x="945024" y="0"/>
                </a:lnTo>
                <a:lnTo>
                  <a:pt x="945024" y="954624"/>
                </a:lnTo>
                <a:lnTo>
                  <a:pt x="0" y="9546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5" r="0" b="-5"/>
            </a:stretch>
          </a:blipFill>
        </p:spPr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42259" y="4351357"/>
            <a:ext cx="2669081" cy="2232323"/>
          </a:xfrm>
          <a:custGeom>
            <a:avLst/>
            <a:gdLst/>
            <a:ahLst/>
            <a:cxnLst/>
            <a:rect r="r" b="b" t="t" l="l"/>
            <a:pathLst>
              <a:path h="2232323" w="2669081">
                <a:moveTo>
                  <a:pt x="0" y="0"/>
                </a:moveTo>
                <a:lnTo>
                  <a:pt x="2669082" y="0"/>
                </a:lnTo>
                <a:lnTo>
                  <a:pt x="2669082" y="2232323"/>
                </a:lnTo>
                <a:lnTo>
                  <a:pt x="0" y="22323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31520" y="1674394"/>
            <a:ext cx="8290560" cy="1782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>
                <a:solidFill>
                  <a:srgbClr val="58595A"/>
                </a:solidFill>
                <a:latin typeface="Roboto Bold"/>
              </a:rPr>
              <a:t>Na podstawie scenariusza filmowego opracowywany jest </a:t>
            </a:r>
            <a:r>
              <a:rPr lang="en-US" sz="3200" spc="-128">
                <a:solidFill>
                  <a:srgbClr val="BDD62F"/>
                </a:solidFill>
                <a:latin typeface="Roboto Bold"/>
              </a:rPr>
              <a:t>scenopis</a:t>
            </a:r>
            <a:r>
              <a:rPr lang="en-US" sz="3200" spc="-128">
                <a:solidFill>
                  <a:srgbClr val="58595A"/>
                </a:solidFill>
                <a:latin typeface="Roboto Bold"/>
              </a:rPr>
              <a:t> – techniczny plan realizacji filmu. zawierający szczegółowy opis kolejnych scen, scenografii, ujęć kamery. 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3358497"/>
            <a:ext cx="8290560" cy="28936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240"/>
              </a:lnSpc>
              <a:spcBef>
                <a:spcPct val="0"/>
              </a:spcBef>
            </a:pPr>
            <a:r>
              <a:rPr lang="en-US" sz="3000" spc="-120">
                <a:solidFill>
                  <a:srgbClr val="BDD62F"/>
                </a:solidFill>
                <a:latin typeface="Roboto Bold"/>
              </a:rPr>
              <a:t>                </a:t>
            </a:r>
            <a:r>
              <a:rPr lang="en-US" sz="3000" spc="-120">
                <a:solidFill>
                  <a:srgbClr val="BDD62F"/>
                </a:solidFill>
                <a:latin typeface="Roboto Bold"/>
              </a:rPr>
              <a:t>nagłówek granej sceny</a:t>
            </a:r>
          </a:p>
          <a:p>
            <a:pPr>
              <a:lnSpc>
                <a:spcPts val="3240"/>
              </a:lnSpc>
              <a:spcBef>
                <a:spcPct val="0"/>
              </a:spcBef>
            </a:pPr>
          </a:p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3000" spc="-120">
                <a:solidFill>
                  <a:srgbClr val="BDD62F"/>
                </a:solidFill>
                <a:latin typeface="Roboto Bold"/>
              </a:rPr>
              <a:t>                </a:t>
            </a:r>
            <a:r>
              <a:rPr lang="en-US" sz="3000" spc="-120">
                <a:solidFill>
                  <a:srgbClr val="BDD62F"/>
                </a:solidFill>
                <a:latin typeface="Roboto Bold"/>
              </a:rPr>
              <a:t>krótki opis akcji</a:t>
            </a:r>
          </a:p>
          <a:p>
            <a:pPr algn="ctr">
              <a:lnSpc>
                <a:spcPts val="3240"/>
              </a:lnSpc>
              <a:spcBef>
                <a:spcPct val="0"/>
              </a:spcBef>
            </a:pPr>
          </a:p>
          <a:p>
            <a:pPr>
              <a:lnSpc>
                <a:spcPts val="3240"/>
              </a:lnSpc>
              <a:spcBef>
                <a:spcPct val="0"/>
              </a:spcBef>
            </a:pPr>
            <a:r>
              <a:rPr lang="en-US" sz="3000" spc="-120">
                <a:solidFill>
                  <a:srgbClr val="BDD62F"/>
                </a:solidFill>
                <a:latin typeface="Roboto Bold"/>
              </a:rPr>
              <a:t>                </a:t>
            </a:r>
            <a:r>
              <a:rPr lang="en-US" sz="3000" spc="-120">
                <a:solidFill>
                  <a:srgbClr val="BDD62F"/>
                </a:solidFill>
                <a:latin typeface="Roboto Bold"/>
              </a:rPr>
              <a:t>aktorzy</a:t>
            </a:r>
          </a:p>
          <a:p>
            <a:pPr algn="ctr">
              <a:lnSpc>
                <a:spcPts val="3240"/>
              </a:lnSpc>
              <a:spcBef>
                <a:spcPct val="0"/>
              </a:spcBef>
            </a:pPr>
          </a:p>
          <a:p>
            <a:pPr>
              <a:lnSpc>
                <a:spcPts val="3240"/>
              </a:lnSpc>
              <a:spcBef>
                <a:spcPct val="0"/>
              </a:spcBef>
            </a:pPr>
            <a:r>
              <a:rPr lang="en-US" sz="3000" spc="-120">
                <a:solidFill>
                  <a:srgbClr val="BDD62F"/>
                </a:solidFill>
                <a:latin typeface="Roboto Bold"/>
              </a:rPr>
              <a:t>                </a:t>
            </a:r>
            <a:r>
              <a:rPr lang="en-US" sz="3000" spc="-120">
                <a:solidFill>
                  <a:srgbClr val="BDD62F"/>
                </a:solidFill>
                <a:latin typeface="Roboto Bold"/>
              </a:rPr>
              <a:t>dialog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731520" y="3471625"/>
            <a:ext cx="1014641" cy="287615"/>
          </a:xfrm>
          <a:custGeom>
            <a:avLst/>
            <a:gdLst/>
            <a:ahLst/>
            <a:cxnLst/>
            <a:rect r="r" b="b" t="t" l="l"/>
            <a:pathLst>
              <a:path h="287615" w="1014641">
                <a:moveTo>
                  <a:pt x="0" y="0"/>
                </a:moveTo>
                <a:lnTo>
                  <a:pt x="1014641" y="0"/>
                </a:lnTo>
                <a:lnTo>
                  <a:pt x="1014641" y="287615"/>
                </a:lnTo>
                <a:lnTo>
                  <a:pt x="0" y="287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1520" y="3893369"/>
            <a:ext cx="948045" cy="769101"/>
          </a:xfrm>
          <a:custGeom>
            <a:avLst/>
            <a:gdLst/>
            <a:ahLst/>
            <a:cxnLst/>
            <a:rect r="r" b="b" t="t" l="l"/>
            <a:pathLst>
              <a:path h="769101" w="948045">
                <a:moveTo>
                  <a:pt x="0" y="0"/>
                </a:moveTo>
                <a:lnTo>
                  <a:pt x="948045" y="0"/>
                </a:lnTo>
                <a:lnTo>
                  <a:pt x="948045" y="769101"/>
                </a:lnTo>
                <a:lnTo>
                  <a:pt x="0" y="7691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1520" y="4795820"/>
            <a:ext cx="656526" cy="742887"/>
          </a:xfrm>
          <a:custGeom>
            <a:avLst/>
            <a:gdLst/>
            <a:ahLst/>
            <a:cxnLst/>
            <a:rect r="r" b="b" t="t" l="l"/>
            <a:pathLst>
              <a:path h="742887" w="656526">
                <a:moveTo>
                  <a:pt x="0" y="0"/>
                </a:moveTo>
                <a:lnTo>
                  <a:pt x="656526" y="0"/>
                </a:lnTo>
                <a:lnTo>
                  <a:pt x="656526" y="742887"/>
                </a:lnTo>
                <a:lnTo>
                  <a:pt x="0" y="7428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1520" y="5672057"/>
            <a:ext cx="681305" cy="666441"/>
          </a:xfrm>
          <a:custGeom>
            <a:avLst/>
            <a:gdLst/>
            <a:ahLst/>
            <a:cxnLst/>
            <a:rect r="r" b="b" t="t" l="l"/>
            <a:pathLst>
              <a:path h="666441" w="681305">
                <a:moveTo>
                  <a:pt x="0" y="0"/>
                </a:moveTo>
                <a:lnTo>
                  <a:pt x="681305" y="0"/>
                </a:lnTo>
                <a:lnTo>
                  <a:pt x="681305" y="666440"/>
                </a:lnTo>
                <a:lnTo>
                  <a:pt x="0" y="6664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31520" y="1505284"/>
            <a:ext cx="8290560" cy="1394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671"/>
              </a:lnSpc>
              <a:spcBef>
                <a:spcPct val="0"/>
              </a:spcBef>
            </a:pPr>
            <a:r>
              <a:rPr lang="en-US" sz="3399" spc="-136">
                <a:solidFill>
                  <a:srgbClr val="58595A"/>
                </a:solidFill>
                <a:latin typeface="Roboto Bold"/>
              </a:rPr>
              <a:t>Oprócz kwestii językowych ważne jest zachowanie prawidłowości poszczególnych elementów planu: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3408713"/>
            <a:ext cx="8290560" cy="1782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8">
                <a:solidFill>
                  <a:srgbClr val="BDD62F"/>
                </a:solidFill>
                <a:latin typeface="Roboto Bold"/>
              </a:rPr>
              <a:t>Nagłówek granej sceny</a:t>
            </a:r>
            <a:r>
              <a:rPr lang="en-US" sz="3200" spc="-128">
                <a:solidFill>
                  <a:srgbClr val="58595A"/>
                </a:solidFill>
                <a:latin typeface="Roboto Bold"/>
              </a:rPr>
              <a:t> - zazwyczaj oznacza się go cyframi arabskimi bądź rzymskimi. Po cyfrze zawiera się wytłuszczoną nazwę sceny.</a:t>
            </a:r>
          </a:p>
          <a:p>
            <a:pPr algn="ctr">
              <a:lnSpc>
                <a:spcPts val="3456"/>
              </a:lnSpc>
              <a:spcBef>
                <a:spcPct val="0"/>
              </a:spcBef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270782" y="1971493"/>
            <a:ext cx="3212035" cy="910498"/>
          </a:xfrm>
          <a:custGeom>
            <a:avLst/>
            <a:gdLst/>
            <a:ahLst/>
            <a:cxnLst/>
            <a:rect r="r" b="b" t="t" l="l"/>
            <a:pathLst>
              <a:path h="910498" w="3212035">
                <a:moveTo>
                  <a:pt x="0" y="0"/>
                </a:moveTo>
                <a:lnTo>
                  <a:pt x="3212036" y="0"/>
                </a:lnTo>
                <a:lnTo>
                  <a:pt x="3212036" y="910498"/>
                </a:lnTo>
                <a:lnTo>
                  <a:pt x="0" y="9104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3676650"/>
            <a:ext cx="8290560" cy="1344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>
                <a:solidFill>
                  <a:srgbClr val="BDD62F"/>
                </a:solidFill>
                <a:latin typeface="Roboto Bold"/>
              </a:rPr>
              <a:t>Krótki opis akcji </a:t>
            </a:r>
            <a:r>
              <a:rPr lang="en-US" sz="3200" spc="-128">
                <a:solidFill>
                  <a:srgbClr val="58595A"/>
                </a:solidFill>
                <a:latin typeface="Roboto Bold"/>
              </a:rPr>
              <a:t>- charakterystyka planu, opis pomieszczenia, przedmiotów, zachowania aktorów i kontekstu akcji.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817515" y="1366333"/>
            <a:ext cx="2118571" cy="1718691"/>
          </a:xfrm>
          <a:custGeom>
            <a:avLst/>
            <a:gdLst/>
            <a:ahLst/>
            <a:cxnLst/>
            <a:rect r="r" b="b" t="t" l="l"/>
            <a:pathLst>
              <a:path h="1718691" w="2118571">
                <a:moveTo>
                  <a:pt x="0" y="0"/>
                </a:moveTo>
                <a:lnTo>
                  <a:pt x="2118570" y="0"/>
                </a:lnTo>
                <a:lnTo>
                  <a:pt x="2118570" y="1718690"/>
                </a:lnTo>
                <a:lnTo>
                  <a:pt x="0" y="17186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4165457"/>
            <a:ext cx="8290560" cy="1344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6"/>
              </a:lnSpc>
            </a:pPr>
            <a:r>
              <a:rPr lang="en-US" sz="3200" spc="-128">
                <a:solidFill>
                  <a:srgbClr val="BDD62F"/>
                </a:solidFill>
                <a:latin typeface="Roboto Bold"/>
              </a:rPr>
              <a:t>Aktorzy </a:t>
            </a:r>
            <a:r>
              <a:rPr lang="en-US" sz="3200" spc="-128">
                <a:solidFill>
                  <a:srgbClr val="58595A"/>
                </a:solidFill>
                <a:latin typeface="Roboto Bold"/>
              </a:rPr>
              <a:t>- nazwy postaci pisane są wielkimi literami, rozdzielane modułem dialogu.</a:t>
            </a:r>
          </a:p>
          <a:p>
            <a:pPr algn="ctr">
              <a:lnSpc>
                <a:spcPts val="3456"/>
              </a:lnSpc>
              <a:spcBef>
                <a:spcPct val="0"/>
              </a:spcBef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055350" y="1611105"/>
            <a:ext cx="1642900" cy="1859010"/>
          </a:xfrm>
          <a:custGeom>
            <a:avLst/>
            <a:gdLst/>
            <a:ahLst/>
            <a:cxnLst/>
            <a:rect r="r" b="b" t="t" l="l"/>
            <a:pathLst>
              <a:path h="1859010" w="1642900">
                <a:moveTo>
                  <a:pt x="0" y="0"/>
                </a:moveTo>
                <a:lnTo>
                  <a:pt x="1642900" y="0"/>
                </a:lnTo>
                <a:lnTo>
                  <a:pt x="1642900" y="1859010"/>
                </a:lnTo>
                <a:lnTo>
                  <a:pt x="0" y="18590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22016" y="362112"/>
            <a:ext cx="2367744" cy="541056"/>
          </a:xfrm>
          <a:custGeom>
            <a:avLst/>
            <a:gdLst/>
            <a:ahLst/>
            <a:cxnLst/>
            <a:rect r="r" b="b" t="t" l="l"/>
            <a:pathLst>
              <a:path h="541056" w="2367744">
                <a:moveTo>
                  <a:pt x="0" y="0"/>
                </a:moveTo>
                <a:lnTo>
                  <a:pt x="2367744" y="0"/>
                </a:lnTo>
                <a:lnTo>
                  <a:pt x="2367744" y="541056"/>
                </a:lnTo>
                <a:lnTo>
                  <a:pt x="0" y="541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" t="0" r="-8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31520" y="4317156"/>
            <a:ext cx="8290560" cy="13441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6"/>
              </a:lnSpc>
              <a:spcBef>
                <a:spcPct val="0"/>
              </a:spcBef>
            </a:pPr>
            <a:r>
              <a:rPr lang="en-US" sz="3200" spc="-128">
                <a:solidFill>
                  <a:srgbClr val="BDD62F"/>
                </a:solidFill>
                <a:latin typeface="Roboto Bold"/>
              </a:rPr>
              <a:t>Dialog </a:t>
            </a:r>
            <a:r>
              <a:rPr lang="en-US" sz="3200" spc="-128">
                <a:solidFill>
                  <a:srgbClr val="58595A"/>
                </a:solidFill>
                <a:latin typeface="Roboto Bold"/>
              </a:rPr>
              <a:t>- rozmowa pomiędzy postaciami. Powinny zostać wyśrodkowane na schemacie dokumentu – tak samo jak imiona aktorów.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723776" y="1619458"/>
            <a:ext cx="2306048" cy="2255735"/>
          </a:xfrm>
          <a:custGeom>
            <a:avLst/>
            <a:gdLst/>
            <a:ahLst/>
            <a:cxnLst/>
            <a:rect r="r" b="b" t="t" l="l"/>
            <a:pathLst>
              <a:path h="2255735" w="2306048">
                <a:moveTo>
                  <a:pt x="0" y="0"/>
                </a:moveTo>
                <a:lnTo>
                  <a:pt x="2306048" y="0"/>
                </a:lnTo>
                <a:lnTo>
                  <a:pt x="2306048" y="2255734"/>
                </a:lnTo>
                <a:lnTo>
                  <a:pt x="0" y="22557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DAFoQzpKfQQ</dc:identifier>
  <dcterms:modified xsi:type="dcterms:W3CDTF">2011-08-01T06:04:30Z</dcterms:modified>
  <cp:revision>1</cp:revision>
  <dc:title>Kopia – LAYOUT OF PRESENTATION!.odp</dc:title>
</cp:coreProperties>
</file>