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orizon" panose="020B0604020202020204" charset="-18"/>
      <p:regular r:id="rId31"/>
    </p:embeddedFont>
    <p:embeddedFont>
      <p:font typeface="Arimo" panose="020B0604020202020204" charset="0"/>
      <p:regular r:id="rId32"/>
      <p:bold r:id="rId33"/>
      <p:italic r:id="rId34"/>
      <p:boldItalic r:id="rId35"/>
    </p:embeddedFont>
    <p:embeddedFont>
      <p:font typeface="Arimo Bold" panose="020B0604020202020204" charset="0"/>
      <p:bold r:id="rId36"/>
    </p:embeddedFont>
    <p:embeddedFont>
      <p:font typeface="Oswald" panose="020B0604020202020204" charset="-18"/>
      <p:regular r:id="rId37"/>
      <p:bold r:id="rId38"/>
    </p:embeddedFont>
    <p:embeddedFont>
      <p:font typeface="Oswald Bold" panose="020B0604020202020204" charset="-18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6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8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svg"/><Relationship Id="rId7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9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svg"/><Relationship Id="rId5" Type="http://schemas.openxmlformats.org/officeDocument/2006/relationships/image" Target="../media/image25.png"/><Relationship Id="rId10" Type="http://schemas.openxmlformats.org/officeDocument/2006/relationships/image" Target="../media/image3.png"/><Relationship Id="rId4" Type="http://schemas.openxmlformats.org/officeDocument/2006/relationships/image" Target="../media/image24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svg"/><Relationship Id="rId5" Type="http://schemas.openxmlformats.org/officeDocument/2006/relationships/image" Target="../media/image25.png"/><Relationship Id="rId10" Type="http://schemas.openxmlformats.org/officeDocument/2006/relationships/image" Target="../media/image3.png"/><Relationship Id="rId4" Type="http://schemas.openxmlformats.org/officeDocument/2006/relationships/image" Target="../media/image24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3.svg"/><Relationship Id="rId7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0.svg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25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png"/><Relationship Id="rId7" Type="http://schemas.openxmlformats.org/officeDocument/2006/relationships/image" Target="../media/image31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9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1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29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36066C7-C4CB-01DD-102A-E60983DCFE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755027" y="3186921"/>
            <a:ext cx="10287000" cy="1739901"/>
          </a:xfrm>
        </p:spPr>
        <p:txBody>
          <a:bodyPr>
            <a:noAutofit/>
          </a:bodyPr>
          <a:lstStyle/>
          <a:p>
            <a:pPr lvl="0"/>
            <a:r>
              <a:rPr lang="pl-PL" sz="6600" b="1" dirty="0">
                <a:solidFill>
                  <a:srgbClr val="0E2C8E"/>
                </a:solidFill>
                <a:latin typeface="Calibri"/>
              </a:rPr>
              <a:t>SPOŁECZNOŚCI DLA WSZYSTKICH!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3CBDC88F-D536-09C6-51B9-09D38BA06EF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831024" y="5701879"/>
            <a:ext cx="10287000" cy="589418"/>
          </a:xfrm>
        </p:spPr>
        <p:txBody>
          <a:bodyPr>
            <a:normAutofit fontScale="85000" lnSpcReduction="10000"/>
          </a:bodyPr>
          <a:lstStyle/>
          <a:p>
            <a:pPr lvl="0">
              <a:lnSpc>
                <a:spcPct val="80000"/>
              </a:lnSpc>
            </a:pPr>
            <a:r>
              <a:rPr lang="pl-PL" b="1" dirty="0">
                <a:solidFill>
                  <a:srgbClr val="0E2C8E"/>
                </a:solidFill>
              </a:rPr>
              <a:t>Wprowadzenie do świata mediów społecznościowych i ich funkcji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9F02089F-50D9-CF21-8496-77FB55D0E4D8}"/>
              </a:ext>
            </a:extLst>
          </p:cNvPr>
          <p:cNvSpPr/>
          <p:nvPr/>
        </p:nvSpPr>
        <p:spPr>
          <a:xfrm>
            <a:off x="0" y="8889078"/>
            <a:ext cx="18288000" cy="1457325"/>
          </a:xfrm>
          <a:prstGeom prst="rect">
            <a:avLst/>
          </a:prstGeom>
          <a:gradFill>
            <a:gsLst>
              <a:gs pos="0">
                <a:srgbClr val="B5D2EC"/>
              </a:gs>
              <a:gs pos="100000">
                <a:srgbClr val="0070C0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102870" tIns="51435" rIns="102870" bIns="51435" anchor="ctr" anchorCtr="1" compatLnSpc="1">
            <a:noAutofit/>
          </a:bodyPr>
          <a:lstStyle/>
          <a:p>
            <a:pPr algn="ctr" defTabSz="10287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25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4A3559D-D293-9B7A-DF46-876CEA3BA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382" y="8994665"/>
            <a:ext cx="3957627" cy="11304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xmlns="" id="{870D5BBB-D88C-B1BB-2EBF-CA3E6B9DB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919" y="9181340"/>
            <a:ext cx="3820166" cy="8728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rostokąt 9">
            <a:extLst>
              <a:ext uri="{FF2B5EF4-FFF2-40B4-BE49-F238E27FC236}">
                <a16:creationId xmlns:a16="http://schemas.microsoft.com/office/drawing/2014/main" xmlns="" id="{5D774A70-BE56-7EB4-5A3F-7AC098601845}"/>
              </a:ext>
            </a:extLst>
          </p:cNvPr>
          <p:cNvSpPr/>
          <p:nvPr/>
        </p:nvSpPr>
        <p:spPr>
          <a:xfrm>
            <a:off x="0" y="7841410"/>
            <a:ext cx="18288000" cy="107504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102870" tIns="51435" rIns="102870" bIns="51435" anchor="ctr" anchorCtr="1" compatLnSpc="1">
            <a:noAutofit/>
          </a:bodyPr>
          <a:lstStyle/>
          <a:p>
            <a:pPr algn="ctr" defTabSz="10287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25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" name="Obraz 11">
            <a:extLst>
              <a:ext uri="{FF2B5EF4-FFF2-40B4-BE49-F238E27FC236}">
                <a16:creationId xmlns:a16="http://schemas.microsoft.com/office/drawing/2014/main" xmlns="" id="{55B66B59-EBAC-18A9-E10E-00F6527F0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613" y="7899771"/>
            <a:ext cx="3343275" cy="9309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12">
            <a:extLst>
              <a:ext uri="{FF2B5EF4-FFF2-40B4-BE49-F238E27FC236}">
                <a16:creationId xmlns:a16="http://schemas.microsoft.com/office/drawing/2014/main" xmlns="" id="{D2980420-418A-7FBE-3D44-294AEA1BC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82505" y="7907960"/>
            <a:ext cx="1872027" cy="8458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13">
            <a:extLst>
              <a:ext uri="{FF2B5EF4-FFF2-40B4-BE49-F238E27FC236}">
                <a16:creationId xmlns:a16="http://schemas.microsoft.com/office/drawing/2014/main" xmlns="" id="{476B7FEE-E24F-4119-B695-91325BB30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4295" y="7879265"/>
            <a:ext cx="939395" cy="8848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pole tekstowe 11">
            <a:extLst>
              <a:ext uri="{FF2B5EF4-FFF2-40B4-BE49-F238E27FC236}">
                <a16:creationId xmlns:a16="http://schemas.microsoft.com/office/drawing/2014/main" xmlns="" id="{F5C115F8-A680-E225-D569-CC3E4FD25CEA}"/>
              </a:ext>
            </a:extLst>
          </p:cNvPr>
          <p:cNvSpPr txBox="1"/>
          <p:nvPr/>
        </p:nvSpPr>
        <p:spPr>
          <a:xfrm>
            <a:off x="13004807" y="7109825"/>
            <a:ext cx="2692395" cy="473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2870" tIns="51435" rIns="102870" bIns="51435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0E2C8E"/>
                </a:solidFill>
                <a:latin typeface="Calibri"/>
              </a:rPr>
              <a:t>M4W4-M01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14639" y="6867787"/>
            <a:ext cx="5886677" cy="58866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22374" y="7189675"/>
            <a:ext cx="1431504" cy="9054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028700" y="3890811"/>
            <a:ext cx="5580565" cy="53674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004670" y="4473227"/>
            <a:ext cx="1106454" cy="12865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028700"/>
            <a:ext cx="7888986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599">
                <a:solidFill>
                  <a:srgbClr val="002364"/>
                </a:solidFill>
                <a:latin typeface="Oswald"/>
              </a:rPr>
              <a:t>FACEBOOK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54855" y="2552303"/>
            <a:ext cx="7204445" cy="2311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pl-PL" sz="3299" dirty="0">
                <a:solidFill>
                  <a:srgbClr val="002364"/>
                </a:solidFill>
                <a:latin typeface="Oswald"/>
              </a:rPr>
              <a:t>Facebook to platforma społecznościowa, która pozwala użytkownikom tworzyć sieci ludzi, znajdować starych znajomych lub nawiązywać nowe znajomości.</a:t>
            </a:r>
            <a:endParaRPr lang="en-US" sz="3299" dirty="0">
              <a:solidFill>
                <a:srgbClr val="002364"/>
              </a:solidFill>
              <a:latin typeface="Oswa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54855" y="5249595"/>
            <a:ext cx="7204445" cy="399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</a:pPr>
            <a:r>
              <a:rPr lang="pl-PL" sz="3199" dirty="0">
                <a:solidFill>
                  <a:srgbClr val="002364"/>
                </a:solidFill>
                <a:latin typeface="Oswald"/>
              </a:rPr>
              <a:t>Po utworzeniu profilu będziesz mieć dostęp do "kanału Facebook", w którym możesz wykonywać wiele czynności: publikować posty, prosić o "dodanie do znajomych" i rozmawiać prywatnie ze przyjaciółmi, udostępniać zdjęcia i filmy, śledzić aktualizacje i główne wiadomości, komentować i zostawiać reakcje "Lubię to".</a:t>
            </a:r>
            <a:endParaRPr lang="en-US" sz="3199" dirty="0">
              <a:solidFill>
                <a:srgbClr val="002364"/>
              </a:solidFill>
              <a:latin typeface="Oswald"/>
            </a:endParaRPr>
          </a:p>
        </p:txBody>
      </p:sp>
      <p:pic>
        <p:nvPicPr>
          <p:cNvPr id="9" name="Obraz 1">
            <a:extLst>
              <a:ext uri="{FF2B5EF4-FFF2-40B4-BE49-F238E27FC236}">
                <a16:creationId xmlns:a16="http://schemas.microsoft.com/office/drawing/2014/main" xmlns="" id="{720839DF-55DC-DE23-40BC-C251D5B34F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4507873" y="-1773924"/>
            <a:ext cx="2524281" cy="503597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323626" y="572339"/>
            <a:ext cx="600247" cy="604574"/>
          </a:xfrm>
          <a:prstGeom prst="rect">
            <a:avLst/>
          </a:prstGeom>
          <a:solidFill>
            <a:srgbClr val="EB7E76"/>
          </a:solidFill>
        </p:spPr>
        <p:txBody>
          <a:bodyPr/>
          <a:lstStyle/>
          <a:p>
            <a:endParaRPr lang="x-none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485649" y="1028700"/>
            <a:ext cx="1773651" cy="17736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b="7092"/>
          <a:stretch>
            <a:fillRect/>
          </a:stretch>
        </p:blipFill>
        <p:spPr>
          <a:xfrm>
            <a:off x="8390863" y="3831789"/>
            <a:ext cx="8868437" cy="508365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517464"/>
            <a:ext cx="12044120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pl-PL" sz="5599" dirty="0">
                <a:solidFill>
                  <a:srgbClr val="ECEDF8"/>
                </a:solidFill>
                <a:latin typeface="Oswald"/>
              </a:rPr>
              <a:t>CZYM JEST</a:t>
            </a:r>
            <a:r>
              <a:rPr lang="en-US" sz="5599" dirty="0">
                <a:solidFill>
                  <a:srgbClr val="ECEDF8"/>
                </a:solidFill>
                <a:latin typeface="Oswald"/>
              </a:rPr>
              <a:t> POST?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765114"/>
            <a:ext cx="5067300" cy="2160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pl-PL" sz="3099" dirty="0">
                <a:solidFill>
                  <a:srgbClr val="ECEDF8"/>
                </a:solidFill>
                <a:latin typeface="Oswald"/>
              </a:rPr>
              <a:t>Post jest aktualizacją statusu, przydatną do dzielenia się wiadomościami lub przemyśleniami ze znajomymi</a:t>
            </a:r>
            <a:endParaRPr lang="en-US" sz="3099" dirty="0">
              <a:solidFill>
                <a:srgbClr val="ECEDF8"/>
              </a:solidFill>
              <a:latin typeface="Oswa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5920784"/>
            <a:ext cx="5067300" cy="2584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pl-PL" sz="2899" dirty="0">
                <a:solidFill>
                  <a:srgbClr val="ECEDF8"/>
                </a:solidFill>
                <a:latin typeface="Oswald"/>
              </a:rPr>
              <a:t>Post może być tekstowy lub wzbogacony o zdjęcia i filmy, a często towarzyszą mu "</a:t>
            </a:r>
            <a:r>
              <a:rPr lang="pl-PL" sz="2899" dirty="0" err="1">
                <a:solidFill>
                  <a:srgbClr val="ECEDF8"/>
                </a:solidFill>
                <a:latin typeface="Oswald"/>
              </a:rPr>
              <a:t>hashtagi</a:t>
            </a:r>
            <a:r>
              <a:rPr lang="pl-PL" sz="2899" dirty="0">
                <a:solidFill>
                  <a:srgbClr val="ECEDF8"/>
                </a:solidFill>
                <a:latin typeface="Oswald"/>
              </a:rPr>
              <a:t>", słowa kluczowe przydatne do wyszukiwania naszych treści.</a:t>
            </a:r>
            <a:endParaRPr lang="en-US" sz="2899" dirty="0">
              <a:solidFill>
                <a:srgbClr val="ECEDF8"/>
              </a:solidFill>
              <a:latin typeface="Oswald"/>
            </a:endParaRPr>
          </a:p>
        </p:txBody>
      </p:sp>
      <p:pic>
        <p:nvPicPr>
          <p:cNvPr id="9" name="Obraz 1">
            <a:extLst>
              <a:ext uri="{FF2B5EF4-FFF2-40B4-BE49-F238E27FC236}">
                <a16:creationId xmlns:a16="http://schemas.microsoft.com/office/drawing/2014/main" xmlns="" id="{934280E5-C0E2-61FE-8A78-CF6789989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319803"/>
            <a:ext cx="9861429" cy="88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79"/>
              </a:lnSpc>
            </a:pPr>
            <a:r>
              <a:rPr lang="pl-PL" sz="5899" dirty="0">
                <a:solidFill>
                  <a:srgbClr val="002364"/>
                </a:solidFill>
                <a:latin typeface="Oswald"/>
              </a:rPr>
              <a:t>NIE TYLKO</a:t>
            </a:r>
            <a:r>
              <a:rPr lang="en-US" sz="5899" dirty="0">
                <a:solidFill>
                  <a:srgbClr val="002364"/>
                </a:solidFill>
                <a:latin typeface="Oswald"/>
              </a:rPr>
              <a:t> POST!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333429"/>
            <a:ext cx="8115300" cy="5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  <a:spcBef>
                <a:spcPct val="0"/>
              </a:spcBef>
            </a:pPr>
            <a:r>
              <a:rPr lang="pl-PL" sz="3099" dirty="0">
                <a:solidFill>
                  <a:srgbClr val="002364"/>
                </a:solidFill>
                <a:latin typeface="Oswald"/>
              </a:rPr>
              <a:t>Facebook to nie tylko czat i posty!</a:t>
            </a:r>
            <a:endParaRPr lang="en-US" sz="3099" dirty="0">
              <a:solidFill>
                <a:srgbClr val="002364"/>
              </a:solidFill>
              <a:latin typeface="Oswa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4774539"/>
            <a:ext cx="7759916" cy="251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39"/>
              </a:lnSpc>
            </a:pPr>
            <a:r>
              <a:rPr lang="pl-PL" sz="3599" dirty="0">
                <a:solidFill>
                  <a:srgbClr val="002364"/>
                </a:solidFill>
                <a:latin typeface="Oswald"/>
              </a:rPr>
              <a:t>Platforma posiada również inne funkcje, które, podzielone na sekcje, pozwalają nam handlować, znaleźć pracę lub być na bieżąco z wydarzeniami blisko nas!</a:t>
            </a:r>
            <a:endParaRPr lang="en-US" sz="3599" dirty="0">
              <a:solidFill>
                <a:srgbClr val="002364"/>
              </a:solidFill>
              <a:latin typeface="Oswa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1072403" y="4506724"/>
            <a:ext cx="4958361" cy="24972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14762089" y="1713177"/>
            <a:ext cx="2497211" cy="4981967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7565931">
            <a:off x="12886022" y="1825202"/>
            <a:ext cx="1047104" cy="906792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7E76"/>
            </a:solidFill>
          </p:spPr>
          <p:txBody>
            <a:bodyPr/>
            <a:lstStyle/>
            <a:p>
              <a:endParaRPr lang="x-none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6100755" y="7591223"/>
            <a:ext cx="1106454" cy="128657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7595558"/>
            <a:ext cx="7759916" cy="728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 dirty="0">
                <a:solidFill>
                  <a:srgbClr val="002364"/>
                </a:solidFill>
                <a:latin typeface="Oswald"/>
              </a:rPr>
              <a:t>Facebook </a:t>
            </a:r>
            <a:r>
              <a:rPr lang="en-US" sz="4399" dirty="0" err="1">
                <a:solidFill>
                  <a:srgbClr val="002364"/>
                </a:solidFill>
                <a:latin typeface="Oswald"/>
              </a:rPr>
              <a:t>nieustannie</a:t>
            </a:r>
            <a:r>
              <a:rPr lang="en-US" sz="43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4399" dirty="0" err="1">
                <a:solidFill>
                  <a:srgbClr val="002364"/>
                </a:solidFill>
                <a:latin typeface="Oswald"/>
              </a:rPr>
              <a:t>się</a:t>
            </a:r>
            <a:r>
              <a:rPr lang="en-US" sz="4399" dirty="0">
                <a:solidFill>
                  <a:srgbClr val="002364"/>
                </a:solidFill>
                <a:latin typeface="Oswald"/>
              </a:rPr>
              <a:t> </a:t>
            </a:r>
            <a:r>
              <a:rPr lang="en-US" sz="4399" dirty="0" err="1">
                <a:solidFill>
                  <a:srgbClr val="002364"/>
                </a:solidFill>
                <a:latin typeface="Oswald"/>
              </a:rPr>
              <a:t>rozwija</a:t>
            </a:r>
            <a:r>
              <a:rPr lang="en-US" sz="4399" dirty="0">
                <a:solidFill>
                  <a:srgbClr val="002364"/>
                </a:solidFill>
                <a:latin typeface="Oswald"/>
              </a:rPr>
              <a:t>!</a:t>
            </a:r>
          </a:p>
        </p:txBody>
      </p:sp>
      <p:pic>
        <p:nvPicPr>
          <p:cNvPr id="11" name="Obraz 1">
            <a:extLst>
              <a:ext uri="{FF2B5EF4-FFF2-40B4-BE49-F238E27FC236}">
                <a16:creationId xmlns:a16="http://schemas.microsoft.com/office/drawing/2014/main" xmlns="" id="{035E7AB7-5D95-3C1B-8C42-4F82A927D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09046" y="4242163"/>
            <a:ext cx="7315200" cy="334409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84963" y="5023905"/>
            <a:ext cx="1676513" cy="170310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2364">
                <a:alpha val="31765"/>
              </a:srgbClr>
            </a:solid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73775" y="6431305"/>
            <a:ext cx="1154949" cy="115494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B7E76">
                <a:alpha val="49804"/>
              </a:srgbClr>
            </a:solidFill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453810" y="830494"/>
            <a:ext cx="9380379" cy="1139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pl-PL" sz="6900" dirty="0">
                <a:solidFill>
                  <a:srgbClr val="002364"/>
                </a:solidFill>
                <a:latin typeface="Oswald"/>
              </a:rPr>
              <a:t>CZAS NA TROCHĘ </a:t>
            </a:r>
            <a:r>
              <a:rPr lang="en-US" sz="6900" dirty="0">
                <a:solidFill>
                  <a:srgbClr val="002364"/>
                </a:solidFill>
                <a:latin typeface="Oswald"/>
              </a:rPr>
              <a:t>SLANG</a:t>
            </a:r>
            <a:r>
              <a:rPr lang="pl-PL" sz="6900" dirty="0">
                <a:solidFill>
                  <a:srgbClr val="002364"/>
                </a:solidFill>
                <a:latin typeface="Oswald"/>
              </a:rPr>
              <a:t>U</a:t>
            </a:r>
            <a:r>
              <a:rPr lang="en-US" sz="6900" dirty="0">
                <a:solidFill>
                  <a:srgbClr val="002364"/>
                </a:solidFill>
                <a:latin typeface="Oswald"/>
              </a:rPr>
              <a:t>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2740560"/>
            <a:ext cx="8115300" cy="168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pl-PL" sz="3200" dirty="0">
                <a:solidFill>
                  <a:srgbClr val="002364"/>
                </a:solidFill>
                <a:latin typeface="Oswald"/>
              </a:rPr>
              <a:t>Od czasownika </a:t>
            </a:r>
            <a:r>
              <a:rPr lang="pl-PL" sz="3200" b="1" dirty="0">
                <a:solidFill>
                  <a:srgbClr val="002364"/>
                </a:solidFill>
                <a:latin typeface="Oswald"/>
              </a:rPr>
              <a:t>"to </a:t>
            </a:r>
            <a:r>
              <a:rPr lang="pl-PL" sz="3200" b="1" dirty="0" err="1">
                <a:solidFill>
                  <a:srgbClr val="002364"/>
                </a:solidFill>
                <a:latin typeface="Oswald"/>
              </a:rPr>
              <a:t>like</a:t>
            </a:r>
            <a:r>
              <a:rPr lang="pl-PL" sz="3200" b="1" dirty="0">
                <a:solidFill>
                  <a:srgbClr val="002364"/>
                </a:solidFill>
                <a:latin typeface="Oswald"/>
              </a:rPr>
              <a:t>"</a:t>
            </a:r>
            <a:r>
              <a:rPr lang="pl-PL" sz="3200" dirty="0">
                <a:solidFill>
                  <a:srgbClr val="002364"/>
                </a:solidFill>
                <a:latin typeface="Oswald"/>
              </a:rPr>
              <a:t> w języku angielskim pochodzi spolszczone wyrażenie </a:t>
            </a:r>
            <a:r>
              <a:rPr lang="pl-PL" sz="3200" b="1" dirty="0">
                <a:solidFill>
                  <a:srgbClr val="002364"/>
                </a:solidFill>
                <a:latin typeface="Oswald"/>
              </a:rPr>
              <a:t>"lajkować"</a:t>
            </a:r>
            <a:r>
              <a:rPr lang="pl-PL" sz="3200" dirty="0">
                <a:solidFill>
                  <a:srgbClr val="002364"/>
                </a:solidFill>
                <a:latin typeface="Oswald"/>
              </a:rPr>
              <a:t>, które oznacza polubienie postów lub komentarzy.</a:t>
            </a:r>
            <a:endParaRPr lang="en-US" sz="3200" dirty="0">
              <a:solidFill>
                <a:srgbClr val="002364"/>
              </a:solidFill>
              <a:latin typeface="Oswa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44000" y="5044259"/>
            <a:ext cx="8115300" cy="168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pl-PL" sz="3200" dirty="0">
                <a:solidFill>
                  <a:srgbClr val="002364"/>
                </a:solidFill>
                <a:latin typeface="Oswald"/>
              </a:rPr>
              <a:t>Od angielskiego czasownika </a:t>
            </a:r>
            <a:r>
              <a:rPr lang="pl-PL" sz="3200" b="1" dirty="0">
                <a:solidFill>
                  <a:srgbClr val="002364"/>
                </a:solidFill>
                <a:latin typeface="Oswald"/>
              </a:rPr>
              <a:t>"to chat"</a:t>
            </a:r>
            <a:r>
              <a:rPr lang="pl-PL" sz="3200" dirty="0">
                <a:solidFill>
                  <a:srgbClr val="002364"/>
                </a:solidFill>
                <a:latin typeface="Oswald"/>
              </a:rPr>
              <a:t> pochodzi polskie słowo </a:t>
            </a:r>
            <a:r>
              <a:rPr lang="pl-PL" sz="3200" b="1" dirty="0">
                <a:solidFill>
                  <a:srgbClr val="002364"/>
                </a:solidFill>
                <a:latin typeface="Oswald"/>
              </a:rPr>
              <a:t>"</a:t>
            </a:r>
            <a:r>
              <a:rPr lang="pl-PL" sz="3200" b="1" dirty="0" err="1">
                <a:solidFill>
                  <a:srgbClr val="002364"/>
                </a:solidFill>
                <a:latin typeface="Oswald"/>
              </a:rPr>
              <a:t>chatować</a:t>
            </a:r>
            <a:r>
              <a:rPr lang="pl-PL" sz="3200" b="1" dirty="0">
                <a:solidFill>
                  <a:srgbClr val="002364"/>
                </a:solidFill>
                <a:latin typeface="Oswald"/>
              </a:rPr>
              <a:t>"</a:t>
            </a:r>
            <a:r>
              <a:rPr lang="pl-PL" sz="3200" dirty="0">
                <a:solidFill>
                  <a:srgbClr val="002364"/>
                </a:solidFill>
                <a:latin typeface="Oswald"/>
              </a:rPr>
              <a:t>, które oznacza "rozmawiać, gawędzić" z kimś.</a:t>
            </a:r>
            <a:endParaRPr lang="en-US" sz="3200" dirty="0">
              <a:solidFill>
                <a:srgbClr val="002364"/>
              </a:solidFill>
              <a:latin typeface="Oswa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0" y="7283743"/>
            <a:ext cx="8115300" cy="225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pl-PL" sz="3200" dirty="0">
                <a:solidFill>
                  <a:srgbClr val="002364"/>
                </a:solidFill>
                <a:latin typeface="Oswald"/>
              </a:rPr>
              <a:t>Od czasownika </a:t>
            </a:r>
            <a:r>
              <a:rPr lang="pl-PL" sz="3200" b="1" dirty="0">
                <a:solidFill>
                  <a:srgbClr val="002364"/>
                </a:solidFill>
                <a:latin typeface="Oswald"/>
              </a:rPr>
              <a:t>"to </a:t>
            </a:r>
            <a:r>
              <a:rPr lang="pl-PL" sz="3200" b="1" dirty="0" err="1">
                <a:solidFill>
                  <a:srgbClr val="002364"/>
                </a:solidFill>
                <a:latin typeface="Oswald"/>
              </a:rPr>
              <a:t>tag</a:t>
            </a:r>
            <a:r>
              <a:rPr lang="pl-PL" sz="3200" b="1" dirty="0">
                <a:solidFill>
                  <a:srgbClr val="002364"/>
                </a:solidFill>
                <a:latin typeface="Oswald"/>
              </a:rPr>
              <a:t>" </a:t>
            </a:r>
            <a:r>
              <a:rPr lang="pl-PL" sz="3200" dirty="0">
                <a:solidFill>
                  <a:srgbClr val="002364"/>
                </a:solidFill>
                <a:latin typeface="Oswald"/>
              </a:rPr>
              <a:t>w języku angielskim pochodzi polskie słowo </a:t>
            </a:r>
            <a:r>
              <a:rPr lang="pl-PL" sz="3200" b="1" dirty="0">
                <a:solidFill>
                  <a:srgbClr val="002364"/>
                </a:solidFill>
                <a:latin typeface="Oswald"/>
              </a:rPr>
              <a:t>"tagować"</a:t>
            </a:r>
            <a:r>
              <a:rPr lang="pl-PL" sz="3200" dirty="0">
                <a:solidFill>
                  <a:srgbClr val="002364"/>
                </a:solidFill>
                <a:latin typeface="Oswald"/>
              </a:rPr>
              <a:t>, które oznacza wskazanie kogoś w poście, zdjęciu lub aktualizacji statusu, którą chcesz udostępnić.</a:t>
            </a:r>
            <a:endParaRPr lang="en-US" sz="3200" dirty="0">
              <a:solidFill>
                <a:srgbClr val="002364"/>
              </a:solidFill>
              <a:latin typeface="Oswald"/>
            </a:endParaRPr>
          </a:p>
        </p:txBody>
      </p:sp>
      <p:pic>
        <p:nvPicPr>
          <p:cNvPr id="11" name="Obraz 1">
            <a:extLst>
              <a:ext uri="{FF2B5EF4-FFF2-40B4-BE49-F238E27FC236}">
                <a16:creationId xmlns:a16="http://schemas.microsoft.com/office/drawing/2014/main" xmlns="" id="{3DF085E0-6D62-F6B4-FA7C-9FB5A0435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44037" y="-2540042"/>
            <a:ext cx="5657850" cy="5657850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800B1"/>
            </a:solidFill>
          </p:spPr>
          <p:txBody>
            <a:bodyPr/>
            <a:lstStyle/>
            <a:p>
              <a:endParaRPr lang="x-none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9999" r="9999"/>
          <a:stretch>
            <a:fillRect/>
          </a:stretch>
        </p:blipFill>
        <p:spPr>
          <a:xfrm>
            <a:off x="-4285261" y="0"/>
            <a:ext cx="1543653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r="11019"/>
          <a:stretch>
            <a:fillRect/>
          </a:stretch>
        </p:blipFill>
        <p:spPr>
          <a:xfrm>
            <a:off x="-1382676" y="0"/>
            <a:ext cx="12533945" cy="10287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151269" y="8404860"/>
            <a:ext cx="4264876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599">
                <a:solidFill>
                  <a:srgbClr val="ECEDF8"/>
                </a:solidFill>
                <a:latin typeface="Oswald Bold"/>
              </a:rPr>
              <a:t>INSTAGRAM</a:t>
            </a:r>
          </a:p>
        </p:txBody>
      </p:sp>
      <p:pic>
        <p:nvPicPr>
          <p:cNvPr id="9" name="Obraz 1">
            <a:extLst>
              <a:ext uri="{FF2B5EF4-FFF2-40B4-BE49-F238E27FC236}">
                <a16:creationId xmlns:a16="http://schemas.microsoft.com/office/drawing/2014/main" xmlns="" id="{20443FC1-785D-3BCC-F8D8-B61ABF4CD2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2000" y="28888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219648" y="5982346"/>
            <a:ext cx="6524302" cy="652430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CB6CE6"/>
            </a:solidFill>
          </p:spPr>
          <p:txBody>
            <a:bodyPr/>
            <a:lstStyle/>
            <a:p>
              <a:endParaRPr lang="x-none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5266827"/>
            <a:ext cx="3991473" cy="3991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5033145" y="9302575"/>
            <a:ext cx="1106454" cy="12865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349263"/>
            <a:ext cx="576540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002364"/>
                </a:solidFill>
                <a:latin typeface="Oswald Bold"/>
              </a:rPr>
              <a:t>INSTAGRAM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78046" y="2688393"/>
            <a:ext cx="7952365" cy="4567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62"/>
              </a:lnSpc>
            </a:pPr>
            <a:r>
              <a:rPr lang="pl-PL" sz="3187" dirty="0">
                <a:solidFill>
                  <a:srgbClr val="002364"/>
                </a:solidFill>
                <a:latin typeface="Oswald"/>
              </a:rPr>
              <a:t>Instagram to serwis społecznościowy całkowicie skoncentrowany na udostępnianiu wszelkiego rodzaju zdjęć i filmów.</a:t>
            </a:r>
          </a:p>
          <a:p>
            <a:pPr algn="just">
              <a:lnSpc>
                <a:spcPts val="4462"/>
              </a:lnSpc>
            </a:pPr>
            <a:endParaRPr lang="pl-PL" sz="3187" dirty="0">
              <a:solidFill>
                <a:srgbClr val="002364"/>
              </a:solidFill>
              <a:latin typeface="Oswald"/>
            </a:endParaRPr>
          </a:p>
          <a:p>
            <a:pPr algn="just">
              <a:lnSpc>
                <a:spcPts val="4462"/>
              </a:lnSpc>
            </a:pPr>
            <a:r>
              <a:rPr lang="pl-PL" sz="3187" dirty="0">
                <a:solidFill>
                  <a:srgbClr val="002364"/>
                </a:solidFill>
                <a:latin typeface="Oswald"/>
              </a:rPr>
              <a:t>Każdy użytkownik Instagrama ma osobisty profil, za pomocą którego może dzielić się chwilami swojego dnia z ludźmi ze swojej sieci, zwanymi "obserwującymi".</a:t>
            </a:r>
            <a:endParaRPr lang="en-US" sz="1200" dirty="0">
              <a:solidFill>
                <a:srgbClr val="002364"/>
              </a:solidFill>
              <a:latin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178046" y="7505700"/>
            <a:ext cx="7952365" cy="2259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62"/>
              </a:lnSpc>
            </a:pPr>
            <a:r>
              <a:rPr lang="pl-PL" sz="3187" dirty="0">
                <a:solidFill>
                  <a:srgbClr val="002364"/>
                </a:solidFill>
                <a:latin typeface="Oswald"/>
              </a:rPr>
              <a:t>Platforma, oprócz tego, że daje nam możliwość kontaktowania się ze znajomymi, pozwala nam również na uważne śledzenie życia naszych ulubionych celebrytów!</a:t>
            </a:r>
            <a:endParaRPr lang="en-US" sz="3187" dirty="0">
              <a:solidFill>
                <a:srgbClr val="002364"/>
              </a:solidFill>
              <a:latin typeface="Oswald"/>
            </a:endParaRPr>
          </a:p>
        </p:txBody>
      </p:sp>
      <p:pic>
        <p:nvPicPr>
          <p:cNvPr id="9" name="Obraz 1">
            <a:extLst>
              <a:ext uri="{FF2B5EF4-FFF2-40B4-BE49-F238E27FC236}">
                <a16:creationId xmlns:a16="http://schemas.microsoft.com/office/drawing/2014/main" xmlns="" id="{7FFC7C2D-FA9F-5375-515E-243DDBC9A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23874" y="-3651647"/>
            <a:ext cx="5657850" cy="5657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B6CE6"/>
            </a:solidFill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4" name="AutoShape 4"/>
          <p:cNvSpPr/>
          <p:nvPr/>
        </p:nvSpPr>
        <p:spPr>
          <a:xfrm>
            <a:off x="12323626" y="572339"/>
            <a:ext cx="600247" cy="604574"/>
          </a:xfrm>
          <a:prstGeom prst="rect">
            <a:avLst/>
          </a:prstGeom>
          <a:solidFill>
            <a:srgbClr val="EB7E76"/>
          </a:solidFill>
        </p:spPr>
        <p:txBody>
          <a:bodyPr/>
          <a:lstStyle/>
          <a:p>
            <a:endParaRPr lang="x-none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485649" y="1028700"/>
            <a:ext cx="1773651" cy="17736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302"/>
          <a:stretch>
            <a:fillRect/>
          </a:stretch>
        </p:blipFill>
        <p:spPr>
          <a:xfrm>
            <a:off x="9672690" y="3373078"/>
            <a:ext cx="6800260" cy="511564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87033" y="1657876"/>
            <a:ext cx="12044120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pl-PL" sz="5599" dirty="0">
                <a:solidFill>
                  <a:srgbClr val="ECEDF8"/>
                </a:solidFill>
                <a:latin typeface="Oswald"/>
              </a:rPr>
              <a:t>KANAŁ NA </a:t>
            </a:r>
            <a:r>
              <a:rPr lang="en-US" sz="5599" dirty="0">
                <a:solidFill>
                  <a:srgbClr val="ECEDF8"/>
                </a:solidFill>
                <a:latin typeface="Oswald"/>
              </a:rPr>
              <a:t>INSTAGRAM</a:t>
            </a:r>
            <a:r>
              <a:rPr lang="pl-PL" sz="5599" dirty="0">
                <a:solidFill>
                  <a:srgbClr val="ECEDF8"/>
                </a:solidFill>
                <a:latin typeface="Oswald"/>
              </a:rPr>
              <a:t>IE</a:t>
            </a:r>
            <a:endParaRPr lang="en-US" sz="5599" dirty="0">
              <a:solidFill>
                <a:srgbClr val="ECEDF8"/>
              </a:solidFill>
              <a:latin typeface="Oswa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87033" y="3325453"/>
            <a:ext cx="5427845" cy="142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pl-PL" sz="2699" dirty="0">
                <a:solidFill>
                  <a:srgbClr val="ECEDF8"/>
                </a:solidFill>
                <a:latin typeface="Oswald"/>
              </a:rPr>
              <a:t>Podobnie jak kanał na Facebooku, kanał na Instagramie gromadzi wszystkie publikowane treści.</a:t>
            </a:r>
            <a:endParaRPr lang="en-US" sz="2699" dirty="0">
              <a:solidFill>
                <a:srgbClr val="ECEDF8"/>
              </a:solidFill>
              <a:latin typeface="Oswa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87033" y="5143500"/>
            <a:ext cx="5427845" cy="142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pl-PL" sz="2699" dirty="0">
                <a:solidFill>
                  <a:srgbClr val="ECEDF8"/>
                </a:solidFill>
                <a:latin typeface="Oswald"/>
              </a:rPr>
              <a:t>Treści to wyłącznie zdjęcia i filmy, którym towarzyszą krótkie podpisy i "</a:t>
            </a:r>
            <a:r>
              <a:rPr lang="pl-PL" sz="2699" dirty="0" err="1">
                <a:solidFill>
                  <a:srgbClr val="ECEDF8"/>
                </a:solidFill>
                <a:latin typeface="Oswald"/>
              </a:rPr>
              <a:t>hashtagi</a:t>
            </a:r>
            <a:r>
              <a:rPr lang="pl-PL" sz="2699" dirty="0">
                <a:solidFill>
                  <a:srgbClr val="ECEDF8"/>
                </a:solidFill>
                <a:latin typeface="Oswald"/>
              </a:rPr>
              <a:t>", niezbędne do korzystania z platformy.</a:t>
            </a:r>
            <a:endParaRPr lang="en-US" sz="2699" dirty="0">
              <a:solidFill>
                <a:srgbClr val="ECEDF8"/>
              </a:solidFill>
              <a:latin typeface="Oswa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87033" y="7069499"/>
            <a:ext cx="5427845" cy="14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pl-PL" sz="2699" dirty="0">
                <a:solidFill>
                  <a:srgbClr val="ECEDF8"/>
                </a:solidFill>
                <a:latin typeface="Oswald"/>
              </a:rPr>
              <a:t>Oprócz klasycznych postów, na Instagramie można publikować także inne rodzaje treści, takie jak Relacje, IGTV czy Rolki.</a:t>
            </a:r>
            <a:endParaRPr lang="en-US" sz="2699" dirty="0">
              <a:solidFill>
                <a:srgbClr val="ECEDF8"/>
              </a:solidFill>
              <a:latin typeface="Oswald"/>
            </a:endParaRPr>
          </a:p>
        </p:txBody>
      </p:sp>
      <p:pic>
        <p:nvPicPr>
          <p:cNvPr id="11" name="Obraz 1">
            <a:extLst>
              <a:ext uri="{FF2B5EF4-FFF2-40B4-BE49-F238E27FC236}">
                <a16:creationId xmlns:a16="http://schemas.microsoft.com/office/drawing/2014/main" xmlns="" id="{69080639-63BC-6314-F08F-BCA3ABFA3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7887" y="5860579"/>
            <a:ext cx="2566112" cy="245712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B6CE6">
                <a:alpha val="33725"/>
              </a:srgbClr>
            </a:solidFill>
          </p:spPr>
          <p:txBody>
            <a:bodyPr/>
            <a:lstStyle/>
            <a:p>
              <a:endParaRPr lang="x-none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53579" y="5143500"/>
            <a:ext cx="1773651" cy="17736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40103" y="6917151"/>
            <a:ext cx="4267334" cy="42673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1717"/>
          <a:stretch>
            <a:fillRect/>
          </a:stretch>
        </p:blipFill>
        <p:spPr>
          <a:xfrm>
            <a:off x="10076334" y="1395014"/>
            <a:ext cx="7182966" cy="48540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2153554"/>
            <a:ext cx="8115300" cy="84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pl-PL" sz="5799" dirty="0">
                <a:solidFill>
                  <a:srgbClr val="ECEDF8"/>
                </a:solidFill>
                <a:latin typeface="Oswald"/>
              </a:rPr>
              <a:t>CZYM JEST </a:t>
            </a:r>
            <a:r>
              <a:rPr lang="en-US" sz="5799" dirty="0">
                <a:solidFill>
                  <a:srgbClr val="ECEDF8"/>
                </a:solidFill>
                <a:latin typeface="Oswald"/>
              </a:rPr>
              <a:t>HASHTAG?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428109"/>
            <a:ext cx="7858362" cy="457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r>
              <a:rPr lang="pl-PL" sz="2599" dirty="0" err="1">
                <a:solidFill>
                  <a:srgbClr val="ECEDF8"/>
                </a:solidFill>
                <a:latin typeface="Oswald"/>
              </a:rPr>
              <a:t>Hashtag</a:t>
            </a:r>
            <a:r>
              <a:rPr lang="pl-PL" sz="2599" dirty="0">
                <a:solidFill>
                  <a:srgbClr val="ECEDF8"/>
                </a:solidFill>
                <a:latin typeface="Oswald"/>
              </a:rPr>
              <a:t> jest "etykietą", słowem kluczowym, które jest powiązane z postami w celu skatalogowania ich treści, aby były łatwiejsze do znalezienia przez wszystkich, którzy są potencjalnie zainteresowani tym tematem.</a:t>
            </a:r>
          </a:p>
          <a:p>
            <a:pPr algn="just">
              <a:lnSpc>
                <a:spcPts val="3639"/>
              </a:lnSpc>
            </a:pPr>
            <a:endParaRPr lang="pl-PL" sz="2599" dirty="0">
              <a:solidFill>
                <a:srgbClr val="ECEDF8"/>
              </a:solidFill>
              <a:latin typeface="Oswald"/>
            </a:endParaRPr>
          </a:p>
          <a:p>
            <a:pPr algn="just">
              <a:lnSpc>
                <a:spcPts val="3639"/>
              </a:lnSpc>
            </a:pPr>
            <a:r>
              <a:rPr lang="pl-PL" sz="2599" dirty="0" err="1">
                <a:solidFill>
                  <a:srgbClr val="ECEDF8"/>
                </a:solidFill>
                <a:latin typeface="Oswald"/>
              </a:rPr>
              <a:t>Hashtagi</a:t>
            </a:r>
            <a:r>
              <a:rPr lang="pl-PL" sz="2599" dirty="0">
                <a:solidFill>
                  <a:srgbClr val="ECEDF8"/>
                </a:solidFill>
                <a:latin typeface="Oswald"/>
              </a:rPr>
              <a:t> są zawsze poprzedzone symbolem </a:t>
            </a:r>
            <a:r>
              <a:rPr lang="pl-PL" sz="2599" dirty="0" err="1">
                <a:solidFill>
                  <a:srgbClr val="ECEDF8"/>
                </a:solidFill>
                <a:latin typeface="Oswald"/>
              </a:rPr>
              <a:t>hashtagu</a:t>
            </a:r>
            <a:r>
              <a:rPr lang="pl-PL" sz="2599" dirty="0">
                <a:solidFill>
                  <a:srgbClr val="ECEDF8"/>
                </a:solidFill>
                <a:latin typeface="Oswald"/>
              </a:rPr>
              <a:t> (#) i mogą być pisane w dowolnym języku, czasem nawet mieszane.</a:t>
            </a:r>
          </a:p>
          <a:p>
            <a:pPr algn="just">
              <a:lnSpc>
                <a:spcPts val="3639"/>
              </a:lnSpc>
            </a:pPr>
            <a:endParaRPr lang="pl-PL" sz="2599" dirty="0">
              <a:solidFill>
                <a:srgbClr val="ECEDF8"/>
              </a:solidFill>
              <a:latin typeface="Oswald"/>
            </a:endParaRPr>
          </a:p>
          <a:p>
            <a:pPr algn="just">
              <a:lnSpc>
                <a:spcPts val="3639"/>
              </a:lnSpc>
            </a:pPr>
            <a:r>
              <a:rPr lang="pl-PL" sz="2599" dirty="0">
                <a:solidFill>
                  <a:srgbClr val="ECEDF8"/>
                </a:solidFill>
                <a:latin typeface="Oswald"/>
              </a:rPr>
              <a:t>Nie można używać interpunkcji ani spacji między słowami i nie ma rozróżnienia między dużymi i małymi literami.</a:t>
            </a:r>
            <a:endParaRPr lang="en-US" sz="1200" dirty="0">
              <a:solidFill>
                <a:srgbClr val="ECEDF8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076334" y="6592949"/>
            <a:ext cx="7182966" cy="225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ECEDF8"/>
                </a:solidFill>
                <a:latin typeface="Oswald"/>
              </a:rPr>
              <a:t>#dog, #puppy, #mansbestfriend, #doglover, #nature, #park, #photography, #photooftheday, #postoftheday</a:t>
            </a:r>
          </a:p>
          <a:p>
            <a:pPr algn="ctr">
              <a:lnSpc>
                <a:spcPts val="4480"/>
              </a:lnSpc>
            </a:pPr>
            <a:endParaRPr lang="en-US" sz="3200" dirty="0">
              <a:solidFill>
                <a:srgbClr val="ECEDF8"/>
              </a:solidFill>
              <a:latin typeface="Oswald"/>
            </a:endParaRPr>
          </a:p>
        </p:txBody>
      </p:sp>
      <p:pic>
        <p:nvPicPr>
          <p:cNvPr id="10" name="Obraz 1">
            <a:extLst>
              <a:ext uri="{FF2B5EF4-FFF2-40B4-BE49-F238E27FC236}">
                <a16:creationId xmlns:a16="http://schemas.microsoft.com/office/drawing/2014/main" xmlns="" id="{AC38D998-6DD8-C24F-C60B-1D1AD229D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53656" y="7843634"/>
            <a:ext cx="6044271" cy="38230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-142949" y="7433737"/>
            <a:ext cx="1397665" cy="16251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732048" y="9258300"/>
            <a:ext cx="3902518" cy="43282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254897"/>
            <a:ext cx="8115300" cy="621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3"/>
              </a:lnSpc>
            </a:pPr>
            <a:r>
              <a:rPr lang="pl-PL" sz="3637" dirty="0">
                <a:solidFill>
                  <a:srgbClr val="002364"/>
                </a:solidFill>
                <a:latin typeface="Oswald Bold"/>
              </a:rPr>
              <a:t>RELACJE</a:t>
            </a:r>
            <a:endParaRPr lang="en-US" sz="3637" dirty="0">
              <a:solidFill>
                <a:srgbClr val="002364"/>
              </a:solidFill>
              <a:latin typeface="Oswal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2232550"/>
            <a:ext cx="6774745" cy="5144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</a:pPr>
            <a:r>
              <a:rPr lang="pl-PL" sz="3199" dirty="0">
                <a:solidFill>
                  <a:srgbClr val="002364"/>
                </a:solidFill>
                <a:latin typeface="Oswald"/>
              </a:rPr>
              <a:t>Relacja na Instagramie to treść o maksymalnym czasie trwania 15 sekund, która pozostaje widoczna tylko przez 24 godziny od jej publikacji.</a:t>
            </a:r>
          </a:p>
          <a:p>
            <a:pPr algn="just">
              <a:lnSpc>
                <a:spcPts val="4479"/>
              </a:lnSpc>
            </a:pPr>
            <a:endParaRPr lang="pl-PL" sz="3199" dirty="0">
              <a:solidFill>
                <a:srgbClr val="002364"/>
              </a:solidFill>
              <a:latin typeface="Oswald"/>
            </a:endParaRPr>
          </a:p>
          <a:p>
            <a:pPr algn="just">
              <a:lnSpc>
                <a:spcPts val="4479"/>
              </a:lnSpc>
            </a:pPr>
            <a:r>
              <a:rPr lang="pl-PL" sz="3199" dirty="0">
                <a:solidFill>
                  <a:srgbClr val="002364"/>
                </a:solidFill>
                <a:latin typeface="Oswald"/>
              </a:rPr>
              <a:t>Za pośrednictwem relacji można publikować zdjęcia lub filmy zapisane w galerii </a:t>
            </a:r>
            <a:r>
              <a:rPr lang="pl-PL" sz="3199" dirty="0" err="1">
                <a:solidFill>
                  <a:srgbClr val="002364"/>
                </a:solidFill>
                <a:latin typeface="Oswald"/>
              </a:rPr>
              <a:t>smartfona</a:t>
            </a:r>
            <a:r>
              <a:rPr lang="pl-PL" sz="3199" dirty="0">
                <a:solidFill>
                  <a:srgbClr val="002364"/>
                </a:solidFill>
                <a:latin typeface="Oswald"/>
              </a:rPr>
              <a:t> lub dzielić się tym, co dzieje się w czasie rzeczywistym.</a:t>
            </a:r>
            <a:endParaRPr lang="en-US" sz="1200" dirty="0">
              <a:solidFill>
                <a:srgbClr val="002364"/>
              </a:solidFill>
              <a:latin typeface="Arimo"/>
            </a:endParaRPr>
          </a:p>
        </p:txBody>
      </p:sp>
      <p:pic>
        <p:nvPicPr>
          <p:cNvPr id="7" name="STORIES">
            <a:hlinkClick r:id="" action="ppaction://media"/>
            <a:extLst>
              <a:ext uri="{FF2B5EF4-FFF2-40B4-BE49-F238E27FC236}">
                <a16:creationId xmlns:a16="http://schemas.microsoft.com/office/drawing/2014/main" xmlns="" id="{2D8619DF-5530-478C-BDE1-2F67D277D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14827" y="0"/>
            <a:ext cx="5786437" cy="10287000"/>
          </a:xfrm>
          <a:prstGeom prst="rect">
            <a:avLst/>
          </a:prstGeom>
        </p:spPr>
      </p:pic>
      <p:pic>
        <p:nvPicPr>
          <p:cNvPr id="8" name="Obraz 1">
            <a:extLst>
              <a:ext uri="{FF2B5EF4-FFF2-40B4-BE49-F238E27FC236}">
                <a16:creationId xmlns:a16="http://schemas.microsoft.com/office/drawing/2014/main" xmlns="" id="{CA59335F-3E67-D7F5-7E1E-1C43FFA342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82406" y="7462634"/>
            <a:ext cx="6044271" cy="38230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-1571699" y="7052737"/>
            <a:ext cx="1397665" cy="16251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03298" y="8877300"/>
            <a:ext cx="3902518" cy="43282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03298" y="962025"/>
            <a:ext cx="8115300" cy="621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3"/>
              </a:lnSpc>
            </a:pPr>
            <a:r>
              <a:rPr lang="en-US" sz="3637" dirty="0">
                <a:solidFill>
                  <a:srgbClr val="002364"/>
                </a:solidFill>
                <a:latin typeface="Oswald Bold"/>
              </a:rPr>
              <a:t>R</a:t>
            </a:r>
            <a:r>
              <a:rPr lang="pl-PL" sz="3637" dirty="0">
                <a:solidFill>
                  <a:srgbClr val="002364"/>
                </a:solidFill>
                <a:latin typeface="Oswald Bold"/>
              </a:rPr>
              <a:t>OLKI</a:t>
            </a:r>
            <a:endParaRPr lang="en-US" sz="3637" dirty="0">
              <a:solidFill>
                <a:srgbClr val="002364"/>
              </a:solidFill>
              <a:latin typeface="Oswal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03298" y="1939678"/>
            <a:ext cx="8640817" cy="572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</a:pPr>
            <a:r>
              <a:rPr lang="pl-PL" sz="3199" dirty="0">
                <a:solidFill>
                  <a:srgbClr val="002364"/>
                </a:solidFill>
                <a:latin typeface="Oswald"/>
              </a:rPr>
              <a:t>Rolki to najnowsza funkcja Instagrama, będąca odpowiedzią na popularny Tik Tok.</a:t>
            </a:r>
          </a:p>
          <a:p>
            <a:pPr algn="just">
              <a:lnSpc>
                <a:spcPts val="4479"/>
              </a:lnSpc>
            </a:pPr>
            <a:endParaRPr lang="pl-PL" sz="3199" dirty="0">
              <a:solidFill>
                <a:srgbClr val="002364"/>
              </a:solidFill>
              <a:latin typeface="Oswald"/>
            </a:endParaRPr>
          </a:p>
          <a:p>
            <a:pPr algn="just">
              <a:lnSpc>
                <a:spcPts val="4479"/>
              </a:lnSpc>
            </a:pPr>
            <a:r>
              <a:rPr lang="pl-PL" sz="3199" dirty="0">
                <a:solidFill>
                  <a:srgbClr val="002364"/>
                </a:solidFill>
                <a:latin typeface="Oswald"/>
              </a:rPr>
              <a:t>Jest to edytor krótkich filmów o długości od 15 do 60 sekund, który umożliwia dodawanie efektów graficznych i muzyki w tle.</a:t>
            </a:r>
          </a:p>
          <a:p>
            <a:pPr algn="just">
              <a:lnSpc>
                <a:spcPts val="4479"/>
              </a:lnSpc>
            </a:pPr>
            <a:endParaRPr lang="pl-PL" sz="3199" dirty="0">
              <a:solidFill>
                <a:srgbClr val="002364"/>
              </a:solidFill>
              <a:latin typeface="Oswald"/>
            </a:endParaRPr>
          </a:p>
          <a:p>
            <a:pPr algn="just">
              <a:lnSpc>
                <a:spcPts val="4479"/>
              </a:lnSpc>
            </a:pPr>
            <a:r>
              <a:rPr lang="pl-PL" sz="3199" dirty="0">
                <a:solidFill>
                  <a:srgbClr val="002364"/>
                </a:solidFill>
                <a:latin typeface="Oswald"/>
              </a:rPr>
              <a:t>Rolki podążają za wzorcami zwanymi "trendami": im bardziej popularny jest trend, tym łatwiej będzie go znaleźć na platformie.</a:t>
            </a:r>
            <a:endParaRPr lang="en-US" sz="3199" dirty="0">
              <a:solidFill>
                <a:srgbClr val="002364"/>
              </a:solidFill>
              <a:latin typeface="Oswald"/>
            </a:endParaRPr>
          </a:p>
        </p:txBody>
      </p:sp>
      <p:pic>
        <p:nvPicPr>
          <p:cNvPr id="7" name="Stay Dance Instagram reel (STAY - The kid LAROI &amp; Justin Bieber)#stay dance,#reel(1)">
            <a:hlinkClick r:id="" action="ppaction://media"/>
            <a:extLst>
              <a:ext uri="{FF2B5EF4-FFF2-40B4-BE49-F238E27FC236}">
                <a16:creationId xmlns:a16="http://schemas.microsoft.com/office/drawing/2014/main" xmlns="" id="{7611776D-5B9B-4CE3-AA40-2132E8B4A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30531" y="-13607"/>
            <a:ext cx="5816071" cy="10314214"/>
          </a:xfrm>
          <a:prstGeom prst="rect">
            <a:avLst/>
          </a:prstGeom>
        </p:spPr>
      </p:pic>
      <p:pic>
        <p:nvPicPr>
          <p:cNvPr id="8" name="Obraz 1">
            <a:extLst>
              <a:ext uri="{FF2B5EF4-FFF2-40B4-BE49-F238E27FC236}">
                <a16:creationId xmlns:a16="http://schemas.microsoft.com/office/drawing/2014/main" xmlns="" id="{A3F30C39-5728-7D15-87AB-BCB11656A8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13820" y="1275167"/>
            <a:ext cx="3258939" cy="39307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5802262" y="7815318"/>
            <a:ext cx="1106454" cy="1286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10253" r="10253"/>
          <a:stretch>
            <a:fillRect/>
          </a:stretch>
        </p:blipFill>
        <p:spPr>
          <a:xfrm>
            <a:off x="11421158" y="2202823"/>
            <a:ext cx="4972912" cy="62557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313820" y="6359447"/>
            <a:ext cx="6945480" cy="77031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2776368"/>
            <a:ext cx="7946031" cy="5070819"/>
            <a:chOff x="0" y="-83365"/>
            <a:chExt cx="10594709" cy="6761094"/>
          </a:xfrm>
        </p:grpSpPr>
        <p:sp>
          <p:nvSpPr>
            <p:cNvPr id="7" name="TextBox 7"/>
            <p:cNvSpPr txBox="1"/>
            <p:nvPr/>
          </p:nvSpPr>
          <p:spPr>
            <a:xfrm>
              <a:off x="0" y="-83365"/>
              <a:ext cx="10594709" cy="4351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0"/>
                </a:lnSpc>
              </a:pPr>
              <a:r>
                <a:rPr lang="pl-PL" sz="4800" dirty="0">
                  <a:solidFill>
                    <a:srgbClr val="ECEDF8"/>
                  </a:solidFill>
                  <a:latin typeface="Horizon"/>
                </a:rPr>
                <a:t>SPOŁECZNOŚCI</a:t>
              </a:r>
              <a:r>
                <a:rPr lang="pl-PL" sz="6000" dirty="0">
                  <a:solidFill>
                    <a:srgbClr val="ECEDF8"/>
                  </a:solidFill>
                  <a:latin typeface="Horizon"/>
                </a:rPr>
                <a:t> </a:t>
              </a:r>
              <a:r>
                <a:rPr lang="pl-PL" sz="4800" dirty="0">
                  <a:solidFill>
                    <a:srgbClr val="ECEDF8"/>
                  </a:solidFill>
                  <a:latin typeface="Horizon"/>
                </a:rPr>
                <a:t>DLA</a:t>
              </a:r>
              <a:r>
                <a:rPr lang="pl-PL" sz="6000" dirty="0">
                  <a:solidFill>
                    <a:srgbClr val="ECEDF8"/>
                  </a:solidFill>
                  <a:latin typeface="Horizon"/>
                </a:rPr>
                <a:t> </a:t>
              </a:r>
              <a:r>
                <a:rPr lang="pl-PL" sz="4800" dirty="0">
                  <a:solidFill>
                    <a:srgbClr val="ECEDF8"/>
                  </a:solidFill>
                  <a:latin typeface="Horizon"/>
                </a:rPr>
                <a:t>WSZYSTKICH</a:t>
              </a:r>
              <a:r>
                <a:rPr lang="en-US" sz="6000" dirty="0">
                  <a:solidFill>
                    <a:srgbClr val="ECEDF8"/>
                  </a:solidFill>
                  <a:latin typeface="Horizon"/>
                </a:rPr>
                <a:t>!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070451"/>
              <a:ext cx="10594709" cy="1607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pl-PL" sz="2000" spc="140" dirty="0">
                  <a:solidFill>
                    <a:srgbClr val="ECEDF8"/>
                  </a:solidFill>
                  <a:latin typeface="Oswald"/>
                </a:rPr>
                <a:t>WPROWADZENIE DO ŚWIATA MEDIÓW SPOŁECZNOŚCIOWYCH I ICH FUNKCJI</a:t>
              </a:r>
              <a:endParaRPr lang="en-US" sz="2000" spc="140" dirty="0">
                <a:solidFill>
                  <a:srgbClr val="ECEDF8"/>
                </a:solidFill>
                <a:latin typeface="Oswald"/>
              </a:endParaRPr>
            </a:p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endParaRPr lang="en-US" sz="2000" spc="140" dirty="0">
                <a:solidFill>
                  <a:srgbClr val="ECEDF8"/>
                </a:solidFill>
                <a:latin typeface="Oswa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789363" y="3071398"/>
            <a:ext cx="1209413" cy="120941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B7E76"/>
            </a:solidFill>
          </p:spPr>
          <p:txBody>
            <a:bodyPr/>
            <a:lstStyle/>
            <a:p>
              <a:endParaRPr lang="x-none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0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83320" y="806643"/>
            <a:ext cx="2566112" cy="245712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B6CE6">
                <a:alpha val="33725"/>
              </a:srgbClr>
            </a:solidFill>
          </p:spPr>
          <p:txBody>
            <a:bodyPr/>
            <a:lstStyle/>
            <a:p>
              <a:endParaRPr lang="x-none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0348" y="1388507"/>
            <a:ext cx="4055392" cy="750998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144000" y="1637060"/>
            <a:ext cx="8115300" cy="78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20"/>
              </a:lnSpc>
            </a:pPr>
            <a:r>
              <a:rPr lang="en-US" sz="5100" dirty="0">
                <a:solidFill>
                  <a:srgbClr val="ECEDF8"/>
                </a:solidFill>
                <a:latin typeface="Oswald"/>
              </a:rPr>
              <a:t>INSTAGRAM I NOWE FUNKCJE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3183374"/>
            <a:ext cx="8115300" cy="5319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pl-PL" sz="2699" dirty="0">
                <a:solidFill>
                  <a:srgbClr val="ECEDF8"/>
                </a:solidFill>
                <a:latin typeface="Oswald"/>
              </a:rPr>
              <a:t>Potencjał dotarcia do naprawdę dużej liczby odbiorców za pomocą Instagrama jest bardzo wysoki, dlatego platforma rozwinęła się również w dziedzinie biznesu, dając życie jednemu z najgorętszych zawodów ostatnich lat: </a:t>
            </a:r>
            <a:r>
              <a:rPr lang="pl-PL" sz="2699" dirty="0" err="1">
                <a:solidFill>
                  <a:srgbClr val="ECEDF8"/>
                </a:solidFill>
                <a:latin typeface="Oswald"/>
              </a:rPr>
              <a:t>influencerowi</a:t>
            </a:r>
            <a:r>
              <a:rPr lang="pl-PL" sz="2699" dirty="0">
                <a:solidFill>
                  <a:srgbClr val="ECEDF8"/>
                </a:solidFill>
                <a:latin typeface="Oswald"/>
              </a:rPr>
              <a:t>.</a:t>
            </a:r>
          </a:p>
          <a:p>
            <a:pPr algn="just">
              <a:lnSpc>
                <a:spcPts val="3779"/>
              </a:lnSpc>
            </a:pPr>
            <a:endParaRPr lang="pl-PL" sz="2699" dirty="0">
              <a:solidFill>
                <a:srgbClr val="ECEDF8"/>
              </a:solidFill>
              <a:latin typeface="Oswald"/>
            </a:endParaRPr>
          </a:p>
          <a:p>
            <a:pPr algn="just">
              <a:lnSpc>
                <a:spcPts val="3779"/>
              </a:lnSpc>
            </a:pPr>
            <a:r>
              <a:rPr lang="pl-PL" sz="2699" dirty="0">
                <a:solidFill>
                  <a:srgbClr val="ECEDF8"/>
                </a:solidFill>
                <a:latin typeface="Oswald"/>
              </a:rPr>
              <a:t>Z tego powodu Instagram daje możliwość otwarcia konta biznesowego w celu promowania swojej firmy lub pomysłu.</a:t>
            </a:r>
          </a:p>
          <a:p>
            <a:pPr algn="just">
              <a:lnSpc>
                <a:spcPts val="3779"/>
              </a:lnSpc>
            </a:pPr>
            <a:endParaRPr lang="pl-PL" sz="2699" dirty="0">
              <a:solidFill>
                <a:srgbClr val="ECEDF8"/>
              </a:solidFill>
              <a:latin typeface="Oswald"/>
            </a:endParaRPr>
          </a:p>
          <a:p>
            <a:pPr algn="just">
              <a:lnSpc>
                <a:spcPts val="3779"/>
              </a:lnSpc>
            </a:pPr>
            <a:r>
              <a:rPr lang="pl-PL" sz="2699" dirty="0">
                <a:solidFill>
                  <a:srgbClr val="ECEDF8"/>
                </a:solidFill>
                <a:latin typeface="Oswald"/>
              </a:rPr>
              <a:t>Wśród nowych funkcji znajdziemy Sklep i "Wyszukiwanie na mapie", aby zaoferować użytkownikom jak najbardziej kompletne doświadczenie!</a:t>
            </a:r>
            <a:endParaRPr lang="en-US" sz="1200" dirty="0">
              <a:solidFill>
                <a:srgbClr val="ECEDF8"/>
              </a:solidFill>
              <a:latin typeface="Arimo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57292" y="5792915"/>
            <a:ext cx="2566112" cy="245712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B6CE6">
                <a:alpha val="33725"/>
              </a:srgbClr>
            </a:solidFill>
          </p:spPr>
          <p:txBody>
            <a:bodyPr/>
            <a:lstStyle/>
            <a:p>
              <a:endParaRPr lang="x-none"/>
            </a:p>
          </p:txBody>
        </p:sp>
      </p:grpSp>
      <p:pic>
        <p:nvPicPr>
          <p:cNvPr id="9" name="Obraz 1">
            <a:extLst>
              <a:ext uri="{FF2B5EF4-FFF2-40B4-BE49-F238E27FC236}">
                <a16:creationId xmlns:a16="http://schemas.microsoft.com/office/drawing/2014/main" xmlns="" id="{E0EE0D2B-2058-037A-70AF-8E03B7CA6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44037" y="-2540042"/>
            <a:ext cx="5657850" cy="5657850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AB800"/>
            </a:solidFill>
          </p:spPr>
          <p:txBody>
            <a:bodyPr/>
            <a:lstStyle/>
            <a:p>
              <a:endParaRPr lang="x-none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9999" r="9999"/>
          <a:stretch>
            <a:fillRect/>
          </a:stretch>
        </p:blipFill>
        <p:spPr>
          <a:xfrm>
            <a:off x="-4285261" y="0"/>
            <a:ext cx="1543653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r="11019"/>
          <a:stretch>
            <a:fillRect/>
          </a:stretch>
        </p:blipFill>
        <p:spPr>
          <a:xfrm>
            <a:off x="-1382676" y="-277626"/>
            <a:ext cx="12533945" cy="105646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r="20526"/>
          <a:stretch>
            <a:fillRect/>
          </a:stretch>
        </p:blipFill>
        <p:spPr>
          <a:xfrm>
            <a:off x="-4999863" y="-3265722"/>
            <a:ext cx="16151132" cy="1355272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913035" y="8404860"/>
            <a:ext cx="6346265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20"/>
              </a:lnSpc>
            </a:pPr>
            <a:r>
              <a:rPr lang="en-US" sz="5599">
                <a:solidFill>
                  <a:srgbClr val="ECEDF8"/>
                </a:solidFill>
                <a:latin typeface="Oswald Bold"/>
              </a:rPr>
              <a:t>WHATSAPP</a:t>
            </a:r>
          </a:p>
        </p:txBody>
      </p:sp>
      <p:pic>
        <p:nvPicPr>
          <p:cNvPr id="10" name="Obraz 1">
            <a:extLst>
              <a:ext uri="{FF2B5EF4-FFF2-40B4-BE49-F238E27FC236}">
                <a16:creationId xmlns:a16="http://schemas.microsoft.com/office/drawing/2014/main" xmlns="" id="{3D5D9E6F-13DE-BE8C-806D-6DC01EF482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10000" y="-2793601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41706" y="1689791"/>
            <a:ext cx="6854599" cy="685459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AB800"/>
            </a:solidFill>
          </p:spPr>
          <p:txBody>
            <a:bodyPr/>
            <a:lstStyle/>
            <a:p>
              <a:endParaRPr lang="x-none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0821949" y="2358619"/>
            <a:ext cx="6437351" cy="60042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6067490" y="1717861"/>
            <a:ext cx="1102104" cy="1281516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98421" y="7136416"/>
            <a:ext cx="1772942" cy="93401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2788"/>
            <a:ext cx="8115300" cy="8580889"/>
            <a:chOff x="0" y="-3541"/>
            <a:chExt cx="10820400" cy="11441186"/>
          </a:xfrm>
        </p:grpSpPr>
        <p:sp>
          <p:nvSpPr>
            <p:cNvPr id="9" name="TextBox 9"/>
            <p:cNvSpPr txBox="1"/>
            <p:nvPr/>
          </p:nvSpPr>
          <p:spPr>
            <a:xfrm>
              <a:off x="0" y="-3541"/>
              <a:ext cx="10820400" cy="1137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r>
                <a:rPr lang="en-US" sz="5599">
                  <a:solidFill>
                    <a:srgbClr val="ECEDF8"/>
                  </a:solidFill>
                  <a:latin typeface="Oswald"/>
                </a:rPr>
                <a:t>WHATSAPP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563520"/>
              <a:ext cx="10820400" cy="7741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9"/>
                </a:lnSpc>
              </a:pPr>
              <a:r>
                <a:rPr lang="pl-PL" sz="2699" dirty="0">
                  <a:solidFill>
                    <a:srgbClr val="ECEDF8"/>
                  </a:solidFill>
                  <a:latin typeface="Oswald"/>
                </a:rPr>
                <a:t>WhatsApp to najbardziej znana i najczęściej używana aplikacja do obsługi wiadomości błyskawicznych na </a:t>
              </a:r>
              <a:r>
                <a:rPr lang="pl-PL" sz="2699" dirty="0" err="1">
                  <a:solidFill>
                    <a:srgbClr val="ECEDF8"/>
                  </a:solidFill>
                  <a:latin typeface="Oswald"/>
                </a:rPr>
                <a:t>świecie.Główną</a:t>
              </a:r>
              <a:r>
                <a:rPr lang="pl-PL" sz="2699" dirty="0">
                  <a:solidFill>
                    <a:srgbClr val="ECEDF8"/>
                  </a:solidFill>
                  <a:latin typeface="Oswald"/>
                </a:rPr>
                <a:t> usługą oferowaną przez Whatsapp jest wymiana wiadomości z kontaktami przechowywanymi w telefonie komórkowym (z kolei zarejestrowanymi w Whatsapp) za pomocą połączenia internetowego.</a:t>
              </a:r>
            </a:p>
            <a:p>
              <a:pPr algn="just">
                <a:lnSpc>
                  <a:spcPts val="3779"/>
                </a:lnSpc>
              </a:pPr>
              <a:endParaRPr lang="pl-PL" sz="2699" dirty="0">
                <a:solidFill>
                  <a:srgbClr val="ECEDF8"/>
                </a:solidFill>
                <a:latin typeface="Oswald"/>
              </a:endParaRPr>
            </a:p>
            <a:p>
              <a:pPr algn="just">
                <a:lnSpc>
                  <a:spcPts val="3779"/>
                </a:lnSpc>
              </a:pPr>
              <a:r>
                <a:rPr lang="pl-PL" sz="2699" dirty="0">
                  <a:solidFill>
                    <a:srgbClr val="ECEDF8"/>
                  </a:solidFill>
                  <a:latin typeface="Oswald"/>
                </a:rPr>
                <a:t>Nie mówimy tu tylko o wiadomościach tekstowych, ale także o zdjęciach, filmach, dokumentach, audio i lokalizacjach GPS.</a:t>
              </a:r>
            </a:p>
            <a:p>
              <a:pPr algn="just">
                <a:lnSpc>
                  <a:spcPts val="3779"/>
                </a:lnSpc>
              </a:pPr>
              <a:endParaRPr lang="pl-PL" sz="2699" dirty="0">
                <a:solidFill>
                  <a:srgbClr val="ECEDF8"/>
                </a:solidFill>
                <a:latin typeface="Oswald"/>
              </a:endParaRPr>
            </a:p>
            <a:p>
              <a:pPr algn="just">
                <a:lnSpc>
                  <a:spcPts val="3779"/>
                </a:lnSpc>
              </a:pPr>
              <a:r>
                <a:rPr lang="pl-PL" sz="2699" dirty="0">
                  <a:solidFill>
                    <a:srgbClr val="ECEDF8"/>
                  </a:solidFill>
                  <a:latin typeface="Oswald"/>
                </a:rPr>
                <a:t>Dzięki Whatsapp możliwe jest również wykonywanie połączeń i połączeń wideo z jedną lub kilkoma osobami oraz tworzenie grup.</a:t>
              </a:r>
              <a:endParaRPr lang="en-US" sz="1200" dirty="0">
                <a:solidFill>
                  <a:srgbClr val="ECEDF8"/>
                </a:solidFill>
                <a:latin typeface="Arimo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1023839"/>
              <a:ext cx="10820400" cy="413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88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Obraz 1">
            <a:extLst>
              <a:ext uri="{FF2B5EF4-FFF2-40B4-BE49-F238E27FC236}">
                <a16:creationId xmlns:a16="http://schemas.microsoft.com/office/drawing/2014/main" xmlns="" id="{D31BC2C1-E001-9FCA-3777-CCA699675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358726"/>
            <a:ext cx="7569578" cy="756954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7075" r="-17075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10800000">
            <a:off x="6969533" y="2252951"/>
            <a:ext cx="1506279" cy="1304438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560E3"/>
            </a:solidFill>
          </p:spPr>
          <p:txBody>
            <a:bodyPr/>
            <a:lstStyle/>
            <a:p>
              <a:endParaRPr lang="x-none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4400" b="4400"/>
          <a:stretch>
            <a:fillRect/>
          </a:stretch>
        </p:blipFill>
        <p:spPr>
          <a:xfrm>
            <a:off x="639353" y="7218899"/>
            <a:ext cx="2366764" cy="13652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435192" y="8000495"/>
            <a:ext cx="5262382" cy="58364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144000" y="2907344"/>
            <a:ext cx="8553574" cy="4266462"/>
            <a:chOff x="0" y="2898"/>
            <a:chExt cx="11404765" cy="5688616"/>
          </a:xfrm>
        </p:grpSpPr>
        <p:sp>
          <p:nvSpPr>
            <p:cNvPr id="9" name="TextBox 9"/>
            <p:cNvSpPr txBox="1"/>
            <p:nvPr/>
          </p:nvSpPr>
          <p:spPr>
            <a:xfrm>
              <a:off x="0" y="2898"/>
              <a:ext cx="11404765" cy="1055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88"/>
                </a:lnSpc>
              </a:pPr>
              <a:r>
                <a:rPr lang="pl-PL" sz="5240" dirty="0">
                  <a:solidFill>
                    <a:srgbClr val="ECEDF8"/>
                  </a:solidFill>
                  <a:latin typeface="Oswald"/>
                </a:rPr>
                <a:t>CZYM JEST</a:t>
              </a:r>
              <a:r>
                <a:rPr lang="en-US" sz="5240" dirty="0">
                  <a:solidFill>
                    <a:srgbClr val="ECEDF8"/>
                  </a:solidFill>
                  <a:latin typeface="Oswald"/>
                </a:rPr>
                <a:t> WHATSAPP WEB?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544225"/>
              <a:ext cx="11404765" cy="4147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70"/>
                </a:lnSpc>
              </a:pPr>
              <a:r>
                <a:rPr lang="pl-PL" sz="2907" dirty="0">
                  <a:solidFill>
                    <a:srgbClr val="ECEDF8"/>
                  </a:solidFill>
                  <a:latin typeface="Oswald"/>
                </a:rPr>
                <a:t>"Whatsapp Web" to także bezpłatna funkcja wspierająca Whatsapp, która umożliwia korzystanie ze znanej aplikacji do obsługi wiadomości błyskawicznych bezpośrednio na komputerze, umożliwiając wykonywanie wszystkich tych czynności z wygodą dużego ekranu i klawiatury do pisania z dużą prędkością .</a:t>
              </a:r>
              <a:endParaRPr lang="en-US" sz="2907" dirty="0">
                <a:solidFill>
                  <a:srgbClr val="ECEDF8"/>
                </a:solidFill>
                <a:latin typeface="Oswald"/>
              </a:endParaRPr>
            </a:p>
          </p:txBody>
        </p:sp>
      </p:grpSp>
      <p:pic>
        <p:nvPicPr>
          <p:cNvPr id="11" name="Obraz 1">
            <a:extLst>
              <a:ext uri="{FF2B5EF4-FFF2-40B4-BE49-F238E27FC236}">
                <a16:creationId xmlns:a16="http://schemas.microsoft.com/office/drawing/2014/main" xmlns="" id="{57535768-761D-D922-8BE4-3DA7E845A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6163" y="3648653"/>
            <a:ext cx="14375675" cy="308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6"/>
              </a:lnSpc>
            </a:pPr>
            <a:r>
              <a:rPr lang="pl-PL" sz="5047" dirty="0">
                <a:solidFill>
                  <a:srgbClr val="ECEDF8"/>
                </a:solidFill>
                <a:latin typeface="Oswald"/>
              </a:rPr>
              <a:t>Teraz, gdy dokładnie przeanalizowaliśmy niektóre z najczęściej używanych platform społecznościowych na świecie, musimy tylko zrozumieć, jakie treści udostępniać i jakim typem użytkownika chcemy być!</a:t>
            </a:r>
            <a:endParaRPr lang="en-US" sz="5047" dirty="0">
              <a:solidFill>
                <a:srgbClr val="ECEDF8"/>
              </a:solidFill>
              <a:latin typeface="Oswa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311171" y="-1879431"/>
            <a:ext cx="4267334" cy="42673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1028700"/>
            <a:ext cx="3198657" cy="6317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15888174" y="8153333"/>
            <a:ext cx="4267334" cy="42673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05536" y="8626565"/>
            <a:ext cx="3198657" cy="631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92022" y="9064421"/>
            <a:ext cx="1130557" cy="13146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7065421" y="-92022"/>
            <a:ext cx="1130557" cy="1314602"/>
          </a:xfrm>
          <a:prstGeom prst="rect">
            <a:avLst/>
          </a:prstGeom>
        </p:spPr>
      </p:pic>
      <p:pic>
        <p:nvPicPr>
          <p:cNvPr id="9" name="Obraz 1">
            <a:extLst>
              <a:ext uri="{FF2B5EF4-FFF2-40B4-BE49-F238E27FC236}">
                <a16:creationId xmlns:a16="http://schemas.microsoft.com/office/drawing/2014/main" xmlns="" id="{286D046B-E260-AF33-5503-665D629B65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rgbClr val="B5D2E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2239E0CE-4152-7A10-10F1-EA6DF89A3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2" y="2693123"/>
            <a:ext cx="5770389" cy="13183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8293834F-2FF0-FE4B-0EF4-22803926B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373" y="2680586"/>
            <a:ext cx="5014911" cy="143247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rostokąt 5">
            <a:extLst>
              <a:ext uri="{FF2B5EF4-FFF2-40B4-BE49-F238E27FC236}">
                <a16:creationId xmlns:a16="http://schemas.microsoft.com/office/drawing/2014/main" xmlns="" id="{B9F21586-8B31-F54A-D0FE-CCEBFC49BC5F}"/>
              </a:ext>
            </a:extLst>
          </p:cNvPr>
          <p:cNvSpPr/>
          <p:nvPr/>
        </p:nvSpPr>
        <p:spPr>
          <a:xfrm>
            <a:off x="0" y="5915024"/>
            <a:ext cx="18288000" cy="1555751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102870" tIns="51435" rIns="102870" bIns="51435" anchor="ctr" anchorCtr="1" compatLnSpc="1">
            <a:noAutofit/>
          </a:bodyPr>
          <a:lstStyle/>
          <a:p>
            <a:pPr algn="ctr" defTabSz="10287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25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4A36C003-157B-E402-E22C-B7B167B3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348" y="6026549"/>
            <a:ext cx="4463007" cy="12427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xmlns="" id="{B3A7B699-1891-B1FC-BE67-FC19FFD96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5092" y="6103784"/>
            <a:ext cx="2642606" cy="11940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10">
            <a:extLst>
              <a:ext uri="{FF2B5EF4-FFF2-40B4-BE49-F238E27FC236}">
                <a16:creationId xmlns:a16="http://schemas.microsoft.com/office/drawing/2014/main" xmlns="" id="{142E3000-A354-9546-AD04-CFC1E2383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9500" y="6057218"/>
            <a:ext cx="1328997" cy="134263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244516"/>
            <a:ext cx="7299520" cy="3470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2"/>
              </a:lnSpc>
            </a:pPr>
            <a:r>
              <a:rPr lang="pl-PL" sz="4000" dirty="0">
                <a:solidFill>
                  <a:srgbClr val="002364"/>
                </a:solidFill>
                <a:latin typeface="Oswald"/>
              </a:rPr>
              <a:t>Świat Internetu, w szczególności mediów społecznościowych, odnotował w ostatnich latach gwałtowny wzrost i angażuje coraz większą liczbę populacji.</a:t>
            </a:r>
            <a:endParaRPr lang="en-US" sz="4543" dirty="0">
              <a:solidFill>
                <a:srgbClr val="002364"/>
              </a:solidFill>
              <a:latin typeface="Oswa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39170" y="6738221"/>
            <a:ext cx="7477859" cy="74778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26279" y="2054566"/>
            <a:ext cx="1983597" cy="12546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150404" y="1388507"/>
            <a:ext cx="4055392" cy="75099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6363802" y="5053440"/>
            <a:ext cx="1106454" cy="1286575"/>
          </a:xfrm>
          <a:prstGeom prst="rect">
            <a:avLst/>
          </a:prstGeom>
        </p:spPr>
      </p:pic>
      <p:pic>
        <p:nvPicPr>
          <p:cNvPr id="7" name="Obraz 1">
            <a:extLst>
              <a:ext uri="{FF2B5EF4-FFF2-40B4-BE49-F238E27FC236}">
                <a16:creationId xmlns:a16="http://schemas.microsoft.com/office/drawing/2014/main" xmlns="" id="{01E05B89-1F69-70B2-38DC-3C0E2868E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4507873" y="-1773924"/>
            <a:ext cx="2524281" cy="503597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323626" y="572339"/>
            <a:ext cx="600247" cy="604574"/>
          </a:xfrm>
          <a:prstGeom prst="rect">
            <a:avLst/>
          </a:prstGeom>
          <a:solidFill>
            <a:srgbClr val="EB7E76"/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TextBox 4"/>
          <p:cNvSpPr txBox="1"/>
          <p:nvPr/>
        </p:nvSpPr>
        <p:spPr>
          <a:xfrm>
            <a:off x="1028700" y="2115792"/>
            <a:ext cx="12044120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pl-PL" sz="5599" dirty="0">
                <a:solidFill>
                  <a:srgbClr val="ECEDF8"/>
                </a:solidFill>
                <a:latin typeface="Oswald"/>
              </a:rPr>
              <a:t>EWOLUCJA MEDIÓW SPOŁECZNOŚCIOWYCH</a:t>
            </a:r>
            <a:endParaRPr lang="en-US" sz="5599" dirty="0">
              <a:solidFill>
                <a:srgbClr val="ECEDF8"/>
              </a:solidFill>
              <a:latin typeface="Oswa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485649" y="1028700"/>
            <a:ext cx="1773651" cy="177365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4061719"/>
            <a:ext cx="4145238" cy="5334581"/>
            <a:chOff x="0" y="-104775"/>
            <a:chExt cx="5526985" cy="7112774"/>
          </a:xfrm>
        </p:grpSpPr>
        <p:sp>
          <p:nvSpPr>
            <p:cNvPr id="7" name="TextBox 7"/>
            <p:cNvSpPr txBox="1"/>
            <p:nvPr/>
          </p:nvSpPr>
          <p:spPr>
            <a:xfrm>
              <a:off x="3577" y="-104775"/>
              <a:ext cx="5523407" cy="1199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39"/>
                </a:lnSpc>
              </a:pPr>
              <a:r>
                <a:rPr lang="en-US" sz="5385" spc="430">
                  <a:solidFill>
                    <a:srgbClr val="FFFFFF"/>
                  </a:solidFill>
                  <a:latin typeface="Oswald"/>
                </a:rPr>
                <a:t>1997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362781"/>
              <a:ext cx="5523407" cy="1122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1"/>
                </a:lnSpc>
              </a:pPr>
              <a:r>
                <a:rPr lang="en-US" sz="6462">
                  <a:solidFill>
                    <a:srgbClr val="FFFFFF"/>
                  </a:solidFill>
                  <a:latin typeface="Oswald"/>
                </a:rPr>
                <a:t>SIXDEEGRES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77" y="2459746"/>
              <a:ext cx="5523408" cy="4548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0"/>
                </a:lnSpc>
              </a:pPr>
              <a:endParaRPr dirty="0"/>
            </a:p>
            <a:p>
              <a:pPr algn="just">
                <a:lnSpc>
                  <a:spcPts val="3770"/>
                </a:lnSpc>
              </a:pPr>
              <a:r>
                <a:rPr lang="pl-PL" sz="2692" spc="53" dirty="0">
                  <a:solidFill>
                    <a:srgbClr val="FFFFFF"/>
                  </a:solidFill>
                  <a:latin typeface="Oswald"/>
                </a:rPr>
                <a:t>PIERWSZA PLATFORMA SPOŁECZNOŚCIOWA W HISTORII OPARTA NA "TEORII SZEŚCIU STOPNI SEPARACJI" MILGRAMA Z 1967 R.</a:t>
              </a:r>
              <a:endParaRPr lang="en-US" sz="2692" spc="53" dirty="0">
                <a:solidFill>
                  <a:srgbClr val="FFFFFF"/>
                </a:solidFill>
                <a:latin typeface="Oswald"/>
              </a:endParaRPr>
            </a:p>
            <a:p>
              <a:pPr algn="just">
                <a:lnSpc>
                  <a:spcPts val="3770"/>
                </a:lnSpc>
              </a:pPr>
              <a:endParaRPr lang="en-US" sz="2692" spc="53" dirty="0">
                <a:solidFill>
                  <a:srgbClr val="FFFFFF"/>
                </a:solidFill>
                <a:latin typeface="Oswa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181208" y="4016068"/>
            <a:ext cx="3925585" cy="6309208"/>
            <a:chOff x="0" y="-104775"/>
            <a:chExt cx="5234113" cy="8412277"/>
          </a:xfrm>
        </p:grpSpPr>
        <p:sp>
          <p:nvSpPr>
            <p:cNvPr id="11" name="TextBox 11"/>
            <p:cNvSpPr txBox="1"/>
            <p:nvPr/>
          </p:nvSpPr>
          <p:spPr>
            <a:xfrm>
              <a:off x="3388" y="-104775"/>
              <a:ext cx="5230725" cy="1199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39"/>
                </a:lnSpc>
              </a:pPr>
              <a:r>
                <a:rPr lang="en-US" sz="5385" spc="430">
                  <a:solidFill>
                    <a:srgbClr val="FFFFFF"/>
                  </a:solidFill>
                  <a:latin typeface="Oswald"/>
                </a:rPr>
                <a:t>2003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362781"/>
              <a:ext cx="5230725" cy="1122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1"/>
                </a:lnSpc>
              </a:pPr>
              <a:r>
                <a:rPr lang="en-US" sz="6462">
                  <a:solidFill>
                    <a:srgbClr val="FFFFFF"/>
                  </a:solidFill>
                  <a:latin typeface="Oswald"/>
                </a:rPr>
                <a:t>MYSPACE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388" y="2459748"/>
              <a:ext cx="5230725" cy="5847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0"/>
                </a:lnSpc>
              </a:pPr>
              <a:endParaRPr dirty="0"/>
            </a:p>
            <a:p>
              <a:pPr algn="just">
                <a:lnSpc>
                  <a:spcPts val="3770"/>
                </a:lnSpc>
              </a:pPr>
              <a:r>
                <a:rPr lang="pl-PL" sz="2692" spc="53" dirty="0">
                  <a:solidFill>
                    <a:srgbClr val="FFFFFF"/>
                  </a:solidFill>
                  <a:latin typeface="Oswald"/>
                </a:rPr>
                <a:t>PIERWSZA PLATFORMA SPOŁECZNOŚCIOWA ZNANA NA CAŁYM ŚWIECIE, KTÓREJ CELEM BYŁO TWORZENIE BLOGÓW ORAZ UDOSTĘPNIANIE ZDJĘĆ I FILMÓW</a:t>
              </a:r>
              <a:endParaRPr lang="en-US" sz="2692" spc="53" dirty="0">
                <a:solidFill>
                  <a:srgbClr val="FFFFFF"/>
                </a:solidFill>
                <a:latin typeface="Oswald"/>
              </a:endParaRPr>
            </a:p>
            <a:p>
              <a:pPr algn="just">
                <a:lnSpc>
                  <a:spcPts val="3770"/>
                </a:lnSpc>
              </a:pPr>
              <a:endParaRPr lang="en-US" sz="2692" spc="53" dirty="0">
                <a:solidFill>
                  <a:srgbClr val="FFFFFF"/>
                </a:solidFill>
                <a:latin typeface="Oswa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633512" y="4061719"/>
            <a:ext cx="4625788" cy="5334582"/>
            <a:chOff x="0" y="-104775"/>
            <a:chExt cx="6167717" cy="7112776"/>
          </a:xfrm>
        </p:grpSpPr>
        <p:sp>
          <p:nvSpPr>
            <p:cNvPr id="15" name="TextBox 15"/>
            <p:cNvSpPr txBox="1"/>
            <p:nvPr/>
          </p:nvSpPr>
          <p:spPr>
            <a:xfrm>
              <a:off x="3992" y="-104775"/>
              <a:ext cx="6163725" cy="1199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39"/>
                </a:lnSpc>
              </a:pPr>
              <a:r>
                <a:rPr lang="en-US" sz="5385" spc="430">
                  <a:solidFill>
                    <a:srgbClr val="FFFFFF"/>
                  </a:solidFill>
                  <a:latin typeface="Oswald"/>
                </a:rPr>
                <a:t>2003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362781"/>
              <a:ext cx="6163725" cy="1122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1"/>
                </a:lnSpc>
              </a:pPr>
              <a:r>
                <a:rPr lang="en-US" sz="6462">
                  <a:solidFill>
                    <a:srgbClr val="FFFFFF"/>
                  </a:solidFill>
                  <a:latin typeface="Oswald"/>
                </a:rPr>
                <a:t>FACEBOOK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992" y="2459748"/>
              <a:ext cx="6163725" cy="4548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0"/>
                </a:lnSpc>
              </a:pPr>
              <a:endParaRPr dirty="0"/>
            </a:p>
            <a:p>
              <a:pPr algn="just">
                <a:lnSpc>
                  <a:spcPts val="3770"/>
                </a:lnSpc>
              </a:pPr>
              <a:r>
                <a:rPr lang="pl-PL" sz="2692" spc="53" dirty="0">
                  <a:solidFill>
                    <a:srgbClr val="FFFFFF"/>
                  </a:solidFill>
                  <a:latin typeface="Oswald"/>
                </a:rPr>
                <a:t>STWORZONY PRZEZ MARKA ZUCKERBERGA, FACEBOOK ROZPOCZYNA ERĘ WEB 2.0, TORUJĄC DROGĘ INNYM PLATFORMOM.</a:t>
              </a:r>
              <a:endParaRPr lang="en-US" sz="2692" spc="53" dirty="0">
                <a:solidFill>
                  <a:srgbClr val="FFFFFF"/>
                </a:solidFill>
                <a:latin typeface="Oswald"/>
              </a:endParaRPr>
            </a:p>
            <a:p>
              <a:pPr algn="just">
                <a:lnSpc>
                  <a:spcPts val="3770"/>
                </a:lnSpc>
              </a:pPr>
              <a:endParaRPr lang="en-US" sz="2692" spc="53" dirty="0">
                <a:solidFill>
                  <a:srgbClr val="FFFFFF"/>
                </a:solidFill>
                <a:latin typeface="Oswald"/>
              </a:endParaRPr>
            </a:p>
          </p:txBody>
        </p:sp>
      </p:grpSp>
      <p:pic>
        <p:nvPicPr>
          <p:cNvPr id="18" name="Obraz 1">
            <a:extLst>
              <a:ext uri="{FF2B5EF4-FFF2-40B4-BE49-F238E27FC236}">
                <a16:creationId xmlns:a16="http://schemas.microsoft.com/office/drawing/2014/main" xmlns="" id="{6928D645-0C79-DF7E-DB4A-449947340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0" y="1127346"/>
            <a:ext cx="4026194" cy="80323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592942" y="1563990"/>
            <a:ext cx="4350012" cy="39071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95320" y="6967041"/>
            <a:ext cx="1431504" cy="9054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11072" y="6116499"/>
            <a:ext cx="2901987" cy="26065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5712982" y="2680329"/>
            <a:ext cx="1106454" cy="12865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27777" y="6795035"/>
            <a:ext cx="1313265" cy="11795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144000" y="1083940"/>
            <a:ext cx="8115300" cy="748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1"/>
              </a:lnSpc>
            </a:pPr>
            <a:r>
              <a:rPr lang="pl-PL" sz="3522" b="1" dirty="0">
                <a:solidFill>
                  <a:srgbClr val="002364"/>
                </a:solidFill>
                <a:latin typeface="Oswald"/>
              </a:rPr>
              <a:t>CO SIĘ ZMIENIŁO</a:t>
            </a:r>
            <a:r>
              <a:rPr lang="en-US" sz="3522" b="1" dirty="0">
                <a:solidFill>
                  <a:srgbClr val="002364"/>
                </a:solidFill>
                <a:latin typeface="Oswald"/>
              </a:rPr>
              <a:t>?</a:t>
            </a:r>
          </a:p>
          <a:p>
            <a:pPr algn="just">
              <a:lnSpc>
                <a:spcPts val="4931"/>
              </a:lnSpc>
            </a:pPr>
            <a:endParaRPr lang="en-US" sz="3522" dirty="0">
              <a:solidFill>
                <a:srgbClr val="002364"/>
              </a:solidFill>
              <a:latin typeface="Oswald"/>
            </a:endParaRPr>
          </a:p>
          <a:p>
            <a:pPr algn="just">
              <a:lnSpc>
                <a:spcPts val="4931"/>
              </a:lnSpc>
            </a:pPr>
            <a:r>
              <a:rPr lang="pl-PL" sz="3600" dirty="0">
                <a:solidFill>
                  <a:srgbClr val="002364"/>
                </a:solidFill>
                <a:latin typeface="Oswald" panose="00000500000000000000" pitchFamily="2" charset="0"/>
              </a:rPr>
              <a:t>Zmienił się sposób, w jaki pracujemy, robimy zakupy, uczymy się, nawiązujemy relacje, a nawet myślimy.</a:t>
            </a:r>
          </a:p>
          <a:p>
            <a:pPr algn="just">
              <a:lnSpc>
                <a:spcPts val="4931"/>
              </a:lnSpc>
            </a:pPr>
            <a:r>
              <a:rPr lang="pl-PL" sz="3600" dirty="0">
                <a:solidFill>
                  <a:srgbClr val="002364"/>
                </a:solidFill>
                <a:latin typeface="Oswald" panose="00000500000000000000" pitchFamily="2" charset="0"/>
              </a:rPr>
              <a:t>Sieć, teraz w zasięgu każdego, oferuje nieskończone możliwości, pozwalając nam być na bieżąco i wchodzić w interakcje z tym, co nas otacza w czasie rzeczywistym.</a:t>
            </a:r>
          </a:p>
          <a:p>
            <a:pPr algn="just">
              <a:lnSpc>
                <a:spcPts val="4931"/>
              </a:lnSpc>
            </a:pPr>
            <a:r>
              <a:rPr lang="pl-PL" sz="3600" dirty="0">
                <a:solidFill>
                  <a:srgbClr val="002364"/>
                </a:solidFill>
                <a:latin typeface="Oswald" panose="00000500000000000000" pitchFamily="2" charset="0"/>
              </a:rPr>
              <a:t>Wyobrażając sobie sieć jako świat, pomyśl o mediach społecznościowych jako o dużym placu.</a:t>
            </a:r>
            <a:endParaRPr lang="en-US" sz="1143" dirty="0">
              <a:solidFill>
                <a:srgbClr val="002364"/>
              </a:solidFill>
              <a:latin typeface="Arimo"/>
            </a:endParaRPr>
          </a:p>
          <a:p>
            <a:pPr algn="just">
              <a:lnSpc>
                <a:spcPts val="4530"/>
              </a:lnSpc>
            </a:pPr>
            <a:endParaRPr lang="en-US" sz="1143" dirty="0">
              <a:solidFill>
                <a:srgbClr val="002364"/>
              </a:solidFill>
              <a:latin typeface="Arimo"/>
            </a:endParaRPr>
          </a:p>
        </p:txBody>
      </p:sp>
      <p:pic>
        <p:nvPicPr>
          <p:cNvPr id="9" name="Obraz 1">
            <a:extLst>
              <a:ext uri="{FF2B5EF4-FFF2-40B4-BE49-F238E27FC236}">
                <a16:creationId xmlns:a16="http://schemas.microsoft.com/office/drawing/2014/main" xmlns="" id="{F17D0EB1-B3A6-A0F2-9169-6732E9965A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108806"/>
            <a:ext cx="7223460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1"/>
              </a:lnSpc>
            </a:pPr>
            <a:r>
              <a:rPr lang="pl-PL" sz="4800" b="1" dirty="0">
                <a:solidFill>
                  <a:srgbClr val="ECEDF8"/>
                </a:solidFill>
                <a:latin typeface="Oswald"/>
              </a:rPr>
              <a:t>CZYM SĄ</a:t>
            </a:r>
            <a:r>
              <a:rPr lang="en-US" sz="4800" b="1" dirty="0">
                <a:solidFill>
                  <a:srgbClr val="ECEDF8"/>
                </a:solidFill>
                <a:latin typeface="Oswald"/>
              </a:rPr>
              <a:t> „</a:t>
            </a:r>
            <a:r>
              <a:rPr lang="pl-PL" sz="4800" b="1" dirty="0">
                <a:solidFill>
                  <a:srgbClr val="ECEDF8"/>
                </a:solidFill>
                <a:latin typeface="Oswald"/>
              </a:rPr>
              <a:t>MEDIA SPOŁECZNOŚCIOWE</a:t>
            </a:r>
            <a:r>
              <a:rPr lang="en-US" sz="4800" b="1" dirty="0">
                <a:solidFill>
                  <a:srgbClr val="ECEDF8"/>
                </a:solidFill>
                <a:latin typeface="Oswald"/>
              </a:rPr>
              <a:t>"?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32060" y="-2788082"/>
            <a:ext cx="8559827" cy="855982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564134" y="1358726"/>
            <a:ext cx="7569578" cy="7569548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712412" y="1358726"/>
            <a:ext cx="698144" cy="69814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CEDF8"/>
            </a:solidFill>
          </p:spPr>
          <p:txBody>
            <a:bodyPr/>
            <a:lstStyle/>
            <a:p>
              <a:endParaRPr lang="x-none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712412" y="7535370"/>
            <a:ext cx="7072229" cy="78437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3716327"/>
            <a:ext cx="7001116" cy="4180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2"/>
              </a:lnSpc>
            </a:pPr>
            <a:r>
              <a:rPr lang="pl-PL" sz="3401" dirty="0">
                <a:solidFill>
                  <a:srgbClr val="ECEDF8"/>
                </a:solidFill>
                <a:latin typeface="Oswald"/>
              </a:rPr>
              <a:t>Według definicji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 "</a:t>
            </a:r>
            <a:r>
              <a:rPr lang="en-US" sz="3401" b="1" dirty="0">
                <a:solidFill>
                  <a:srgbClr val="ECEDF8"/>
                </a:solidFill>
                <a:latin typeface="Oswald"/>
              </a:rPr>
              <a:t>media</a:t>
            </a:r>
            <a:r>
              <a:rPr lang="pl-PL" sz="3401" b="1" dirty="0">
                <a:solidFill>
                  <a:srgbClr val="ECEDF8"/>
                </a:solidFill>
                <a:latin typeface="Oswald"/>
              </a:rPr>
              <a:t> społecznościowe</a:t>
            </a:r>
            <a:r>
              <a:rPr lang="en-US" sz="3401" dirty="0">
                <a:solidFill>
                  <a:srgbClr val="ECEDF8"/>
                </a:solidFill>
                <a:latin typeface="Oswald"/>
              </a:rPr>
              <a:t>" </a:t>
            </a:r>
            <a:r>
              <a:rPr lang="pl-PL" sz="3401" dirty="0">
                <a:solidFill>
                  <a:srgbClr val="ECEDF8"/>
                </a:solidFill>
                <a:latin typeface="Oswald"/>
              </a:rPr>
              <a:t>to zestaw kanałów informacyjnych i rozrywkowych, które umożliwiają użytkownikom interakcję ze sobą w celu wymiany informacji i nawiązywania kontaktów towarzyskich.</a:t>
            </a:r>
            <a:endParaRPr lang="en-US" sz="3401" dirty="0">
              <a:solidFill>
                <a:srgbClr val="ECEDF8"/>
              </a:solidFill>
              <a:latin typeface="Oswald"/>
            </a:endParaRPr>
          </a:p>
          <a:p>
            <a:pPr algn="just">
              <a:lnSpc>
                <a:spcPts val="4342"/>
              </a:lnSpc>
            </a:pPr>
            <a:endParaRPr lang="en-US" sz="3401" dirty="0">
              <a:solidFill>
                <a:srgbClr val="ECEDF8"/>
              </a:solidFill>
              <a:latin typeface="Oswa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6780861"/>
            <a:ext cx="7001419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endParaRPr dirty="0"/>
          </a:p>
          <a:p>
            <a:pPr algn="just">
              <a:lnSpc>
                <a:spcPts val="4759"/>
              </a:lnSpc>
            </a:pPr>
            <a:r>
              <a:rPr lang="pl-PL" sz="3200" dirty="0">
                <a:solidFill>
                  <a:srgbClr val="ECEDF8"/>
                </a:solidFill>
                <a:latin typeface="Oswald" panose="00000500000000000000" pitchFamily="2" charset="0"/>
              </a:rPr>
              <a:t>Należy dokonać rozróżnienia między </a:t>
            </a:r>
            <a:r>
              <a:rPr lang="pl-PL" sz="3200" b="1" dirty="0">
                <a:solidFill>
                  <a:srgbClr val="ECEDF8"/>
                </a:solidFill>
                <a:latin typeface="Oswald" panose="00000500000000000000" pitchFamily="2" charset="0"/>
              </a:rPr>
              <a:t>mediami społecznościowymi</a:t>
            </a:r>
            <a:r>
              <a:rPr lang="pl-PL" sz="3200" dirty="0">
                <a:solidFill>
                  <a:srgbClr val="ECEDF8"/>
                </a:solidFill>
                <a:latin typeface="Oswald" panose="00000500000000000000" pitchFamily="2" charset="0"/>
              </a:rPr>
              <a:t> a </a:t>
            </a:r>
            <a:r>
              <a:rPr lang="pl-PL" sz="3200" b="1" dirty="0">
                <a:solidFill>
                  <a:srgbClr val="ECEDF8"/>
                </a:solidFill>
                <a:latin typeface="Oswald" panose="00000500000000000000" pitchFamily="2" charset="0"/>
              </a:rPr>
              <a:t>sieciami społecznościowymi</a:t>
            </a:r>
            <a:r>
              <a:rPr lang="pl-PL" sz="3200" dirty="0">
                <a:solidFill>
                  <a:srgbClr val="ECEDF8"/>
                </a:solidFill>
                <a:latin typeface="Oswald" panose="00000500000000000000" pitchFamily="2" charset="0"/>
              </a:rPr>
              <a:t>.</a:t>
            </a:r>
            <a:endParaRPr lang="en-US" sz="3200" dirty="0">
              <a:solidFill>
                <a:srgbClr val="ECEDF8"/>
              </a:solidFill>
              <a:latin typeface="Oswald" panose="00000500000000000000" pitchFamily="2" charset="0"/>
            </a:endParaRPr>
          </a:p>
          <a:p>
            <a:pPr algn="just">
              <a:lnSpc>
                <a:spcPts val="4759"/>
              </a:lnSpc>
            </a:pPr>
            <a:endParaRPr lang="en-US" sz="1200" dirty="0">
              <a:solidFill>
                <a:srgbClr val="ECEDF8"/>
              </a:solidFill>
              <a:latin typeface="Arimo"/>
            </a:endParaRPr>
          </a:p>
        </p:txBody>
      </p:sp>
      <p:pic>
        <p:nvPicPr>
          <p:cNvPr id="11" name="Obraz 1">
            <a:extLst>
              <a:ext uri="{FF2B5EF4-FFF2-40B4-BE49-F238E27FC236}">
                <a16:creationId xmlns:a16="http://schemas.microsoft.com/office/drawing/2014/main" xmlns="" id="{62396C91-AF80-30AE-4B25-2ED1F4930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31" r="2061"/>
          <a:stretch>
            <a:fillRect/>
          </a:stretch>
        </p:blipFill>
        <p:spPr>
          <a:xfrm>
            <a:off x="8411821" y="0"/>
            <a:ext cx="987617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53656" y="7843634"/>
            <a:ext cx="6044271" cy="3823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-142949" y="7433737"/>
            <a:ext cx="1397665" cy="16251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32048" y="9258300"/>
            <a:ext cx="3902518" cy="4328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55883" y="1254897"/>
            <a:ext cx="8115300" cy="17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3"/>
              </a:lnSpc>
            </a:pPr>
            <a:r>
              <a:rPr lang="en-US" sz="3437" dirty="0">
                <a:solidFill>
                  <a:srgbClr val="002364"/>
                </a:solidFill>
                <a:latin typeface="Oswald" panose="00000500000000000000" pitchFamily="2" charset="0"/>
              </a:rPr>
              <a:t>WRAZ Z ROZWOJEM INTERNETU</a:t>
            </a:r>
            <a:endParaRPr lang="pl-PL" sz="3437" dirty="0">
              <a:solidFill>
                <a:srgbClr val="002364"/>
              </a:solidFill>
              <a:latin typeface="Oswald" panose="00000500000000000000" pitchFamily="2" charset="0"/>
            </a:endParaRPr>
          </a:p>
          <a:p>
            <a:pPr>
              <a:lnSpc>
                <a:spcPts val="4813"/>
              </a:lnSpc>
            </a:pPr>
            <a:r>
              <a:rPr lang="pl-PL" sz="2400" dirty="0">
                <a:solidFill>
                  <a:srgbClr val="002364"/>
                </a:solidFill>
                <a:latin typeface="Oswald" panose="00000500000000000000" pitchFamily="2" charset="0"/>
              </a:rPr>
              <a:t>POJAWIŁY SIĘ RÓWNIEŻ ZWIĄZANE Z NIM ZAGROŻENIA, W TYM "FAŁSZYWE WIADOMOŚCI"</a:t>
            </a:r>
            <a:endParaRPr lang="en-US" sz="1200" dirty="0">
              <a:solidFill>
                <a:srgbClr val="002364"/>
              </a:solidFill>
              <a:latin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55883" y="3355284"/>
            <a:ext cx="8115300" cy="3930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pl-PL" sz="3200" dirty="0">
                <a:solidFill>
                  <a:srgbClr val="002364"/>
                </a:solidFill>
                <a:latin typeface="Oswald"/>
              </a:rPr>
              <a:t>Podczas czytania wiadomości należy zwrócić uwagę na</a:t>
            </a:r>
            <a:r>
              <a:rPr lang="en-US" sz="3200" dirty="0">
                <a:solidFill>
                  <a:srgbClr val="002364"/>
                </a:solidFill>
                <a:latin typeface="Oswald"/>
              </a:rPr>
              <a:t>:</a:t>
            </a:r>
          </a:p>
          <a:p>
            <a:pPr>
              <a:lnSpc>
                <a:spcPts val="4479"/>
              </a:lnSpc>
            </a:pPr>
            <a:endParaRPr lang="en-US" sz="3199" dirty="0">
              <a:solidFill>
                <a:srgbClr val="002364"/>
              </a:solidFill>
              <a:latin typeface="Oswald"/>
            </a:endParaRPr>
          </a:p>
          <a:p>
            <a:pPr>
              <a:lnSpc>
                <a:spcPts val="4479"/>
              </a:lnSpc>
            </a:pPr>
            <a:r>
              <a:rPr lang="en-US" sz="2800" dirty="0">
                <a:solidFill>
                  <a:srgbClr val="002364"/>
                </a:solidFill>
                <a:latin typeface="Oswald" panose="00000500000000000000" pitchFamily="2" charset="0"/>
              </a:rPr>
              <a:t>- </a:t>
            </a:r>
            <a:r>
              <a:rPr lang="en-US" sz="2800" dirty="0" err="1">
                <a:solidFill>
                  <a:srgbClr val="002364"/>
                </a:solidFill>
                <a:latin typeface="Oswald" panose="00000500000000000000" pitchFamily="2" charset="0"/>
              </a:rPr>
              <a:t>adres</a:t>
            </a:r>
            <a:r>
              <a:rPr lang="en-US" sz="2800" dirty="0">
                <a:solidFill>
                  <a:srgbClr val="002364"/>
                </a:solidFill>
                <a:latin typeface="Oswald" panose="00000500000000000000" pitchFamily="2" charset="0"/>
              </a:rPr>
              <a:t> URL (</a:t>
            </a:r>
            <a:r>
              <a:rPr lang="en-US" sz="2800" dirty="0" err="1">
                <a:solidFill>
                  <a:srgbClr val="002364"/>
                </a:solidFill>
                <a:latin typeface="Oswald" panose="00000500000000000000" pitchFamily="2" charset="0"/>
              </a:rPr>
              <a:t>adres</a:t>
            </a:r>
            <a:r>
              <a:rPr lang="en-US" sz="2800" dirty="0">
                <a:solidFill>
                  <a:srgbClr val="002364"/>
                </a:solidFill>
                <a:latin typeface="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364"/>
                </a:solidFill>
                <a:latin typeface="Oswald" panose="00000500000000000000" pitchFamily="2" charset="0"/>
              </a:rPr>
              <a:t>strony</a:t>
            </a:r>
            <a:r>
              <a:rPr lang="en-US" sz="2800" dirty="0">
                <a:solidFill>
                  <a:srgbClr val="002364"/>
                </a:solidFill>
                <a:latin typeface="Oswald" panose="00000500000000000000" pitchFamily="2" charset="0"/>
              </a:rPr>
              <a:t>)</a:t>
            </a:r>
          </a:p>
          <a:p>
            <a:pPr>
              <a:lnSpc>
                <a:spcPts val="4479"/>
              </a:lnSpc>
            </a:pPr>
            <a:r>
              <a:rPr lang="en-US" sz="2800" dirty="0">
                <a:solidFill>
                  <a:srgbClr val="002364"/>
                </a:solidFill>
                <a:latin typeface="Oswald" panose="00000500000000000000" pitchFamily="2" charset="0"/>
              </a:rPr>
              <a:t>-</a:t>
            </a:r>
            <a:r>
              <a:rPr lang="pl-PL" sz="2800" dirty="0">
                <a:solidFill>
                  <a:srgbClr val="002364"/>
                </a:solidFill>
                <a:latin typeface="Oswald" panose="00000500000000000000" pitchFamily="2" charset="0"/>
              </a:rPr>
              <a:t> nazwę gazety</a:t>
            </a:r>
            <a:endParaRPr lang="en-US" sz="2800" dirty="0">
              <a:solidFill>
                <a:srgbClr val="002364"/>
              </a:solidFill>
              <a:latin typeface="Oswald" panose="00000500000000000000" pitchFamily="2" charset="0"/>
            </a:endParaRPr>
          </a:p>
          <a:p>
            <a:pPr>
              <a:lnSpc>
                <a:spcPts val="4479"/>
              </a:lnSpc>
            </a:pPr>
            <a:r>
              <a:rPr lang="en-US" sz="2800" dirty="0">
                <a:solidFill>
                  <a:srgbClr val="002364"/>
                </a:solidFill>
                <a:latin typeface="Oswald" panose="00000500000000000000" pitchFamily="2" charset="0"/>
              </a:rPr>
              <a:t>-</a:t>
            </a:r>
            <a:r>
              <a:rPr lang="pl-PL" sz="2800" dirty="0">
                <a:solidFill>
                  <a:srgbClr val="002364"/>
                </a:solidFill>
                <a:latin typeface="Oswald" panose="00000500000000000000" pitchFamily="2" charset="0"/>
              </a:rPr>
              <a:t> datę publikacji artykułu</a:t>
            </a:r>
            <a:endParaRPr lang="en-US" sz="2800" dirty="0">
              <a:solidFill>
                <a:srgbClr val="002364"/>
              </a:solidFill>
              <a:latin typeface="Oswald" panose="00000500000000000000" pitchFamily="2" charset="0"/>
            </a:endParaRPr>
          </a:p>
          <a:p>
            <a:pPr>
              <a:lnSpc>
                <a:spcPts val="4479"/>
              </a:lnSpc>
            </a:pPr>
            <a:r>
              <a:rPr lang="en-US" sz="2800" dirty="0">
                <a:solidFill>
                  <a:srgbClr val="002364"/>
                </a:solidFill>
                <a:latin typeface="Oswald" panose="00000500000000000000" pitchFamily="2" charset="0"/>
              </a:rPr>
              <a:t>- </a:t>
            </a:r>
            <a:r>
              <a:rPr lang="pl-PL" sz="2800" dirty="0">
                <a:solidFill>
                  <a:srgbClr val="002364"/>
                </a:solidFill>
                <a:latin typeface="Oswald" panose="00000500000000000000" pitchFamily="2" charset="0"/>
              </a:rPr>
              <a:t>źródła użyte do napisania artykułu</a:t>
            </a:r>
            <a:endParaRPr lang="en-US" sz="2800" dirty="0">
              <a:solidFill>
                <a:srgbClr val="002364"/>
              </a:solidFill>
              <a:latin typeface="Oswald" panose="00000500000000000000" pitchFamily="2" charset="0"/>
            </a:endParaRPr>
          </a:p>
          <a:p>
            <a:pPr>
              <a:lnSpc>
                <a:spcPts val="4479"/>
              </a:lnSpc>
            </a:pPr>
            <a:endParaRPr lang="en-US" sz="1200" dirty="0">
              <a:solidFill>
                <a:srgbClr val="002364"/>
              </a:solidFill>
              <a:latin typeface="Arimo"/>
            </a:endParaRPr>
          </a:p>
        </p:txBody>
      </p:sp>
      <p:pic>
        <p:nvPicPr>
          <p:cNvPr id="8" name="Obraz 1">
            <a:extLst>
              <a:ext uri="{FF2B5EF4-FFF2-40B4-BE49-F238E27FC236}">
                <a16:creationId xmlns:a16="http://schemas.microsoft.com/office/drawing/2014/main" xmlns="" id="{8178A964-CA78-D8C9-3776-879D795DB1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7609" y="2658801"/>
            <a:ext cx="9691691" cy="5725822"/>
            <a:chOff x="0" y="-3541"/>
            <a:chExt cx="12922255" cy="7634429"/>
          </a:xfrm>
        </p:grpSpPr>
        <p:sp>
          <p:nvSpPr>
            <p:cNvPr id="3" name="TextBox 3"/>
            <p:cNvSpPr txBox="1"/>
            <p:nvPr/>
          </p:nvSpPr>
          <p:spPr>
            <a:xfrm>
              <a:off x="0" y="-3541"/>
              <a:ext cx="12922255" cy="1880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20"/>
                </a:lnSpc>
              </a:pPr>
              <a:r>
                <a:rPr lang="pl-PL" sz="4600" dirty="0">
                  <a:solidFill>
                    <a:srgbClr val="ECEDF8"/>
                  </a:solidFill>
                  <a:latin typeface="Oswald"/>
                </a:rPr>
                <a:t>Które serwisy społecznościowe są najpopularniejsze?</a:t>
              </a:r>
              <a:endParaRPr lang="en-US" sz="4600" dirty="0">
                <a:solidFill>
                  <a:srgbClr val="ECEDF8"/>
                </a:solidFill>
                <a:latin typeface="Oswa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478475"/>
              <a:ext cx="12922255" cy="4033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759"/>
                </a:lnSpc>
              </a:pPr>
              <a:r>
                <a:rPr lang="pl-PL" sz="3399" dirty="0">
                  <a:solidFill>
                    <a:srgbClr val="ECEDF8"/>
                  </a:solidFill>
                  <a:latin typeface="Oswald"/>
                </a:rPr>
                <a:t>Niezależnie od tego, czy chodzi o pracę, czy rozrywkę, świat mediów społecznościowych jest bardzo rozległy, a wybór odpowiedniego może być czasami </a:t>
              </a:r>
              <a:r>
                <a:rPr lang="pl-PL" sz="3399" dirty="0" err="1">
                  <a:solidFill>
                    <a:srgbClr val="ECEDF8"/>
                  </a:solidFill>
                  <a:latin typeface="Oswald"/>
                </a:rPr>
                <a:t>trudny.W</a:t>
              </a:r>
              <a:r>
                <a:rPr lang="pl-PL" sz="3399" dirty="0">
                  <a:solidFill>
                    <a:srgbClr val="ECEDF8"/>
                  </a:solidFill>
                  <a:latin typeface="Oswald"/>
                </a:rPr>
                <a:t> rzeczywistości najbardziej "zaludnionymi" platformami są Facebook, Instagram i Whatsapp.</a:t>
              </a:r>
              <a:endParaRPr lang="en-US" sz="1799" dirty="0">
                <a:solidFill>
                  <a:srgbClr val="ECEDF8"/>
                </a:solidFill>
                <a:latin typeface="Arimo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166097"/>
              <a:ext cx="12922255" cy="464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3028" r="4818"/>
          <a:stretch>
            <a:fillRect/>
          </a:stretch>
        </p:blipFill>
        <p:spPr>
          <a:xfrm>
            <a:off x="1779639" y="3285486"/>
            <a:ext cx="4376255" cy="53270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448885" y="1769076"/>
            <a:ext cx="3037763" cy="56254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96950" y="1242784"/>
            <a:ext cx="1664164" cy="10525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133832" y="7861553"/>
            <a:ext cx="1291616" cy="1501879"/>
          </a:xfrm>
          <a:prstGeom prst="rect">
            <a:avLst/>
          </a:prstGeom>
        </p:spPr>
      </p:pic>
      <p:pic>
        <p:nvPicPr>
          <p:cNvPr id="10" name="Obraz 1">
            <a:extLst>
              <a:ext uri="{FF2B5EF4-FFF2-40B4-BE49-F238E27FC236}">
                <a16:creationId xmlns:a16="http://schemas.microsoft.com/office/drawing/2014/main" xmlns="" id="{94AFB32D-EE13-ECA8-01FD-0045CB790F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96" y="339553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9999" r="9999"/>
          <a:stretch>
            <a:fillRect/>
          </a:stretch>
        </p:blipFill>
        <p:spPr>
          <a:xfrm>
            <a:off x="-4285261" y="0"/>
            <a:ext cx="1543653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913035" y="8404860"/>
            <a:ext cx="6346265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20"/>
              </a:lnSpc>
            </a:pPr>
            <a:r>
              <a:rPr lang="en-US" sz="5599">
                <a:solidFill>
                  <a:srgbClr val="ECEDF8"/>
                </a:solidFill>
                <a:latin typeface="Oswald Bold"/>
              </a:rPr>
              <a:t>FACEBOOK</a:t>
            </a:r>
          </a:p>
        </p:txBody>
      </p:sp>
      <p:pic>
        <p:nvPicPr>
          <p:cNvPr id="7" name="Obraz 1">
            <a:extLst>
              <a:ext uri="{FF2B5EF4-FFF2-40B4-BE49-F238E27FC236}">
                <a16:creationId xmlns:a16="http://schemas.microsoft.com/office/drawing/2014/main" xmlns="" id="{67C5797C-784E-EF24-89E2-2261C80A29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86200" y="528874"/>
            <a:ext cx="2219596" cy="5071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1124</Words>
  <Application>Microsoft Office PowerPoint</Application>
  <PresentationFormat>Niestandardowy</PresentationFormat>
  <Paragraphs>96</Paragraphs>
  <Slides>25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3" baseType="lpstr">
      <vt:lpstr>Calibri</vt:lpstr>
      <vt:lpstr>Horizon</vt:lpstr>
      <vt:lpstr>Arimo</vt:lpstr>
      <vt:lpstr>Arial</vt:lpstr>
      <vt:lpstr>Arimo Bold</vt:lpstr>
      <vt:lpstr>Oswald</vt:lpstr>
      <vt:lpstr>Oswald Bold</vt:lpstr>
      <vt:lpstr>Office Theme</vt:lpstr>
      <vt:lpstr>SPOŁECZNOŚCI DLA WSZYSTKICH!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di Blu e Rosa Geometrico Tecnologia Keynote Presentazione</dc:title>
  <dc:creator>Monika Tarajko</dc:creator>
  <cp:lastModifiedBy>LROT</cp:lastModifiedBy>
  <cp:revision>9</cp:revision>
  <dcterms:created xsi:type="dcterms:W3CDTF">2006-08-16T00:00:00Z</dcterms:created>
  <dcterms:modified xsi:type="dcterms:W3CDTF">2023-09-05T08:16:18Z</dcterms:modified>
  <dc:identifier>DAEsCWe9804</dc:identifier>
</cp:coreProperties>
</file>