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8288000" cy="10287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Merriweather Bold" panose="020B0604020202020204" charset="-18"/>
      <p:regular r:id="rId29"/>
    </p:embeddedFont>
    <p:embeddedFont>
      <p:font typeface="Public Sans" panose="020B0604020202020204" charset="-18"/>
      <p:regular r:id="rId30"/>
    </p:embeddedFont>
    <p:embeddedFont>
      <p:font typeface="Public Sans Bold" panose="020B0604020202020204" charset="-18"/>
      <p:regular r:id="rId31"/>
    </p:embeddedFont>
    <p:embeddedFont>
      <p:font typeface="Sanchez" panose="020B0604020202020204" charset="-18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1" d="100"/>
          <a:sy n="41" d="100"/>
        </p:scale>
        <p:origin x="820" y="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204321"/>
            <a:ext cx="18288000" cy="9107123"/>
            <a:chOff x="0" y="0"/>
            <a:chExt cx="24384000" cy="1214283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19087" b="48549"/>
            <a:stretch>
              <a:fillRect/>
            </a:stretch>
          </p:blipFill>
          <p:spPr>
            <a:xfrm>
              <a:off x="0" y="0"/>
              <a:ext cx="16197980" cy="3931570"/>
            </a:xfrm>
            <a:prstGeom prst="rect">
              <a:avLst/>
            </a:prstGeom>
          </p:spPr>
        </p:pic>
        <p:sp>
          <p:nvSpPr>
            <p:cNvPr id="4" name="AutoShape 4"/>
            <p:cNvSpPr/>
            <p:nvPr/>
          </p:nvSpPr>
          <p:spPr>
            <a:xfrm>
              <a:off x="0" y="4105631"/>
              <a:ext cx="16197980" cy="3931570"/>
            </a:xfrm>
            <a:prstGeom prst="rect">
              <a:avLst/>
            </a:prstGeom>
            <a:solidFill>
              <a:srgbClr val="F8D7CD"/>
            </a:solidFill>
          </p:spPr>
        </p:sp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l="24420" r="9121"/>
            <a:stretch>
              <a:fillRect/>
            </a:stretch>
          </p:blipFill>
          <p:spPr>
            <a:xfrm>
              <a:off x="16372041" y="0"/>
              <a:ext cx="8011959" cy="8037200"/>
            </a:xfrm>
            <a:prstGeom prst="rect">
              <a:avLst/>
            </a:prstGeom>
          </p:spPr>
        </p:pic>
        <p:sp>
          <p:nvSpPr>
            <p:cNvPr id="6" name="AutoShape 6"/>
            <p:cNvSpPr/>
            <p:nvPr/>
          </p:nvSpPr>
          <p:spPr>
            <a:xfrm>
              <a:off x="0" y="8211261"/>
              <a:ext cx="8011959" cy="3931570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7" name="AutoShape 7"/>
            <p:cNvSpPr/>
            <p:nvPr/>
          </p:nvSpPr>
          <p:spPr>
            <a:xfrm>
              <a:off x="8186020" y="8211261"/>
              <a:ext cx="8011959" cy="3931570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8" name="AutoShape 8"/>
            <p:cNvSpPr/>
            <p:nvPr/>
          </p:nvSpPr>
          <p:spPr>
            <a:xfrm>
              <a:off x="16372041" y="8211261"/>
              <a:ext cx="8011959" cy="3931570"/>
            </a:xfrm>
            <a:prstGeom prst="rect">
              <a:avLst/>
            </a:prstGeom>
            <a:solidFill>
              <a:srgbClr val="FFFFFF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8316912" y="6256680"/>
            <a:ext cx="1654176" cy="1558158"/>
          </a:xfrm>
          <a:custGeom>
            <a:avLst/>
            <a:gdLst/>
            <a:ahLst/>
            <a:cxnLst/>
            <a:rect l="l" t="t" r="r" b="b"/>
            <a:pathLst>
              <a:path w="1654176" h="1558158">
                <a:moveTo>
                  <a:pt x="0" y="0"/>
                </a:moveTo>
                <a:lnTo>
                  <a:pt x="1654176" y="0"/>
                </a:lnTo>
                <a:lnTo>
                  <a:pt x="1654176" y="1558158"/>
                </a:lnTo>
                <a:lnTo>
                  <a:pt x="0" y="15581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625" b="-3625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887816" y="6256680"/>
            <a:ext cx="2841187" cy="1146589"/>
          </a:xfrm>
          <a:custGeom>
            <a:avLst/>
            <a:gdLst/>
            <a:ahLst/>
            <a:cxnLst/>
            <a:rect l="l" t="t" r="r" b="b"/>
            <a:pathLst>
              <a:path w="2841187" h="1146589">
                <a:moveTo>
                  <a:pt x="0" y="0"/>
                </a:moveTo>
                <a:lnTo>
                  <a:pt x="2841186" y="0"/>
                </a:lnTo>
                <a:lnTo>
                  <a:pt x="2841186" y="1146588"/>
                </a:lnTo>
                <a:lnTo>
                  <a:pt x="0" y="11465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460" t="-6806" b="-6789"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0" y="8227019"/>
            <a:ext cx="18288000" cy="2059981"/>
            <a:chOff x="0" y="0"/>
            <a:chExt cx="4816593" cy="54254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816592" cy="542546"/>
            </a:xfrm>
            <a:custGeom>
              <a:avLst/>
              <a:gdLst/>
              <a:ahLst/>
              <a:cxnLst/>
              <a:rect l="l" t="t" r="r" b="b"/>
              <a:pathLst>
                <a:path w="4816592" h="542546">
                  <a:moveTo>
                    <a:pt x="0" y="0"/>
                  </a:moveTo>
                  <a:lnTo>
                    <a:pt x="4816592" y="0"/>
                  </a:lnTo>
                  <a:lnTo>
                    <a:pt x="4816592" y="542546"/>
                  </a:lnTo>
                  <a:lnTo>
                    <a:pt x="0" y="542546"/>
                  </a:lnTo>
                  <a:close/>
                </a:path>
              </a:pathLst>
            </a:custGeom>
            <a:solidFill>
              <a:srgbClr val="D45561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66675"/>
              <a:ext cx="812800" cy="74612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183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874422" y="8705082"/>
            <a:ext cx="4789006" cy="1094011"/>
          </a:xfrm>
          <a:custGeom>
            <a:avLst/>
            <a:gdLst/>
            <a:ahLst/>
            <a:cxnLst/>
            <a:rect l="l" t="t" r="r" b="b"/>
            <a:pathLst>
              <a:path w="4789006" h="1094011">
                <a:moveTo>
                  <a:pt x="0" y="0"/>
                </a:moveTo>
                <a:lnTo>
                  <a:pt x="4789006" y="0"/>
                </a:lnTo>
                <a:lnTo>
                  <a:pt x="4789006" y="1094011"/>
                </a:lnTo>
                <a:lnTo>
                  <a:pt x="0" y="109401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6" b="-6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444160" y="6256680"/>
            <a:ext cx="4115880" cy="1146589"/>
          </a:xfrm>
          <a:custGeom>
            <a:avLst/>
            <a:gdLst/>
            <a:ahLst/>
            <a:cxnLst/>
            <a:rect l="l" t="t" r="r" b="b"/>
            <a:pathLst>
              <a:path w="4115880" h="1146589">
                <a:moveTo>
                  <a:pt x="0" y="0"/>
                </a:moveTo>
                <a:lnTo>
                  <a:pt x="4115880" y="0"/>
                </a:lnTo>
                <a:lnTo>
                  <a:pt x="4115880" y="1146588"/>
                </a:lnTo>
                <a:lnTo>
                  <a:pt x="0" y="114658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1021853" y="8686977"/>
            <a:ext cx="5731926" cy="1130220"/>
          </a:xfrm>
          <a:custGeom>
            <a:avLst/>
            <a:gdLst/>
            <a:ahLst/>
            <a:cxnLst/>
            <a:rect l="l" t="t" r="r" b="b"/>
            <a:pathLst>
              <a:path w="5731926" h="1130220">
                <a:moveTo>
                  <a:pt x="0" y="0"/>
                </a:moveTo>
                <a:lnTo>
                  <a:pt x="5731926" y="0"/>
                </a:lnTo>
                <a:lnTo>
                  <a:pt x="5731926" y="1130220"/>
                </a:lnTo>
                <a:lnTo>
                  <a:pt x="0" y="113022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22431" b="-22431"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12292034" y="5110627"/>
            <a:ext cx="4074053" cy="665614"/>
            <a:chOff x="0" y="0"/>
            <a:chExt cx="1073002" cy="175306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073002" cy="175306"/>
            </a:xfrm>
            <a:custGeom>
              <a:avLst/>
              <a:gdLst/>
              <a:ahLst/>
              <a:cxnLst/>
              <a:rect l="l" t="t" r="r" b="b"/>
              <a:pathLst>
                <a:path w="1073002" h="175306">
                  <a:moveTo>
                    <a:pt x="0" y="0"/>
                  </a:moveTo>
                  <a:lnTo>
                    <a:pt x="1073002" y="0"/>
                  </a:lnTo>
                  <a:lnTo>
                    <a:pt x="1073002" y="175306"/>
                  </a:lnTo>
                  <a:lnTo>
                    <a:pt x="0" y="175306"/>
                  </a:lnTo>
                  <a:close/>
                </a:path>
              </a:pathLst>
            </a:custGeom>
            <a:solidFill>
              <a:srgbClr val="49342C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66675"/>
              <a:ext cx="812800" cy="74612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1839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334816" y="3145147"/>
            <a:ext cx="11536516" cy="19983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54"/>
              </a:lnSpc>
            </a:pPr>
            <a:r>
              <a:rPr lang="en-US" sz="3824" spc="-153" dirty="0">
                <a:solidFill>
                  <a:srgbClr val="0E2C8E"/>
                </a:solidFill>
                <a:latin typeface="Sanchez"/>
              </a:rPr>
              <a:t>NIEMATERIALNE DZIEDZICTWO KULTUROWE – JAK MÓWIĆ O ZWYCZAJACH, TRADYCJACH, OBRZĘDACH?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462661" y="5297537"/>
            <a:ext cx="2499052" cy="308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30"/>
              </a:lnSpc>
            </a:pPr>
            <a:r>
              <a:rPr lang="pl-PL" sz="2025" spc="101" dirty="0">
                <a:solidFill>
                  <a:srgbClr val="FEFEFE"/>
                </a:solidFill>
                <a:latin typeface="Sanchez"/>
              </a:rPr>
              <a:t>M2W4-M01</a:t>
            </a:r>
            <a:endParaRPr lang="en-US" sz="2025" spc="101" dirty="0">
              <a:solidFill>
                <a:srgbClr val="FEFEFE"/>
              </a:solidFill>
              <a:latin typeface="Sanchez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697575" y="2155532"/>
            <a:ext cx="14022501" cy="213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250"/>
              </a:lnSpc>
            </a:pPr>
            <a:r>
              <a:rPr lang="en-US" sz="7500">
                <a:solidFill>
                  <a:srgbClr val="000000"/>
                </a:solidFill>
                <a:latin typeface="Public Sans Bold"/>
              </a:rPr>
              <a:t>PLAN OPOWIEŚCI NR 2</a:t>
            </a:r>
          </a:p>
          <a:p>
            <a:pPr marL="0" lvl="0" indent="0">
              <a:lnSpc>
                <a:spcPts val="8250"/>
              </a:lnSpc>
            </a:pPr>
            <a:endParaRPr lang="en-US" sz="7500">
              <a:solidFill>
                <a:srgbClr val="000000"/>
              </a:solidFill>
              <a:latin typeface="Public Sans Bold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065267" y="4392454"/>
            <a:ext cx="4861152" cy="106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Public Sans Bold"/>
              </a:rPr>
              <a:t>POCZĄTEK</a:t>
            </a:r>
          </a:p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endParaRPr lang="en-US" sz="3000">
              <a:solidFill>
                <a:srgbClr val="000000"/>
              </a:solidFill>
              <a:latin typeface="Public Sans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516063" y="4126865"/>
            <a:ext cx="1204912" cy="1016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7700"/>
              </a:lnSpc>
            </a:pPr>
            <a:r>
              <a:rPr lang="en-US" sz="7000">
                <a:solidFill>
                  <a:srgbClr val="9B9B9B">
                    <a:alpha val="49804"/>
                  </a:srgbClr>
                </a:solidFill>
                <a:latin typeface="Public Sans Bold"/>
              </a:rPr>
              <a:t>1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063706" y="6066121"/>
            <a:ext cx="4861152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Public Sans Bold"/>
              </a:rPr>
              <a:t>PROBLEM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516063" y="5886416"/>
            <a:ext cx="1204912" cy="1016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7700"/>
              </a:lnSpc>
            </a:pPr>
            <a:r>
              <a:rPr lang="en-US" sz="7000">
                <a:solidFill>
                  <a:srgbClr val="9B9B9B">
                    <a:alpha val="49804"/>
                  </a:srgbClr>
                </a:solidFill>
                <a:latin typeface="Public Sans Bold"/>
              </a:rPr>
              <a:t>2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994281" y="7658100"/>
            <a:ext cx="4861152" cy="1600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Public Sans Bold"/>
              </a:rPr>
              <a:t>NIEUDANA PRÓBA ROZWIĄZANIA PROBLEMU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516063" y="7969944"/>
            <a:ext cx="1204912" cy="1016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7700"/>
              </a:lnSpc>
            </a:pPr>
            <a:r>
              <a:rPr lang="en-US" sz="7000">
                <a:solidFill>
                  <a:srgbClr val="9B9B9B">
                    <a:alpha val="49804"/>
                  </a:srgbClr>
                </a:solidFill>
                <a:latin typeface="Public Sans Bold"/>
              </a:rPr>
              <a:t>3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207781" y="7388919"/>
            <a:ext cx="4861152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Public Sans Bold"/>
              </a:rPr>
              <a:t>ZAKOŃCZENIE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531607" y="4622165"/>
            <a:ext cx="1204912" cy="1016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7700"/>
              </a:lnSpc>
            </a:pPr>
            <a:r>
              <a:rPr lang="en-US" sz="7000">
                <a:solidFill>
                  <a:srgbClr val="9B9B9B">
                    <a:alpha val="49804"/>
                  </a:srgbClr>
                </a:solidFill>
                <a:latin typeface="Public Sans Bold"/>
              </a:rPr>
              <a:t>4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503913" y="7211119"/>
            <a:ext cx="1204912" cy="1012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7700"/>
              </a:lnSpc>
            </a:pPr>
            <a:r>
              <a:rPr lang="en-US" sz="7000">
                <a:solidFill>
                  <a:srgbClr val="9B9B9B">
                    <a:alpha val="49804"/>
                  </a:srgbClr>
                </a:solidFill>
                <a:latin typeface="Public Sans Bold"/>
              </a:rPr>
              <a:t>5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207781" y="4535170"/>
            <a:ext cx="4861152" cy="106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Public Sans Bold"/>
              </a:rPr>
              <a:t>ROZWIĄZANIE PROBLEMU</a:t>
            </a:r>
          </a:p>
        </p:txBody>
      </p:sp>
      <p:sp>
        <p:nvSpPr>
          <p:cNvPr id="13" name="Freeform 13"/>
          <p:cNvSpPr/>
          <p:nvPr/>
        </p:nvSpPr>
        <p:spPr>
          <a:xfrm>
            <a:off x="1028700" y="177979"/>
            <a:ext cx="5732698" cy="1307181"/>
          </a:xfrm>
          <a:custGeom>
            <a:avLst/>
            <a:gdLst/>
            <a:ahLst/>
            <a:cxnLst/>
            <a:rect l="l" t="t" r="r" b="b"/>
            <a:pathLst>
              <a:path w="5732698" h="1307181">
                <a:moveTo>
                  <a:pt x="0" y="0"/>
                </a:moveTo>
                <a:lnTo>
                  <a:pt x="5732698" y="0"/>
                </a:lnTo>
                <a:lnTo>
                  <a:pt x="5732698" y="1307181"/>
                </a:lnTo>
                <a:lnTo>
                  <a:pt x="0" y="13071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051367" y="2172777"/>
            <a:ext cx="10383628" cy="6922419"/>
          </a:xfrm>
          <a:custGeom>
            <a:avLst/>
            <a:gdLst/>
            <a:ahLst/>
            <a:cxnLst/>
            <a:rect l="l" t="t" r="r" b="b"/>
            <a:pathLst>
              <a:path w="10383628" h="6922419">
                <a:moveTo>
                  <a:pt x="0" y="0"/>
                </a:moveTo>
                <a:lnTo>
                  <a:pt x="10383628" y="0"/>
                </a:lnTo>
                <a:lnTo>
                  <a:pt x="10383628" y="6922419"/>
                </a:lnTo>
                <a:lnTo>
                  <a:pt x="0" y="69224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538399" y="3901390"/>
            <a:ext cx="3729037" cy="27800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19"/>
              </a:lnSpc>
            </a:pPr>
            <a:r>
              <a:rPr lang="en-US" sz="5299">
                <a:solidFill>
                  <a:srgbClr val="000000"/>
                </a:solidFill>
                <a:latin typeface="Public Sans"/>
              </a:rPr>
              <a:t>Tworzymy ciekawe historie</a:t>
            </a:r>
          </a:p>
        </p:txBody>
      </p:sp>
      <p:sp>
        <p:nvSpPr>
          <p:cNvPr id="4" name="Freeform 4"/>
          <p:cNvSpPr/>
          <p:nvPr/>
        </p:nvSpPr>
        <p:spPr>
          <a:xfrm>
            <a:off x="781224" y="539389"/>
            <a:ext cx="5732698" cy="1307181"/>
          </a:xfrm>
          <a:custGeom>
            <a:avLst/>
            <a:gdLst/>
            <a:ahLst/>
            <a:cxnLst/>
            <a:rect l="l" t="t" r="r" b="b"/>
            <a:pathLst>
              <a:path w="5732698" h="1307181">
                <a:moveTo>
                  <a:pt x="0" y="0"/>
                </a:moveTo>
                <a:lnTo>
                  <a:pt x="5732698" y="0"/>
                </a:lnTo>
                <a:lnTo>
                  <a:pt x="5732698" y="1307181"/>
                </a:lnTo>
                <a:lnTo>
                  <a:pt x="0" y="13071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30208" y="608647"/>
            <a:ext cx="9263652" cy="9018996"/>
            <a:chOff x="0" y="0"/>
            <a:chExt cx="2439810" cy="23753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9810" cy="2375374"/>
            </a:xfrm>
            <a:custGeom>
              <a:avLst/>
              <a:gdLst/>
              <a:ahLst/>
              <a:cxnLst/>
              <a:rect l="l" t="t" r="r" b="b"/>
              <a:pathLst>
                <a:path w="2439810" h="2375374">
                  <a:moveTo>
                    <a:pt x="42622" y="0"/>
                  </a:moveTo>
                  <a:lnTo>
                    <a:pt x="2397187" y="0"/>
                  </a:lnTo>
                  <a:cubicBezTo>
                    <a:pt x="2420727" y="0"/>
                    <a:pt x="2439810" y="19083"/>
                    <a:pt x="2439810" y="42622"/>
                  </a:cubicBezTo>
                  <a:lnTo>
                    <a:pt x="2439810" y="2332751"/>
                  </a:lnTo>
                  <a:cubicBezTo>
                    <a:pt x="2439810" y="2356291"/>
                    <a:pt x="2420727" y="2375374"/>
                    <a:pt x="2397187" y="2375374"/>
                  </a:cubicBezTo>
                  <a:lnTo>
                    <a:pt x="42622" y="2375374"/>
                  </a:lnTo>
                  <a:cubicBezTo>
                    <a:pt x="19083" y="2375374"/>
                    <a:pt x="0" y="2356291"/>
                    <a:pt x="0" y="2332751"/>
                  </a:cubicBezTo>
                  <a:lnTo>
                    <a:pt x="0" y="42622"/>
                  </a:lnTo>
                  <a:cubicBezTo>
                    <a:pt x="0" y="19083"/>
                    <a:pt x="19083" y="0"/>
                    <a:pt x="42622" y="0"/>
                  </a:cubicBezTo>
                  <a:close/>
                </a:path>
              </a:pathLst>
            </a:custGeom>
            <a:solidFill>
              <a:srgbClr val="9B9B9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5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661697" y="885175"/>
            <a:ext cx="3166307" cy="2533045"/>
          </a:xfrm>
          <a:custGeom>
            <a:avLst/>
            <a:gdLst/>
            <a:ahLst/>
            <a:cxnLst/>
            <a:rect l="l" t="t" r="r" b="b"/>
            <a:pathLst>
              <a:path w="3166307" h="2533045">
                <a:moveTo>
                  <a:pt x="0" y="0"/>
                </a:moveTo>
                <a:lnTo>
                  <a:pt x="3166306" y="0"/>
                </a:lnTo>
                <a:lnTo>
                  <a:pt x="3166306" y="2533045"/>
                </a:lnTo>
                <a:lnTo>
                  <a:pt x="0" y="25330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61697" y="4098576"/>
            <a:ext cx="3192040" cy="1915224"/>
          </a:xfrm>
          <a:custGeom>
            <a:avLst/>
            <a:gdLst/>
            <a:ahLst/>
            <a:cxnLst/>
            <a:rect l="l" t="t" r="r" b="b"/>
            <a:pathLst>
              <a:path w="3192040" h="1915224">
                <a:moveTo>
                  <a:pt x="0" y="0"/>
                </a:moveTo>
                <a:lnTo>
                  <a:pt x="3192040" y="0"/>
                </a:lnTo>
                <a:lnTo>
                  <a:pt x="3192040" y="1915223"/>
                </a:lnTo>
                <a:lnTo>
                  <a:pt x="0" y="19152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61697" y="6883570"/>
            <a:ext cx="3166307" cy="2374730"/>
          </a:xfrm>
          <a:custGeom>
            <a:avLst/>
            <a:gdLst/>
            <a:ahLst/>
            <a:cxnLst/>
            <a:rect l="l" t="t" r="r" b="b"/>
            <a:pathLst>
              <a:path w="3166307" h="2374730">
                <a:moveTo>
                  <a:pt x="0" y="0"/>
                </a:moveTo>
                <a:lnTo>
                  <a:pt x="3166306" y="0"/>
                </a:lnTo>
                <a:lnTo>
                  <a:pt x="3166306" y="2374730"/>
                </a:lnTo>
                <a:lnTo>
                  <a:pt x="0" y="23747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733568" y="8070935"/>
            <a:ext cx="5732698" cy="1307181"/>
          </a:xfrm>
          <a:custGeom>
            <a:avLst/>
            <a:gdLst/>
            <a:ahLst/>
            <a:cxnLst/>
            <a:rect l="l" t="t" r="r" b="b"/>
            <a:pathLst>
              <a:path w="5732698" h="1307181">
                <a:moveTo>
                  <a:pt x="0" y="0"/>
                </a:moveTo>
                <a:lnTo>
                  <a:pt x="5732698" y="0"/>
                </a:lnTo>
                <a:lnTo>
                  <a:pt x="5732698" y="1307181"/>
                </a:lnTo>
                <a:lnTo>
                  <a:pt x="0" y="13071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1468525" y="4190365"/>
            <a:ext cx="4975257" cy="10658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167"/>
              </a:lnSpc>
            </a:pPr>
            <a:r>
              <a:rPr lang="en-US" sz="7425">
                <a:solidFill>
                  <a:srgbClr val="0E2C8E"/>
                </a:solidFill>
                <a:latin typeface="Public Sans Bold"/>
              </a:rPr>
              <a:t>TRADYCJE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378348" y="1663700"/>
            <a:ext cx="2765652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75"/>
              </a:lnSpc>
            </a:pPr>
            <a:r>
              <a:rPr lang="en-US" sz="2625">
                <a:solidFill>
                  <a:srgbClr val="000000"/>
                </a:solidFill>
                <a:latin typeface="Public Sans Bold"/>
              </a:rPr>
              <a:t>ŚWIĘCENIE POKARMÓW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378348" y="4789487"/>
            <a:ext cx="2765652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75"/>
              </a:lnSpc>
            </a:pPr>
            <a:r>
              <a:rPr lang="en-US" sz="2625">
                <a:solidFill>
                  <a:srgbClr val="000000"/>
                </a:solidFill>
                <a:latin typeface="Public Sans Bold"/>
              </a:rPr>
              <a:t>KOLĘDOWANIE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378348" y="7623175"/>
            <a:ext cx="2765652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75"/>
              </a:lnSpc>
            </a:pPr>
            <a:r>
              <a:rPr lang="en-US" sz="2625">
                <a:solidFill>
                  <a:srgbClr val="000000"/>
                </a:solidFill>
                <a:latin typeface="Public Sans Bold"/>
              </a:rPr>
              <a:t>ŚMINGUS-DYNGUS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69044" y="636506"/>
            <a:ext cx="9304072" cy="8998264"/>
            <a:chOff x="0" y="0"/>
            <a:chExt cx="2450455" cy="236991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50455" cy="2369913"/>
            </a:xfrm>
            <a:custGeom>
              <a:avLst/>
              <a:gdLst/>
              <a:ahLst/>
              <a:cxnLst/>
              <a:rect l="l" t="t" r="r" b="b"/>
              <a:pathLst>
                <a:path w="2450455" h="2369913">
                  <a:moveTo>
                    <a:pt x="42437" y="0"/>
                  </a:moveTo>
                  <a:lnTo>
                    <a:pt x="2408018" y="0"/>
                  </a:lnTo>
                  <a:cubicBezTo>
                    <a:pt x="2419273" y="0"/>
                    <a:pt x="2430067" y="4471"/>
                    <a:pt x="2438026" y="12430"/>
                  </a:cubicBezTo>
                  <a:cubicBezTo>
                    <a:pt x="2445984" y="20388"/>
                    <a:pt x="2450455" y="31182"/>
                    <a:pt x="2450455" y="42437"/>
                  </a:cubicBezTo>
                  <a:lnTo>
                    <a:pt x="2450455" y="2327476"/>
                  </a:lnTo>
                  <a:cubicBezTo>
                    <a:pt x="2450455" y="2350913"/>
                    <a:pt x="2431455" y="2369913"/>
                    <a:pt x="2408018" y="2369913"/>
                  </a:cubicBezTo>
                  <a:lnTo>
                    <a:pt x="42437" y="2369913"/>
                  </a:lnTo>
                  <a:cubicBezTo>
                    <a:pt x="31182" y="2369913"/>
                    <a:pt x="20388" y="2365442"/>
                    <a:pt x="12430" y="2357484"/>
                  </a:cubicBezTo>
                  <a:cubicBezTo>
                    <a:pt x="4471" y="2349525"/>
                    <a:pt x="0" y="2338731"/>
                    <a:pt x="0" y="2327476"/>
                  </a:cubicBezTo>
                  <a:lnTo>
                    <a:pt x="0" y="42437"/>
                  </a:lnTo>
                  <a:cubicBezTo>
                    <a:pt x="0" y="31182"/>
                    <a:pt x="4471" y="20388"/>
                    <a:pt x="12430" y="12430"/>
                  </a:cubicBezTo>
                  <a:cubicBezTo>
                    <a:pt x="20388" y="4471"/>
                    <a:pt x="31182" y="0"/>
                    <a:pt x="42437" y="0"/>
                  </a:cubicBezTo>
                  <a:close/>
                </a:path>
              </a:pathLst>
            </a:custGeom>
            <a:solidFill>
              <a:srgbClr val="9B9B9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5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181941" y="976084"/>
            <a:ext cx="3790939" cy="2406945"/>
          </a:xfrm>
          <a:custGeom>
            <a:avLst/>
            <a:gdLst/>
            <a:ahLst/>
            <a:cxnLst/>
            <a:rect l="l" t="t" r="r" b="b"/>
            <a:pathLst>
              <a:path w="3790939" h="2406945">
                <a:moveTo>
                  <a:pt x="0" y="0"/>
                </a:moveTo>
                <a:lnTo>
                  <a:pt x="3790938" y="0"/>
                </a:lnTo>
                <a:lnTo>
                  <a:pt x="3790938" y="2406945"/>
                </a:lnTo>
                <a:lnTo>
                  <a:pt x="0" y="24069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81941" y="4047287"/>
            <a:ext cx="3790939" cy="2192426"/>
          </a:xfrm>
          <a:custGeom>
            <a:avLst/>
            <a:gdLst/>
            <a:ahLst/>
            <a:cxnLst/>
            <a:rect l="l" t="t" r="r" b="b"/>
            <a:pathLst>
              <a:path w="3790939" h="2192426">
                <a:moveTo>
                  <a:pt x="0" y="0"/>
                </a:moveTo>
                <a:lnTo>
                  <a:pt x="3790938" y="0"/>
                </a:lnTo>
                <a:lnTo>
                  <a:pt x="3790938" y="2192426"/>
                </a:lnTo>
                <a:lnTo>
                  <a:pt x="0" y="21924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81941" y="6732297"/>
            <a:ext cx="3790939" cy="2526003"/>
          </a:xfrm>
          <a:custGeom>
            <a:avLst/>
            <a:gdLst/>
            <a:ahLst/>
            <a:cxnLst/>
            <a:rect l="l" t="t" r="r" b="b"/>
            <a:pathLst>
              <a:path w="3790939" h="2526003">
                <a:moveTo>
                  <a:pt x="0" y="0"/>
                </a:moveTo>
                <a:lnTo>
                  <a:pt x="3790938" y="0"/>
                </a:lnTo>
                <a:lnTo>
                  <a:pt x="3790938" y="2526003"/>
                </a:lnTo>
                <a:lnTo>
                  <a:pt x="0" y="25260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526602" y="8327590"/>
            <a:ext cx="5732698" cy="1307181"/>
          </a:xfrm>
          <a:custGeom>
            <a:avLst/>
            <a:gdLst/>
            <a:ahLst/>
            <a:cxnLst/>
            <a:rect l="l" t="t" r="r" b="b"/>
            <a:pathLst>
              <a:path w="5732698" h="1307181">
                <a:moveTo>
                  <a:pt x="0" y="0"/>
                </a:moveTo>
                <a:lnTo>
                  <a:pt x="5732698" y="0"/>
                </a:lnTo>
                <a:lnTo>
                  <a:pt x="5732698" y="1307181"/>
                </a:lnTo>
                <a:lnTo>
                  <a:pt x="0" y="13071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1204936" y="4025113"/>
            <a:ext cx="5709223" cy="10658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167"/>
              </a:lnSpc>
            </a:pPr>
            <a:r>
              <a:rPr lang="en-US" sz="7425">
                <a:solidFill>
                  <a:srgbClr val="0E2C8E"/>
                </a:solidFill>
                <a:latin typeface="Public Sans Bold"/>
              </a:rPr>
              <a:t>ZWYCZAJE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541452" y="1679494"/>
            <a:ext cx="2765652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75"/>
              </a:lnSpc>
            </a:pPr>
            <a:r>
              <a:rPr lang="en-US" sz="2625">
                <a:solidFill>
                  <a:srgbClr val="000000"/>
                </a:solidFill>
                <a:latin typeface="Public Sans Bold"/>
              </a:rPr>
              <a:t>ŁAMANIE SIĘ OPŁATKIEM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541452" y="4462787"/>
            <a:ext cx="3091859" cy="1400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75"/>
              </a:lnSpc>
            </a:pPr>
            <a:r>
              <a:rPr lang="en-US" sz="2625">
                <a:solidFill>
                  <a:srgbClr val="000000"/>
                </a:solidFill>
                <a:latin typeface="Public Sans Bold"/>
              </a:rPr>
              <a:t>OBDAROWYWABIE PREZENTAMI ŚWIĄTECZNYMI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541452" y="7728599"/>
            <a:ext cx="2765652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75"/>
              </a:lnSpc>
            </a:pPr>
            <a:r>
              <a:rPr lang="en-US" sz="2625">
                <a:solidFill>
                  <a:srgbClr val="000000"/>
                </a:solidFill>
                <a:latin typeface="Public Sans Bold"/>
              </a:rPr>
              <a:t>JASEŁKA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72160" y="420687"/>
            <a:ext cx="8488909" cy="9426756"/>
            <a:chOff x="0" y="0"/>
            <a:chExt cx="2235762" cy="24827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35762" cy="2482767"/>
            </a:xfrm>
            <a:custGeom>
              <a:avLst/>
              <a:gdLst/>
              <a:ahLst/>
              <a:cxnLst/>
              <a:rect l="l" t="t" r="r" b="b"/>
              <a:pathLst>
                <a:path w="2235762" h="2482767">
                  <a:moveTo>
                    <a:pt x="46512" y="0"/>
                  </a:moveTo>
                  <a:lnTo>
                    <a:pt x="2189250" y="0"/>
                  </a:lnTo>
                  <a:cubicBezTo>
                    <a:pt x="2201586" y="0"/>
                    <a:pt x="2213416" y="4900"/>
                    <a:pt x="2222139" y="13623"/>
                  </a:cubicBezTo>
                  <a:cubicBezTo>
                    <a:pt x="2230862" y="22346"/>
                    <a:pt x="2235762" y="34176"/>
                    <a:pt x="2235762" y="46512"/>
                  </a:cubicBezTo>
                  <a:lnTo>
                    <a:pt x="2235762" y="2436255"/>
                  </a:lnTo>
                  <a:cubicBezTo>
                    <a:pt x="2235762" y="2461943"/>
                    <a:pt x="2214938" y="2482767"/>
                    <a:pt x="2189250" y="2482767"/>
                  </a:cubicBezTo>
                  <a:lnTo>
                    <a:pt x="46512" y="2482767"/>
                  </a:lnTo>
                  <a:cubicBezTo>
                    <a:pt x="34176" y="2482767"/>
                    <a:pt x="22346" y="2477867"/>
                    <a:pt x="13623" y="2469144"/>
                  </a:cubicBezTo>
                  <a:cubicBezTo>
                    <a:pt x="4900" y="2460421"/>
                    <a:pt x="0" y="2448590"/>
                    <a:pt x="0" y="2436255"/>
                  </a:cubicBezTo>
                  <a:lnTo>
                    <a:pt x="0" y="46512"/>
                  </a:lnTo>
                  <a:cubicBezTo>
                    <a:pt x="0" y="34176"/>
                    <a:pt x="4900" y="22346"/>
                    <a:pt x="13623" y="13623"/>
                  </a:cubicBezTo>
                  <a:cubicBezTo>
                    <a:pt x="22346" y="4900"/>
                    <a:pt x="34176" y="0"/>
                    <a:pt x="46512" y="0"/>
                  </a:cubicBezTo>
                  <a:close/>
                </a:path>
              </a:pathLst>
            </a:custGeom>
            <a:solidFill>
              <a:srgbClr val="9B9B9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5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706600" y="3826516"/>
            <a:ext cx="2151660" cy="2978432"/>
          </a:xfrm>
          <a:custGeom>
            <a:avLst/>
            <a:gdLst/>
            <a:ahLst/>
            <a:cxnLst/>
            <a:rect l="l" t="t" r="r" b="b"/>
            <a:pathLst>
              <a:path w="2151660" h="2978432">
                <a:moveTo>
                  <a:pt x="0" y="0"/>
                </a:moveTo>
                <a:lnTo>
                  <a:pt x="2151660" y="0"/>
                </a:lnTo>
                <a:lnTo>
                  <a:pt x="2151660" y="2978432"/>
                </a:lnTo>
                <a:lnTo>
                  <a:pt x="0" y="29784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41183" y="7196095"/>
            <a:ext cx="3434074" cy="2326585"/>
          </a:xfrm>
          <a:custGeom>
            <a:avLst/>
            <a:gdLst/>
            <a:ahLst/>
            <a:cxnLst/>
            <a:rect l="l" t="t" r="r" b="b"/>
            <a:pathLst>
              <a:path w="3434074" h="2326585">
                <a:moveTo>
                  <a:pt x="0" y="0"/>
                </a:moveTo>
                <a:lnTo>
                  <a:pt x="3434074" y="0"/>
                </a:lnTo>
                <a:lnTo>
                  <a:pt x="3434074" y="2326585"/>
                </a:lnTo>
                <a:lnTo>
                  <a:pt x="0" y="23265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8700" y="1028700"/>
            <a:ext cx="3579753" cy="2380536"/>
          </a:xfrm>
          <a:custGeom>
            <a:avLst/>
            <a:gdLst/>
            <a:ahLst/>
            <a:cxnLst/>
            <a:rect l="l" t="t" r="r" b="b"/>
            <a:pathLst>
              <a:path w="3579753" h="2380536">
                <a:moveTo>
                  <a:pt x="0" y="0"/>
                </a:moveTo>
                <a:lnTo>
                  <a:pt x="3579753" y="0"/>
                </a:lnTo>
                <a:lnTo>
                  <a:pt x="3579753" y="2380536"/>
                </a:lnTo>
                <a:lnTo>
                  <a:pt x="0" y="23805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629532" y="7951119"/>
            <a:ext cx="5732698" cy="1307181"/>
          </a:xfrm>
          <a:custGeom>
            <a:avLst/>
            <a:gdLst/>
            <a:ahLst/>
            <a:cxnLst/>
            <a:rect l="l" t="t" r="r" b="b"/>
            <a:pathLst>
              <a:path w="5732698" h="1307181">
                <a:moveTo>
                  <a:pt x="0" y="0"/>
                </a:moveTo>
                <a:lnTo>
                  <a:pt x="5732698" y="0"/>
                </a:lnTo>
                <a:lnTo>
                  <a:pt x="5732698" y="1307181"/>
                </a:lnTo>
                <a:lnTo>
                  <a:pt x="0" y="13071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1008253" y="3883666"/>
            <a:ext cx="4975257" cy="10658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167"/>
              </a:lnSpc>
            </a:pPr>
            <a:r>
              <a:rPr lang="en-US" sz="7425">
                <a:solidFill>
                  <a:srgbClr val="0E2C8E"/>
                </a:solidFill>
                <a:latin typeface="Public Sans Bold"/>
              </a:rPr>
              <a:t>OBRZĘDY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378348" y="1897062"/>
            <a:ext cx="2765652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75"/>
              </a:lnSpc>
            </a:pPr>
            <a:r>
              <a:rPr lang="en-US" sz="2625">
                <a:solidFill>
                  <a:srgbClr val="000000"/>
                </a:solidFill>
                <a:latin typeface="Public Sans Bold"/>
              </a:rPr>
              <a:t>OCZEPINY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378348" y="4556125"/>
            <a:ext cx="2765652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75"/>
              </a:lnSpc>
            </a:pPr>
            <a:r>
              <a:rPr lang="en-US" sz="2625">
                <a:solidFill>
                  <a:srgbClr val="000000"/>
                </a:solidFill>
                <a:latin typeface="Public Sans Bold"/>
              </a:rPr>
              <a:t>TOPIENIE MARZANNY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378348" y="7856537"/>
            <a:ext cx="2765652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75"/>
              </a:lnSpc>
            </a:pPr>
            <a:r>
              <a:rPr lang="en-US" sz="2625">
                <a:solidFill>
                  <a:srgbClr val="000000"/>
                </a:solidFill>
                <a:latin typeface="Public Sans Bold"/>
              </a:rPr>
              <a:t>SOBÓTKI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03224" y="2023696"/>
            <a:ext cx="15681552" cy="213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250"/>
              </a:lnSpc>
            </a:pPr>
            <a:r>
              <a:rPr lang="en-US" sz="7500">
                <a:solidFill>
                  <a:srgbClr val="000000"/>
                </a:solidFill>
                <a:latin typeface="Public Sans Bold"/>
              </a:rPr>
              <a:t>Stwórz swoją opowieść w oparciu o kartę pracy</a:t>
            </a:r>
          </a:p>
        </p:txBody>
      </p:sp>
      <p:sp>
        <p:nvSpPr>
          <p:cNvPr id="3" name="Freeform 3"/>
          <p:cNvSpPr/>
          <p:nvPr/>
        </p:nvSpPr>
        <p:spPr>
          <a:xfrm>
            <a:off x="1028700" y="4798377"/>
            <a:ext cx="16230600" cy="4459923"/>
          </a:xfrm>
          <a:custGeom>
            <a:avLst/>
            <a:gdLst/>
            <a:ahLst/>
            <a:cxnLst/>
            <a:rect l="l" t="t" r="r" b="b"/>
            <a:pathLst>
              <a:path w="16230600" h="4459923">
                <a:moveTo>
                  <a:pt x="0" y="0"/>
                </a:moveTo>
                <a:lnTo>
                  <a:pt x="16230600" y="0"/>
                </a:lnTo>
                <a:lnTo>
                  <a:pt x="16230600" y="4459923"/>
                </a:lnTo>
                <a:lnTo>
                  <a:pt x="0" y="44599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1458" b="-71458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375109"/>
            <a:ext cx="5732698" cy="1307181"/>
          </a:xfrm>
          <a:custGeom>
            <a:avLst/>
            <a:gdLst/>
            <a:ahLst/>
            <a:cxnLst/>
            <a:rect l="l" t="t" r="r" b="b"/>
            <a:pathLst>
              <a:path w="5732698" h="1307181">
                <a:moveTo>
                  <a:pt x="0" y="0"/>
                </a:moveTo>
                <a:lnTo>
                  <a:pt x="5732698" y="0"/>
                </a:lnTo>
                <a:lnTo>
                  <a:pt x="5732698" y="1307182"/>
                </a:lnTo>
                <a:lnTo>
                  <a:pt x="0" y="13071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83894" y="3584720"/>
            <a:ext cx="4715498" cy="5962456"/>
            <a:chOff x="0" y="0"/>
            <a:chExt cx="1241942" cy="157035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41942" cy="1570359"/>
            </a:xfrm>
            <a:custGeom>
              <a:avLst/>
              <a:gdLst/>
              <a:ahLst/>
              <a:cxnLst/>
              <a:rect l="l" t="t" r="r" b="b"/>
              <a:pathLst>
                <a:path w="1241942" h="1570359">
                  <a:moveTo>
                    <a:pt x="0" y="0"/>
                  </a:moveTo>
                  <a:lnTo>
                    <a:pt x="1241942" y="0"/>
                  </a:lnTo>
                  <a:lnTo>
                    <a:pt x="1241942" y="1570359"/>
                  </a:lnTo>
                  <a:lnTo>
                    <a:pt x="0" y="1570359"/>
                  </a:lnTo>
                  <a:close/>
                </a:path>
              </a:pathLst>
            </a:custGeom>
            <a:solidFill>
              <a:srgbClr val="F8D7C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161925"/>
              <a:ext cx="812800" cy="65087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3779"/>
                </a:lnSpc>
              </a:pPr>
              <a:r>
                <a:rPr lang="en-US" sz="4500" spc="225">
                  <a:solidFill>
                    <a:srgbClr val="60AFDF"/>
                  </a:solidFill>
                  <a:latin typeface="Sanchez"/>
                </a:rPr>
                <a:t>Początek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570712" y="3558786"/>
            <a:ext cx="4548546" cy="5949489"/>
            <a:chOff x="0" y="0"/>
            <a:chExt cx="1197971" cy="156694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97971" cy="1566944"/>
            </a:xfrm>
            <a:custGeom>
              <a:avLst/>
              <a:gdLst/>
              <a:ahLst/>
              <a:cxnLst/>
              <a:rect l="l" t="t" r="r" b="b"/>
              <a:pathLst>
                <a:path w="1197971" h="1566944">
                  <a:moveTo>
                    <a:pt x="0" y="0"/>
                  </a:moveTo>
                  <a:lnTo>
                    <a:pt x="1197971" y="0"/>
                  </a:lnTo>
                  <a:lnTo>
                    <a:pt x="1197971" y="1566944"/>
                  </a:lnTo>
                  <a:lnTo>
                    <a:pt x="0" y="1566944"/>
                  </a:lnTo>
                  <a:close/>
                </a:path>
              </a:pathLst>
            </a:custGeom>
            <a:solidFill>
              <a:srgbClr val="F8F2ED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66675"/>
              <a:ext cx="812800" cy="74612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183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790578" y="3584720"/>
            <a:ext cx="4668607" cy="5923555"/>
            <a:chOff x="0" y="0"/>
            <a:chExt cx="1229592" cy="156011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29592" cy="1560113"/>
            </a:xfrm>
            <a:custGeom>
              <a:avLst/>
              <a:gdLst/>
              <a:ahLst/>
              <a:cxnLst/>
              <a:rect l="l" t="t" r="r" b="b"/>
              <a:pathLst>
                <a:path w="1229592" h="1560113">
                  <a:moveTo>
                    <a:pt x="0" y="0"/>
                  </a:moveTo>
                  <a:lnTo>
                    <a:pt x="1229592" y="0"/>
                  </a:lnTo>
                  <a:lnTo>
                    <a:pt x="1229592" y="1560113"/>
                  </a:lnTo>
                  <a:lnTo>
                    <a:pt x="0" y="1560113"/>
                  </a:lnTo>
                  <a:close/>
                </a:path>
              </a:pathLst>
            </a:custGeom>
            <a:solidFill>
              <a:srgbClr val="B5D2EC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161925"/>
              <a:ext cx="812800" cy="65087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3779"/>
                </a:lnSpc>
              </a:pPr>
              <a:r>
                <a:rPr lang="en-US" sz="4500" spc="225">
                  <a:solidFill>
                    <a:srgbClr val="FFFFFF"/>
                  </a:solidFill>
                  <a:latin typeface="Sanchez"/>
                </a:rPr>
                <a:t>Twoje notatki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862721" y="1120701"/>
            <a:ext cx="12773861" cy="26163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16"/>
              </a:lnSpc>
            </a:pPr>
            <a:endParaRPr/>
          </a:p>
          <a:p>
            <a:pPr algn="ctr">
              <a:lnSpc>
                <a:spcPts val="4366"/>
              </a:lnSpc>
            </a:pPr>
            <a:r>
              <a:rPr lang="en-US" sz="3118" spc="467">
                <a:solidFill>
                  <a:srgbClr val="0E2C8E"/>
                </a:solidFill>
                <a:latin typeface="Sanchez"/>
              </a:rPr>
              <a:t>TWORZENIE WŁASNEJ OPOWIEŚCI O MAŁEJ OJCZYŹNIE METODĄ STORYTELLINGU</a:t>
            </a:r>
          </a:p>
          <a:p>
            <a:pPr algn="ctr">
              <a:lnSpc>
                <a:spcPts val="4366"/>
              </a:lnSpc>
            </a:pPr>
            <a:endParaRPr lang="en-US" sz="3118" spc="467">
              <a:solidFill>
                <a:srgbClr val="0E2C8E"/>
              </a:solidFill>
              <a:latin typeface="Sanchez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2286000" y="381928"/>
            <a:ext cx="13716000" cy="1272115"/>
            <a:chOff x="0" y="0"/>
            <a:chExt cx="3612444" cy="33504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612445" cy="335043"/>
            </a:xfrm>
            <a:custGeom>
              <a:avLst/>
              <a:gdLst/>
              <a:ahLst/>
              <a:cxnLst/>
              <a:rect l="l" t="t" r="r" b="b"/>
              <a:pathLst>
                <a:path w="3612445" h="335043">
                  <a:moveTo>
                    <a:pt x="0" y="0"/>
                  </a:moveTo>
                  <a:lnTo>
                    <a:pt x="3612445" y="0"/>
                  </a:lnTo>
                  <a:lnTo>
                    <a:pt x="3612445" y="335043"/>
                  </a:lnTo>
                  <a:lnTo>
                    <a:pt x="0" y="33504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66675"/>
              <a:ext cx="812800" cy="74612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183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621720" y="414380"/>
            <a:ext cx="4271372" cy="974294"/>
          </a:xfrm>
          <a:custGeom>
            <a:avLst/>
            <a:gdLst/>
            <a:ahLst/>
            <a:cxnLst/>
            <a:rect l="l" t="t" r="r" b="b"/>
            <a:pathLst>
              <a:path w="4271372" h="974294">
                <a:moveTo>
                  <a:pt x="0" y="0"/>
                </a:moveTo>
                <a:lnTo>
                  <a:pt x="4271372" y="0"/>
                </a:lnTo>
                <a:lnTo>
                  <a:pt x="4271372" y="974294"/>
                </a:lnTo>
                <a:lnTo>
                  <a:pt x="0" y="9742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" r="-16"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4659814" y="847740"/>
            <a:ext cx="9179676" cy="698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5"/>
              </a:lnSpc>
            </a:pPr>
            <a:r>
              <a:rPr lang="en-US" sz="4111" spc="616">
                <a:solidFill>
                  <a:srgbClr val="545454"/>
                </a:solidFill>
                <a:latin typeface="Merriweather Bold"/>
              </a:rPr>
              <a:t>KARTA PRACY   1/5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798575" y="4159755"/>
            <a:ext cx="4165383" cy="4691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76"/>
              </a:lnSpc>
            </a:pPr>
            <a:r>
              <a:rPr lang="en-US" sz="2411" spc="120">
                <a:solidFill>
                  <a:srgbClr val="60AFDF"/>
                </a:solidFill>
                <a:latin typeface="Sanchez"/>
              </a:rPr>
              <a:t>Przedstaw swoją małą ojczyznę, bohatera i kontekst, opisz dlaczego jest ważny w Twojej opowieści. Pamiętaj, że już w tym momencie musisz wiedzieć jak zakończy się to opowiadanie i co chcesz nim powiedzieć swoim słuchaczom.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83894" y="3584720"/>
            <a:ext cx="4715498" cy="5962456"/>
            <a:chOff x="0" y="0"/>
            <a:chExt cx="1241942" cy="157035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41942" cy="1570359"/>
            </a:xfrm>
            <a:custGeom>
              <a:avLst/>
              <a:gdLst/>
              <a:ahLst/>
              <a:cxnLst/>
              <a:rect l="l" t="t" r="r" b="b"/>
              <a:pathLst>
                <a:path w="1241942" h="1570359">
                  <a:moveTo>
                    <a:pt x="0" y="0"/>
                  </a:moveTo>
                  <a:lnTo>
                    <a:pt x="1241942" y="0"/>
                  </a:lnTo>
                  <a:lnTo>
                    <a:pt x="1241942" y="1570359"/>
                  </a:lnTo>
                  <a:lnTo>
                    <a:pt x="0" y="1570359"/>
                  </a:lnTo>
                  <a:close/>
                </a:path>
              </a:pathLst>
            </a:custGeom>
            <a:solidFill>
              <a:srgbClr val="F8D7C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161925"/>
              <a:ext cx="812800" cy="65087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3779"/>
                </a:lnSpc>
              </a:pPr>
              <a:r>
                <a:rPr lang="en-US" sz="4500" spc="225">
                  <a:solidFill>
                    <a:srgbClr val="60AFDF"/>
                  </a:solidFill>
                  <a:latin typeface="Sanchez"/>
                </a:rPr>
                <a:t>Problem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570712" y="3558786"/>
            <a:ext cx="4548546" cy="5949489"/>
            <a:chOff x="0" y="0"/>
            <a:chExt cx="1197971" cy="156694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97971" cy="1566944"/>
            </a:xfrm>
            <a:custGeom>
              <a:avLst/>
              <a:gdLst/>
              <a:ahLst/>
              <a:cxnLst/>
              <a:rect l="l" t="t" r="r" b="b"/>
              <a:pathLst>
                <a:path w="1197971" h="1566944">
                  <a:moveTo>
                    <a:pt x="0" y="0"/>
                  </a:moveTo>
                  <a:lnTo>
                    <a:pt x="1197971" y="0"/>
                  </a:lnTo>
                  <a:lnTo>
                    <a:pt x="1197971" y="1566944"/>
                  </a:lnTo>
                  <a:lnTo>
                    <a:pt x="0" y="1566944"/>
                  </a:lnTo>
                  <a:close/>
                </a:path>
              </a:pathLst>
            </a:custGeom>
            <a:solidFill>
              <a:srgbClr val="F8F2ED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66675"/>
              <a:ext cx="812800" cy="74612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183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790578" y="3584720"/>
            <a:ext cx="4668607" cy="5923555"/>
            <a:chOff x="0" y="0"/>
            <a:chExt cx="1229592" cy="156011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29592" cy="1560113"/>
            </a:xfrm>
            <a:custGeom>
              <a:avLst/>
              <a:gdLst/>
              <a:ahLst/>
              <a:cxnLst/>
              <a:rect l="l" t="t" r="r" b="b"/>
              <a:pathLst>
                <a:path w="1229592" h="1560113">
                  <a:moveTo>
                    <a:pt x="0" y="0"/>
                  </a:moveTo>
                  <a:lnTo>
                    <a:pt x="1229592" y="0"/>
                  </a:lnTo>
                  <a:lnTo>
                    <a:pt x="1229592" y="1560113"/>
                  </a:lnTo>
                  <a:lnTo>
                    <a:pt x="0" y="1560113"/>
                  </a:lnTo>
                  <a:close/>
                </a:path>
              </a:pathLst>
            </a:custGeom>
            <a:solidFill>
              <a:srgbClr val="B5D2EC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161925"/>
              <a:ext cx="812800" cy="65087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3779"/>
                </a:lnSpc>
              </a:pPr>
              <a:r>
                <a:rPr lang="en-US" sz="4500" spc="225">
                  <a:solidFill>
                    <a:srgbClr val="FFFFFF"/>
                  </a:solidFill>
                  <a:latin typeface="Sanchez"/>
                </a:rPr>
                <a:t>Twoje notatki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862721" y="1120701"/>
            <a:ext cx="12773861" cy="26163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16"/>
              </a:lnSpc>
            </a:pPr>
            <a:endParaRPr/>
          </a:p>
          <a:p>
            <a:pPr algn="ctr">
              <a:lnSpc>
                <a:spcPts val="4366"/>
              </a:lnSpc>
            </a:pPr>
            <a:r>
              <a:rPr lang="en-US" sz="3118" spc="467">
                <a:solidFill>
                  <a:srgbClr val="0E2C8E"/>
                </a:solidFill>
                <a:latin typeface="Sanchez"/>
              </a:rPr>
              <a:t>TWORZENIE WŁASNEJ OPOWIEŚCI O MAŁEJ OJCZYŹNIE METODĄ STORYTELLINGU</a:t>
            </a:r>
          </a:p>
          <a:p>
            <a:pPr algn="ctr">
              <a:lnSpc>
                <a:spcPts val="4366"/>
              </a:lnSpc>
            </a:pPr>
            <a:endParaRPr lang="en-US" sz="3118" spc="467">
              <a:solidFill>
                <a:srgbClr val="0E2C8E"/>
              </a:solidFill>
              <a:latin typeface="Sanchez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2286000" y="381928"/>
            <a:ext cx="13716000" cy="1272115"/>
            <a:chOff x="0" y="0"/>
            <a:chExt cx="3612444" cy="33504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612445" cy="335043"/>
            </a:xfrm>
            <a:custGeom>
              <a:avLst/>
              <a:gdLst/>
              <a:ahLst/>
              <a:cxnLst/>
              <a:rect l="l" t="t" r="r" b="b"/>
              <a:pathLst>
                <a:path w="3612445" h="335043">
                  <a:moveTo>
                    <a:pt x="0" y="0"/>
                  </a:moveTo>
                  <a:lnTo>
                    <a:pt x="3612445" y="0"/>
                  </a:lnTo>
                  <a:lnTo>
                    <a:pt x="3612445" y="335043"/>
                  </a:lnTo>
                  <a:lnTo>
                    <a:pt x="0" y="33504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66675"/>
              <a:ext cx="812800" cy="74612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183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621720" y="414380"/>
            <a:ext cx="4271372" cy="974294"/>
          </a:xfrm>
          <a:custGeom>
            <a:avLst/>
            <a:gdLst/>
            <a:ahLst/>
            <a:cxnLst/>
            <a:rect l="l" t="t" r="r" b="b"/>
            <a:pathLst>
              <a:path w="4271372" h="974294">
                <a:moveTo>
                  <a:pt x="0" y="0"/>
                </a:moveTo>
                <a:lnTo>
                  <a:pt x="4271372" y="0"/>
                </a:lnTo>
                <a:lnTo>
                  <a:pt x="4271372" y="974294"/>
                </a:lnTo>
                <a:lnTo>
                  <a:pt x="0" y="9742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" r="-16"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4659814" y="847740"/>
            <a:ext cx="9179676" cy="698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5"/>
              </a:lnSpc>
            </a:pPr>
            <a:r>
              <a:rPr lang="en-US" sz="4111" spc="616">
                <a:solidFill>
                  <a:srgbClr val="545454"/>
                </a:solidFill>
                <a:latin typeface="Merriweather Bold"/>
              </a:rPr>
              <a:t>KARTA PRACY   2/5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684643" y="3866056"/>
            <a:ext cx="4320684" cy="5408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95"/>
              </a:lnSpc>
            </a:pPr>
            <a:r>
              <a:rPr lang="en-US" sz="3068" spc="153">
                <a:solidFill>
                  <a:srgbClr val="60AFDF"/>
                </a:solidFill>
                <a:latin typeface="Sanchez"/>
              </a:rPr>
              <a:t>Przedstaw problem z jakim boryka się przedstawiony przez Ciebie bohater twojej małej ojczyzny i opisz dlaczego jest on dla niego tak znaczący (Ty też możesz być tym bohaterem).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83894" y="3584720"/>
            <a:ext cx="4715498" cy="5962456"/>
            <a:chOff x="0" y="0"/>
            <a:chExt cx="1241942" cy="157035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41942" cy="1570359"/>
            </a:xfrm>
            <a:custGeom>
              <a:avLst/>
              <a:gdLst/>
              <a:ahLst/>
              <a:cxnLst/>
              <a:rect l="l" t="t" r="r" b="b"/>
              <a:pathLst>
                <a:path w="1241942" h="1570359">
                  <a:moveTo>
                    <a:pt x="0" y="0"/>
                  </a:moveTo>
                  <a:lnTo>
                    <a:pt x="1241942" y="0"/>
                  </a:lnTo>
                  <a:lnTo>
                    <a:pt x="1241942" y="1570359"/>
                  </a:lnTo>
                  <a:lnTo>
                    <a:pt x="0" y="1570359"/>
                  </a:lnTo>
                  <a:close/>
                </a:path>
              </a:pathLst>
            </a:custGeom>
            <a:solidFill>
              <a:srgbClr val="F8D7C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161925"/>
              <a:ext cx="812800" cy="65087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3779"/>
                </a:lnSpc>
              </a:pPr>
              <a:r>
                <a:rPr lang="en-US" sz="4500" spc="225">
                  <a:solidFill>
                    <a:srgbClr val="60AFDF"/>
                  </a:solidFill>
                  <a:latin typeface="Sanchez"/>
                </a:rPr>
                <a:t>Nieudana próba rozwiązania problemu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570712" y="3558786"/>
            <a:ext cx="4548546" cy="5949489"/>
            <a:chOff x="0" y="0"/>
            <a:chExt cx="1197971" cy="156694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97971" cy="1566944"/>
            </a:xfrm>
            <a:custGeom>
              <a:avLst/>
              <a:gdLst/>
              <a:ahLst/>
              <a:cxnLst/>
              <a:rect l="l" t="t" r="r" b="b"/>
              <a:pathLst>
                <a:path w="1197971" h="1566944">
                  <a:moveTo>
                    <a:pt x="0" y="0"/>
                  </a:moveTo>
                  <a:lnTo>
                    <a:pt x="1197971" y="0"/>
                  </a:lnTo>
                  <a:lnTo>
                    <a:pt x="1197971" y="1566944"/>
                  </a:lnTo>
                  <a:lnTo>
                    <a:pt x="0" y="1566944"/>
                  </a:lnTo>
                  <a:close/>
                </a:path>
              </a:pathLst>
            </a:custGeom>
            <a:solidFill>
              <a:srgbClr val="F8F2ED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66675"/>
              <a:ext cx="812800" cy="74612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183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790578" y="3584720"/>
            <a:ext cx="4668607" cy="5923555"/>
            <a:chOff x="0" y="0"/>
            <a:chExt cx="1229592" cy="156011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29592" cy="1560113"/>
            </a:xfrm>
            <a:custGeom>
              <a:avLst/>
              <a:gdLst/>
              <a:ahLst/>
              <a:cxnLst/>
              <a:rect l="l" t="t" r="r" b="b"/>
              <a:pathLst>
                <a:path w="1229592" h="1560113">
                  <a:moveTo>
                    <a:pt x="0" y="0"/>
                  </a:moveTo>
                  <a:lnTo>
                    <a:pt x="1229592" y="0"/>
                  </a:lnTo>
                  <a:lnTo>
                    <a:pt x="1229592" y="1560113"/>
                  </a:lnTo>
                  <a:lnTo>
                    <a:pt x="0" y="1560113"/>
                  </a:lnTo>
                  <a:close/>
                </a:path>
              </a:pathLst>
            </a:custGeom>
            <a:solidFill>
              <a:srgbClr val="B5D2EC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161925"/>
              <a:ext cx="812800" cy="65087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3779"/>
                </a:lnSpc>
              </a:pPr>
              <a:r>
                <a:rPr lang="en-US" sz="4500" spc="225">
                  <a:solidFill>
                    <a:srgbClr val="FFFFFF"/>
                  </a:solidFill>
                  <a:latin typeface="Sanchez"/>
                </a:rPr>
                <a:t>Twoje notatki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757406" y="1120701"/>
            <a:ext cx="12773861" cy="26163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16"/>
              </a:lnSpc>
            </a:pPr>
            <a:endParaRPr/>
          </a:p>
          <a:p>
            <a:pPr algn="ctr">
              <a:lnSpc>
                <a:spcPts val="4366"/>
              </a:lnSpc>
            </a:pPr>
            <a:r>
              <a:rPr lang="en-US" sz="3118" spc="467">
                <a:solidFill>
                  <a:srgbClr val="0E2C8E"/>
                </a:solidFill>
                <a:latin typeface="Sanchez"/>
              </a:rPr>
              <a:t>TWORZENIE WŁASNEJ OPOWIEŚCI O MAŁEJ OJCZYŹNIE METODĄ STORYTELLINGU</a:t>
            </a:r>
          </a:p>
          <a:p>
            <a:pPr algn="ctr">
              <a:lnSpc>
                <a:spcPts val="4366"/>
              </a:lnSpc>
            </a:pPr>
            <a:endParaRPr lang="en-US" sz="3118" spc="467">
              <a:solidFill>
                <a:srgbClr val="0E2C8E"/>
              </a:solidFill>
              <a:latin typeface="Sanchez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2286000" y="381928"/>
            <a:ext cx="13716000" cy="1272115"/>
            <a:chOff x="0" y="0"/>
            <a:chExt cx="3612444" cy="33504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612445" cy="335043"/>
            </a:xfrm>
            <a:custGeom>
              <a:avLst/>
              <a:gdLst/>
              <a:ahLst/>
              <a:cxnLst/>
              <a:rect l="l" t="t" r="r" b="b"/>
              <a:pathLst>
                <a:path w="3612445" h="335043">
                  <a:moveTo>
                    <a:pt x="0" y="0"/>
                  </a:moveTo>
                  <a:lnTo>
                    <a:pt x="3612445" y="0"/>
                  </a:lnTo>
                  <a:lnTo>
                    <a:pt x="3612445" y="335043"/>
                  </a:lnTo>
                  <a:lnTo>
                    <a:pt x="0" y="33504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66675"/>
              <a:ext cx="812800" cy="74612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183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621720" y="414380"/>
            <a:ext cx="4271372" cy="974294"/>
          </a:xfrm>
          <a:custGeom>
            <a:avLst/>
            <a:gdLst/>
            <a:ahLst/>
            <a:cxnLst/>
            <a:rect l="l" t="t" r="r" b="b"/>
            <a:pathLst>
              <a:path w="4271372" h="974294">
                <a:moveTo>
                  <a:pt x="0" y="0"/>
                </a:moveTo>
                <a:lnTo>
                  <a:pt x="4271372" y="0"/>
                </a:lnTo>
                <a:lnTo>
                  <a:pt x="4271372" y="974294"/>
                </a:lnTo>
                <a:lnTo>
                  <a:pt x="0" y="9742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" r="-16"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4659814" y="847740"/>
            <a:ext cx="9179676" cy="698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5"/>
              </a:lnSpc>
            </a:pPr>
            <a:r>
              <a:rPr lang="en-US" sz="4111" spc="616">
                <a:solidFill>
                  <a:srgbClr val="545454"/>
                </a:solidFill>
                <a:latin typeface="Merriweather Bold"/>
              </a:rPr>
              <a:t>KARTA PRACY   3/5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570712" y="3679911"/>
            <a:ext cx="4320684" cy="6041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46"/>
              </a:lnSpc>
            </a:pPr>
            <a:r>
              <a:rPr lang="en-US" sz="2890" spc="144">
                <a:solidFill>
                  <a:srgbClr val="60AFDF"/>
                </a:solidFill>
                <a:latin typeface="Sanchez"/>
              </a:rPr>
              <a:t>Opisz pierwszą </a:t>
            </a:r>
          </a:p>
          <a:p>
            <a:pPr algn="ctr">
              <a:lnSpc>
                <a:spcPts val="4046"/>
              </a:lnSpc>
            </a:pPr>
            <a:r>
              <a:rPr lang="en-US" sz="2890" spc="144">
                <a:solidFill>
                  <a:srgbClr val="60AFDF"/>
                </a:solidFill>
                <a:latin typeface="Sanchez"/>
              </a:rPr>
              <a:t>i nieudaną próbę poradzenia sobie przez bohatera z problemem z jego jednostkowej perspektywy. Opisz co czuł bohater w tamtej chwili i jak ta porażka na niego wpłynęła.</a:t>
            </a:r>
          </a:p>
          <a:p>
            <a:pPr algn="ctr">
              <a:lnSpc>
                <a:spcPts val="4046"/>
              </a:lnSpc>
            </a:pPr>
            <a:endParaRPr lang="en-US" sz="2890" spc="144">
              <a:solidFill>
                <a:srgbClr val="60AFDF"/>
              </a:solidFill>
              <a:latin typeface="Sanchez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83894" y="3584720"/>
            <a:ext cx="4715498" cy="5962456"/>
            <a:chOff x="0" y="0"/>
            <a:chExt cx="1241942" cy="157035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41942" cy="1570359"/>
            </a:xfrm>
            <a:custGeom>
              <a:avLst/>
              <a:gdLst/>
              <a:ahLst/>
              <a:cxnLst/>
              <a:rect l="l" t="t" r="r" b="b"/>
              <a:pathLst>
                <a:path w="1241942" h="1570359">
                  <a:moveTo>
                    <a:pt x="0" y="0"/>
                  </a:moveTo>
                  <a:lnTo>
                    <a:pt x="1241942" y="0"/>
                  </a:lnTo>
                  <a:lnTo>
                    <a:pt x="1241942" y="1570359"/>
                  </a:lnTo>
                  <a:lnTo>
                    <a:pt x="0" y="1570359"/>
                  </a:lnTo>
                  <a:close/>
                </a:path>
              </a:pathLst>
            </a:custGeom>
            <a:solidFill>
              <a:srgbClr val="F8D7C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161925"/>
              <a:ext cx="812800" cy="65087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3779"/>
                </a:lnSpc>
              </a:pPr>
              <a:r>
                <a:rPr lang="en-US" sz="4500" spc="225">
                  <a:solidFill>
                    <a:srgbClr val="60AFDF"/>
                  </a:solidFill>
                  <a:latin typeface="Sanchez"/>
                </a:rPr>
                <a:t>Rozwiązanie problemu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570712" y="3558786"/>
            <a:ext cx="4548546" cy="5949489"/>
            <a:chOff x="0" y="0"/>
            <a:chExt cx="1197971" cy="156694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97971" cy="1566944"/>
            </a:xfrm>
            <a:custGeom>
              <a:avLst/>
              <a:gdLst/>
              <a:ahLst/>
              <a:cxnLst/>
              <a:rect l="l" t="t" r="r" b="b"/>
              <a:pathLst>
                <a:path w="1197971" h="1566944">
                  <a:moveTo>
                    <a:pt x="0" y="0"/>
                  </a:moveTo>
                  <a:lnTo>
                    <a:pt x="1197971" y="0"/>
                  </a:lnTo>
                  <a:lnTo>
                    <a:pt x="1197971" y="1566944"/>
                  </a:lnTo>
                  <a:lnTo>
                    <a:pt x="0" y="1566944"/>
                  </a:lnTo>
                  <a:close/>
                </a:path>
              </a:pathLst>
            </a:custGeom>
            <a:solidFill>
              <a:srgbClr val="F8F2ED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66675"/>
              <a:ext cx="812800" cy="74612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183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790578" y="3584720"/>
            <a:ext cx="4668607" cy="5923555"/>
            <a:chOff x="0" y="0"/>
            <a:chExt cx="1229592" cy="156011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29592" cy="1560113"/>
            </a:xfrm>
            <a:custGeom>
              <a:avLst/>
              <a:gdLst/>
              <a:ahLst/>
              <a:cxnLst/>
              <a:rect l="l" t="t" r="r" b="b"/>
              <a:pathLst>
                <a:path w="1229592" h="1560113">
                  <a:moveTo>
                    <a:pt x="0" y="0"/>
                  </a:moveTo>
                  <a:lnTo>
                    <a:pt x="1229592" y="0"/>
                  </a:lnTo>
                  <a:lnTo>
                    <a:pt x="1229592" y="1560113"/>
                  </a:lnTo>
                  <a:lnTo>
                    <a:pt x="0" y="1560113"/>
                  </a:lnTo>
                  <a:close/>
                </a:path>
              </a:pathLst>
            </a:custGeom>
            <a:solidFill>
              <a:srgbClr val="B5D2EC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161925"/>
              <a:ext cx="812800" cy="65087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3779"/>
                </a:lnSpc>
              </a:pPr>
              <a:r>
                <a:rPr lang="en-US" sz="4500" spc="225">
                  <a:solidFill>
                    <a:srgbClr val="FFFFFF"/>
                  </a:solidFill>
                  <a:latin typeface="Sanchez"/>
                </a:rPr>
                <a:t>Twoje notatki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862721" y="1120701"/>
            <a:ext cx="12773861" cy="26163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16"/>
              </a:lnSpc>
            </a:pPr>
            <a:endParaRPr/>
          </a:p>
          <a:p>
            <a:pPr algn="ctr">
              <a:lnSpc>
                <a:spcPts val="4366"/>
              </a:lnSpc>
            </a:pPr>
            <a:r>
              <a:rPr lang="en-US" sz="3118" spc="467">
                <a:solidFill>
                  <a:srgbClr val="0E2C8E"/>
                </a:solidFill>
                <a:latin typeface="Sanchez"/>
              </a:rPr>
              <a:t>TWORZENIE WŁASNEJ OPOWIEŚCI O MAŁEJ OJCZYŹNIE METODĄ STORYTELLINGU</a:t>
            </a:r>
          </a:p>
          <a:p>
            <a:pPr algn="ctr">
              <a:lnSpc>
                <a:spcPts val="4366"/>
              </a:lnSpc>
            </a:pPr>
            <a:endParaRPr lang="en-US" sz="3118" spc="467">
              <a:solidFill>
                <a:srgbClr val="0E2C8E"/>
              </a:solidFill>
              <a:latin typeface="Sanchez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2286000" y="381928"/>
            <a:ext cx="13716000" cy="1272115"/>
            <a:chOff x="0" y="0"/>
            <a:chExt cx="3612444" cy="33504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612445" cy="335043"/>
            </a:xfrm>
            <a:custGeom>
              <a:avLst/>
              <a:gdLst/>
              <a:ahLst/>
              <a:cxnLst/>
              <a:rect l="l" t="t" r="r" b="b"/>
              <a:pathLst>
                <a:path w="3612445" h="335043">
                  <a:moveTo>
                    <a:pt x="0" y="0"/>
                  </a:moveTo>
                  <a:lnTo>
                    <a:pt x="3612445" y="0"/>
                  </a:lnTo>
                  <a:lnTo>
                    <a:pt x="3612445" y="335043"/>
                  </a:lnTo>
                  <a:lnTo>
                    <a:pt x="0" y="33504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66675"/>
              <a:ext cx="812800" cy="74612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183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621720" y="414380"/>
            <a:ext cx="4271372" cy="974294"/>
          </a:xfrm>
          <a:custGeom>
            <a:avLst/>
            <a:gdLst/>
            <a:ahLst/>
            <a:cxnLst/>
            <a:rect l="l" t="t" r="r" b="b"/>
            <a:pathLst>
              <a:path w="4271372" h="974294">
                <a:moveTo>
                  <a:pt x="0" y="0"/>
                </a:moveTo>
                <a:lnTo>
                  <a:pt x="4271372" y="0"/>
                </a:lnTo>
                <a:lnTo>
                  <a:pt x="4271372" y="974294"/>
                </a:lnTo>
                <a:lnTo>
                  <a:pt x="0" y="9742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" r="-16"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4659814" y="847740"/>
            <a:ext cx="9179676" cy="698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5"/>
              </a:lnSpc>
            </a:pPr>
            <a:r>
              <a:rPr lang="en-US" sz="4111" spc="616">
                <a:solidFill>
                  <a:srgbClr val="545454"/>
                </a:solidFill>
                <a:latin typeface="Merriweather Bold"/>
              </a:rPr>
              <a:t>KARTA PRACY   4/5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798575" y="4140705"/>
            <a:ext cx="4056732" cy="48647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8"/>
              </a:lnSpc>
            </a:pPr>
            <a:r>
              <a:rPr lang="en-US" sz="3098" spc="154">
                <a:solidFill>
                  <a:srgbClr val="60AFDF"/>
                </a:solidFill>
                <a:latin typeface="Sanchez"/>
              </a:rPr>
              <a:t>Opisz sytuację, która doprowadziła do rozwiązania problemu zwracając szczególną uwagę na elementy mogące wzbudzić wzruszenie.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19200" y="481694"/>
            <a:ext cx="4789006" cy="1094011"/>
          </a:xfrm>
          <a:custGeom>
            <a:avLst/>
            <a:gdLst/>
            <a:ahLst/>
            <a:cxnLst/>
            <a:rect l="l" t="t" r="r" b="b"/>
            <a:pathLst>
              <a:path w="4789006" h="1094011">
                <a:moveTo>
                  <a:pt x="0" y="0"/>
                </a:moveTo>
                <a:lnTo>
                  <a:pt x="4789006" y="0"/>
                </a:lnTo>
                <a:lnTo>
                  <a:pt x="4789006" y="1094012"/>
                </a:lnTo>
                <a:lnTo>
                  <a:pt x="0" y="10940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" b="-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342167" y="1028700"/>
            <a:ext cx="5917133" cy="3924933"/>
          </a:xfrm>
          <a:custGeom>
            <a:avLst/>
            <a:gdLst/>
            <a:ahLst/>
            <a:cxnLst/>
            <a:rect l="l" t="t" r="r" b="b"/>
            <a:pathLst>
              <a:path w="5917133" h="3924933">
                <a:moveTo>
                  <a:pt x="0" y="0"/>
                </a:moveTo>
                <a:lnTo>
                  <a:pt x="5917133" y="0"/>
                </a:lnTo>
                <a:lnTo>
                  <a:pt x="5917133" y="3924933"/>
                </a:lnTo>
                <a:lnTo>
                  <a:pt x="0" y="39249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342167" y="5143500"/>
            <a:ext cx="5917133" cy="3951652"/>
          </a:xfrm>
          <a:custGeom>
            <a:avLst/>
            <a:gdLst/>
            <a:ahLst/>
            <a:cxnLst/>
            <a:rect l="l" t="t" r="r" b="b"/>
            <a:pathLst>
              <a:path w="5917133" h="3951652">
                <a:moveTo>
                  <a:pt x="0" y="0"/>
                </a:moveTo>
                <a:lnTo>
                  <a:pt x="5917133" y="0"/>
                </a:lnTo>
                <a:lnTo>
                  <a:pt x="5917133" y="3951652"/>
                </a:lnTo>
                <a:lnTo>
                  <a:pt x="0" y="39516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219200" y="2363319"/>
            <a:ext cx="7566252" cy="10239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7837"/>
              </a:lnSpc>
            </a:pPr>
            <a:r>
              <a:rPr lang="en-US" sz="7125">
                <a:solidFill>
                  <a:srgbClr val="000000"/>
                </a:solidFill>
                <a:latin typeface="Public Sans Bold"/>
              </a:rPr>
              <a:t>Cel warsztatów: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19200" y="3965320"/>
            <a:ext cx="7135786" cy="4838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08"/>
              </a:lnSpc>
            </a:pPr>
            <a:r>
              <a:rPr lang="en-US" sz="3400">
                <a:solidFill>
                  <a:srgbClr val="000000"/>
                </a:solidFill>
                <a:latin typeface="Public Sans Bold"/>
              </a:rPr>
              <a:t>opanowanie umiejętności opowiadania o niematerialnym dziedzictwie kulturowym oraz przekazywania wiedzy o zwyczajach, tradycjach, obrzędach i innych aspektach kultury za pomocą storytellingu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83894" y="3584720"/>
            <a:ext cx="4715498" cy="5962456"/>
            <a:chOff x="0" y="0"/>
            <a:chExt cx="1241942" cy="157035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41942" cy="1570359"/>
            </a:xfrm>
            <a:custGeom>
              <a:avLst/>
              <a:gdLst/>
              <a:ahLst/>
              <a:cxnLst/>
              <a:rect l="l" t="t" r="r" b="b"/>
              <a:pathLst>
                <a:path w="1241942" h="1570359">
                  <a:moveTo>
                    <a:pt x="0" y="0"/>
                  </a:moveTo>
                  <a:lnTo>
                    <a:pt x="1241942" y="0"/>
                  </a:lnTo>
                  <a:lnTo>
                    <a:pt x="1241942" y="1570359"/>
                  </a:lnTo>
                  <a:lnTo>
                    <a:pt x="0" y="1570359"/>
                  </a:lnTo>
                  <a:close/>
                </a:path>
              </a:pathLst>
            </a:custGeom>
            <a:solidFill>
              <a:srgbClr val="F8D7C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161925"/>
              <a:ext cx="812800" cy="65087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3779"/>
                </a:lnSpc>
              </a:pPr>
              <a:r>
                <a:rPr lang="en-US" sz="4500" spc="225">
                  <a:solidFill>
                    <a:srgbClr val="60AFDF"/>
                  </a:solidFill>
                  <a:latin typeface="Sanchez"/>
                </a:rPr>
                <a:t>Zakończenie 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570712" y="3558786"/>
            <a:ext cx="4548546" cy="5949489"/>
            <a:chOff x="0" y="0"/>
            <a:chExt cx="1197971" cy="156694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97971" cy="1566944"/>
            </a:xfrm>
            <a:custGeom>
              <a:avLst/>
              <a:gdLst/>
              <a:ahLst/>
              <a:cxnLst/>
              <a:rect l="l" t="t" r="r" b="b"/>
              <a:pathLst>
                <a:path w="1197971" h="1566944">
                  <a:moveTo>
                    <a:pt x="0" y="0"/>
                  </a:moveTo>
                  <a:lnTo>
                    <a:pt x="1197971" y="0"/>
                  </a:lnTo>
                  <a:lnTo>
                    <a:pt x="1197971" y="1566944"/>
                  </a:lnTo>
                  <a:lnTo>
                    <a:pt x="0" y="1566944"/>
                  </a:lnTo>
                  <a:close/>
                </a:path>
              </a:pathLst>
            </a:custGeom>
            <a:solidFill>
              <a:srgbClr val="F8F2ED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66675"/>
              <a:ext cx="812800" cy="74612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183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790578" y="3584720"/>
            <a:ext cx="4668607" cy="5923555"/>
            <a:chOff x="0" y="0"/>
            <a:chExt cx="1229592" cy="156011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29592" cy="1560113"/>
            </a:xfrm>
            <a:custGeom>
              <a:avLst/>
              <a:gdLst/>
              <a:ahLst/>
              <a:cxnLst/>
              <a:rect l="l" t="t" r="r" b="b"/>
              <a:pathLst>
                <a:path w="1229592" h="1560113">
                  <a:moveTo>
                    <a:pt x="0" y="0"/>
                  </a:moveTo>
                  <a:lnTo>
                    <a:pt x="1229592" y="0"/>
                  </a:lnTo>
                  <a:lnTo>
                    <a:pt x="1229592" y="1560113"/>
                  </a:lnTo>
                  <a:lnTo>
                    <a:pt x="0" y="1560113"/>
                  </a:lnTo>
                  <a:close/>
                </a:path>
              </a:pathLst>
            </a:custGeom>
            <a:solidFill>
              <a:srgbClr val="B5D2EC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161925"/>
              <a:ext cx="812800" cy="65087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3779"/>
                </a:lnSpc>
              </a:pPr>
              <a:r>
                <a:rPr lang="en-US" sz="4500" spc="225">
                  <a:solidFill>
                    <a:srgbClr val="FFFFFF"/>
                  </a:solidFill>
                  <a:latin typeface="Sanchez"/>
                </a:rPr>
                <a:t>Twoje notatki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862721" y="1120701"/>
            <a:ext cx="12773861" cy="26163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16"/>
              </a:lnSpc>
            </a:pPr>
            <a:endParaRPr/>
          </a:p>
          <a:p>
            <a:pPr algn="ctr">
              <a:lnSpc>
                <a:spcPts val="4366"/>
              </a:lnSpc>
            </a:pPr>
            <a:r>
              <a:rPr lang="en-US" sz="3118" spc="467">
                <a:solidFill>
                  <a:srgbClr val="0E2C8E"/>
                </a:solidFill>
                <a:latin typeface="Sanchez"/>
              </a:rPr>
              <a:t>TWORZENIE WŁASNEJ OPOWIEŚCI O MAŁEJ OJCZYŹNIE METODĄ STORYTELLINGU</a:t>
            </a:r>
          </a:p>
          <a:p>
            <a:pPr algn="ctr">
              <a:lnSpc>
                <a:spcPts val="4366"/>
              </a:lnSpc>
            </a:pPr>
            <a:endParaRPr lang="en-US" sz="3118" spc="467">
              <a:solidFill>
                <a:srgbClr val="0E2C8E"/>
              </a:solidFill>
              <a:latin typeface="Sanchez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2286000" y="381928"/>
            <a:ext cx="13716000" cy="1272115"/>
            <a:chOff x="0" y="0"/>
            <a:chExt cx="3612444" cy="33504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612445" cy="335043"/>
            </a:xfrm>
            <a:custGeom>
              <a:avLst/>
              <a:gdLst/>
              <a:ahLst/>
              <a:cxnLst/>
              <a:rect l="l" t="t" r="r" b="b"/>
              <a:pathLst>
                <a:path w="3612445" h="335043">
                  <a:moveTo>
                    <a:pt x="0" y="0"/>
                  </a:moveTo>
                  <a:lnTo>
                    <a:pt x="3612445" y="0"/>
                  </a:lnTo>
                  <a:lnTo>
                    <a:pt x="3612445" y="335043"/>
                  </a:lnTo>
                  <a:lnTo>
                    <a:pt x="0" y="33504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66675"/>
              <a:ext cx="812800" cy="74612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183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621720" y="414380"/>
            <a:ext cx="4271372" cy="974294"/>
          </a:xfrm>
          <a:custGeom>
            <a:avLst/>
            <a:gdLst/>
            <a:ahLst/>
            <a:cxnLst/>
            <a:rect l="l" t="t" r="r" b="b"/>
            <a:pathLst>
              <a:path w="4271372" h="974294">
                <a:moveTo>
                  <a:pt x="0" y="0"/>
                </a:moveTo>
                <a:lnTo>
                  <a:pt x="4271372" y="0"/>
                </a:lnTo>
                <a:lnTo>
                  <a:pt x="4271372" y="974294"/>
                </a:lnTo>
                <a:lnTo>
                  <a:pt x="0" y="9742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" r="-16"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4659814" y="847740"/>
            <a:ext cx="9179676" cy="698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5"/>
              </a:lnSpc>
            </a:pPr>
            <a:r>
              <a:rPr lang="en-US" sz="4111" spc="616">
                <a:solidFill>
                  <a:srgbClr val="545454"/>
                </a:solidFill>
                <a:latin typeface="Merriweather Bold"/>
              </a:rPr>
              <a:t>KARTA PRACY   5/5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859719" y="4131350"/>
            <a:ext cx="3970532" cy="4855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25"/>
              </a:lnSpc>
            </a:pPr>
            <a:r>
              <a:rPr lang="en-US" sz="3446" spc="172">
                <a:solidFill>
                  <a:srgbClr val="60AFDF"/>
                </a:solidFill>
                <a:latin typeface="Sanchez"/>
              </a:rPr>
              <a:t>Zakończ opowiadanie jakimś wnioskiem, który będzie miał znaczenie dla Twoich słuchaczy.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028700"/>
            <a:ext cx="16230600" cy="4781550"/>
          </a:xfrm>
          <a:custGeom>
            <a:avLst/>
            <a:gdLst/>
            <a:ahLst/>
            <a:cxnLst/>
            <a:rect l="l" t="t" r="r" b="b"/>
            <a:pathLst>
              <a:path w="16230600" h="4781550">
                <a:moveTo>
                  <a:pt x="0" y="0"/>
                </a:moveTo>
                <a:lnTo>
                  <a:pt x="16230600" y="0"/>
                </a:lnTo>
                <a:lnTo>
                  <a:pt x="16230600" y="4781550"/>
                </a:lnTo>
                <a:lnTo>
                  <a:pt x="0" y="47815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5468" b="-4546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414288" y="4531861"/>
            <a:ext cx="3492436" cy="4114800"/>
          </a:xfrm>
          <a:custGeom>
            <a:avLst/>
            <a:gdLst/>
            <a:ahLst/>
            <a:cxnLst/>
            <a:rect l="l" t="t" r="r" b="b"/>
            <a:pathLst>
              <a:path w="3492436" h="4114800">
                <a:moveTo>
                  <a:pt x="0" y="0"/>
                </a:moveTo>
                <a:lnTo>
                  <a:pt x="3492436" y="0"/>
                </a:lnTo>
                <a:lnTo>
                  <a:pt x="34924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882718" y="6181725"/>
            <a:ext cx="14522563" cy="3810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900"/>
              </a:lnSpc>
            </a:pPr>
            <a:r>
              <a:rPr lang="en-US" sz="9000">
                <a:solidFill>
                  <a:srgbClr val="000000"/>
                </a:solidFill>
                <a:latin typeface="Public Sans Bold"/>
              </a:rPr>
              <a:t>Prezentacja przygotowanych opowieści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876683" y="1705020"/>
            <a:ext cx="8985629" cy="6876959"/>
          </a:xfrm>
          <a:custGeom>
            <a:avLst/>
            <a:gdLst/>
            <a:ahLst/>
            <a:cxnLst/>
            <a:rect l="l" t="t" r="r" b="b"/>
            <a:pathLst>
              <a:path w="8985629" h="6876959">
                <a:moveTo>
                  <a:pt x="0" y="0"/>
                </a:moveTo>
                <a:lnTo>
                  <a:pt x="8985629" y="0"/>
                </a:lnTo>
                <a:lnTo>
                  <a:pt x="8985629" y="6876960"/>
                </a:lnTo>
                <a:lnTo>
                  <a:pt x="0" y="68769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399" r="-7399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91722" y="4392217"/>
            <a:ext cx="6686361" cy="1002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7672"/>
              </a:lnSpc>
            </a:pPr>
            <a:r>
              <a:rPr lang="en-US" sz="6975">
                <a:solidFill>
                  <a:srgbClr val="000000"/>
                </a:solidFill>
                <a:latin typeface="Public Sans Bold"/>
              </a:rPr>
              <a:t>Podsumowanie</a:t>
            </a:r>
          </a:p>
        </p:txBody>
      </p:sp>
      <p:sp>
        <p:nvSpPr>
          <p:cNvPr id="4" name="Freeform 4"/>
          <p:cNvSpPr/>
          <p:nvPr/>
        </p:nvSpPr>
        <p:spPr>
          <a:xfrm>
            <a:off x="691722" y="631841"/>
            <a:ext cx="5732698" cy="1307181"/>
          </a:xfrm>
          <a:custGeom>
            <a:avLst/>
            <a:gdLst/>
            <a:ahLst/>
            <a:cxnLst/>
            <a:rect l="l" t="t" r="r" b="b"/>
            <a:pathLst>
              <a:path w="5732698" h="1307181">
                <a:moveTo>
                  <a:pt x="0" y="0"/>
                </a:moveTo>
                <a:lnTo>
                  <a:pt x="5732698" y="0"/>
                </a:lnTo>
                <a:lnTo>
                  <a:pt x="5732698" y="1307181"/>
                </a:lnTo>
                <a:lnTo>
                  <a:pt x="0" y="13071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028700"/>
            <a:ext cx="6127296" cy="8229600"/>
          </a:xfrm>
          <a:custGeom>
            <a:avLst/>
            <a:gdLst/>
            <a:ahLst/>
            <a:cxnLst/>
            <a:rect l="l" t="t" r="r" b="b"/>
            <a:pathLst>
              <a:path w="6127296" h="8229600">
                <a:moveTo>
                  <a:pt x="0" y="0"/>
                </a:moveTo>
                <a:lnTo>
                  <a:pt x="6127296" y="0"/>
                </a:lnTo>
                <a:lnTo>
                  <a:pt x="612729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669" r="-7669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9144000" y="4074795"/>
            <a:ext cx="7613877" cy="2204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80"/>
              </a:lnSpc>
            </a:pPr>
            <a:r>
              <a:rPr lang="en-US" sz="7800">
                <a:solidFill>
                  <a:srgbClr val="000000"/>
                </a:solidFill>
                <a:latin typeface="Public Sans Bold"/>
              </a:rPr>
              <a:t>Dziękuję </a:t>
            </a:r>
          </a:p>
          <a:p>
            <a:pPr marL="0" lvl="0" indent="0">
              <a:lnSpc>
                <a:spcPts val="8580"/>
              </a:lnSpc>
            </a:pPr>
            <a:r>
              <a:rPr lang="en-US" sz="7800">
                <a:solidFill>
                  <a:srgbClr val="000000"/>
                </a:solidFill>
                <a:latin typeface="Public Sans Bold"/>
              </a:rPr>
              <a:t>za uwagę</a:t>
            </a:r>
          </a:p>
        </p:txBody>
      </p:sp>
      <p:sp>
        <p:nvSpPr>
          <p:cNvPr id="4" name="Freeform 4"/>
          <p:cNvSpPr/>
          <p:nvPr/>
        </p:nvSpPr>
        <p:spPr>
          <a:xfrm>
            <a:off x="11954749" y="713393"/>
            <a:ext cx="5732698" cy="1307181"/>
          </a:xfrm>
          <a:custGeom>
            <a:avLst/>
            <a:gdLst/>
            <a:ahLst/>
            <a:cxnLst/>
            <a:rect l="l" t="t" r="r" b="b"/>
            <a:pathLst>
              <a:path w="5732698" h="1307181">
                <a:moveTo>
                  <a:pt x="0" y="0"/>
                </a:moveTo>
                <a:lnTo>
                  <a:pt x="5732698" y="0"/>
                </a:lnTo>
                <a:lnTo>
                  <a:pt x="5732698" y="1307181"/>
                </a:lnTo>
                <a:lnTo>
                  <a:pt x="0" y="13071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D7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8435" y="3477006"/>
            <a:ext cx="9125019" cy="5132823"/>
          </a:xfrm>
          <a:custGeom>
            <a:avLst/>
            <a:gdLst/>
            <a:ahLst/>
            <a:cxnLst/>
            <a:rect l="l" t="t" r="r" b="b"/>
            <a:pathLst>
              <a:path w="9125019" h="5132823">
                <a:moveTo>
                  <a:pt x="0" y="0"/>
                </a:moveTo>
                <a:lnTo>
                  <a:pt x="9125020" y="0"/>
                </a:lnTo>
                <a:lnTo>
                  <a:pt x="9125020" y="5132823"/>
                </a:lnTo>
                <a:lnTo>
                  <a:pt x="0" y="51328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9144000" y="3259975"/>
            <a:ext cx="8799080" cy="5557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42"/>
              </a:lnSpc>
            </a:pPr>
            <a:r>
              <a:rPr lang="en-US" sz="3285">
                <a:solidFill>
                  <a:srgbClr val="000000"/>
                </a:solidFill>
                <a:latin typeface="Public Sans Bold"/>
              </a:rPr>
              <a:t>Dziedzictwo niematerialne w rozumieniu Konwencji UNESCO obejmuje:</a:t>
            </a:r>
          </a:p>
          <a:p>
            <a:pPr marL="709306" lvl="1" indent="-354653">
              <a:lnSpc>
                <a:spcPts val="3942"/>
              </a:lnSpc>
              <a:buFont typeface="Arial"/>
              <a:buChar char="•"/>
            </a:pPr>
            <a:r>
              <a:rPr lang="en-US" sz="3285">
                <a:solidFill>
                  <a:srgbClr val="000000"/>
                </a:solidFill>
                <a:latin typeface="Public Sans Bold"/>
              </a:rPr>
              <a:t>tradycje i przekazy ustne, w tym język jako nośnik niematerialnego dziedzictwa kulturowego</a:t>
            </a:r>
          </a:p>
          <a:p>
            <a:pPr marL="709306" lvl="1" indent="-354653">
              <a:lnSpc>
                <a:spcPts val="3942"/>
              </a:lnSpc>
              <a:buFont typeface="Arial"/>
              <a:buChar char="•"/>
            </a:pPr>
            <a:r>
              <a:rPr lang="en-US" sz="3285">
                <a:solidFill>
                  <a:srgbClr val="000000"/>
                </a:solidFill>
                <a:latin typeface="Public Sans Bold"/>
              </a:rPr>
              <a:t>sztuki widowiskowe</a:t>
            </a:r>
          </a:p>
          <a:p>
            <a:pPr marL="709306" lvl="1" indent="-354653">
              <a:lnSpc>
                <a:spcPts val="3942"/>
              </a:lnSpc>
              <a:buFont typeface="Arial"/>
              <a:buChar char="•"/>
            </a:pPr>
            <a:r>
              <a:rPr lang="en-US" sz="3285">
                <a:solidFill>
                  <a:srgbClr val="000000"/>
                </a:solidFill>
                <a:latin typeface="Public Sans Bold"/>
              </a:rPr>
              <a:t>zwyczaje, rytuały i obrzędy świąteczne</a:t>
            </a:r>
          </a:p>
          <a:p>
            <a:pPr marL="709306" lvl="1" indent="-354653">
              <a:lnSpc>
                <a:spcPts val="3942"/>
              </a:lnSpc>
              <a:buFont typeface="Arial"/>
              <a:buChar char="•"/>
            </a:pPr>
            <a:r>
              <a:rPr lang="en-US" sz="3285">
                <a:solidFill>
                  <a:srgbClr val="000000"/>
                </a:solidFill>
                <a:latin typeface="Public Sans Bold"/>
              </a:rPr>
              <a:t>wiedzę i praktyki dotyczące przyrody </a:t>
            </a:r>
          </a:p>
          <a:p>
            <a:pPr marL="709306" lvl="1" indent="-354653">
              <a:lnSpc>
                <a:spcPts val="3942"/>
              </a:lnSpc>
              <a:buFont typeface="Arial"/>
              <a:buChar char="•"/>
            </a:pPr>
            <a:r>
              <a:rPr lang="en-US" sz="3285">
                <a:solidFill>
                  <a:srgbClr val="000000"/>
                </a:solidFill>
                <a:latin typeface="Public Sans Bold"/>
              </a:rPr>
              <a:t>i wszechświata</a:t>
            </a:r>
          </a:p>
          <a:p>
            <a:pPr marL="709306" lvl="1" indent="-354653">
              <a:lnSpc>
                <a:spcPts val="3942"/>
              </a:lnSpc>
              <a:buFont typeface="Arial"/>
              <a:buChar char="•"/>
            </a:pPr>
            <a:r>
              <a:rPr lang="en-US" sz="3285">
                <a:solidFill>
                  <a:srgbClr val="000000"/>
                </a:solidFill>
                <a:latin typeface="Public Sans Bold"/>
              </a:rPr>
              <a:t>umiejętności związane z rzemiosłem tradycyjnym</a:t>
            </a:r>
          </a:p>
          <a:p>
            <a:pPr marL="0" lvl="0" indent="0">
              <a:lnSpc>
                <a:spcPts val="354"/>
              </a:lnSpc>
            </a:pPr>
            <a:endParaRPr lang="en-US" sz="3285">
              <a:solidFill>
                <a:srgbClr val="000000"/>
              </a:solidFill>
              <a:latin typeface="Public Sans Bold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2079572" y="787514"/>
            <a:ext cx="4789006" cy="1094011"/>
          </a:xfrm>
          <a:custGeom>
            <a:avLst/>
            <a:gdLst/>
            <a:ahLst/>
            <a:cxnLst/>
            <a:rect l="l" t="t" r="r" b="b"/>
            <a:pathLst>
              <a:path w="4789006" h="1094011">
                <a:moveTo>
                  <a:pt x="0" y="0"/>
                </a:moveTo>
                <a:lnTo>
                  <a:pt x="4789006" y="0"/>
                </a:lnTo>
                <a:lnTo>
                  <a:pt x="4789006" y="1094011"/>
                </a:lnTo>
                <a:lnTo>
                  <a:pt x="0" y="10940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" b="-6"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802059" y="2990429"/>
            <a:ext cx="8773241" cy="5848827"/>
          </a:xfrm>
          <a:custGeom>
            <a:avLst/>
            <a:gdLst/>
            <a:ahLst/>
            <a:cxnLst/>
            <a:rect l="l" t="t" r="r" b="b"/>
            <a:pathLst>
              <a:path w="8773241" h="5848827">
                <a:moveTo>
                  <a:pt x="0" y="0"/>
                </a:moveTo>
                <a:lnTo>
                  <a:pt x="8773242" y="0"/>
                </a:lnTo>
                <a:lnTo>
                  <a:pt x="8773242" y="5848827"/>
                </a:lnTo>
                <a:lnTo>
                  <a:pt x="0" y="58488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381769" y="779968"/>
            <a:ext cx="4851627" cy="1161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992"/>
              </a:lnSpc>
            </a:pPr>
            <a:r>
              <a:rPr lang="en-US" sz="8175">
                <a:solidFill>
                  <a:srgbClr val="000000"/>
                </a:solidFill>
                <a:latin typeface="Public Sans Bold"/>
              </a:rPr>
              <a:t>Zwyczaje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50475" y="3009479"/>
            <a:ext cx="7672880" cy="6248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15"/>
              </a:lnSpc>
              <a:spcBef>
                <a:spcPct val="0"/>
              </a:spcBef>
            </a:pPr>
            <a:r>
              <a:rPr lang="en-US" sz="3741">
                <a:solidFill>
                  <a:srgbClr val="000000"/>
                </a:solidFill>
                <a:latin typeface="Public Sans Bold"/>
              </a:rPr>
              <a:t>Zwyczaje to przyjęte </a:t>
            </a:r>
          </a:p>
          <a:p>
            <a:pPr>
              <a:lnSpc>
                <a:spcPts val="4115"/>
              </a:lnSpc>
              <a:spcBef>
                <a:spcPct val="0"/>
              </a:spcBef>
            </a:pPr>
            <a:r>
              <a:rPr lang="en-US" sz="3741">
                <a:solidFill>
                  <a:srgbClr val="000000"/>
                </a:solidFill>
                <a:latin typeface="Public Sans Bold"/>
              </a:rPr>
              <a:t>w danej społeczności zachowania, oparte na tradycji </a:t>
            </a:r>
          </a:p>
          <a:p>
            <a:pPr>
              <a:lnSpc>
                <a:spcPts val="4115"/>
              </a:lnSpc>
              <a:spcBef>
                <a:spcPct val="0"/>
              </a:spcBef>
            </a:pPr>
            <a:r>
              <a:rPr lang="en-US" sz="3741">
                <a:solidFill>
                  <a:srgbClr val="000000"/>
                </a:solidFill>
                <a:latin typeface="Public Sans Bold"/>
              </a:rPr>
              <a:t>i przekazywane z ojca na syna. Jednak w odróżnieniu od obyczajów, nieprzestrzeganie zwyczajów nie wiąże się z negatywnym odbiorem ze strony grupy. Zwyczaje mogą występować tylko w określonej grupie i przez to podkreślać jej odrębność.</a:t>
            </a:r>
          </a:p>
        </p:txBody>
      </p:sp>
      <p:sp>
        <p:nvSpPr>
          <p:cNvPr id="5" name="Freeform 5"/>
          <p:cNvSpPr/>
          <p:nvPr/>
        </p:nvSpPr>
        <p:spPr>
          <a:xfrm>
            <a:off x="550475" y="481694"/>
            <a:ext cx="4789006" cy="1094011"/>
          </a:xfrm>
          <a:custGeom>
            <a:avLst/>
            <a:gdLst/>
            <a:ahLst/>
            <a:cxnLst/>
            <a:rect l="l" t="t" r="r" b="b"/>
            <a:pathLst>
              <a:path w="4789006" h="1094011">
                <a:moveTo>
                  <a:pt x="0" y="0"/>
                </a:moveTo>
                <a:lnTo>
                  <a:pt x="4789006" y="0"/>
                </a:lnTo>
                <a:lnTo>
                  <a:pt x="4789006" y="1094012"/>
                </a:lnTo>
                <a:lnTo>
                  <a:pt x="0" y="10940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" b="-6"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931857" y="2772153"/>
            <a:ext cx="8540535" cy="5696537"/>
          </a:xfrm>
          <a:custGeom>
            <a:avLst/>
            <a:gdLst/>
            <a:ahLst/>
            <a:cxnLst/>
            <a:rect l="l" t="t" r="r" b="b"/>
            <a:pathLst>
              <a:path w="8540535" h="5696537">
                <a:moveTo>
                  <a:pt x="0" y="0"/>
                </a:moveTo>
                <a:lnTo>
                  <a:pt x="8540536" y="0"/>
                </a:lnTo>
                <a:lnTo>
                  <a:pt x="8540536" y="5696537"/>
                </a:lnTo>
                <a:lnTo>
                  <a:pt x="0" y="56965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722881" y="2688312"/>
            <a:ext cx="7803162" cy="5504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6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Public Sans Bold"/>
              </a:rPr>
              <a:t>Obrzęd – najważniejsze świętowanie w życiu każdego człowieka.</a:t>
            </a:r>
          </a:p>
          <a:p>
            <a:pPr>
              <a:lnSpc>
                <a:spcPts val="396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Public Sans Bold"/>
              </a:rPr>
              <a:t>Obrzędy to najbardziej skomplikowane, złożone, ale także najważniejsze praktyki. Wiążą się najczęściej z momentami przejścia w życiu człowieka: towarzyszą zmianom, pomagają je zaakceptować, tłumaczą je </a:t>
            </a:r>
          </a:p>
          <a:p>
            <a:pPr>
              <a:lnSpc>
                <a:spcPts val="396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Public Sans Bold"/>
              </a:rPr>
              <a:t>i oswajają z nimi.</a:t>
            </a:r>
          </a:p>
        </p:txBody>
      </p:sp>
      <p:sp>
        <p:nvSpPr>
          <p:cNvPr id="4" name="Freeform 4"/>
          <p:cNvSpPr/>
          <p:nvPr/>
        </p:nvSpPr>
        <p:spPr>
          <a:xfrm>
            <a:off x="722881" y="481694"/>
            <a:ext cx="4789006" cy="1094011"/>
          </a:xfrm>
          <a:custGeom>
            <a:avLst/>
            <a:gdLst/>
            <a:ahLst/>
            <a:cxnLst/>
            <a:rect l="l" t="t" r="r" b="b"/>
            <a:pathLst>
              <a:path w="4789006" h="1094011">
                <a:moveTo>
                  <a:pt x="0" y="0"/>
                </a:moveTo>
                <a:lnTo>
                  <a:pt x="4789006" y="0"/>
                </a:lnTo>
                <a:lnTo>
                  <a:pt x="4789006" y="1094012"/>
                </a:lnTo>
                <a:lnTo>
                  <a:pt x="0" y="10940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" b="-6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381769" y="779968"/>
            <a:ext cx="4851627" cy="1161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992"/>
              </a:lnSpc>
            </a:pPr>
            <a:r>
              <a:rPr lang="en-US" sz="8175">
                <a:solidFill>
                  <a:srgbClr val="000000"/>
                </a:solidFill>
                <a:latin typeface="Public Sans Bold"/>
              </a:rPr>
              <a:t>Obrzędy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3219356"/>
            <a:ext cx="7934098" cy="5289399"/>
          </a:xfrm>
          <a:custGeom>
            <a:avLst/>
            <a:gdLst/>
            <a:ahLst/>
            <a:cxnLst/>
            <a:rect l="l" t="t" r="r" b="b"/>
            <a:pathLst>
              <a:path w="7934098" h="5289399">
                <a:moveTo>
                  <a:pt x="0" y="0"/>
                </a:moveTo>
                <a:lnTo>
                  <a:pt x="7934098" y="0"/>
                </a:lnTo>
                <a:lnTo>
                  <a:pt x="7934098" y="5289399"/>
                </a:lnTo>
                <a:lnTo>
                  <a:pt x="0" y="52893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856061" y="849667"/>
            <a:ext cx="4851627" cy="1161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992"/>
              </a:lnSpc>
            </a:pPr>
            <a:r>
              <a:rPr lang="en-US" sz="8175">
                <a:solidFill>
                  <a:srgbClr val="000000"/>
                </a:solidFill>
                <a:latin typeface="Public Sans Bold"/>
              </a:rPr>
              <a:t>Tradycje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334519" y="3257456"/>
            <a:ext cx="6525999" cy="5060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32"/>
              </a:lnSpc>
              <a:spcBef>
                <a:spcPct val="0"/>
              </a:spcBef>
            </a:pPr>
            <a:r>
              <a:rPr lang="en-US" sz="4029">
                <a:solidFill>
                  <a:srgbClr val="000000"/>
                </a:solidFill>
                <a:latin typeface="Public Sans Bold"/>
              </a:rPr>
              <a:t>Tradycja - ogół obyczajów, norm, poglądów, zachowań itp. właściwych jakiejś grupie społecznej, przekazywanych z pokolenia na pokolenie; też: ciągłość tych obyczajów, norm, poglądów lub zachowań.</a:t>
            </a:r>
          </a:p>
        </p:txBody>
      </p:sp>
      <p:sp>
        <p:nvSpPr>
          <p:cNvPr id="5" name="Freeform 5"/>
          <p:cNvSpPr/>
          <p:nvPr/>
        </p:nvSpPr>
        <p:spPr>
          <a:xfrm>
            <a:off x="1334519" y="773467"/>
            <a:ext cx="4789006" cy="1094011"/>
          </a:xfrm>
          <a:custGeom>
            <a:avLst/>
            <a:gdLst/>
            <a:ahLst/>
            <a:cxnLst/>
            <a:rect l="l" t="t" r="r" b="b"/>
            <a:pathLst>
              <a:path w="4789006" h="1094011">
                <a:moveTo>
                  <a:pt x="0" y="0"/>
                </a:moveTo>
                <a:lnTo>
                  <a:pt x="4789006" y="0"/>
                </a:lnTo>
                <a:lnTo>
                  <a:pt x="4789006" y="1094011"/>
                </a:lnTo>
                <a:lnTo>
                  <a:pt x="0" y="10940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" b="-6"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980896" y="3426187"/>
            <a:ext cx="7522427" cy="4008043"/>
          </a:xfrm>
          <a:custGeom>
            <a:avLst/>
            <a:gdLst/>
            <a:ahLst/>
            <a:cxnLst/>
            <a:rect l="l" t="t" r="r" b="b"/>
            <a:pathLst>
              <a:path w="7522427" h="4008043">
                <a:moveTo>
                  <a:pt x="0" y="0"/>
                </a:moveTo>
                <a:lnTo>
                  <a:pt x="7522427" y="0"/>
                </a:lnTo>
                <a:lnTo>
                  <a:pt x="7522427" y="4008043"/>
                </a:lnTo>
                <a:lnTo>
                  <a:pt x="0" y="40080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844218" y="3483337"/>
            <a:ext cx="5842290" cy="39176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7672"/>
              </a:lnSpc>
            </a:pPr>
            <a:r>
              <a:rPr lang="en-US" sz="6975">
                <a:solidFill>
                  <a:srgbClr val="000000"/>
                </a:solidFill>
                <a:latin typeface="Public Sans Bold"/>
              </a:rPr>
              <a:t>Posłuchajcie pewnej zabawnej  historii</a:t>
            </a:r>
          </a:p>
        </p:txBody>
      </p:sp>
      <p:sp>
        <p:nvSpPr>
          <p:cNvPr id="4" name="Freeform 4"/>
          <p:cNvSpPr/>
          <p:nvPr/>
        </p:nvSpPr>
        <p:spPr>
          <a:xfrm>
            <a:off x="1028700" y="644798"/>
            <a:ext cx="4789006" cy="1094011"/>
          </a:xfrm>
          <a:custGeom>
            <a:avLst/>
            <a:gdLst/>
            <a:ahLst/>
            <a:cxnLst/>
            <a:rect l="l" t="t" r="r" b="b"/>
            <a:pathLst>
              <a:path w="4789006" h="1094011">
                <a:moveTo>
                  <a:pt x="0" y="0"/>
                </a:moveTo>
                <a:lnTo>
                  <a:pt x="4789006" y="0"/>
                </a:lnTo>
                <a:lnTo>
                  <a:pt x="4789006" y="1094011"/>
                </a:lnTo>
                <a:lnTo>
                  <a:pt x="0" y="10940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" b="-6"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49323" y="705962"/>
            <a:ext cx="4789006" cy="1032847"/>
          </a:xfrm>
          <a:custGeom>
            <a:avLst/>
            <a:gdLst/>
            <a:ahLst/>
            <a:cxnLst/>
            <a:rect l="l" t="t" r="r" b="b"/>
            <a:pathLst>
              <a:path w="4789006" h="1032847">
                <a:moveTo>
                  <a:pt x="0" y="0"/>
                </a:moveTo>
                <a:lnTo>
                  <a:pt x="4789006" y="0"/>
                </a:lnTo>
                <a:lnTo>
                  <a:pt x="4789006" y="1032847"/>
                </a:lnTo>
                <a:lnTo>
                  <a:pt x="0" y="10328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" b="-592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49323" y="5567760"/>
            <a:ext cx="2591310" cy="3886965"/>
          </a:xfrm>
          <a:custGeom>
            <a:avLst/>
            <a:gdLst/>
            <a:ahLst/>
            <a:cxnLst/>
            <a:rect l="l" t="t" r="r" b="b"/>
            <a:pathLst>
              <a:path w="2591310" h="3886965">
                <a:moveTo>
                  <a:pt x="0" y="0"/>
                </a:moveTo>
                <a:lnTo>
                  <a:pt x="2591310" y="0"/>
                </a:lnTo>
                <a:lnTo>
                  <a:pt x="2591310" y="3886964"/>
                </a:lnTo>
                <a:lnTo>
                  <a:pt x="0" y="38869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030058" y="6215620"/>
            <a:ext cx="3582419" cy="3239104"/>
          </a:xfrm>
          <a:custGeom>
            <a:avLst/>
            <a:gdLst/>
            <a:ahLst/>
            <a:cxnLst/>
            <a:rect l="l" t="t" r="r" b="b"/>
            <a:pathLst>
              <a:path w="3582419" h="3239104">
                <a:moveTo>
                  <a:pt x="0" y="0"/>
                </a:moveTo>
                <a:lnTo>
                  <a:pt x="3582419" y="0"/>
                </a:lnTo>
                <a:lnTo>
                  <a:pt x="3582419" y="3239104"/>
                </a:lnTo>
                <a:lnTo>
                  <a:pt x="0" y="32391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210257" y="6215620"/>
            <a:ext cx="5937323" cy="3339744"/>
          </a:xfrm>
          <a:custGeom>
            <a:avLst/>
            <a:gdLst/>
            <a:ahLst/>
            <a:cxnLst/>
            <a:rect l="l" t="t" r="r" b="b"/>
            <a:pathLst>
              <a:path w="5937323" h="3339744">
                <a:moveTo>
                  <a:pt x="0" y="0"/>
                </a:moveTo>
                <a:lnTo>
                  <a:pt x="5937323" y="0"/>
                </a:lnTo>
                <a:lnTo>
                  <a:pt x="5937323" y="3339744"/>
                </a:lnTo>
                <a:lnTo>
                  <a:pt x="0" y="33397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374305" y="3136897"/>
            <a:ext cx="12274444" cy="1461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5856"/>
              </a:lnSpc>
              <a:spcBef>
                <a:spcPct val="0"/>
              </a:spcBef>
            </a:pPr>
            <a:r>
              <a:rPr lang="en-US" sz="4183">
                <a:solidFill>
                  <a:srgbClr val="000000"/>
                </a:solidFill>
                <a:latin typeface="Public Sans"/>
              </a:rPr>
              <a:t>Jakie zwyczaje, obrzędy, tradycje są kultywowane w Twojej miejscowości?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462170" y="1828800"/>
            <a:ext cx="13363660" cy="10658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167"/>
              </a:lnSpc>
            </a:pPr>
            <a:r>
              <a:rPr lang="en-US" sz="7425">
                <a:solidFill>
                  <a:srgbClr val="000000"/>
                </a:solidFill>
                <a:latin typeface="Public Sans Bold"/>
              </a:rPr>
              <a:t>PLAN OPOWIEŚCI NR 1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2504624" y="7403866"/>
            <a:ext cx="4099152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79"/>
              </a:lnSpc>
              <a:spcBef>
                <a:spcPct val="0"/>
              </a:spcBef>
            </a:pPr>
            <a:r>
              <a:rPr lang="en-US" sz="2700">
                <a:solidFill>
                  <a:srgbClr val="000000"/>
                </a:solidFill>
                <a:latin typeface="Public Sans Bold"/>
              </a:rPr>
              <a:t>ZAKOŃCZENIE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2504624" y="8081010"/>
            <a:ext cx="4099152" cy="1253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spc="120">
                <a:solidFill>
                  <a:srgbClr val="9B9B9B"/>
                </a:solidFill>
                <a:latin typeface="Public Sans"/>
              </a:rPr>
              <a:t>Rozwiązanie problemu </a:t>
            </a:r>
          </a:p>
          <a:p>
            <a:pPr algn="ctr">
              <a:lnSpc>
                <a:spcPts val="3359"/>
              </a:lnSpc>
            </a:pPr>
            <a:r>
              <a:rPr lang="en-US" sz="2400" spc="120">
                <a:solidFill>
                  <a:srgbClr val="9B9B9B"/>
                </a:solidFill>
                <a:latin typeface="Public Sans"/>
              </a:rPr>
              <a:t>i zakończenie</a:t>
            </a:r>
          </a:p>
          <a:p>
            <a:pPr algn="ctr">
              <a:lnSpc>
                <a:spcPts val="3359"/>
              </a:lnSpc>
            </a:pPr>
            <a:endParaRPr lang="en-US" sz="2400" spc="120">
              <a:solidFill>
                <a:srgbClr val="9B9B9B"/>
              </a:solidFill>
              <a:latin typeface="Public San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2504624" y="3854333"/>
            <a:ext cx="4099152" cy="2667000"/>
          </a:xfrm>
          <a:custGeom>
            <a:avLst/>
            <a:gdLst/>
            <a:ahLst/>
            <a:cxnLst/>
            <a:rect l="l" t="t" r="r" b="b"/>
            <a:pathLst>
              <a:path w="4099152" h="2667000">
                <a:moveTo>
                  <a:pt x="0" y="0"/>
                </a:moveTo>
                <a:lnTo>
                  <a:pt x="4099152" y="0"/>
                </a:lnTo>
                <a:lnTo>
                  <a:pt x="4099152" y="2667000"/>
                </a:lnTo>
                <a:lnTo>
                  <a:pt x="0" y="266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2465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7094424" y="7403866"/>
            <a:ext cx="4099152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79"/>
              </a:lnSpc>
              <a:spcBef>
                <a:spcPct val="0"/>
              </a:spcBef>
            </a:pPr>
            <a:r>
              <a:rPr lang="en-US" sz="2700">
                <a:solidFill>
                  <a:srgbClr val="000000"/>
                </a:solidFill>
                <a:latin typeface="Public Sans Bold"/>
              </a:rPr>
              <a:t>ROZWÓJ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094424" y="8081010"/>
            <a:ext cx="4099152" cy="1253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9B9B9B"/>
                </a:solidFill>
                <a:latin typeface="Public Sans"/>
              </a:rPr>
              <a:t>Podejmowanie starań rozwiązania problemu przez bohatera</a:t>
            </a:r>
          </a:p>
        </p:txBody>
      </p:sp>
      <p:sp>
        <p:nvSpPr>
          <p:cNvPr id="8" name="Freeform 8"/>
          <p:cNvSpPr/>
          <p:nvPr/>
        </p:nvSpPr>
        <p:spPr>
          <a:xfrm>
            <a:off x="7094424" y="3854333"/>
            <a:ext cx="4099152" cy="2667000"/>
          </a:xfrm>
          <a:custGeom>
            <a:avLst/>
            <a:gdLst/>
            <a:ahLst/>
            <a:cxnLst/>
            <a:rect l="l" t="t" r="r" b="b"/>
            <a:pathLst>
              <a:path w="4099152" h="2667000">
                <a:moveTo>
                  <a:pt x="0" y="0"/>
                </a:moveTo>
                <a:lnTo>
                  <a:pt x="4099152" y="0"/>
                </a:lnTo>
                <a:lnTo>
                  <a:pt x="4099152" y="2667000"/>
                </a:lnTo>
                <a:lnTo>
                  <a:pt x="0" y="266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1146" b="-18901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684224" y="7403866"/>
            <a:ext cx="4099152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79"/>
              </a:lnSpc>
              <a:spcBef>
                <a:spcPct val="0"/>
              </a:spcBef>
            </a:pPr>
            <a:r>
              <a:rPr lang="en-US" sz="2700">
                <a:solidFill>
                  <a:srgbClr val="000000"/>
                </a:solidFill>
                <a:latin typeface="Public Sans Bold"/>
              </a:rPr>
              <a:t>WPROWADZENIE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684224" y="8081010"/>
            <a:ext cx="4099152" cy="834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spc="120">
                <a:solidFill>
                  <a:srgbClr val="9B9B9B"/>
                </a:solidFill>
                <a:latin typeface="Public Sans"/>
              </a:rPr>
              <a:t>Przedstawienie bohatera </a:t>
            </a:r>
          </a:p>
          <a:p>
            <a:pPr algn="ctr">
              <a:lnSpc>
                <a:spcPts val="3359"/>
              </a:lnSpc>
            </a:pPr>
            <a:r>
              <a:rPr lang="en-US" sz="2400" spc="120">
                <a:solidFill>
                  <a:srgbClr val="9B9B9B"/>
                </a:solidFill>
                <a:latin typeface="Public Sans"/>
              </a:rPr>
              <a:t>i jego problemu</a:t>
            </a:r>
          </a:p>
        </p:txBody>
      </p:sp>
      <p:sp>
        <p:nvSpPr>
          <p:cNvPr id="11" name="Freeform 11"/>
          <p:cNvSpPr/>
          <p:nvPr/>
        </p:nvSpPr>
        <p:spPr>
          <a:xfrm>
            <a:off x="1684224" y="3854333"/>
            <a:ext cx="4099152" cy="2667000"/>
          </a:xfrm>
          <a:custGeom>
            <a:avLst/>
            <a:gdLst/>
            <a:ahLst/>
            <a:cxnLst/>
            <a:rect l="l" t="t" r="r" b="b"/>
            <a:pathLst>
              <a:path w="4099152" h="2667000">
                <a:moveTo>
                  <a:pt x="0" y="0"/>
                </a:moveTo>
                <a:lnTo>
                  <a:pt x="4099152" y="0"/>
                </a:lnTo>
                <a:lnTo>
                  <a:pt x="4099152" y="2667000"/>
                </a:lnTo>
                <a:lnTo>
                  <a:pt x="0" y="266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79815" b="-50733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78017" y="95187"/>
            <a:ext cx="5305358" cy="1209738"/>
          </a:xfrm>
          <a:custGeom>
            <a:avLst/>
            <a:gdLst/>
            <a:ahLst/>
            <a:cxnLst/>
            <a:rect l="l" t="t" r="r" b="b"/>
            <a:pathLst>
              <a:path w="5305358" h="1209738">
                <a:moveTo>
                  <a:pt x="0" y="0"/>
                </a:moveTo>
                <a:lnTo>
                  <a:pt x="5305359" y="0"/>
                </a:lnTo>
                <a:lnTo>
                  <a:pt x="5305359" y="1209738"/>
                </a:lnTo>
                <a:lnTo>
                  <a:pt x="0" y="12097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510</Words>
  <Application>Microsoft Office PowerPoint</Application>
  <PresentationFormat>Custom</PresentationFormat>
  <Paragraphs>92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Sanchez</vt:lpstr>
      <vt:lpstr>Public Sans</vt:lpstr>
      <vt:lpstr>Calibri</vt:lpstr>
      <vt:lpstr>Public Sans Bold</vt:lpstr>
      <vt:lpstr>Arial</vt:lpstr>
      <vt:lpstr>Merriweather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Niematerialne dziedzictwo kulturowe – jak mówić o zwyczajach, tradycjach, obrzędach?</dc:title>
  <dc:creator>Dorota Lachowska</dc:creator>
  <cp:lastModifiedBy>Gumienniak, Agata</cp:lastModifiedBy>
  <cp:revision>2</cp:revision>
  <dcterms:created xsi:type="dcterms:W3CDTF">2006-08-16T00:00:00Z</dcterms:created>
  <dcterms:modified xsi:type="dcterms:W3CDTF">2023-08-04T15:34:08Z</dcterms:modified>
  <dc:identifier>DAFqTDF6UUc</dc:identifier>
</cp:coreProperties>
</file>