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8" r:id="rId7"/>
    <p:sldId id="267" r:id="rId8"/>
    <p:sldId id="269" r:id="rId9"/>
    <p:sldId id="262" r:id="rId10"/>
    <p:sldId id="263" r:id="rId11"/>
    <p:sldId id="273" r:id="rId12"/>
    <p:sldId id="265" r:id="rId13"/>
    <p:sldId id="270" r:id="rId14"/>
    <p:sldId id="271" r:id="rId15"/>
    <p:sldId id="272" r:id="rId16"/>
    <p:sldId id="274" r:id="rId17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5BF7E6B-7CDF-4058-9C7D-38DCBCB34441}">
          <p14:sldIdLst>
            <p14:sldId id="256"/>
            <p14:sldId id="257"/>
            <p14:sldId id="268"/>
            <p14:sldId id="267"/>
            <p14:sldId id="269"/>
            <p14:sldId id="262"/>
            <p14:sldId id="263"/>
          </p14:sldIdLst>
        </p14:section>
        <p14:section name="Sezione senza titolo" id="{B600D840-AC6E-48F4-ACA0-D14639635880}">
          <p14:sldIdLst>
            <p14:sldId id="273"/>
            <p14:sldId id="265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69" autoAdjust="0"/>
  </p:normalViewPr>
  <p:slideViewPr>
    <p:cSldViewPr>
      <p:cViewPr varScale="1">
        <p:scale>
          <a:sx n="71" d="100"/>
          <a:sy n="71" d="100"/>
        </p:scale>
        <p:origin x="702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03/09/2023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t>03/09/2023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1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43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40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51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03/09/2023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Click to change the title style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Click to change the text styles of the diagram</a:t>
            </a:r>
          </a:p>
          <a:p>
            <a:pPr lvl="1" rtl="0"/>
            <a:r>
              <a:rPr lang="it-IT" dirty="0"/>
              <a:t>Second level</a:t>
            </a:r>
          </a:p>
          <a:p>
            <a:pPr lvl="2" rtl="0"/>
            <a:r>
              <a:rPr lang="it-IT" dirty="0"/>
              <a:t>Third level</a:t>
            </a:r>
          </a:p>
          <a:p>
            <a:pPr lvl="3" rtl="0"/>
            <a:r>
              <a:rPr lang="it-IT" dirty="0"/>
              <a:t>Fourth level</a:t>
            </a:r>
          </a:p>
          <a:p>
            <a:pPr lvl="4" rtl="0"/>
            <a:r>
              <a:rPr lang="it-IT" dirty="0"/>
              <a:t>Fifth level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t>03/09/2023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543C0-B1D7-AC88-537D-8C262983E2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9478" y="1808500"/>
            <a:ext cx="7479246" cy="1159934"/>
          </a:xfrm>
        </p:spPr>
        <p:txBody>
          <a:bodyPr>
            <a:noAutofit/>
          </a:bodyPr>
          <a:lstStyle/>
          <a:p>
            <a:pPr lvl="0" algn="ctr"/>
            <a:r>
              <a:rPr lang="it-IT" sz="4400" b="1" dirty="0">
                <a:solidFill>
                  <a:srgbClr val="0E2C8E"/>
                </a:solidFill>
                <a:latin typeface="Calibri"/>
              </a:rPr>
              <a:t>INTERNET </a:t>
            </a:r>
            <a:r>
              <a:rPr lang="pl-PL" sz="4400" b="1" dirty="0">
                <a:solidFill>
                  <a:srgbClr val="0E2C8E"/>
                </a:solidFill>
                <a:latin typeface="Calibri"/>
              </a:rPr>
              <a:t>I JEGO ZAGROŻENIA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E48BDF-6D0D-C78A-4076-82A57B30E2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2428" y="3801253"/>
            <a:ext cx="6858000" cy="392945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pl-PL" sz="2600" b="1" kern="0" cap="none" spc="0" dirty="0">
                <a:solidFill>
                  <a:srgbClr val="0E2C8E"/>
                </a:solidFill>
                <a:latin typeface="Calibri"/>
              </a:rPr>
              <a:t>Świadome używanie </a:t>
            </a:r>
            <a:r>
              <a:rPr lang="pl-PL" sz="2600" b="1" kern="0" cap="none" spc="0" dirty="0" err="1">
                <a:solidFill>
                  <a:srgbClr val="0E2C8E"/>
                </a:solidFill>
                <a:latin typeface="Calibri"/>
              </a:rPr>
              <a:t>internetu</a:t>
            </a:r>
            <a:endParaRPr lang="pl-PL" sz="2600" b="1" kern="0" cap="none" spc="0" dirty="0">
              <a:solidFill>
                <a:srgbClr val="0E2C8E"/>
              </a:solidFill>
              <a:latin typeface="Calibri"/>
            </a:endParaRPr>
          </a:p>
          <a:p>
            <a:pPr lvl="0">
              <a:lnSpc>
                <a:spcPct val="80000"/>
              </a:lnSpc>
            </a:pP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C40526-C077-5BD4-DF89-C2C90016FE42}"/>
              </a:ext>
            </a:extLst>
          </p:cNvPr>
          <p:cNvSpPr/>
          <p:nvPr/>
        </p:nvSpPr>
        <p:spPr>
          <a:xfrm>
            <a:off x="1522412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A9D59F-B8F1-7A39-CC75-4E74CED1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00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687886B-2593-AE2A-749B-D3AD40E42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25" y="6120894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CEE2F89C-0AD5-CE0C-A4D9-DFEF51C68401}"/>
              </a:ext>
            </a:extLst>
          </p:cNvPr>
          <p:cNvSpPr/>
          <p:nvPr/>
        </p:nvSpPr>
        <p:spPr>
          <a:xfrm>
            <a:off x="1522412" y="5227607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7BC2F0CC-85C1-67E1-6000-4B3CB69F3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54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B42BFAA-8064-2256-3614-A7F7DD66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082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88477508-6AAB-EBCF-C0E7-6C8BDFADF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276" y="5252844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3B665EE7-96B2-1424-3870-65EA78AA658D}"/>
              </a:ext>
            </a:extLst>
          </p:cNvPr>
          <p:cNvSpPr txBox="1"/>
          <p:nvPr/>
        </p:nvSpPr>
        <p:spPr>
          <a:xfrm>
            <a:off x="8668283" y="4739884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kern="0" dirty="0">
                <a:solidFill>
                  <a:srgbClr val="0E2C8E"/>
                </a:solidFill>
                <a:latin typeface="Calibri"/>
              </a:rPr>
              <a:t>M3W4-M01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/>
                </a:solidFill>
              </a:rPr>
              <a:t>PRAWA AUTORSKIE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WYKORZYSTYWANIE ZDJĘĆ LUB FILMÓW POBRANYCH Z SIECI BEZ ZGODY WŁAŚCICIELA LUB OSÓB BEZPOŚREDNIO ZAANGAŻOWANYCH MOŻE PROWADZIĆ DO POWAŻNYCH KONSEKWENCJI</a:t>
            </a:r>
          </a:p>
          <a:p>
            <a:r>
              <a:rPr lang="pl-PL" dirty="0"/>
              <a:t>NALEŻY POINFORMOWAĆ SIĘ PRZED OPUBLIKOWANIEM CZEGOKOLWIEK, CO NIE JEST ZGODNE Z POPRZEDNIM PUNKTEM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WSKAZÓWKI DOTYCZĄCE PRAWIDŁOWEGO KORZYSTANIA Z INTERNETU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1988840"/>
            <a:ext cx="4248472" cy="3672407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NIE PODAWAĆ ZBYT WIELU DANYCH OSOBOWYCH </a:t>
            </a:r>
          </a:p>
          <a:p>
            <a:r>
              <a:rPr lang="pl-PL" dirty="0"/>
              <a:t>UŻYWAĆ RÓŻNYCH HASEŁ DLA KAŻDEJ USŁUGI</a:t>
            </a:r>
          </a:p>
          <a:p>
            <a:r>
              <a:rPr lang="it-IT" dirty="0"/>
              <a:t>AKTUALIZUJ SWOJE NARZĘDZIA</a:t>
            </a:r>
            <a:endParaRPr lang="pl-PL" dirty="0"/>
          </a:p>
          <a:p>
            <a:r>
              <a:rPr lang="pl-PL" dirty="0"/>
              <a:t>UFAJ TYLKO OFICJALNYM STRONOM INTERNETOWYM I SKLEPOM Z APLIKACJAMI DO POBIERANIA MATERIAŁÓW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994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147423" y="2967335"/>
            <a:ext cx="9893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PIERWSZĄ OCHRONĄ JESTEŚ TY!!!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64DD86-8FF3-7000-E7FF-684599D2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8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5000">
              <a:srgbClr val="00B0F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239E0CE-4152-7A10-10F1-EA6DF89A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80" y="1795416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293834F-2FF0-FE4B-0EF4-22803926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27" y="1787058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B9F21586-8B31-F54A-D0FE-CCEBFC49BC5F}"/>
              </a:ext>
            </a:extLst>
          </p:cNvPr>
          <p:cNvSpPr/>
          <p:nvPr/>
        </p:nvSpPr>
        <p:spPr>
          <a:xfrm>
            <a:off x="-26268" y="3943350"/>
            <a:ext cx="1224136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A36C003-157B-E402-E22C-B7B167B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77" y="4017700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3A7B699-1891-B1FC-BE67-FC19FFD9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807" y="4069190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142E3000-A354-9546-AD04-CFC1E238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12" y="4038146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Internet </a:t>
            </a:r>
            <a:r>
              <a:rPr lang="pl-PL" dirty="0"/>
              <a:t>i jego zagrożenia</a:t>
            </a:r>
            <a:endParaRPr lang="it-IT" dirty="0"/>
          </a:p>
        </p:txBody>
      </p:sp>
      <p:pic>
        <p:nvPicPr>
          <p:cNvPr id="3" name="Immagine 2" descr="UltraSoC_&lt;strong&gt;cybersecurity&lt;/strong&gt; - Electronics-Lab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043"/>
            <a:ext cx="12188824" cy="6819957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85000">
                <a:schemeClr val="bg2">
                  <a:tint val="100000"/>
                  <a:shade val="30000"/>
                  <a:satMod val="100000"/>
                </a:schemeClr>
              </a:gs>
              <a:gs pos="100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accent2"/>
                </a:solidFill>
              </a:rPr>
              <a:t>ŚWIADOME UŻYWANIE INTERNETU</a:t>
            </a:r>
            <a:endParaRPr lang="it-IT" dirty="0">
              <a:solidFill>
                <a:schemeClr val="accent2"/>
              </a:solidFill>
            </a:endParaRP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 xmlns:a14="http://schemas.microsoft.com/office/drawing/2010/main">
      <p:transition spd="med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ARGUMENT</a:t>
            </a:r>
            <a:r>
              <a:rPr lang="pl-PL" dirty="0"/>
              <a:t>ACJA</a:t>
            </a:r>
            <a:r>
              <a:rPr lang="it-IT" dirty="0"/>
              <a:t>: </a:t>
            </a:r>
          </a:p>
        </p:txBody>
      </p:sp>
      <p:pic>
        <p:nvPicPr>
          <p:cNvPr id="2" name="Immagine 1" descr="Come vivremmo se non ci fosse &lt;strong&gt;internet&lt;/strong&gt;? • Filosofia Digita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1" y="3924901"/>
            <a:ext cx="5461584" cy="28843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596900"/>
          </a:effectLst>
        </p:spPr>
      </p:pic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/>
              <a:t>Czym jest </a:t>
            </a:r>
            <a:r>
              <a:rPr lang="pl-PL" dirty="0" err="1"/>
              <a:t>internet</a:t>
            </a:r>
            <a:r>
              <a:rPr lang="pl-PL" dirty="0"/>
              <a:t> i dlaczego może być groźny</a:t>
            </a:r>
            <a:r>
              <a:rPr lang="it-IT" dirty="0"/>
              <a:t>?</a:t>
            </a:r>
          </a:p>
          <a:p>
            <a:pPr rtl="0"/>
            <a:r>
              <a:rPr lang="pl-PL" dirty="0"/>
              <a:t>Codzienne zagrożenia, na które się narażamy (media społecznościowe, e-mail, blogi itp.).</a:t>
            </a:r>
          </a:p>
          <a:p>
            <a:pPr rtl="0"/>
            <a:r>
              <a:rPr lang="pl-PL" dirty="0"/>
              <a:t>Najczęstsze i najbardziej niebezpieczne ataki</a:t>
            </a:r>
          </a:p>
          <a:p>
            <a:pPr rtl="0"/>
            <a:r>
              <a:rPr lang="it-IT" dirty="0"/>
              <a:t>Prywatność i prawa autorskie</a:t>
            </a: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786FD9EB-616F-D6E4-9243-154187DE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egli &lt;strong&gt;hacker&lt;/strong&gt; hanno &quot;bucato&quot; l'autenticazione a due fatto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581128"/>
            <a:ext cx="4023797" cy="20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INTERNET </a:t>
            </a:r>
            <a:r>
              <a:rPr lang="pl-PL" dirty="0"/>
              <a:t>I JEGO ZAGROŻENIA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Internet jest globalnym połączeniem świata</a:t>
            </a:r>
          </a:p>
          <a:p>
            <a:r>
              <a:rPr lang="pl-PL" dirty="0"/>
              <a:t>Przeglądarki internetowe, poczta, czat i sieci społecznościowe pozwalają nam wyszukiwać, wyrażać siebie i komunikować się z każdym, kto korzysta z sieci.</a:t>
            </a:r>
          </a:p>
          <a:p>
            <a:r>
              <a:rPr lang="pl-PL" dirty="0"/>
              <a:t>Wszystkie informacje, które umieścimy w sieci, pozostaną tam na zawsze.</a:t>
            </a:r>
          </a:p>
          <a:p>
            <a:r>
              <a:rPr lang="pl-PL" dirty="0"/>
              <a:t>Przed opublikowaniem danych osobowych w sieci należy się zawsze ZASTANOWIĆ.</a:t>
            </a:r>
            <a:endParaRPr lang="it-IT" dirty="0"/>
          </a:p>
        </p:txBody>
      </p:sp>
      <p:pic>
        <p:nvPicPr>
          <p:cNvPr id="9" name="Immagine 8" descr="Cyberbullyi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797151"/>
            <a:ext cx="4154810" cy="1878283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7BF41376-7C9D-2CAF-5CCE-90D0CC29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ZAGROŻENIA I ATAKI W SIECI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Udostępnianie danych osobowych</a:t>
            </a:r>
            <a:endParaRPr lang="pl-PL" dirty="0"/>
          </a:p>
          <a:p>
            <a:pPr rtl="0"/>
            <a:r>
              <a:rPr lang="pl-PL" dirty="0"/>
              <a:t>Cyberataki: </a:t>
            </a:r>
            <a:r>
              <a:rPr lang="pl-PL" dirty="0" err="1"/>
              <a:t>phishing</a:t>
            </a:r>
            <a:r>
              <a:rPr lang="pl-PL" dirty="0"/>
              <a:t>, wirusy, spam, inżynieria społeczna</a:t>
            </a:r>
          </a:p>
          <a:p>
            <a:pPr rtl="0"/>
            <a:r>
              <a:rPr lang="pl-PL" dirty="0"/>
              <a:t>Brak świadomości w codziennym korzystaniu z narzędzi internetowych (przeglądarka, linki, sieci społecznościowe)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908720"/>
            <a:ext cx="6912768" cy="592789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innerShdw blurRad="876300" dir="16800000">
              <a:prstClr val="black">
                <a:alpha val="24000"/>
              </a:prstClr>
            </a:innerShdw>
            <a:softEdge rad="25400"/>
          </a:effectLst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08851A93-40F6-6065-2385-271C89310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100000"/>
                <a:shade val="0"/>
                <a:satMod val="100000"/>
                <a:alpha val="83000"/>
                <a:lumMod val="43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st &lt;strong&gt;Password&lt;/strong&gt; Recovery Software for Windows 10, 8 and 7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1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74637"/>
            <a:ext cx="3911230" cy="171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r="5400000" sy="-100000" algn="bl" rotWithShape="0"/>
            <a:softEdge rad="63500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OCHRONA SIECI</a:t>
            </a:r>
          </a:p>
        </p:txBody>
      </p:sp>
      <p:pic>
        <p:nvPicPr>
          <p:cNvPr id="5" name="Immagine 4" descr="La &lt;strong&gt;password&lt;/strong&gt; che non sai di sapere - Wired.i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5362414"/>
            <a:ext cx="2952328" cy="12324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99000"/>
              </a:srgbClr>
            </a:outerShdw>
            <a:softEdge rad="2159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8883" y="1628800"/>
            <a:ext cx="10360501" cy="453650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Pierwszą ochroną jest ZAPOBIEGANIE (aktualizacje, kopie zapasowe, silne hasła).</a:t>
            </a:r>
          </a:p>
          <a:p>
            <a:r>
              <a:rPr lang="pl-PL" dirty="0"/>
              <a:t>Ochrona naszych danych i narzędzi, których używamy do surfowania po Internecie, jest pierwszym krokiem do bezpiecznego i świadomego korzystania z niego.</a:t>
            </a:r>
            <a:endParaRPr lang="it-IT" dirty="0"/>
          </a:p>
          <a:p>
            <a:r>
              <a:rPr lang="pl-PL" dirty="0"/>
              <a:t>Nie klikaj reklam ani linków obiecujących łatwe pieniądze lub darmowe produkty.</a:t>
            </a:r>
          </a:p>
          <a:p>
            <a:r>
              <a:rPr lang="pl-PL" dirty="0"/>
              <a:t>Przeglądaj i pobieraj pliki online tylko z zaufanych źródeł (HTTPS, oficjalne witryny itp.).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6" name="Immagine 5" descr="Whatsapp e Telegram, attacco &lt;strong&gt;hacker&lt;/strong&gt; manipola foto, video 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65" y="5279605"/>
            <a:ext cx="1977355" cy="13980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8E68487D-D531-5441-5C8B-AC5D061B5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INFORMACJE </a:t>
            </a:r>
            <a:r>
              <a:rPr lang="it-IT" sz="4000" dirty="0"/>
              <a:t>ONLINE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BEZPIECZNE</a:t>
            </a:r>
            <a:r>
              <a:rPr lang="it-IT" dirty="0">
                <a:solidFill>
                  <a:srgbClr val="00B050"/>
                </a:solidFill>
              </a:rPr>
              <a:t> :</a:t>
            </a:r>
            <a:r>
              <a:rPr lang="it-IT" dirty="0"/>
              <a:t>)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Witryny używające protokołu</a:t>
            </a:r>
            <a:r>
              <a:rPr lang="it-IT" dirty="0"/>
              <a:t> HTTPS</a:t>
            </a:r>
          </a:p>
          <a:p>
            <a:r>
              <a:rPr lang="pl-PL" dirty="0"/>
              <a:t>Rozbudowane HASŁA z symbolami specjalnymi</a:t>
            </a:r>
            <a:endParaRPr lang="it-IT" dirty="0"/>
          </a:p>
          <a:p>
            <a:r>
              <a:rPr lang="pl-PL" dirty="0"/>
              <a:t>Działanie ze świadomością i szacunkiem wobec innych (media społecznościowe, blogi...)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/>
                </a:solidFill>
              </a:rPr>
              <a:t>NIEBEZPIECZNE </a:t>
            </a:r>
            <a:r>
              <a:rPr lang="it-IT" dirty="0">
                <a:solidFill>
                  <a:schemeClr val="accent5"/>
                </a:solidFill>
              </a:rPr>
              <a:t>:</a:t>
            </a:r>
            <a:r>
              <a:rPr lang="it-IT" dirty="0"/>
              <a:t>(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Witryny, które nie używają protokołu HTTPS</a:t>
            </a:r>
            <a:endParaRPr lang="it-IT" dirty="0"/>
          </a:p>
          <a:p>
            <a:r>
              <a:rPr lang="pl-PL" dirty="0"/>
              <a:t>Udostępnianie danych uwierzytelniających</a:t>
            </a:r>
            <a:endParaRPr lang="it-IT" dirty="0"/>
          </a:p>
          <a:p>
            <a:r>
              <a:rPr lang="pl-PL" dirty="0"/>
              <a:t>IGNOROWANIE aktualizacji oprogramowania i programów antywirusowych</a:t>
            </a:r>
            <a:endParaRPr lang="it-IT" dirty="0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99272727-06AC-D68B-F32A-3B81BC54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                  HTTP HTTPS </a:t>
            </a:r>
            <a:endParaRPr lang="it-IT" dirty="0"/>
          </a:p>
        </p:txBody>
      </p:sp>
      <p:pic>
        <p:nvPicPr>
          <p:cNvPr id="11" name="Segnaposto contenuto 10" descr="File:Antu emblem-&lt;strong&gt;locked&lt;/strong&gt;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39079"/>
            <a:ext cx="4465637" cy="4465637"/>
          </a:xfrm>
        </p:spPr>
      </p:pic>
      <p:pic>
        <p:nvPicPr>
          <p:cNvPr id="12" name="Segnaposto contenuto 11" descr="File:Antu emblem-&lt;strong&gt;unlocked&lt;/strong&gt;.sv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33" y="1714481"/>
            <a:ext cx="4465637" cy="4465637"/>
          </a:xfrm>
        </p:spPr>
      </p:pic>
      <p:sp>
        <p:nvSpPr>
          <p:cNvPr id="14" name="CasellaDiTesto 13"/>
          <p:cNvSpPr txBox="1"/>
          <p:nvPr/>
        </p:nvSpPr>
        <p:spPr>
          <a:xfrm>
            <a:off x="1845940" y="2132856"/>
            <a:ext cx="38164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PROTOKÓŁ NA WIDOKU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/>
              <a:t>Protokół HTTP nie zapewnia żadnego szyfrowania ani uwierzytelniania, więc dane są przesyłane w sposób jawny i mogą zostać przechwycone przez każdego;</a:t>
            </a:r>
          </a:p>
          <a:p>
            <a:endParaRPr lang="pl-PL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/>
              <a:t>NIE jest odpowiedni, jeśli witryna zawiera poufne informacje (ekrany logowania, okna płatności z wprowadzaniem danych karty kredytowej itp.)</a:t>
            </a:r>
            <a:endParaRPr lang="it-IT" sz="19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174532" y="2132856"/>
            <a:ext cx="37444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rgbClr val="AFC34D"/>
                </a:solidFill>
              </a:rPr>
              <a:t>ZABEZPIECZONY PROTOKÓŁ</a:t>
            </a:r>
            <a:endParaRPr lang="it-IT" dirty="0">
              <a:solidFill>
                <a:srgbClr val="AFC34D"/>
              </a:solidFill>
            </a:endParaRPr>
          </a:p>
          <a:p>
            <a:pPr lvl="0"/>
            <a:endParaRPr lang="it-IT" dirty="0">
              <a:solidFill>
                <a:srgbClr val="AFC34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prstClr val="white"/>
                </a:solidFill>
              </a:rPr>
              <a:t>Szyfrowany protokół, tj. trudny do przechwycenia z zewnątrz (unikając przypadków potencjalnego SNIFFINGU połączenia);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1900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prstClr val="white"/>
                </a:solidFill>
              </a:rPr>
              <a:t>Zawiera różne rodzaje certyfikatów, które poświadczają prawdziwość strony w przeglądarce użytkownika (unikając w ten sposób ryzyka </a:t>
            </a:r>
            <a:r>
              <a:rPr lang="pl-PL" sz="1900" dirty="0" err="1">
                <a:solidFill>
                  <a:prstClr val="white"/>
                </a:solidFill>
              </a:rPr>
              <a:t>phishingu</a:t>
            </a:r>
            <a:r>
              <a:rPr lang="pl-PL" sz="1900" dirty="0">
                <a:solidFill>
                  <a:prstClr val="white"/>
                </a:solidFill>
              </a:rPr>
              <a:t>);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94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l-PL" sz="5000" dirty="0">
                <a:solidFill>
                  <a:srgbClr val="FFFF00"/>
                </a:solidFill>
              </a:rPr>
              <a:t>PRYWATNOŚĆ</a:t>
            </a:r>
            <a:endParaRPr lang="it-IT" sz="5000" dirty="0">
              <a:solidFill>
                <a:srgbClr val="FFFF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PRYWATNOŚĆ JEST PODSTAWOWYM PRAWEM KAŻDEGO!</a:t>
            </a:r>
          </a:p>
          <a:p>
            <a:r>
              <a:rPr lang="pl-PL" dirty="0"/>
              <a:t>USTAWA 196/2003 GDPR OCHRONA EUROPEJSKA</a:t>
            </a:r>
            <a:r>
              <a:rPr lang="it-IT" dirty="0"/>
              <a:t> </a:t>
            </a:r>
          </a:p>
          <a:p>
            <a:r>
              <a:rPr lang="pl-PL" dirty="0"/>
              <a:t>ZAWSZE ZWRACAJ SZCZEGÓLNĄ UWAGĘ NA WARUNKI, KTÓRE AKCEPTUJESZ PODCZAS SUBSKRYPCJI USŁUGI</a:t>
            </a:r>
          </a:p>
          <a:p>
            <a:r>
              <a:rPr lang="pl-PL" dirty="0"/>
              <a:t>WSKAZÓWKI: ZŁOŻONE HASŁA, RÓŻNE HASŁA DLA KAŻDEJ UŻYWANEJ APLIKACJI LUB USŁUGI, UWIERZYTELNIANIE DWUSKŁADNIKOWE (NP. TOKEN LUB ODBLOKOWANIE BIOMETRYCZNE)</a:t>
            </a:r>
            <a:endParaRPr lang="it-IT" dirty="0"/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5F6393F9-D9C0-5172-98E8-902A0434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8681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46</TotalTime>
  <Words>475</Words>
  <Application>Microsoft Office PowerPoint</Application>
  <PresentationFormat>Niestandardowy</PresentationFormat>
  <Paragraphs>66</Paragraphs>
  <Slides>13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Tecnologia 16x9</vt:lpstr>
      <vt:lpstr>INTERNET I JEGO ZAGROŻENIA</vt:lpstr>
      <vt:lpstr>Internet i jego zagrożenia</vt:lpstr>
      <vt:lpstr>ARGUMENTACJA: </vt:lpstr>
      <vt:lpstr>INTERNET I JEGO ZAGROŻENIA</vt:lpstr>
      <vt:lpstr>ZAGROŻENIA I ATAKI W SIECI</vt:lpstr>
      <vt:lpstr>OCHRONA SIECI</vt:lpstr>
      <vt:lpstr>INFORMACJE ONLINE</vt:lpstr>
      <vt:lpstr>                  HTTP HTTPS </vt:lpstr>
      <vt:lpstr>PRYWATNOŚĆ</vt:lpstr>
      <vt:lpstr>PRAWA AUTORSKIE</vt:lpstr>
      <vt:lpstr>WSKAZÓWKI DOTYCZĄCE PRAWIDŁOWEGO KORZYSTANIA Z INTERNETU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 i suoi pericoli</dc:title>
  <dc:creator>Carmelo</dc:creator>
  <cp:lastModifiedBy>info loitik</cp:lastModifiedBy>
  <cp:revision>35</cp:revision>
  <dcterms:created xsi:type="dcterms:W3CDTF">2021-07-29T13:42:04Z</dcterms:created>
  <dcterms:modified xsi:type="dcterms:W3CDTF">2023-09-03T08:54:24Z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