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753600" cy="7315200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Kollektif Bold" panose="020B0604020202020204" charset="0"/>
      <p:regular r:id="rId51"/>
    </p:embeddedFont>
    <p:embeddedFont>
      <p:font typeface="Open Sans Bold" panose="020B0604020202020204" charset="0"/>
      <p:regular r:id="rId52"/>
    </p:embeddedFont>
    <p:embeddedFont>
      <p:font typeface="Roboto" panose="02000000000000000000" pitchFamily="2" charset="0"/>
      <p:regular r:id="rId53"/>
      <p:bold r:id="rId54"/>
      <p:italic r:id="rId55"/>
      <p:boldItalic r:id="rId56"/>
    </p:embeddedFont>
    <p:embeddedFont>
      <p:font typeface="Roboto Bold" panose="02000000000000000000" charset="0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145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sv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45136" y="2512287"/>
            <a:ext cx="7132320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3"/>
              </a:lnSpc>
            </a:pPr>
            <a:r>
              <a:rPr lang="pl-PL" sz="4299" spc="-172" dirty="0">
                <a:solidFill>
                  <a:srgbClr val="0E2C8E"/>
                </a:solidFill>
                <a:latin typeface="Roboto Bold"/>
              </a:rPr>
              <a:t>ONLINE </a:t>
            </a:r>
            <a:r>
              <a:rPr lang="en-US" sz="4299" spc="-172" dirty="0">
                <a:solidFill>
                  <a:srgbClr val="0E2C8E"/>
                </a:solidFill>
                <a:latin typeface="Roboto Bold"/>
              </a:rPr>
              <a:t>STORYTELLING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59074" y="3438436"/>
            <a:ext cx="7635453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6"/>
              </a:lnSpc>
            </a:pPr>
            <a:r>
              <a:rPr lang="en-US" sz="2600" spc="-104" dirty="0">
                <a:solidFill>
                  <a:srgbClr val="0E2C8E"/>
                </a:solidFill>
                <a:latin typeface="Roboto Bold"/>
              </a:rPr>
              <a:t>for promoting cultural heritage</a:t>
            </a:r>
          </a:p>
          <a:p>
            <a:pPr algn="ctr">
              <a:lnSpc>
                <a:spcPts val="3016"/>
              </a:lnSpc>
            </a:pPr>
            <a:r>
              <a:rPr lang="en-US" sz="2600" spc="-104" dirty="0">
                <a:solidFill>
                  <a:srgbClr val="0E2C8E"/>
                </a:solidFill>
                <a:latin typeface="Roboto"/>
              </a:rPr>
              <a:t>Smartphone photography workshop - how to take a photo that tells a story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6321024"/>
            <a:ext cx="9753600" cy="1036416"/>
          </a:xfrm>
          <a:custGeom>
            <a:avLst/>
            <a:gdLst/>
            <a:ahLst/>
            <a:cxnLst/>
            <a:rect l="l" t="t" r="r" b="b"/>
            <a:pathLst>
              <a:path w="9753600" h="1036416">
                <a:moveTo>
                  <a:pt x="0" y="0"/>
                </a:moveTo>
                <a:lnTo>
                  <a:pt x="9753600" y="0"/>
                </a:lnTo>
                <a:lnTo>
                  <a:pt x="9753600" y="1036416"/>
                </a:lnTo>
                <a:lnTo>
                  <a:pt x="0" y="1036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5599488" y="6396288"/>
            <a:ext cx="2814336" cy="803712"/>
          </a:xfrm>
          <a:custGeom>
            <a:avLst/>
            <a:gdLst/>
            <a:ahLst/>
            <a:cxnLst/>
            <a:rect l="l" t="t" r="r" b="b"/>
            <a:pathLst>
              <a:path w="2814336" h="803712">
                <a:moveTo>
                  <a:pt x="0" y="0"/>
                </a:moveTo>
                <a:lnTo>
                  <a:pt x="2814336" y="0"/>
                </a:lnTo>
                <a:lnTo>
                  <a:pt x="2814336" y="803712"/>
                </a:lnTo>
                <a:lnTo>
                  <a:pt x="0" y="8037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" b="-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193088" y="6528768"/>
            <a:ext cx="2716416" cy="620544"/>
          </a:xfrm>
          <a:custGeom>
            <a:avLst/>
            <a:gdLst/>
            <a:ahLst/>
            <a:cxnLst/>
            <a:rect l="l" t="t" r="r" b="b"/>
            <a:pathLst>
              <a:path w="2716416" h="620544">
                <a:moveTo>
                  <a:pt x="0" y="0"/>
                </a:moveTo>
                <a:lnTo>
                  <a:pt x="2716416" y="0"/>
                </a:lnTo>
                <a:lnTo>
                  <a:pt x="2716416" y="620544"/>
                </a:lnTo>
                <a:lnTo>
                  <a:pt x="0" y="6205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" b="-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0" y="5576064"/>
            <a:ext cx="9753600" cy="764544"/>
          </a:xfrm>
          <a:custGeom>
            <a:avLst/>
            <a:gdLst/>
            <a:ahLst/>
            <a:cxnLst/>
            <a:rect l="l" t="t" r="r" b="b"/>
            <a:pathLst>
              <a:path w="9753600" h="764544">
                <a:moveTo>
                  <a:pt x="0" y="0"/>
                </a:moveTo>
                <a:lnTo>
                  <a:pt x="9753600" y="0"/>
                </a:lnTo>
                <a:lnTo>
                  <a:pt x="9753600" y="764544"/>
                </a:lnTo>
                <a:lnTo>
                  <a:pt x="0" y="7645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51840" y="5617536"/>
            <a:ext cx="2377344" cy="662016"/>
          </a:xfrm>
          <a:custGeom>
            <a:avLst/>
            <a:gdLst/>
            <a:ahLst/>
            <a:cxnLst/>
            <a:rect l="l" t="t" r="r" b="b"/>
            <a:pathLst>
              <a:path w="2377344" h="662016">
                <a:moveTo>
                  <a:pt x="0" y="0"/>
                </a:moveTo>
                <a:lnTo>
                  <a:pt x="2377344" y="0"/>
                </a:lnTo>
                <a:lnTo>
                  <a:pt x="2377344" y="662016"/>
                </a:lnTo>
                <a:lnTo>
                  <a:pt x="0" y="6620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9" b="-1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7037568" y="5623296"/>
            <a:ext cx="1331328" cy="601344"/>
          </a:xfrm>
          <a:custGeom>
            <a:avLst/>
            <a:gdLst/>
            <a:ahLst/>
            <a:cxnLst/>
            <a:rect l="l" t="t" r="r" b="b"/>
            <a:pathLst>
              <a:path w="1331328" h="601344">
                <a:moveTo>
                  <a:pt x="0" y="0"/>
                </a:moveTo>
                <a:lnTo>
                  <a:pt x="1331328" y="0"/>
                </a:lnTo>
                <a:lnTo>
                  <a:pt x="1331328" y="601344"/>
                </a:lnTo>
                <a:lnTo>
                  <a:pt x="0" y="601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5" b="-1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4542720" y="5650176"/>
            <a:ext cx="668160" cy="629376"/>
          </a:xfrm>
          <a:custGeom>
            <a:avLst/>
            <a:gdLst/>
            <a:ahLst/>
            <a:cxnLst/>
            <a:rect l="l" t="t" r="r" b="b"/>
            <a:pathLst>
              <a:path w="668160" h="629376">
                <a:moveTo>
                  <a:pt x="0" y="0"/>
                </a:moveTo>
                <a:lnTo>
                  <a:pt x="668160" y="0"/>
                </a:lnTo>
                <a:lnTo>
                  <a:pt x="668160" y="629376"/>
                </a:lnTo>
                <a:lnTo>
                  <a:pt x="0" y="6293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625" b="-362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TextBox 12"/>
          <p:cNvSpPr txBox="1"/>
          <p:nvPr/>
        </p:nvSpPr>
        <p:spPr>
          <a:xfrm>
            <a:off x="7691160" y="5080419"/>
            <a:ext cx="1777104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7"/>
              </a:lnSpc>
            </a:pPr>
            <a:r>
              <a:rPr lang="en-US" sz="1439" spc="-58">
                <a:solidFill>
                  <a:srgbClr val="0E2C8E"/>
                </a:solidFill>
                <a:latin typeface="Roboto Bold"/>
              </a:rPr>
              <a:t>M4W1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66658" y="6583680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935348"/>
            <a:ext cx="9753600" cy="5444503"/>
          </a:xfrm>
          <a:custGeom>
            <a:avLst/>
            <a:gdLst/>
            <a:ahLst/>
            <a:cxnLst/>
            <a:rect l="l" t="t" r="r" b="b"/>
            <a:pathLst>
              <a:path w="9753600" h="5444503">
                <a:moveTo>
                  <a:pt x="0" y="0"/>
                </a:moveTo>
                <a:lnTo>
                  <a:pt x="9753600" y="0"/>
                </a:lnTo>
                <a:lnTo>
                  <a:pt x="9753600" y="5444504"/>
                </a:lnTo>
                <a:lnTo>
                  <a:pt x="0" y="54445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297" t="-74290" r="-39452" b="-5585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2592229" y="219075"/>
            <a:ext cx="4569143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pl-PL" sz="3600" dirty="0">
                <a:solidFill>
                  <a:srgbClr val="BED72F"/>
                </a:solidFill>
                <a:latin typeface="Roboto Bold"/>
              </a:rPr>
              <a:t>Central </a:t>
            </a:r>
            <a:r>
              <a:rPr lang="pl-PL" sz="3600" dirty="0" err="1">
                <a:solidFill>
                  <a:srgbClr val="BED72F"/>
                </a:solidFill>
                <a:latin typeface="Roboto Bold"/>
              </a:rPr>
              <a:t>composition</a:t>
            </a:r>
            <a:endParaRPr lang="en-US" sz="3600" dirty="0">
              <a:solidFill>
                <a:srgbClr val="BED72F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66658" y="6583680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433270" y="760095"/>
            <a:ext cx="8887059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3"/>
              </a:lnSpc>
            </a:pPr>
            <a:r>
              <a:rPr lang="pl-PL" sz="3685" dirty="0">
                <a:solidFill>
                  <a:srgbClr val="BED72F"/>
                </a:solidFill>
                <a:latin typeface="Roboto Bold"/>
              </a:rPr>
              <a:t>Central </a:t>
            </a:r>
            <a:r>
              <a:rPr lang="pl-PL" sz="3685" dirty="0" err="1">
                <a:solidFill>
                  <a:srgbClr val="BED72F"/>
                </a:solidFill>
                <a:latin typeface="Roboto Bold"/>
              </a:rPr>
              <a:t>composition</a:t>
            </a:r>
            <a:r>
              <a:rPr lang="en-US" sz="3685" dirty="0">
                <a:solidFill>
                  <a:srgbClr val="BED72F"/>
                </a:solidFill>
                <a:latin typeface="Roboto Bold"/>
              </a:rPr>
              <a:t> </a:t>
            </a:r>
          </a:p>
          <a:p>
            <a:pPr algn="ctr">
              <a:lnSpc>
                <a:spcPts val="4053"/>
              </a:lnSpc>
            </a:pPr>
            <a:endParaRPr lang="en-US" sz="3685" dirty="0">
              <a:solidFill>
                <a:srgbClr val="BED72F"/>
              </a:solidFill>
              <a:latin typeface="Roboto Bold"/>
            </a:endParaRPr>
          </a:p>
          <a:p>
            <a:pPr algn="ctr">
              <a:lnSpc>
                <a:spcPts val="3429"/>
              </a:lnSpc>
            </a:pPr>
            <a:r>
              <a:rPr lang="en-US" sz="3117" dirty="0" err="1">
                <a:solidFill>
                  <a:srgbClr val="000000"/>
                </a:solidFill>
                <a:latin typeface="Roboto"/>
              </a:rPr>
              <a:t>Emphasises</a:t>
            </a:r>
            <a:r>
              <a:rPr lang="en-US" sz="3117" dirty="0">
                <a:solidFill>
                  <a:srgbClr val="000000"/>
                </a:solidFill>
                <a:latin typeface="Roboto"/>
              </a:rPr>
              <a:t> the importance of the main object and creates an impression of order and balance.</a:t>
            </a:r>
          </a:p>
        </p:txBody>
      </p:sp>
      <p:sp>
        <p:nvSpPr>
          <p:cNvPr id="4" name="Freeform 4"/>
          <p:cNvSpPr/>
          <p:nvPr/>
        </p:nvSpPr>
        <p:spPr>
          <a:xfrm>
            <a:off x="2094237" y="3283185"/>
            <a:ext cx="5565127" cy="2990055"/>
          </a:xfrm>
          <a:custGeom>
            <a:avLst/>
            <a:gdLst/>
            <a:ahLst/>
            <a:cxnLst/>
            <a:rect l="l" t="t" r="r" b="b"/>
            <a:pathLst>
              <a:path w="5565127" h="2990055">
                <a:moveTo>
                  <a:pt x="0" y="0"/>
                </a:moveTo>
                <a:lnTo>
                  <a:pt x="5565126" y="0"/>
                </a:lnTo>
                <a:lnTo>
                  <a:pt x="5565126" y="2990055"/>
                </a:lnTo>
                <a:lnTo>
                  <a:pt x="0" y="2990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297" t="-81076" r="-39452" b="-58028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66658" y="6583680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2833985" y="219075"/>
            <a:ext cx="4085630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pl-PL" sz="3600" dirty="0" err="1">
                <a:solidFill>
                  <a:srgbClr val="BED72F"/>
                </a:solidFill>
                <a:latin typeface="Roboto Bold"/>
              </a:rPr>
              <a:t>Rule</a:t>
            </a:r>
            <a:r>
              <a:rPr lang="pl-PL" sz="3600" dirty="0">
                <a:solidFill>
                  <a:srgbClr val="BED72F"/>
                </a:solidFill>
                <a:latin typeface="Roboto Bold"/>
              </a:rPr>
              <a:t> of tri-</a:t>
            </a:r>
            <a:r>
              <a:rPr lang="pl-PL" sz="3600" dirty="0" err="1">
                <a:solidFill>
                  <a:srgbClr val="BED72F"/>
                </a:solidFill>
                <a:latin typeface="Roboto Bold"/>
              </a:rPr>
              <a:t>partition</a:t>
            </a:r>
            <a:endParaRPr lang="en-US" sz="3600" dirty="0">
              <a:solidFill>
                <a:srgbClr val="BED72F"/>
              </a:solidFill>
              <a:latin typeface="Roboto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537202" y="858022"/>
            <a:ext cx="6679195" cy="5599155"/>
          </a:xfrm>
          <a:custGeom>
            <a:avLst/>
            <a:gdLst/>
            <a:ahLst/>
            <a:cxnLst/>
            <a:rect l="l" t="t" r="r" b="b"/>
            <a:pathLst>
              <a:path w="6679195" h="5599155">
                <a:moveTo>
                  <a:pt x="0" y="0"/>
                </a:moveTo>
                <a:lnTo>
                  <a:pt x="6679196" y="0"/>
                </a:lnTo>
                <a:lnTo>
                  <a:pt x="6679196" y="5599156"/>
                </a:lnTo>
                <a:lnTo>
                  <a:pt x="0" y="55991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66658" y="6583680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433270" y="608308"/>
            <a:ext cx="8887059" cy="2577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3"/>
              </a:lnSpc>
            </a:pPr>
            <a:r>
              <a:rPr lang="pl-PL" sz="4085" dirty="0" err="1">
                <a:solidFill>
                  <a:srgbClr val="BED72F"/>
                </a:solidFill>
                <a:latin typeface="Roboto Bold"/>
              </a:rPr>
              <a:t>Rule</a:t>
            </a:r>
            <a:r>
              <a:rPr lang="pl-PL" sz="4085" dirty="0">
                <a:solidFill>
                  <a:srgbClr val="BED72F"/>
                </a:solidFill>
                <a:latin typeface="Roboto Bold"/>
              </a:rPr>
              <a:t> of tri-</a:t>
            </a:r>
            <a:r>
              <a:rPr lang="pl-PL" sz="4085" dirty="0" err="1">
                <a:solidFill>
                  <a:srgbClr val="BED72F"/>
                </a:solidFill>
                <a:latin typeface="Roboto Bold"/>
              </a:rPr>
              <a:t>partition</a:t>
            </a:r>
            <a:endParaRPr lang="en-US" sz="4085" dirty="0">
              <a:solidFill>
                <a:srgbClr val="BED72F"/>
              </a:solidFill>
              <a:latin typeface="Roboto Bold"/>
            </a:endParaRPr>
          </a:p>
          <a:p>
            <a:pPr algn="ctr">
              <a:lnSpc>
                <a:spcPts val="2969"/>
              </a:lnSpc>
            </a:pPr>
            <a:r>
              <a:rPr lang="en-US" sz="2699" dirty="0">
                <a:solidFill>
                  <a:srgbClr val="000000"/>
                </a:solidFill>
                <a:latin typeface="Roboto"/>
              </a:rPr>
              <a:t>Four lines divide the frame into nine equal </a:t>
            </a:r>
            <a:r>
              <a:rPr lang="en-US" sz="2699" dirty="0" err="1">
                <a:solidFill>
                  <a:srgbClr val="000000"/>
                </a:solidFill>
                <a:latin typeface="Roboto"/>
              </a:rPr>
              <a:t>rectangles.The</a:t>
            </a:r>
            <a:r>
              <a:rPr lang="en-US" sz="2699" dirty="0">
                <a:solidFill>
                  <a:srgbClr val="000000"/>
                </a:solidFill>
                <a:latin typeface="Roboto"/>
              </a:rPr>
              <a:t> points where the lines intersect are known as the </a:t>
            </a:r>
            <a:r>
              <a:rPr lang="en-US" sz="2699" dirty="0">
                <a:solidFill>
                  <a:srgbClr val="BED72F"/>
                </a:solidFill>
                <a:latin typeface="Roboto Bold"/>
              </a:rPr>
              <a:t>strong points</a:t>
            </a:r>
            <a:r>
              <a:rPr lang="en-US" sz="2699" dirty="0">
                <a:solidFill>
                  <a:srgbClr val="000000"/>
                </a:solidFill>
                <a:latin typeface="Roboto"/>
              </a:rPr>
              <a:t>, where the most important elements of the photo should be </a:t>
            </a:r>
            <a:r>
              <a:rPr lang="en-US" sz="2699" dirty="0" err="1">
                <a:solidFill>
                  <a:srgbClr val="000000"/>
                </a:solidFill>
                <a:latin typeface="Roboto"/>
              </a:rPr>
              <a:t>placed.elementy</a:t>
            </a:r>
            <a:r>
              <a:rPr lang="en-US" sz="26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Roboto"/>
              </a:rPr>
              <a:t>zdjęcia</a:t>
            </a:r>
            <a:r>
              <a:rPr lang="en-US" sz="2699" dirty="0">
                <a:solidFill>
                  <a:srgbClr val="000000"/>
                </a:solidFill>
                <a:latin typeface="Roboto"/>
              </a:rPr>
              <a:t>.</a:t>
            </a:r>
          </a:p>
          <a:p>
            <a:pPr algn="ctr">
              <a:lnSpc>
                <a:spcPts val="3869"/>
              </a:lnSpc>
            </a:pPr>
            <a:endParaRPr lang="en-US" sz="2699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984517" y="3180682"/>
            <a:ext cx="3784565" cy="3172593"/>
          </a:xfrm>
          <a:custGeom>
            <a:avLst/>
            <a:gdLst/>
            <a:ahLst/>
            <a:cxnLst/>
            <a:rect l="l" t="t" r="r" b="b"/>
            <a:pathLst>
              <a:path w="3784565" h="3172593">
                <a:moveTo>
                  <a:pt x="0" y="0"/>
                </a:moveTo>
                <a:lnTo>
                  <a:pt x="3784566" y="0"/>
                </a:lnTo>
                <a:lnTo>
                  <a:pt x="3784566" y="3172593"/>
                </a:lnTo>
                <a:lnTo>
                  <a:pt x="0" y="31725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731520"/>
            <a:ext cx="3496542" cy="5852160"/>
          </a:xfrm>
          <a:custGeom>
            <a:avLst/>
            <a:gdLst/>
            <a:ahLst/>
            <a:cxnLst/>
            <a:rect l="l" t="t" r="r" b="b"/>
            <a:pathLst>
              <a:path w="3496542" h="5852160">
                <a:moveTo>
                  <a:pt x="0" y="0"/>
                </a:moveTo>
                <a:lnTo>
                  <a:pt x="3496542" y="0"/>
                </a:lnTo>
                <a:lnTo>
                  <a:pt x="3496542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936" t="-561" b="-56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441504" y="1351736"/>
            <a:ext cx="4580576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0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Roboto"/>
              </a:rPr>
              <a:t>Turning on the</a:t>
            </a:r>
            <a:r>
              <a:rPr lang="pl-PL" sz="38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800" dirty="0">
                <a:solidFill>
                  <a:srgbClr val="BED72F"/>
                </a:solidFill>
                <a:latin typeface="Roboto Bold"/>
              </a:rPr>
              <a:t>tri-partition</a:t>
            </a:r>
            <a:r>
              <a:rPr lang="pl-PL" sz="3800" dirty="0">
                <a:solidFill>
                  <a:srgbClr val="BED72F"/>
                </a:solidFill>
                <a:latin typeface="Roboto Bold"/>
              </a:rPr>
              <a:t> </a:t>
            </a:r>
            <a:r>
              <a:rPr lang="pl-PL" sz="3800" dirty="0" err="1">
                <a:solidFill>
                  <a:srgbClr val="BED72F"/>
                </a:solidFill>
                <a:latin typeface="Roboto Bold"/>
              </a:rPr>
              <a:t>grid</a:t>
            </a:r>
            <a:endParaRPr lang="en-US" sz="38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4180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Roboto"/>
              </a:rPr>
              <a:t>in the camera settings is a good way to improve framing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2352001"/>
            <a:ext cx="8290560" cy="3472831"/>
          </a:xfrm>
          <a:custGeom>
            <a:avLst/>
            <a:gdLst/>
            <a:ahLst/>
            <a:cxnLst/>
            <a:rect l="l" t="t" r="r" b="b"/>
            <a:pathLst>
              <a:path w="8290560" h="3472831">
                <a:moveTo>
                  <a:pt x="0" y="0"/>
                </a:moveTo>
                <a:lnTo>
                  <a:pt x="8290560" y="0"/>
                </a:lnTo>
                <a:lnTo>
                  <a:pt x="8290560" y="3472831"/>
                </a:lnTo>
                <a:lnTo>
                  <a:pt x="0" y="34728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4052" b="-2499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934681" y="750570"/>
            <a:ext cx="7884238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0"/>
              </a:lnSpc>
            </a:pPr>
            <a:r>
              <a:rPr lang="pl-PL" sz="3300" dirty="0" err="1">
                <a:solidFill>
                  <a:srgbClr val="BED72F"/>
                </a:solidFill>
                <a:latin typeface="Roboto Bold"/>
              </a:rPr>
              <a:t>Golden</a:t>
            </a:r>
            <a:r>
              <a:rPr lang="pl-PL" sz="3300" dirty="0">
                <a:solidFill>
                  <a:srgbClr val="BED72F"/>
                </a:solidFill>
                <a:latin typeface="Roboto Bold"/>
              </a:rPr>
              <a:t> </a:t>
            </a:r>
            <a:r>
              <a:rPr lang="pl-PL" sz="3300" dirty="0" err="1">
                <a:solidFill>
                  <a:srgbClr val="BED72F"/>
                </a:solidFill>
                <a:latin typeface="Roboto Bold"/>
              </a:rPr>
              <a:t>hour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 is when sunlight gives the environment a warm hue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2495093"/>
            <a:ext cx="8290560" cy="3410166"/>
          </a:xfrm>
          <a:custGeom>
            <a:avLst/>
            <a:gdLst/>
            <a:ahLst/>
            <a:cxnLst/>
            <a:rect l="l" t="t" r="r" b="b"/>
            <a:pathLst>
              <a:path w="8290560" h="3410166">
                <a:moveTo>
                  <a:pt x="0" y="0"/>
                </a:moveTo>
                <a:lnTo>
                  <a:pt x="8290560" y="0"/>
                </a:lnTo>
                <a:lnTo>
                  <a:pt x="8290560" y="3410166"/>
                </a:lnTo>
                <a:lnTo>
                  <a:pt x="0" y="34101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4104" b="-2817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750570"/>
            <a:ext cx="8290560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0"/>
              </a:lnSpc>
              <a:spcBef>
                <a:spcPct val="0"/>
              </a:spcBef>
            </a:pPr>
            <a:r>
              <a:rPr lang="pl-PL" sz="2900" dirty="0" err="1">
                <a:solidFill>
                  <a:srgbClr val="BED72F"/>
                </a:solidFill>
                <a:latin typeface="Roboto Bold"/>
              </a:rPr>
              <a:t>Golden</a:t>
            </a:r>
            <a:r>
              <a:rPr lang="pl-PL" sz="2900" dirty="0">
                <a:solidFill>
                  <a:srgbClr val="BED72F"/>
                </a:solidFill>
                <a:latin typeface="Roboto Bold"/>
              </a:rPr>
              <a:t> </a:t>
            </a:r>
            <a:r>
              <a:rPr lang="pl-PL" sz="2900" dirty="0" err="1">
                <a:solidFill>
                  <a:srgbClr val="BED72F"/>
                </a:solidFill>
                <a:latin typeface="Roboto Bold"/>
              </a:rPr>
              <a:t>hour</a:t>
            </a:r>
            <a:r>
              <a:rPr lang="pl-PL" sz="2900" dirty="0">
                <a:solidFill>
                  <a:srgbClr val="BED72F"/>
                </a:solidFill>
                <a:latin typeface="Roboto Bold"/>
              </a:rPr>
              <a:t> 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is the moment accompanying the rising of the sun, the time during and just after sunrise, but also the moment just before and during sunset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731520"/>
            <a:ext cx="3899002" cy="5852160"/>
          </a:xfrm>
          <a:custGeom>
            <a:avLst/>
            <a:gdLst/>
            <a:ahLst/>
            <a:cxnLst/>
            <a:rect l="l" t="t" r="r" b="b"/>
            <a:pathLst>
              <a:path w="3899002" h="5852160">
                <a:moveTo>
                  <a:pt x="0" y="0"/>
                </a:moveTo>
                <a:lnTo>
                  <a:pt x="3899002" y="0"/>
                </a:lnTo>
                <a:lnTo>
                  <a:pt x="3899002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640" r="-6264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5028499" y="2039620"/>
            <a:ext cx="4330690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0"/>
              </a:lnSpc>
            </a:pPr>
            <a:r>
              <a:rPr lang="en-US" sz="2900" dirty="0">
                <a:solidFill>
                  <a:srgbClr val="BED72F"/>
                </a:solidFill>
                <a:latin typeface="Roboto Bold"/>
              </a:rPr>
              <a:t>Don't shoot against the sun</a:t>
            </a:r>
          </a:p>
          <a:p>
            <a:pPr algn="ctr">
              <a:lnSpc>
                <a:spcPts val="3190"/>
              </a:lnSpc>
            </a:pPr>
            <a:r>
              <a:rPr lang="en-US" sz="2900" dirty="0">
                <a:solidFill>
                  <a:srgbClr val="000000"/>
                </a:solidFill>
                <a:latin typeface="Roboto"/>
              </a:rPr>
              <a:t>- position yourself so that you have the light behind you</a:t>
            </a:r>
            <a:r>
              <a:rPr lang="pl-PL" sz="29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pl-PL" sz="2900" dirty="0" err="1">
                <a:solidFill>
                  <a:srgbClr val="000000"/>
                </a:solidFill>
                <a:latin typeface="Roboto"/>
              </a:rPr>
              <a:t>or</a:t>
            </a:r>
            <a:r>
              <a:rPr lang="pl-PL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900" dirty="0" err="1">
                <a:solidFill>
                  <a:srgbClr val="000000"/>
                </a:solidFill>
                <a:latin typeface="Roboto"/>
              </a:rPr>
              <a:t>even</a:t>
            </a:r>
            <a:r>
              <a:rPr lang="pl-PL" sz="29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preferably</a:t>
            </a:r>
            <a:r>
              <a:rPr lang="pl-PL" sz="2900" dirty="0">
                <a:solidFill>
                  <a:srgbClr val="000000"/>
                </a:solidFill>
                <a:latin typeface="Roboto"/>
              </a:rPr>
              <a:t>,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from the side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2586677"/>
            <a:ext cx="3282539" cy="3997003"/>
          </a:xfrm>
          <a:custGeom>
            <a:avLst/>
            <a:gdLst/>
            <a:ahLst/>
            <a:cxnLst/>
            <a:rect l="l" t="t" r="r" b="b"/>
            <a:pathLst>
              <a:path w="3282539" h="3997003">
                <a:moveTo>
                  <a:pt x="0" y="0"/>
                </a:moveTo>
                <a:lnTo>
                  <a:pt x="3282539" y="0"/>
                </a:lnTo>
                <a:lnTo>
                  <a:pt x="3282539" y="3997003"/>
                </a:lnTo>
                <a:lnTo>
                  <a:pt x="0" y="39970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-962161">
            <a:off x="1376630" y="3005468"/>
            <a:ext cx="525693" cy="1032610"/>
          </a:xfrm>
          <a:custGeom>
            <a:avLst/>
            <a:gdLst/>
            <a:ahLst/>
            <a:cxnLst/>
            <a:rect l="l" t="t" r="r" b="b"/>
            <a:pathLst>
              <a:path w="525693" h="1032610">
                <a:moveTo>
                  <a:pt x="0" y="0"/>
                </a:moveTo>
                <a:lnTo>
                  <a:pt x="525692" y="0"/>
                </a:lnTo>
                <a:lnTo>
                  <a:pt x="525692" y="1032610"/>
                </a:lnTo>
                <a:lnTo>
                  <a:pt x="0" y="1032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506885" y="1507321"/>
            <a:ext cx="8290560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30"/>
              </a:lnSpc>
            </a:pPr>
            <a:r>
              <a:rPr lang="en-US" sz="3300" dirty="0">
                <a:solidFill>
                  <a:srgbClr val="BED72F"/>
                </a:solidFill>
                <a:latin typeface="Roboto Bold"/>
              </a:rPr>
              <a:t>Use additional light sources</a:t>
            </a:r>
            <a:endParaRPr lang="en-US" sz="3300" dirty="0">
              <a:solidFill>
                <a:srgbClr val="000000"/>
              </a:solidFill>
              <a:latin typeface="Roboto"/>
            </a:endParaRPr>
          </a:p>
          <a:p>
            <a:pPr algn="r">
              <a:lnSpc>
                <a:spcPts val="3630"/>
              </a:lnSpc>
            </a:pPr>
            <a:r>
              <a:rPr lang="en-US" sz="3300" dirty="0">
                <a:solidFill>
                  <a:srgbClr val="000000"/>
                </a:solidFill>
                <a:latin typeface="Roboto"/>
              </a:rPr>
              <a:t>- e.g. street</a:t>
            </a:r>
            <a:r>
              <a:rPr lang="pl-PL" sz="3300" dirty="0" err="1">
                <a:solidFill>
                  <a:srgbClr val="000000"/>
                </a:solidFill>
                <a:latin typeface="Roboto"/>
              </a:rPr>
              <a:t>lights</a:t>
            </a:r>
            <a:r>
              <a:rPr lang="pl-PL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or the flash from your phone's camera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731520"/>
            <a:ext cx="3906317" cy="5852160"/>
          </a:xfrm>
          <a:custGeom>
            <a:avLst/>
            <a:gdLst/>
            <a:ahLst/>
            <a:cxnLst/>
            <a:rect l="l" t="t" r="r" b="b"/>
            <a:pathLst>
              <a:path w="3906317" h="5852160">
                <a:moveTo>
                  <a:pt x="0" y="0"/>
                </a:moveTo>
                <a:lnTo>
                  <a:pt x="3906317" y="0"/>
                </a:lnTo>
                <a:lnTo>
                  <a:pt x="3906317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1148172"/>
            <a:ext cx="8290560" cy="264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600" dirty="0">
                <a:solidFill>
                  <a:srgbClr val="BED72F"/>
                </a:solidFill>
                <a:latin typeface="Roboto Bold"/>
              </a:rPr>
              <a:t>Image </a:t>
            </a:r>
            <a:r>
              <a:rPr lang="en-US" sz="3600" dirty="0" err="1">
                <a:solidFill>
                  <a:srgbClr val="BED72F"/>
                </a:solidFill>
                <a:latin typeface="Roboto Bold"/>
              </a:rPr>
              <a:t>stabilisation</a:t>
            </a:r>
            <a:r>
              <a:rPr lang="en-US" sz="3600" dirty="0">
                <a:solidFill>
                  <a:srgbClr val="BED72F"/>
                </a:solidFill>
                <a:latin typeface="Roboto Bold"/>
              </a:rPr>
              <a:t>  </a:t>
            </a:r>
          </a:p>
          <a:p>
            <a:pPr algn="ctr">
              <a:lnSpc>
                <a:spcPts val="3630"/>
              </a:lnSpc>
            </a:pPr>
            <a:endParaRPr lang="en-US" sz="3600" dirty="0">
              <a:solidFill>
                <a:srgbClr val="BED72F"/>
              </a:solidFill>
              <a:latin typeface="Roboto Bold"/>
            </a:endParaRPr>
          </a:p>
          <a:p>
            <a:pPr algn="ctr">
              <a:lnSpc>
                <a:spcPts val="3190"/>
              </a:lnSpc>
            </a:pPr>
            <a:r>
              <a:rPr lang="en-US" sz="2900" dirty="0">
                <a:solidFill>
                  <a:srgbClr val="000000"/>
                </a:solidFill>
                <a:latin typeface="Roboto"/>
              </a:rPr>
              <a:t>Most smartphones are equipped with</a:t>
            </a:r>
            <a:r>
              <a:rPr lang="pl-PL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900" dirty="0" err="1">
                <a:solidFill>
                  <a:srgbClr val="000000"/>
                </a:solidFill>
                <a:latin typeface="Roboto"/>
              </a:rPr>
              <a:t>function</a:t>
            </a:r>
            <a:r>
              <a:rPr lang="pl-PL" sz="2900" dirty="0">
                <a:solidFill>
                  <a:srgbClr val="000000"/>
                </a:solidFill>
                <a:latin typeface="Roboto"/>
              </a:rPr>
              <a:t> of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image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stabilisation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.</a:t>
            </a:r>
          </a:p>
          <a:p>
            <a:pPr algn="ctr">
              <a:lnSpc>
                <a:spcPts val="3190"/>
              </a:lnSpc>
            </a:pPr>
            <a:endParaRPr lang="en-US" sz="29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3630"/>
              </a:lnSpc>
              <a:spcBef>
                <a:spcPct val="0"/>
              </a:spcBef>
            </a:pPr>
            <a:endParaRPr lang="en-US" sz="290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731520"/>
            <a:ext cx="9753600" cy="5445087"/>
          </a:xfrm>
          <a:custGeom>
            <a:avLst/>
            <a:gdLst/>
            <a:ahLst/>
            <a:cxnLst/>
            <a:rect l="l" t="t" r="r" b="b"/>
            <a:pathLst>
              <a:path w="9753600" h="5445087">
                <a:moveTo>
                  <a:pt x="0" y="0"/>
                </a:moveTo>
                <a:lnTo>
                  <a:pt x="9753600" y="0"/>
                </a:lnTo>
                <a:lnTo>
                  <a:pt x="9753600" y="5445087"/>
                </a:lnTo>
                <a:lnTo>
                  <a:pt x="0" y="5445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9872" b="-6898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1356254"/>
            <a:ext cx="7446768" cy="112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  <a:spcBef>
                <a:spcPct val="0"/>
              </a:spcBef>
            </a:pPr>
            <a:r>
              <a:rPr lang="en-US" sz="4000" dirty="0">
                <a:solidFill>
                  <a:srgbClr val="FFFEFE"/>
                </a:solidFill>
                <a:latin typeface="Roboto Bold"/>
              </a:rPr>
              <a:t>Stage 1: What is mobile photography - a brief history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3143098" y="3105722"/>
            <a:ext cx="1733702" cy="2926080"/>
          </a:xfrm>
          <a:custGeom>
            <a:avLst/>
            <a:gdLst/>
            <a:ahLst/>
            <a:cxnLst/>
            <a:rect l="l" t="t" r="r" b="b"/>
            <a:pathLst>
              <a:path w="1733702" h="2926080">
                <a:moveTo>
                  <a:pt x="0" y="0"/>
                </a:moveTo>
                <a:lnTo>
                  <a:pt x="1733702" y="0"/>
                </a:lnTo>
                <a:lnTo>
                  <a:pt x="1733702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4009949" y="2835066"/>
            <a:ext cx="2098681" cy="2466399"/>
          </a:xfrm>
          <a:custGeom>
            <a:avLst/>
            <a:gdLst/>
            <a:ahLst/>
            <a:cxnLst/>
            <a:rect l="l" t="t" r="r" b="b"/>
            <a:pathLst>
              <a:path w="2098681" h="2466399">
                <a:moveTo>
                  <a:pt x="0" y="0"/>
                </a:moveTo>
                <a:lnTo>
                  <a:pt x="2098681" y="0"/>
                </a:lnTo>
                <a:lnTo>
                  <a:pt x="2098681" y="2466399"/>
                </a:lnTo>
                <a:lnTo>
                  <a:pt x="0" y="24663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731520" y="496252"/>
            <a:ext cx="8290560" cy="3465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600" dirty="0">
                <a:solidFill>
                  <a:srgbClr val="BED72F"/>
                </a:solidFill>
                <a:latin typeface="Roboto Bold"/>
              </a:rPr>
              <a:t>Image </a:t>
            </a:r>
            <a:r>
              <a:rPr lang="en-US" sz="3600" dirty="0" err="1">
                <a:solidFill>
                  <a:srgbClr val="BED72F"/>
                </a:solidFill>
                <a:latin typeface="Roboto Bold"/>
              </a:rPr>
              <a:t>stabilisation</a:t>
            </a:r>
            <a:r>
              <a:rPr lang="en-US" sz="3600" dirty="0">
                <a:solidFill>
                  <a:srgbClr val="BED72F"/>
                </a:solidFill>
                <a:latin typeface="Roboto Bold"/>
              </a:rPr>
              <a:t>  </a:t>
            </a:r>
          </a:p>
          <a:p>
            <a:pPr algn="ctr">
              <a:lnSpc>
                <a:spcPts val="3630"/>
              </a:lnSpc>
            </a:pPr>
            <a:endParaRPr lang="en-US" sz="3600" dirty="0">
              <a:solidFill>
                <a:srgbClr val="BED72F"/>
              </a:solidFill>
              <a:latin typeface="Roboto Bold"/>
            </a:endParaRPr>
          </a:p>
          <a:p>
            <a:pPr algn="ctr">
              <a:lnSpc>
                <a:spcPts val="3190"/>
              </a:lnSpc>
            </a:pPr>
            <a:r>
              <a:rPr lang="en-US" sz="2900" dirty="0">
                <a:solidFill>
                  <a:srgbClr val="000000"/>
                </a:solidFill>
                <a:latin typeface="Roboto"/>
              </a:rPr>
              <a:t>When taking a photo with the help of a tripod, it is worth using the</a:t>
            </a:r>
            <a:r>
              <a:rPr lang="pl-PL" sz="29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900" dirty="0">
                <a:solidFill>
                  <a:srgbClr val="BED72F"/>
                </a:solidFill>
                <a:latin typeface="Roboto Bold"/>
              </a:rPr>
              <a:t>s</a:t>
            </a:r>
            <a:r>
              <a:rPr lang="pl-PL" sz="2900" dirty="0">
                <a:solidFill>
                  <a:srgbClr val="BED72F"/>
                </a:solidFill>
                <a:latin typeface="Roboto Bold"/>
              </a:rPr>
              <a:t>elf-</a:t>
            </a:r>
            <a:r>
              <a:rPr lang="pl-PL" sz="2900" dirty="0" err="1">
                <a:solidFill>
                  <a:srgbClr val="BED72F"/>
                </a:solidFill>
                <a:latin typeface="Roboto Bold"/>
              </a:rPr>
              <a:t>timer</a:t>
            </a:r>
            <a:r>
              <a:rPr lang="pl-PL" sz="2900" dirty="0">
                <a:solidFill>
                  <a:srgbClr val="BED72F"/>
                </a:solidFill>
                <a:latin typeface="Roboto Bold"/>
              </a:rPr>
              <a:t> </a:t>
            </a:r>
            <a:r>
              <a:rPr lang="pl-PL" sz="2900" dirty="0" err="1">
                <a:solidFill>
                  <a:srgbClr val="BED72F"/>
                </a:solidFill>
                <a:latin typeface="Roboto Bold"/>
              </a:rPr>
              <a:t>function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, which will additionally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stabilise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the image. </a:t>
            </a:r>
          </a:p>
          <a:p>
            <a:pPr algn="ctr">
              <a:lnSpc>
                <a:spcPts val="3190"/>
              </a:lnSpc>
            </a:pPr>
            <a:endParaRPr lang="en-US" sz="29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3190"/>
              </a:lnSpc>
            </a:pPr>
            <a:endParaRPr lang="en-US" sz="29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3630"/>
              </a:lnSpc>
              <a:spcBef>
                <a:spcPct val="0"/>
              </a:spcBef>
            </a:pPr>
            <a:endParaRPr lang="en-US" sz="290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731520"/>
            <a:ext cx="9753600" cy="5445087"/>
          </a:xfrm>
          <a:custGeom>
            <a:avLst/>
            <a:gdLst/>
            <a:ahLst/>
            <a:cxnLst/>
            <a:rect l="l" t="t" r="r" b="b"/>
            <a:pathLst>
              <a:path w="9753600" h="5445087">
                <a:moveTo>
                  <a:pt x="0" y="0"/>
                </a:moveTo>
                <a:lnTo>
                  <a:pt x="9753600" y="0"/>
                </a:lnTo>
                <a:lnTo>
                  <a:pt x="9753600" y="5445087"/>
                </a:lnTo>
                <a:lnTo>
                  <a:pt x="0" y="5445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172" b="-1717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264038" y="1021432"/>
            <a:ext cx="8551310" cy="1139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48"/>
              </a:lnSpc>
              <a:spcBef>
                <a:spcPct val="0"/>
              </a:spcBef>
            </a:pPr>
            <a:r>
              <a:rPr lang="en-US" sz="4044" dirty="0">
                <a:solidFill>
                  <a:srgbClr val="FEDD2B"/>
                </a:solidFill>
                <a:latin typeface="Roboto Bold"/>
              </a:rPr>
              <a:t>Stage 3: Creative functions of smartphone cameras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0748" y="6322355"/>
            <a:ext cx="2292105" cy="522650"/>
          </a:xfrm>
          <a:custGeom>
            <a:avLst/>
            <a:gdLst/>
            <a:ahLst/>
            <a:cxnLst/>
            <a:rect l="l" t="t" r="r" b="b"/>
            <a:pathLst>
              <a:path w="2292105" h="522650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2154169"/>
            <a:ext cx="8290560" cy="3962497"/>
          </a:xfrm>
          <a:custGeom>
            <a:avLst/>
            <a:gdLst/>
            <a:ahLst/>
            <a:cxnLst/>
            <a:rect l="l" t="t" r="r" b="b"/>
            <a:pathLst>
              <a:path w="8290560" h="3962497">
                <a:moveTo>
                  <a:pt x="0" y="0"/>
                </a:moveTo>
                <a:lnTo>
                  <a:pt x="8290560" y="0"/>
                </a:lnTo>
                <a:lnTo>
                  <a:pt x="8290560" y="3962497"/>
                </a:lnTo>
                <a:lnTo>
                  <a:pt x="0" y="39624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500" t="-39336" b="-939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548305"/>
            <a:ext cx="8290560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0"/>
              </a:lnSpc>
            </a:pPr>
            <a:r>
              <a:rPr lang="en-US" sz="3300" dirty="0" err="1">
                <a:solidFill>
                  <a:srgbClr val="BED72F"/>
                </a:solidFill>
                <a:latin typeface="Roboto Bold"/>
              </a:rPr>
              <a:t>Portr</a:t>
            </a:r>
            <a:r>
              <a:rPr lang="pl-PL" sz="3300" dirty="0" err="1">
                <a:solidFill>
                  <a:srgbClr val="BED72F"/>
                </a:solidFill>
                <a:latin typeface="Roboto Bold"/>
              </a:rPr>
              <a:t>ai</a:t>
            </a:r>
            <a:r>
              <a:rPr lang="en-US" sz="3300" dirty="0">
                <a:solidFill>
                  <a:srgbClr val="BED72F"/>
                </a:solidFill>
                <a:latin typeface="Roboto Bold"/>
              </a:rPr>
              <a:t>t</a:t>
            </a:r>
            <a:r>
              <a:rPr lang="en-US" sz="3300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with bokeh effect</a:t>
            </a:r>
          </a:p>
          <a:p>
            <a:pPr algn="ctr">
              <a:lnSpc>
                <a:spcPts val="2970"/>
              </a:lnSpc>
              <a:spcBef>
                <a:spcPct val="0"/>
              </a:spcBef>
            </a:pPr>
            <a:r>
              <a:rPr lang="en-US" sz="2700" dirty="0">
                <a:solidFill>
                  <a:srgbClr val="000000"/>
                </a:solidFill>
                <a:latin typeface="Roboto"/>
              </a:rPr>
              <a:t>Use the "Portrait" function, take close-up shots, increase the distance between subject and background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0748" y="6326216"/>
            <a:ext cx="2292105" cy="522650"/>
          </a:xfrm>
          <a:custGeom>
            <a:avLst/>
            <a:gdLst/>
            <a:ahLst/>
            <a:cxnLst/>
            <a:rect l="l" t="t" r="r" b="b"/>
            <a:pathLst>
              <a:path w="2292105" h="522650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2525871"/>
            <a:ext cx="8290560" cy="3222955"/>
          </a:xfrm>
          <a:custGeom>
            <a:avLst/>
            <a:gdLst/>
            <a:ahLst/>
            <a:cxnLst/>
            <a:rect l="l" t="t" r="r" b="b"/>
            <a:pathLst>
              <a:path w="8290560" h="3222955">
                <a:moveTo>
                  <a:pt x="0" y="0"/>
                </a:moveTo>
                <a:lnTo>
                  <a:pt x="8290560" y="0"/>
                </a:lnTo>
                <a:lnTo>
                  <a:pt x="8290560" y="3222955"/>
                </a:lnTo>
                <a:lnTo>
                  <a:pt x="0" y="32229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731520" y="3657600"/>
            <a:ext cx="8290560" cy="934572"/>
          </a:xfrm>
          <a:custGeom>
            <a:avLst/>
            <a:gdLst/>
            <a:ahLst/>
            <a:cxnLst/>
            <a:rect l="l" t="t" r="r" b="b"/>
            <a:pathLst>
              <a:path w="8290560" h="934572">
                <a:moveTo>
                  <a:pt x="0" y="0"/>
                </a:moveTo>
                <a:lnTo>
                  <a:pt x="8290560" y="0"/>
                </a:lnTo>
                <a:lnTo>
                  <a:pt x="8290560" y="934572"/>
                </a:lnTo>
                <a:lnTo>
                  <a:pt x="0" y="9345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731520" y="548305"/>
            <a:ext cx="8290560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0"/>
              </a:lnSpc>
            </a:pPr>
            <a:r>
              <a:rPr lang="en-US" sz="3300" dirty="0">
                <a:solidFill>
                  <a:srgbClr val="BED72F"/>
                </a:solidFill>
                <a:latin typeface="Roboto Bold"/>
              </a:rPr>
              <a:t>Panorama</a:t>
            </a:r>
          </a:p>
          <a:p>
            <a:pPr algn="ctr">
              <a:lnSpc>
                <a:spcPts val="1430"/>
              </a:lnSpc>
            </a:pPr>
            <a:endParaRPr lang="en-US" sz="3300" dirty="0">
              <a:solidFill>
                <a:srgbClr val="BED72F"/>
              </a:solidFill>
              <a:latin typeface="Roboto Bold"/>
            </a:endParaRPr>
          </a:p>
          <a:p>
            <a:pPr algn="ctr">
              <a:lnSpc>
                <a:spcPts val="2970"/>
              </a:lnSpc>
              <a:spcBef>
                <a:spcPct val="0"/>
              </a:spcBef>
            </a:pPr>
            <a:r>
              <a:rPr lang="en-US" sz="2700" dirty="0">
                <a:solidFill>
                  <a:srgbClr val="000000"/>
                </a:solidFill>
                <a:latin typeface="Roboto"/>
              </a:rPr>
              <a:t>The panorama mode is useful when we want to capture an area in a photo that is wider or higher than the area that our camera frame covers.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0748" y="6326216"/>
            <a:ext cx="2292105" cy="522650"/>
          </a:xfrm>
          <a:custGeom>
            <a:avLst/>
            <a:gdLst/>
            <a:ahLst/>
            <a:cxnLst/>
            <a:rect l="l" t="t" r="r" b="b"/>
            <a:pathLst>
              <a:path w="2292105" h="522650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731520"/>
            <a:ext cx="3142039" cy="5200793"/>
          </a:xfrm>
          <a:custGeom>
            <a:avLst/>
            <a:gdLst/>
            <a:ahLst/>
            <a:cxnLst/>
            <a:rect l="l" t="t" r="r" b="b"/>
            <a:pathLst>
              <a:path w="3142039" h="5200793">
                <a:moveTo>
                  <a:pt x="0" y="0"/>
                </a:moveTo>
                <a:lnTo>
                  <a:pt x="3142039" y="0"/>
                </a:lnTo>
                <a:lnTo>
                  <a:pt x="3142039" y="5200793"/>
                </a:lnTo>
                <a:lnTo>
                  <a:pt x="0" y="52007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39" r="-1477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-5400000">
            <a:off x="-405583" y="3038781"/>
            <a:ext cx="5200793" cy="586271"/>
          </a:xfrm>
          <a:custGeom>
            <a:avLst/>
            <a:gdLst/>
            <a:ahLst/>
            <a:cxnLst/>
            <a:rect l="l" t="t" r="r" b="b"/>
            <a:pathLst>
              <a:path w="5200793" h="586271">
                <a:moveTo>
                  <a:pt x="0" y="0"/>
                </a:moveTo>
                <a:lnTo>
                  <a:pt x="5200793" y="0"/>
                </a:lnTo>
                <a:lnTo>
                  <a:pt x="5200793" y="586271"/>
                </a:lnTo>
                <a:lnTo>
                  <a:pt x="0" y="586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4406002" y="1879883"/>
            <a:ext cx="4852054" cy="1163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0"/>
              </a:lnSpc>
            </a:pPr>
            <a:r>
              <a:rPr lang="pl-PL" sz="3300" dirty="0">
                <a:solidFill>
                  <a:srgbClr val="BED72F"/>
                </a:solidFill>
                <a:latin typeface="Roboto Bold"/>
              </a:rPr>
              <a:t>P</a:t>
            </a:r>
            <a:r>
              <a:rPr lang="en-US" sz="3300" dirty="0" err="1">
                <a:solidFill>
                  <a:srgbClr val="BED72F"/>
                </a:solidFill>
                <a:latin typeface="Roboto Bold"/>
              </a:rPr>
              <a:t>anoram</a:t>
            </a:r>
            <a:r>
              <a:rPr lang="pl-PL" sz="3300" dirty="0">
                <a:solidFill>
                  <a:srgbClr val="BED72F"/>
                </a:solidFill>
                <a:latin typeface="Roboto Bold"/>
              </a:rPr>
              <a:t>a </a:t>
            </a:r>
            <a:r>
              <a:rPr lang="pl-PL" sz="3300" dirty="0" err="1">
                <a:solidFill>
                  <a:srgbClr val="BED72F"/>
                </a:solidFill>
                <a:latin typeface="Roboto Bold"/>
              </a:rPr>
              <a:t>mode</a:t>
            </a:r>
            <a:r>
              <a:rPr lang="en-US" sz="3300" dirty="0">
                <a:solidFill>
                  <a:srgbClr val="BED72F"/>
                </a:solidFill>
                <a:latin typeface="Roboto Bold"/>
              </a:rPr>
              <a:t> </a:t>
            </a:r>
            <a:r>
              <a:rPr lang="pl-PL" sz="3300" dirty="0" err="1">
                <a:solidFill>
                  <a:srgbClr val="000000"/>
                </a:solidFill>
                <a:latin typeface="Roboto"/>
              </a:rPr>
              <a:t>can</a:t>
            </a:r>
            <a:r>
              <a:rPr lang="pl-PL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3300" dirty="0" err="1">
                <a:solidFill>
                  <a:srgbClr val="000000"/>
                </a:solidFill>
                <a:latin typeface="Roboto"/>
              </a:rPr>
              <a:t>also</a:t>
            </a:r>
            <a:r>
              <a:rPr lang="pl-PL" sz="3300" dirty="0">
                <a:solidFill>
                  <a:srgbClr val="000000"/>
                </a:solidFill>
                <a:latin typeface="Roboto"/>
              </a:rPr>
              <a:t> be </a:t>
            </a:r>
            <a:r>
              <a:rPr lang="pl-PL" sz="3300" dirty="0" err="1">
                <a:solidFill>
                  <a:srgbClr val="000000"/>
                </a:solidFill>
                <a:latin typeface="Roboto"/>
              </a:rPr>
              <a:t>used</a:t>
            </a:r>
            <a:r>
              <a:rPr lang="pl-PL" sz="3300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3300" dirty="0" err="1">
                <a:solidFill>
                  <a:srgbClr val="000000"/>
                </a:solidFill>
                <a:latin typeface="Roboto"/>
              </a:rPr>
              <a:t>vertically</a:t>
            </a:r>
            <a:endParaRPr lang="en-US" sz="33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1430"/>
              </a:lnSpc>
              <a:spcBef>
                <a:spcPct val="0"/>
              </a:spcBef>
            </a:pPr>
            <a:endParaRPr lang="en-US" sz="330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0748" y="6326216"/>
            <a:ext cx="2292105" cy="522650"/>
          </a:xfrm>
          <a:custGeom>
            <a:avLst/>
            <a:gdLst/>
            <a:ahLst/>
            <a:cxnLst/>
            <a:rect l="l" t="t" r="r" b="b"/>
            <a:pathLst>
              <a:path w="2292105" h="522650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2092586"/>
            <a:ext cx="8290560" cy="3956032"/>
          </a:xfrm>
          <a:custGeom>
            <a:avLst/>
            <a:gdLst/>
            <a:ahLst/>
            <a:cxnLst/>
            <a:rect l="l" t="t" r="r" b="b"/>
            <a:pathLst>
              <a:path w="8290560" h="3956032">
                <a:moveTo>
                  <a:pt x="0" y="0"/>
                </a:moveTo>
                <a:lnTo>
                  <a:pt x="8290560" y="0"/>
                </a:lnTo>
                <a:lnTo>
                  <a:pt x="8290560" y="3956032"/>
                </a:lnTo>
                <a:lnTo>
                  <a:pt x="0" y="39560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962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2636182" y="417499"/>
            <a:ext cx="4171763" cy="744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2"/>
              </a:lnSpc>
            </a:pPr>
            <a:r>
              <a:rPr lang="pl-PL" sz="3611" dirty="0" err="1">
                <a:solidFill>
                  <a:srgbClr val="BED72F"/>
                </a:solidFill>
                <a:latin typeface="Roboto Bold"/>
              </a:rPr>
              <a:t>Night</a:t>
            </a:r>
            <a:r>
              <a:rPr lang="pl-PL" sz="3611" dirty="0">
                <a:solidFill>
                  <a:srgbClr val="BED72F"/>
                </a:solidFill>
                <a:latin typeface="Roboto Bold"/>
              </a:rPr>
              <a:t> </a:t>
            </a:r>
            <a:r>
              <a:rPr lang="pl-PL" sz="3611" dirty="0" err="1">
                <a:solidFill>
                  <a:srgbClr val="BED72F"/>
                </a:solidFill>
                <a:latin typeface="Roboto Bold"/>
              </a:rPr>
              <a:t>shots</a:t>
            </a:r>
            <a:endParaRPr lang="en-US" sz="3611" dirty="0">
              <a:solidFill>
                <a:srgbClr val="BED72F"/>
              </a:solidFill>
              <a:latin typeface="Roboto Bold"/>
            </a:endParaRPr>
          </a:p>
          <a:p>
            <a:pPr algn="ctr">
              <a:lnSpc>
                <a:spcPts val="1229"/>
              </a:lnSpc>
              <a:spcBef>
                <a:spcPct val="0"/>
              </a:spcBef>
            </a:pPr>
            <a:endParaRPr lang="en-US" sz="3611" dirty="0">
              <a:solidFill>
                <a:srgbClr val="BED72F"/>
              </a:solidFill>
              <a:latin typeface="Robot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31520" y="992682"/>
            <a:ext cx="8173167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7"/>
              </a:lnSpc>
              <a:spcBef>
                <a:spcPct val="0"/>
              </a:spcBef>
            </a:pPr>
            <a:r>
              <a:rPr lang="pl-PL" sz="2506" dirty="0" err="1">
                <a:solidFill>
                  <a:srgbClr val="100F0D"/>
                </a:solidFill>
                <a:latin typeface="Roboto"/>
              </a:rPr>
              <a:t>Turn</a:t>
            </a:r>
            <a:r>
              <a:rPr lang="pl-PL" sz="2506" dirty="0">
                <a:solidFill>
                  <a:srgbClr val="100F0D"/>
                </a:solidFill>
                <a:latin typeface="Roboto"/>
              </a:rPr>
              <a:t> on the</a:t>
            </a:r>
            <a:r>
              <a:rPr lang="en-US" sz="2506" dirty="0">
                <a:solidFill>
                  <a:srgbClr val="100F0D"/>
                </a:solidFill>
                <a:latin typeface="Roboto"/>
              </a:rPr>
              <a:t> </a:t>
            </a:r>
            <a:r>
              <a:rPr lang="pl-PL" sz="2506" dirty="0" err="1">
                <a:solidFill>
                  <a:srgbClr val="BED72F"/>
                </a:solidFill>
                <a:latin typeface="Roboto"/>
              </a:rPr>
              <a:t>night</a:t>
            </a:r>
            <a:r>
              <a:rPr lang="pl-PL" sz="2506" dirty="0">
                <a:solidFill>
                  <a:srgbClr val="BED72F"/>
                </a:solidFill>
                <a:latin typeface="Roboto"/>
              </a:rPr>
              <a:t> </a:t>
            </a:r>
            <a:r>
              <a:rPr lang="pl-PL" sz="2506" dirty="0" err="1">
                <a:solidFill>
                  <a:srgbClr val="BED72F"/>
                </a:solidFill>
                <a:latin typeface="Roboto"/>
              </a:rPr>
              <a:t>mode</a:t>
            </a:r>
            <a:r>
              <a:rPr lang="en-US" sz="2506" dirty="0">
                <a:solidFill>
                  <a:srgbClr val="100F0D"/>
                </a:solidFill>
                <a:latin typeface="Roboto"/>
              </a:rPr>
              <a:t>, look for light that illuminates the frame (e.g. streetlights), use a tripod or other form of phone </a:t>
            </a:r>
            <a:r>
              <a:rPr lang="en-US" sz="2506" dirty="0" err="1">
                <a:solidFill>
                  <a:srgbClr val="100F0D"/>
                </a:solidFill>
                <a:latin typeface="Roboto"/>
              </a:rPr>
              <a:t>stabilisation</a:t>
            </a:r>
            <a:r>
              <a:rPr lang="en-US" sz="2506" dirty="0">
                <a:solidFill>
                  <a:srgbClr val="100F0D"/>
                </a:solidFill>
                <a:latin typeface="Roboto"/>
              </a:rPr>
              <a:t> to </a:t>
            </a:r>
            <a:r>
              <a:rPr lang="en-US" sz="2506" dirty="0" err="1">
                <a:solidFill>
                  <a:srgbClr val="100F0D"/>
                </a:solidFill>
                <a:latin typeface="Roboto"/>
              </a:rPr>
              <a:t>stabilise</a:t>
            </a:r>
            <a:r>
              <a:rPr lang="en-US" sz="2506" dirty="0">
                <a:solidFill>
                  <a:srgbClr val="100F0D"/>
                </a:solidFill>
                <a:latin typeface="Roboto"/>
              </a:rPr>
              <a:t> your phone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0748" y="6583680"/>
            <a:ext cx="2292105" cy="522650"/>
          </a:xfrm>
          <a:custGeom>
            <a:avLst/>
            <a:gdLst/>
            <a:ahLst/>
            <a:cxnLst/>
            <a:rect l="l" t="t" r="r" b="b"/>
            <a:pathLst>
              <a:path w="2292105" h="522650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895807"/>
            <a:ext cx="3453055" cy="5523586"/>
          </a:xfrm>
          <a:custGeom>
            <a:avLst/>
            <a:gdLst/>
            <a:ahLst/>
            <a:cxnLst/>
            <a:rect l="l" t="t" r="r" b="b"/>
            <a:pathLst>
              <a:path w="3453055" h="5523586">
                <a:moveTo>
                  <a:pt x="0" y="0"/>
                </a:moveTo>
                <a:lnTo>
                  <a:pt x="3453055" y="0"/>
                </a:lnTo>
                <a:lnTo>
                  <a:pt x="3453055" y="5523586"/>
                </a:lnTo>
                <a:lnTo>
                  <a:pt x="0" y="55235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4009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563168" y="914857"/>
            <a:ext cx="4842990" cy="5873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9"/>
              </a:lnSpc>
            </a:pPr>
            <a:r>
              <a:rPr lang="pl-PL" sz="3171" dirty="0">
                <a:solidFill>
                  <a:srgbClr val="BED72F"/>
                </a:solidFill>
                <a:latin typeface="Roboto Bold"/>
              </a:rPr>
              <a:t>Black &amp; </a:t>
            </a:r>
            <a:r>
              <a:rPr lang="pl-PL" sz="3171" dirty="0" err="1">
                <a:solidFill>
                  <a:srgbClr val="BED72F"/>
                </a:solidFill>
                <a:latin typeface="Roboto Bold"/>
              </a:rPr>
              <a:t>white</a:t>
            </a:r>
            <a:r>
              <a:rPr lang="pl-PL" sz="3171" dirty="0">
                <a:solidFill>
                  <a:srgbClr val="BED72F"/>
                </a:solidFill>
                <a:latin typeface="Roboto Bold"/>
              </a:rPr>
              <a:t> </a:t>
            </a:r>
            <a:r>
              <a:rPr lang="pl-PL" sz="3171" dirty="0" err="1">
                <a:solidFill>
                  <a:srgbClr val="BED72F"/>
                </a:solidFill>
                <a:latin typeface="Roboto Bold"/>
              </a:rPr>
              <a:t>photos</a:t>
            </a:r>
            <a:endParaRPr lang="en-US" sz="3171" dirty="0">
              <a:solidFill>
                <a:srgbClr val="BED72F"/>
              </a:solidFill>
              <a:latin typeface="Roboto Bold"/>
            </a:endParaRPr>
          </a:p>
          <a:p>
            <a:pPr>
              <a:lnSpc>
                <a:spcPts val="2643"/>
              </a:lnSpc>
            </a:pPr>
            <a:endParaRPr lang="en-US" sz="3171" dirty="0">
              <a:solidFill>
                <a:srgbClr val="BED72F"/>
              </a:solidFill>
              <a:latin typeface="Roboto Bold"/>
            </a:endParaRPr>
          </a:p>
          <a:p>
            <a:pPr marL="560292" lvl="1" indent="-280146">
              <a:lnSpc>
                <a:spcPts val="2854"/>
              </a:lnSpc>
              <a:buFont typeface="Arial"/>
              <a:buChar char="•"/>
            </a:pPr>
            <a:r>
              <a:rPr lang="en-US" sz="2595" dirty="0">
                <a:solidFill>
                  <a:srgbClr val="000000"/>
                </a:solidFill>
                <a:latin typeface="Roboto"/>
              </a:rPr>
              <a:t>highlights the shape of buildings and other urban infrastructure objects</a:t>
            </a:r>
            <a:endParaRPr lang="pl-PL" sz="2595" dirty="0">
              <a:solidFill>
                <a:srgbClr val="000000"/>
              </a:solidFill>
              <a:latin typeface="Roboto"/>
            </a:endParaRPr>
          </a:p>
          <a:p>
            <a:pPr marL="280146" lvl="1">
              <a:lnSpc>
                <a:spcPts val="2854"/>
              </a:lnSpc>
            </a:pPr>
            <a:endParaRPr lang="en-US" sz="2595" dirty="0">
              <a:solidFill>
                <a:srgbClr val="000000"/>
              </a:solidFill>
              <a:latin typeface="Roboto"/>
            </a:endParaRPr>
          </a:p>
          <a:p>
            <a:pPr marL="560292" lvl="1" indent="-280146">
              <a:lnSpc>
                <a:spcPts val="2854"/>
              </a:lnSpc>
              <a:buFont typeface="Arial"/>
              <a:buChar char="•"/>
            </a:pPr>
            <a:r>
              <a:rPr lang="en-US" sz="2595" dirty="0">
                <a:solidFill>
                  <a:srgbClr val="000000"/>
                </a:solidFill>
                <a:latin typeface="Roboto"/>
              </a:rPr>
              <a:t>is ideal for portraits</a:t>
            </a:r>
            <a:endParaRPr lang="pl-PL" sz="2595" dirty="0">
              <a:solidFill>
                <a:srgbClr val="000000"/>
              </a:solidFill>
              <a:latin typeface="Roboto"/>
            </a:endParaRPr>
          </a:p>
          <a:p>
            <a:pPr marL="280146" lvl="1">
              <a:lnSpc>
                <a:spcPts val="2854"/>
              </a:lnSpc>
            </a:pPr>
            <a:endParaRPr lang="en-US" sz="2595" dirty="0">
              <a:solidFill>
                <a:srgbClr val="000000"/>
              </a:solidFill>
              <a:latin typeface="Roboto"/>
            </a:endParaRPr>
          </a:p>
          <a:p>
            <a:pPr marL="560292" lvl="1" indent="-280146">
              <a:lnSpc>
                <a:spcPts val="2854"/>
              </a:lnSpc>
              <a:buFont typeface="Arial"/>
              <a:buChar char="•"/>
            </a:pPr>
            <a:r>
              <a:rPr lang="en-US" sz="2595" dirty="0">
                <a:solidFill>
                  <a:srgbClr val="000000"/>
                </a:solidFill>
                <a:latin typeface="Roboto"/>
              </a:rPr>
              <a:t>the most important element of black and white photographs is their contrast and the chiaroscuro</a:t>
            </a:r>
            <a:r>
              <a:rPr lang="pl-PL" sz="2595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595" dirty="0" err="1">
                <a:solidFill>
                  <a:srgbClr val="000000"/>
                </a:solidFill>
                <a:latin typeface="Roboto"/>
              </a:rPr>
              <a:t>impact</a:t>
            </a:r>
            <a:endParaRPr lang="en-US" sz="2595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643"/>
              </a:lnSpc>
            </a:pPr>
            <a:endParaRPr lang="en-US" sz="2595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643"/>
              </a:lnSpc>
            </a:pPr>
            <a:endParaRPr lang="en-US" sz="2595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643"/>
              </a:lnSpc>
            </a:pPr>
            <a:endParaRPr lang="en-US" sz="2595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854"/>
              </a:lnSpc>
              <a:spcBef>
                <a:spcPct val="0"/>
              </a:spcBef>
            </a:pPr>
            <a:endParaRPr lang="en-US" sz="2595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0748" y="6326216"/>
            <a:ext cx="2292105" cy="522650"/>
          </a:xfrm>
          <a:custGeom>
            <a:avLst/>
            <a:gdLst/>
            <a:ahLst/>
            <a:cxnLst/>
            <a:rect l="l" t="t" r="r" b="b"/>
            <a:pathLst>
              <a:path w="2292105" h="522650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1256493"/>
            <a:ext cx="8290560" cy="4822687"/>
          </a:xfrm>
          <a:custGeom>
            <a:avLst/>
            <a:gdLst/>
            <a:ahLst/>
            <a:cxnLst/>
            <a:rect l="l" t="t" r="r" b="b"/>
            <a:pathLst>
              <a:path w="8290560" h="4822687">
                <a:moveTo>
                  <a:pt x="0" y="0"/>
                </a:moveTo>
                <a:lnTo>
                  <a:pt x="8290560" y="0"/>
                </a:lnTo>
                <a:lnTo>
                  <a:pt x="8290560" y="4822686"/>
                </a:lnTo>
                <a:lnTo>
                  <a:pt x="0" y="48226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38" t="-38570" r="-373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548305"/>
            <a:ext cx="8290560" cy="900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0"/>
              </a:lnSpc>
            </a:pPr>
            <a:r>
              <a:rPr lang="pl-PL" sz="3500" dirty="0">
                <a:solidFill>
                  <a:srgbClr val="BED72F"/>
                </a:solidFill>
                <a:latin typeface="Roboto Bold"/>
              </a:rPr>
              <a:t>Manual </a:t>
            </a:r>
            <a:r>
              <a:rPr lang="pl-PL" sz="3500" dirty="0" err="1">
                <a:solidFill>
                  <a:srgbClr val="BED72F"/>
                </a:solidFill>
                <a:latin typeface="Roboto Bold"/>
              </a:rPr>
              <a:t>settings</a:t>
            </a:r>
            <a:r>
              <a:rPr lang="en-US" sz="3500" dirty="0">
                <a:solidFill>
                  <a:srgbClr val="BED72F"/>
                </a:solidFill>
                <a:latin typeface="Roboto Bold"/>
              </a:rPr>
              <a:t> - PRO</a:t>
            </a:r>
          </a:p>
          <a:p>
            <a:pPr algn="ctr">
              <a:lnSpc>
                <a:spcPts val="2970"/>
              </a:lnSpc>
              <a:spcBef>
                <a:spcPct val="0"/>
              </a:spcBef>
            </a:pPr>
            <a:endParaRPr lang="en-US" sz="3500" dirty="0">
              <a:solidFill>
                <a:srgbClr val="BED72F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0748" y="6326216"/>
            <a:ext cx="2292105" cy="522650"/>
          </a:xfrm>
          <a:custGeom>
            <a:avLst/>
            <a:gdLst/>
            <a:ahLst/>
            <a:cxnLst/>
            <a:rect l="l" t="t" r="r" b="b"/>
            <a:pathLst>
              <a:path w="2292105" h="522650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31520" y="2415396"/>
            <a:ext cx="8290560" cy="2423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Roboto"/>
              </a:rPr>
              <a:t>By setting the ISO correctly, you can achieve good image quality by letting in just the right amount of light</a:t>
            </a:r>
            <a:endParaRPr lang="pl-PL" sz="2499" dirty="0">
              <a:solidFill>
                <a:srgbClr val="000000"/>
              </a:solidFill>
              <a:latin typeface="Roboto"/>
            </a:endParaRPr>
          </a:p>
          <a:p>
            <a:pPr marL="269874" lvl="1">
              <a:lnSpc>
                <a:spcPts val="2749"/>
              </a:lnSpc>
            </a:pPr>
            <a:endParaRPr lang="en-US" sz="2499" dirty="0">
              <a:solidFill>
                <a:srgbClr val="000000"/>
              </a:solidFill>
              <a:latin typeface="Roboto"/>
            </a:endParaRPr>
          </a:p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Roboto"/>
              </a:rPr>
              <a:t>High ISO increases the camera's sensitivity to light, which works well in low-light areas</a:t>
            </a:r>
            <a:endParaRPr lang="pl-PL" sz="2499" dirty="0">
              <a:solidFill>
                <a:srgbClr val="000000"/>
              </a:solidFill>
              <a:latin typeface="Roboto"/>
            </a:endParaRPr>
          </a:p>
          <a:p>
            <a:pPr marL="269874" lvl="1">
              <a:lnSpc>
                <a:spcPts val="2749"/>
              </a:lnSpc>
            </a:pPr>
            <a:endParaRPr lang="en-US" sz="2499" dirty="0">
              <a:solidFill>
                <a:srgbClr val="000000"/>
              </a:solidFill>
              <a:latin typeface="Roboto"/>
            </a:endParaRPr>
          </a:p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Roboto"/>
              </a:rPr>
              <a:t>Low ISO values are suitable for well-lit scenes</a:t>
            </a:r>
          </a:p>
        </p:txBody>
      </p:sp>
      <p:sp>
        <p:nvSpPr>
          <p:cNvPr id="4" name="Freeform 4"/>
          <p:cNvSpPr/>
          <p:nvPr/>
        </p:nvSpPr>
        <p:spPr>
          <a:xfrm rot="-5400000">
            <a:off x="4068470" y="-91313"/>
            <a:ext cx="1616659" cy="2926080"/>
          </a:xfrm>
          <a:custGeom>
            <a:avLst/>
            <a:gdLst/>
            <a:ahLst/>
            <a:cxnLst/>
            <a:rect l="l" t="t" r="r" b="b"/>
            <a:pathLst>
              <a:path w="1616659" h="2926080">
                <a:moveTo>
                  <a:pt x="0" y="0"/>
                </a:moveTo>
                <a:lnTo>
                  <a:pt x="1616660" y="0"/>
                </a:lnTo>
                <a:lnTo>
                  <a:pt x="161666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4268450" y="781177"/>
            <a:ext cx="121670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BED72F"/>
                </a:solidFill>
                <a:latin typeface="Roboto Bold"/>
              </a:rPr>
              <a:t>ISO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0748" y="6326216"/>
            <a:ext cx="2292105" cy="522650"/>
          </a:xfrm>
          <a:custGeom>
            <a:avLst/>
            <a:gdLst/>
            <a:ahLst/>
            <a:cxnLst/>
            <a:rect l="l" t="t" r="r" b="b"/>
            <a:pathLst>
              <a:path w="2292105" h="522650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598982" y="2541616"/>
            <a:ext cx="8290560" cy="3808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Roboto"/>
              </a:rPr>
              <a:t>"S"</a:t>
            </a:r>
            <a:r>
              <a:rPr lang="pl-PL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499" dirty="0" err="1">
                <a:solidFill>
                  <a:srgbClr val="000000"/>
                </a:solidFill>
                <a:latin typeface="Roboto"/>
              </a:rPr>
              <a:t>stands</a:t>
            </a:r>
            <a:r>
              <a:rPr lang="pl-PL" sz="2499" dirty="0">
                <a:solidFill>
                  <a:srgbClr val="000000"/>
                </a:solidFill>
                <a:latin typeface="Roboto"/>
              </a:rPr>
              <a:t> for 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Shutter</a:t>
            </a:r>
            <a:endParaRPr lang="pl-PL" sz="2499" dirty="0">
              <a:solidFill>
                <a:srgbClr val="000000"/>
              </a:solidFill>
              <a:latin typeface="Roboto"/>
            </a:endParaRPr>
          </a:p>
          <a:p>
            <a:pPr marL="269874" lvl="1">
              <a:lnSpc>
                <a:spcPts val="2749"/>
              </a:lnSpc>
            </a:pPr>
            <a:endParaRPr lang="en-US" sz="2499" dirty="0">
              <a:solidFill>
                <a:srgbClr val="000000"/>
              </a:solidFill>
              <a:latin typeface="Roboto"/>
            </a:endParaRPr>
          </a:p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Roboto"/>
              </a:rPr>
              <a:t>Adjustment allows you to change the shutter speed, i.e. the exposure</a:t>
            </a:r>
            <a:endParaRPr lang="pl-PL" sz="2499" dirty="0">
              <a:solidFill>
                <a:srgbClr val="000000"/>
              </a:solidFill>
              <a:latin typeface="Roboto"/>
            </a:endParaRPr>
          </a:p>
          <a:p>
            <a:pPr marL="269874" lvl="1">
              <a:lnSpc>
                <a:spcPts val="2749"/>
              </a:lnSpc>
            </a:pPr>
            <a:endParaRPr lang="en-US" sz="2499" dirty="0">
              <a:solidFill>
                <a:srgbClr val="000000"/>
              </a:solidFill>
              <a:latin typeface="Roboto"/>
            </a:endParaRPr>
          </a:p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Roboto"/>
              </a:rPr>
              <a:t>When you want a blur-free picture, set a fast exposure time (e.g. for hand-held photography).</a:t>
            </a:r>
            <a:endParaRPr lang="pl-PL" sz="2499" dirty="0">
              <a:solidFill>
                <a:srgbClr val="000000"/>
              </a:solidFill>
              <a:latin typeface="Roboto"/>
            </a:endParaRPr>
          </a:p>
          <a:p>
            <a:pPr marL="269874" lvl="1">
              <a:lnSpc>
                <a:spcPts val="2749"/>
              </a:lnSpc>
            </a:pPr>
            <a:endParaRPr lang="en-US" sz="2499" dirty="0">
              <a:solidFill>
                <a:srgbClr val="000000"/>
              </a:solidFill>
              <a:latin typeface="Roboto"/>
            </a:endParaRPr>
          </a:p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Roboto"/>
              </a:rPr>
              <a:t>A long exposure time can give an interesting effect, but the photos will be heavily blurred, so it's best to use a tripod</a:t>
            </a:r>
          </a:p>
        </p:txBody>
      </p:sp>
      <p:sp>
        <p:nvSpPr>
          <p:cNvPr id="4" name="Freeform 4"/>
          <p:cNvSpPr/>
          <p:nvPr/>
        </p:nvSpPr>
        <p:spPr>
          <a:xfrm rot="-5400000">
            <a:off x="4068470" y="-91313"/>
            <a:ext cx="1616659" cy="2926080"/>
          </a:xfrm>
          <a:custGeom>
            <a:avLst/>
            <a:gdLst/>
            <a:ahLst/>
            <a:cxnLst/>
            <a:rect l="l" t="t" r="r" b="b"/>
            <a:pathLst>
              <a:path w="1616659" h="2926080">
                <a:moveTo>
                  <a:pt x="0" y="0"/>
                </a:moveTo>
                <a:lnTo>
                  <a:pt x="1616660" y="0"/>
                </a:lnTo>
                <a:lnTo>
                  <a:pt x="161666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4569171" y="618923"/>
            <a:ext cx="615257" cy="1353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31"/>
              </a:lnSpc>
            </a:pPr>
            <a:r>
              <a:rPr lang="en-US" sz="7879">
                <a:solidFill>
                  <a:srgbClr val="BED72F"/>
                </a:solidFill>
                <a:latin typeface="Roboto Bold"/>
              </a:rPr>
              <a:t>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2550" y="453858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6612908" y="731520"/>
            <a:ext cx="2409172" cy="5852160"/>
          </a:xfrm>
          <a:custGeom>
            <a:avLst/>
            <a:gdLst/>
            <a:ahLst/>
            <a:cxnLst/>
            <a:rect l="l" t="t" r="r" b="b"/>
            <a:pathLst>
              <a:path w="2409172" h="5852160">
                <a:moveTo>
                  <a:pt x="0" y="0"/>
                </a:moveTo>
                <a:lnTo>
                  <a:pt x="2409172" y="0"/>
                </a:lnTo>
                <a:lnTo>
                  <a:pt x="2409172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5271" r="-793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92550" y="2129155"/>
            <a:ext cx="6120359" cy="3154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0"/>
              </a:lnSpc>
              <a:spcBef>
                <a:spcPct val="0"/>
              </a:spcBef>
            </a:pPr>
            <a:r>
              <a:rPr lang="pl-PL" sz="3700" dirty="0">
                <a:solidFill>
                  <a:srgbClr val="BED72F"/>
                </a:solidFill>
                <a:latin typeface="Roboto Bold"/>
              </a:rPr>
              <a:t>M</a:t>
            </a:r>
            <a:r>
              <a:rPr lang="en-US" sz="3700" dirty="0" err="1">
                <a:solidFill>
                  <a:srgbClr val="BED72F"/>
                </a:solidFill>
                <a:latin typeface="Roboto Bold"/>
              </a:rPr>
              <a:t>obil</a:t>
            </a:r>
            <a:r>
              <a:rPr lang="pl-PL" sz="3700" dirty="0">
                <a:solidFill>
                  <a:srgbClr val="BED72F"/>
                </a:solidFill>
                <a:latin typeface="Roboto Bold"/>
              </a:rPr>
              <a:t>e </a:t>
            </a:r>
            <a:r>
              <a:rPr lang="pl-PL" sz="3700" dirty="0" err="1">
                <a:solidFill>
                  <a:srgbClr val="BED72F"/>
                </a:solidFill>
                <a:latin typeface="Roboto Bold"/>
              </a:rPr>
              <a:t>photography</a:t>
            </a:r>
            <a:r>
              <a:rPr lang="en-US" sz="3700" dirty="0">
                <a:solidFill>
                  <a:srgbClr val="000000"/>
                </a:solidFill>
                <a:latin typeface="Roboto Bold"/>
              </a:rPr>
              <a:t> </a:t>
            </a:r>
          </a:p>
          <a:p>
            <a:pPr>
              <a:lnSpc>
                <a:spcPts val="4070"/>
              </a:lnSpc>
              <a:spcBef>
                <a:spcPct val="0"/>
              </a:spcBef>
            </a:pPr>
            <a:r>
              <a:rPr lang="en-US" sz="3700" dirty="0">
                <a:solidFill>
                  <a:srgbClr val="000000"/>
                </a:solidFill>
                <a:latin typeface="Roboto"/>
              </a:rPr>
              <a:t>is the conscious and planned creative process of taking photographs using a mobile device, such as a smartphone or tablet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0748" y="6326216"/>
            <a:ext cx="2292105" cy="522650"/>
          </a:xfrm>
          <a:custGeom>
            <a:avLst/>
            <a:gdLst/>
            <a:ahLst/>
            <a:cxnLst/>
            <a:rect l="l" t="t" r="r" b="b"/>
            <a:pathLst>
              <a:path w="2292105" h="522650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31520" y="2884711"/>
            <a:ext cx="8290560" cy="2423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Roboto"/>
              </a:rPr>
              <a:t>EV</a:t>
            </a:r>
            <a:r>
              <a:rPr lang="pl-PL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499" dirty="0" err="1">
                <a:solidFill>
                  <a:srgbClr val="000000"/>
                </a:solidFill>
                <a:latin typeface="Roboto"/>
              </a:rPr>
              <a:t>is</a:t>
            </a:r>
            <a:r>
              <a:rPr lang="pl-PL" sz="2499" dirty="0">
                <a:solidFill>
                  <a:srgbClr val="000000"/>
                </a:solidFill>
                <a:latin typeface="Roboto"/>
              </a:rPr>
              <a:t> the </a:t>
            </a:r>
            <a:r>
              <a:rPr lang="pl-PL" sz="2499" dirty="0" err="1">
                <a:solidFill>
                  <a:srgbClr val="000000"/>
                </a:solidFill>
                <a:latin typeface="Roboto"/>
              </a:rPr>
              <a:t>exposure</a:t>
            </a:r>
            <a:r>
              <a:rPr lang="pl-PL" sz="2499" dirty="0">
                <a:solidFill>
                  <a:srgbClr val="000000"/>
                </a:solidFill>
                <a:latin typeface="Roboto"/>
              </a:rPr>
              <a:t> </a:t>
            </a:r>
            <a:r>
              <a:rPr lang="pl-PL" sz="2499" dirty="0" err="1">
                <a:solidFill>
                  <a:srgbClr val="000000"/>
                </a:solidFill>
                <a:latin typeface="Roboto"/>
              </a:rPr>
              <a:t>value</a:t>
            </a:r>
            <a:r>
              <a:rPr lang="pl-PL" sz="2499" dirty="0">
                <a:solidFill>
                  <a:srgbClr val="000000"/>
                </a:solidFill>
                <a:latin typeface="Roboto"/>
              </a:rPr>
              <a:t> of the </a:t>
            </a:r>
            <a:r>
              <a:rPr lang="pl-PL" sz="2499" dirty="0" err="1">
                <a:solidFill>
                  <a:srgbClr val="000000"/>
                </a:solidFill>
                <a:latin typeface="Roboto"/>
              </a:rPr>
              <a:t>photo</a:t>
            </a:r>
            <a:endParaRPr lang="en-US" sz="2499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749"/>
              </a:lnSpc>
            </a:pPr>
            <a:endParaRPr lang="en-US" sz="2499" dirty="0">
              <a:solidFill>
                <a:srgbClr val="000000"/>
              </a:solidFill>
              <a:latin typeface="Roboto"/>
            </a:endParaRPr>
          </a:p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Roboto"/>
              </a:rPr>
              <a:t>The lower the exposure value, the darker the frame will be</a:t>
            </a:r>
            <a:endParaRPr lang="pl-PL" sz="2499" dirty="0">
              <a:solidFill>
                <a:srgbClr val="000000"/>
              </a:solidFill>
              <a:latin typeface="Roboto"/>
            </a:endParaRPr>
          </a:p>
          <a:p>
            <a:pPr marL="269874" lvl="1">
              <a:lnSpc>
                <a:spcPts val="2749"/>
              </a:lnSpc>
            </a:pPr>
            <a:endParaRPr lang="en-US" sz="2499" dirty="0">
              <a:solidFill>
                <a:srgbClr val="000000"/>
              </a:solidFill>
              <a:latin typeface="Roboto"/>
            </a:endParaRPr>
          </a:p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Roboto"/>
              </a:rPr>
              <a:t>The higher the exposure value, the brighter the photo will be</a:t>
            </a:r>
          </a:p>
        </p:txBody>
      </p:sp>
      <p:sp>
        <p:nvSpPr>
          <p:cNvPr id="4" name="Freeform 4"/>
          <p:cNvSpPr/>
          <p:nvPr/>
        </p:nvSpPr>
        <p:spPr>
          <a:xfrm rot="-5400000">
            <a:off x="4068470" y="-91313"/>
            <a:ext cx="1616659" cy="2926080"/>
          </a:xfrm>
          <a:custGeom>
            <a:avLst/>
            <a:gdLst/>
            <a:ahLst/>
            <a:cxnLst/>
            <a:rect l="l" t="t" r="r" b="b"/>
            <a:pathLst>
              <a:path w="1616659" h="2926080">
                <a:moveTo>
                  <a:pt x="0" y="0"/>
                </a:moveTo>
                <a:lnTo>
                  <a:pt x="1616660" y="0"/>
                </a:lnTo>
                <a:lnTo>
                  <a:pt x="161666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4038600" y="618923"/>
            <a:ext cx="1600200" cy="1353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31"/>
              </a:lnSpc>
            </a:pPr>
            <a:r>
              <a:rPr lang="en-US" sz="7879" dirty="0">
                <a:solidFill>
                  <a:srgbClr val="BED72F"/>
                </a:solidFill>
                <a:latin typeface="Roboto Bold"/>
              </a:rPr>
              <a:t>EV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0748" y="6326216"/>
            <a:ext cx="2292105" cy="522650"/>
          </a:xfrm>
          <a:custGeom>
            <a:avLst/>
            <a:gdLst/>
            <a:ahLst/>
            <a:cxnLst/>
            <a:rect l="l" t="t" r="r" b="b"/>
            <a:pathLst>
              <a:path w="2292105" h="522650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31520" y="1833003"/>
            <a:ext cx="8290560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11" lvl="1" indent="-313055">
              <a:lnSpc>
                <a:spcPts val="3190"/>
              </a:lnSpc>
              <a:buFont typeface="Arial"/>
              <a:buChar char="•"/>
            </a:pPr>
            <a:r>
              <a:rPr lang="en-US" sz="2900" dirty="0">
                <a:solidFill>
                  <a:srgbClr val="000000"/>
                </a:solidFill>
                <a:latin typeface="Roboto"/>
              </a:rPr>
              <a:t>If you are not satisfied with the results, you can edit your photos using the free applications</a:t>
            </a:r>
            <a:endParaRPr lang="pl-PL" sz="2900" dirty="0">
              <a:solidFill>
                <a:srgbClr val="000000"/>
              </a:solidFill>
              <a:latin typeface="Roboto"/>
            </a:endParaRPr>
          </a:p>
          <a:p>
            <a:pPr marL="313056" lvl="1">
              <a:lnSpc>
                <a:spcPts val="3190"/>
              </a:lnSpc>
            </a:pPr>
            <a:endParaRPr lang="en-US" sz="2900" dirty="0">
              <a:solidFill>
                <a:srgbClr val="000000"/>
              </a:solidFill>
              <a:latin typeface="Roboto"/>
            </a:endParaRPr>
          </a:p>
          <a:p>
            <a:pPr marL="626111" lvl="1" indent="-313055">
              <a:lnSpc>
                <a:spcPts val="3190"/>
              </a:lnSpc>
              <a:buFont typeface="Arial"/>
              <a:buChar char="•"/>
            </a:pPr>
            <a:r>
              <a:rPr lang="en-US" sz="2900" dirty="0">
                <a:solidFill>
                  <a:srgbClr val="000000"/>
                </a:solidFill>
                <a:latin typeface="Roboto"/>
              </a:rPr>
              <a:t>Functions include image straightening and cropping, contrast,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colour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saturation, brightening and darkening, or the use of filters</a:t>
            </a:r>
            <a:endParaRPr lang="pl-PL" sz="2900" dirty="0">
              <a:solidFill>
                <a:srgbClr val="000000"/>
              </a:solidFill>
              <a:latin typeface="Roboto"/>
            </a:endParaRPr>
          </a:p>
          <a:p>
            <a:pPr marL="313056" lvl="1">
              <a:lnSpc>
                <a:spcPts val="3190"/>
              </a:lnSpc>
            </a:pPr>
            <a:endParaRPr lang="en-US" sz="2900" dirty="0">
              <a:solidFill>
                <a:srgbClr val="000000"/>
              </a:solidFill>
              <a:latin typeface="Roboto"/>
            </a:endParaRPr>
          </a:p>
          <a:p>
            <a:pPr marL="626111" lvl="1" indent="-313055">
              <a:lnSpc>
                <a:spcPts val="3190"/>
              </a:lnSpc>
              <a:buFont typeface="Arial"/>
              <a:buChar char="•"/>
            </a:pPr>
            <a:r>
              <a:rPr lang="en-US" sz="2900" dirty="0">
                <a:solidFill>
                  <a:srgbClr val="000000"/>
                </a:solidFill>
                <a:latin typeface="Roboto"/>
              </a:rPr>
              <a:t>Do not over-edit - moderation is important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1520" y="936382"/>
            <a:ext cx="8290560" cy="900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0"/>
              </a:lnSpc>
            </a:pPr>
            <a:r>
              <a:rPr lang="pl-PL" sz="3500" dirty="0">
                <a:solidFill>
                  <a:srgbClr val="BED72F"/>
                </a:solidFill>
                <a:latin typeface="Roboto Bold"/>
              </a:rPr>
              <a:t>Smartphone </a:t>
            </a:r>
            <a:r>
              <a:rPr lang="pl-PL" sz="3500" dirty="0" err="1">
                <a:solidFill>
                  <a:srgbClr val="BED72F"/>
                </a:solidFill>
                <a:latin typeface="Roboto Bold"/>
              </a:rPr>
              <a:t>apps</a:t>
            </a:r>
            <a:endParaRPr lang="en-US" sz="3500" dirty="0">
              <a:solidFill>
                <a:srgbClr val="BED72F"/>
              </a:solidFill>
              <a:latin typeface="Roboto Bold"/>
            </a:endParaRPr>
          </a:p>
          <a:p>
            <a:pPr algn="ctr">
              <a:lnSpc>
                <a:spcPts val="2970"/>
              </a:lnSpc>
              <a:spcBef>
                <a:spcPct val="0"/>
              </a:spcBef>
            </a:pPr>
            <a:endParaRPr lang="en-US" sz="3500" dirty="0">
              <a:solidFill>
                <a:srgbClr val="BED72F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0748" y="6326216"/>
            <a:ext cx="2292105" cy="522650"/>
          </a:xfrm>
          <a:custGeom>
            <a:avLst/>
            <a:gdLst/>
            <a:ahLst/>
            <a:cxnLst/>
            <a:rect l="l" t="t" r="r" b="b"/>
            <a:pathLst>
              <a:path w="2292105" h="522650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076029" y="2762559"/>
            <a:ext cx="1955014" cy="1955014"/>
          </a:xfrm>
          <a:custGeom>
            <a:avLst/>
            <a:gdLst/>
            <a:ahLst/>
            <a:cxnLst/>
            <a:rect l="l" t="t" r="r" b="b"/>
            <a:pathLst>
              <a:path w="1955014" h="1955014">
                <a:moveTo>
                  <a:pt x="0" y="0"/>
                </a:moveTo>
                <a:lnTo>
                  <a:pt x="1955014" y="0"/>
                </a:lnTo>
                <a:lnTo>
                  <a:pt x="1955014" y="1955015"/>
                </a:lnTo>
                <a:lnTo>
                  <a:pt x="0" y="19550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730748" y="2762559"/>
            <a:ext cx="2001721" cy="1955014"/>
          </a:xfrm>
          <a:custGeom>
            <a:avLst/>
            <a:gdLst/>
            <a:ahLst/>
            <a:cxnLst/>
            <a:rect l="l" t="t" r="r" b="b"/>
            <a:pathLst>
              <a:path w="2001721" h="1955014">
                <a:moveTo>
                  <a:pt x="0" y="0"/>
                </a:moveTo>
                <a:lnTo>
                  <a:pt x="2001721" y="0"/>
                </a:lnTo>
                <a:lnTo>
                  <a:pt x="2001721" y="1955015"/>
                </a:lnTo>
                <a:lnTo>
                  <a:pt x="0" y="19550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427794" y="2762559"/>
            <a:ext cx="1955014" cy="1955014"/>
          </a:xfrm>
          <a:custGeom>
            <a:avLst/>
            <a:gdLst/>
            <a:ahLst/>
            <a:cxnLst/>
            <a:rect l="l" t="t" r="r" b="b"/>
            <a:pathLst>
              <a:path w="1955014" h="1955014">
                <a:moveTo>
                  <a:pt x="0" y="0"/>
                </a:moveTo>
                <a:lnTo>
                  <a:pt x="1955014" y="0"/>
                </a:lnTo>
                <a:lnTo>
                  <a:pt x="1955014" y="1955015"/>
                </a:lnTo>
                <a:lnTo>
                  <a:pt x="0" y="19550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31520" y="936382"/>
            <a:ext cx="8290560" cy="900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0"/>
              </a:lnSpc>
            </a:pPr>
            <a:r>
              <a:rPr lang="pl-PL" sz="3500" dirty="0">
                <a:solidFill>
                  <a:srgbClr val="BED72F"/>
                </a:solidFill>
                <a:latin typeface="Roboto Bold"/>
              </a:rPr>
              <a:t>Smartphone </a:t>
            </a:r>
            <a:r>
              <a:rPr lang="pl-PL" sz="3500" dirty="0" err="1">
                <a:solidFill>
                  <a:srgbClr val="BED72F"/>
                </a:solidFill>
                <a:latin typeface="Roboto Bold"/>
              </a:rPr>
              <a:t>apps</a:t>
            </a:r>
            <a:endParaRPr lang="en-US" sz="3500" dirty="0">
              <a:solidFill>
                <a:srgbClr val="BED72F"/>
              </a:solidFill>
              <a:latin typeface="Roboto Bold"/>
            </a:endParaRPr>
          </a:p>
          <a:p>
            <a:pPr algn="ctr">
              <a:lnSpc>
                <a:spcPts val="2970"/>
              </a:lnSpc>
              <a:spcBef>
                <a:spcPct val="0"/>
              </a:spcBef>
            </a:pPr>
            <a:endParaRPr lang="en-US" sz="3500" dirty="0">
              <a:solidFill>
                <a:srgbClr val="BED72F"/>
              </a:solidFill>
              <a:latin typeface="Robot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76029" y="4837691"/>
            <a:ext cx="1955014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Roboto Bold"/>
              </a:rPr>
              <a:t>Snapseed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30748" y="4837691"/>
            <a:ext cx="2001721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Roboto Bold"/>
              </a:rPr>
              <a:t>Lightroom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27794" y="4837691"/>
            <a:ext cx="1955014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Roboto Bold"/>
              </a:rPr>
              <a:t>PicsArt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731520"/>
            <a:ext cx="9753600" cy="5445087"/>
          </a:xfrm>
          <a:custGeom>
            <a:avLst/>
            <a:gdLst/>
            <a:ahLst/>
            <a:cxnLst/>
            <a:rect l="l" t="t" r="r" b="b"/>
            <a:pathLst>
              <a:path w="9753600" h="5445087">
                <a:moveTo>
                  <a:pt x="0" y="0"/>
                </a:moveTo>
                <a:lnTo>
                  <a:pt x="9753600" y="0"/>
                </a:lnTo>
                <a:lnTo>
                  <a:pt x="9753600" y="5445087"/>
                </a:lnTo>
                <a:lnTo>
                  <a:pt x="0" y="5445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71" b="-967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365170" y="1144929"/>
            <a:ext cx="8770430" cy="1146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48"/>
              </a:lnSpc>
              <a:spcBef>
                <a:spcPct val="0"/>
              </a:spcBef>
            </a:pPr>
            <a:r>
              <a:rPr lang="en-US" sz="4044" dirty="0">
                <a:solidFill>
                  <a:srgbClr val="FEFEFE"/>
                </a:solidFill>
                <a:latin typeface="Roboto Bold"/>
              </a:rPr>
              <a:t>Stage 4: Practical exercise of taking photos with a smartphone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235813" y="3227753"/>
            <a:ext cx="1217678" cy="2055153"/>
          </a:xfrm>
          <a:custGeom>
            <a:avLst/>
            <a:gdLst/>
            <a:ahLst/>
            <a:cxnLst/>
            <a:rect l="l" t="t" r="r" b="b"/>
            <a:pathLst>
              <a:path w="1217678" h="2055153">
                <a:moveTo>
                  <a:pt x="0" y="0"/>
                </a:moveTo>
                <a:lnTo>
                  <a:pt x="1217679" y="0"/>
                </a:lnTo>
                <a:lnTo>
                  <a:pt x="1217679" y="2055153"/>
                </a:lnTo>
                <a:lnTo>
                  <a:pt x="0" y="205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0" y="1980718"/>
            <a:ext cx="9753600" cy="3787341"/>
          </a:xfrm>
          <a:custGeom>
            <a:avLst/>
            <a:gdLst/>
            <a:ahLst/>
            <a:cxnLst/>
            <a:rect l="l" t="t" r="r" b="b"/>
            <a:pathLst>
              <a:path w="9753600" h="3787341">
                <a:moveTo>
                  <a:pt x="0" y="0"/>
                </a:moveTo>
                <a:lnTo>
                  <a:pt x="9753600" y="0"/>
                </a:lnTo>
                <a:lnTo>
                  <a:pt x="9753600" y="3787340"/>
                </a:lnTo>
                <a:lnTo>
                  <a:pt x="0" y="3787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17" t="-64242" b="-959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1389119" y="1092114"/>
            <a:ext cx="6975362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599"/>
              </a:lnSpc>
            </a:pPr>
            <a:r>
              <a:rPr lang="en-US" sz="3999" dirty="0">
                <a:solidFill>
                  <a:srgbClr val="BED72F"/>
                </a:solidFill>
                <a:latin typeface="Open Sans Bold"/>
              </a:rPr>
              <a:t>Draw and perform a task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731520"/>
            <a:ext cx="9753600" cy="5445087"/>
          </a:xfrm>
          <a:custGeom>
            <a:avLst/>
            <a:gdLst/>
            <a:ahLst/>
            <a:cxnLst/>
            <a:rect l="l" t="t" r="r" b="b"/>
            <a:pathLst>
              <a:path w="9753600" h="5445087">
                <a:moveTo>
                  <a:pt x="0" y="0"/>
                </a:moveTo>
                <a:lnTo>
                  <a:pt x="9753600" y="0"/>
                </a:lnTo>
                <a:lnTo>
                  <a:pt x="9753600" y="5445087"/>
                </a:lnTo>
                <a:lnTo>
                  <a:pt x="0" y="5445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71" b="-967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91585" y="5201576"/>
            <a:ext cx="8770430" cy="584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48"/>
              </a:lnSpc>
              <a:spcBef>
                <a:spcPct val="0"/>
              </a:spcBef>
            </a:pPr>
            <a:r>
              <a:rPr lang="en-US" sz="4044" dirty="0">
                <a:solidFill>
                  <a:srgbClr val="FEFEFE"/>
                </a:solidFill>
                <a:latin typeface="Roboto Bold"/>
              </a:rPr>
              <a:t>Stage 5: Summary and conclusion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312776"/>
            <a:ext cx="9753600" cy="5533949"/>
          </a:xfrm>
          <a:custGeom>
            <a:avLst/>
            <a:gdLst/>
            <a:ahLst/>
            <a:cxnLst/>
            <a:rect l="l" t="t" r="r" b="b"/>
            <a:pathLst>
              <a:path w="9753600" h="5533949">
                <a:moveTo>
                  <a:pt x="0" y="0"/>
                </a:moveTo>
                <a:lnTo>
                  <a:pt x="9753600" y="0"/>
                </a:lnTo>
                <a:lnTo>
                  <a:pt x="9753600" y="5533948"/>
                </a:lnTo>
                <a:lnTo>
                  <a:pt x="0" y="553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23" b="-88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5896471" y="2981175"/>
            <a:ext cx="1008924" cy="1347477"/>
          </a:xfrm>
          <a:custGeom>
            <a:avLst/>
            <a:gdLst/>
            <a:ahLst/>
            <a:cxnLst/>
            <a:rect l="l" t="t" r="r" b="b"/>
            <a:pathLst>
              <a:path w="1008924" h="1347477">
                <a:moveTo>
                  <a:pt x="0" y="0"/>
                </a:moveTo>
                <a:lnTo>
                  <a:pt x="1008924" y="0"/>
                </a:lnTo>
                <a:lnTo>
                  <a:pt x="1008924" y="1347477"/>
                </a:lnTo>
                <a:lnTo>
                  <a:pt x="0" y="1347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520827" y="962360"/>
            <a:ext cx="8711945" cy="167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 dirty="0">
                <a:solidFill>
                  <a:srgbClr val="FEFEFE"/>
                </a:solidFill>
                <a:latin typeface="Roboto Bold"/>
              </a:rPr>
              <a:t>Give yourself a moment to think about the frame concept before you take the picture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312776"/>
            <a:ext cx="9753600" cy="5533949"/>
          </a:xfrm>
          <a:custGeom>
            <a:avLst/>
            <a:gdLst/>
            <a:ahLst/>
            <a:cxnLst/>
            <a:rect l="l" t="t" r="r" b="b"/>
            <a:pathLst>
              <a:path w="9753600" h="5533949">
                <a:moveTo>
                  <a:pt x="0" y="0"/>
                </a:moveTo>
                <a:lnTo>
                  <a:pt x="9753600" y="0"/>
                </a:lnTo>
                <a:lnTo>
                  <a:pt x="9753600" y="5533948"/>
                </a:lnTo>
                <a:lnTo>
                  <a:pt x="0" y="553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23" b="-88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5870839" y="3361627"/>
            <a:ext cx="956681" cy="591947"/>
          </a:xfrm>
          <a:custGeom>
            <a:avLst/>
            <a:gdLst/>
            <a:ahLst/>
            <a:cxnLst/>
            <a:rect l="l" t="t" r="r" b="b"/>
            <a:pathLst>
              <a:path w="956681" h="591947">
                <a:moveTo>
                  <a:pt x="0" y="0"/>
                </a:moveTo>
                <a:lnTo>
                  <a:pt x="956681" y="0"/>
                </a:lnTo>
                <a:lnTo>
                  <a:pt x="956681" y="591946"/>
                </a:lnTo>
                <a:lnTo>
                  <a:pt x="0" y="5919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731520" y="1130914"/>
            <a:ext cx="6706151" cy="112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  <a:spcBef>
                <a:spcPct val="0"/>
              </a:spcBef>
            </a:pPr>
            <a:r>
              <a:rPr lang="en-US" sz="4000" dirty="0">
                <a:solidFill>
                  <a:srgbClr val="FEFEFE"/>
                </a:solidFill>
                <a:latin typeface="Roboto Bold"/>
              </a:rPr>
              <a:t>Consider appropriate composition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312776"/>
            <a:ext cx="9753600" cy="5533949"/>
          </a:xfrm>
          <a:custGeom>
            <a:avLst/>
            <a:gdLst/>
            <a:ahLst/>
            <a:cxnLst/>
            <a:rect l="l" t="t" r="r" b="b"/>
            <a:pathLst>
              <a:path w="9753600" h="5533949">
                <a:moveTo>
                  <a:pt x="0" y="0"/>
                </a:moveTo>
                <a:lnTo>
                  <a:pt x="9753600" y="0"/>
                </a:lnTo>
                <a:lnTo>
                  <a:pt x="9753600" y="5533948"/>
                </a:lnTo>
                <a:lnTo>
                  <a:pt x="0" y="553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23" b="-88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5881113" y="3191402"/>
            <a:ext cx="971247" cy="932397"/>
          </a:xfrm>
          <a:custGeom>
            <a:avLst/>
            <a:gdLst/>
            <a:ahLst/>
            <a:cxnLst/>
            <a:rect l="l" t="t" r="r" b="b"/>
            <a:pathLst>
              <a:path w="971247" h="932397">
                <a:moveTo>
                  <a:pt x="0" y="0"/>
                </a:moveTo>
                <a:lnTo>
                  <a:pt x="971247" y="0"/>
                </a:lnTo>
                <a:lnTo>
                  <a:pt x="971247" y="932396"/>
                </a:lnTo>
                <a:lnTo>
                  <a:pt x="0" y="9323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731520" y="894938"/>
            <a:ext cx="8088295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 dirty="0">
                <a:solidFill>
                  <a:srgbClr val="FEFEFE"/>
                </a:solidFill>
                <a:latin typeface="Roboto Bold"/>
              </a:rPr>
              <a:t>Use natural light - it is the best "painter of images"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312776"/>
            <a:ext cx="9753600" cy="5533949"/>
          </a:xfrm>
          <a:custGeom>
            <a:avLst/>
            <a:gdLst/>
            <a:ahLst/>
            <a:cxnLst/>
            <a:rect l="l" t="t" r="r" b="b"/>
            <a:pathLst>
              <a:path w="9753600" h="5533949">
                <a:moveTo>
                  <a:pt x="0" y="0"/>
                </a:moveTo>
                <a:lnTo>
                  <a:pt x="9753600" y="0"/>
                </a:lnTo>
                <a:lnTo>
                  <a:pt x="9753600" y="5533948"/>
                </a:lnTo>
                <a:lnTo>
                  <a:pt x="0" y="553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23" b="-88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5827590" y="3192363"/>
            <a:ext cx="1049689" cy="1116691"/>
          </a:xfrm>
          <a:custGeom>
            <a:avLst/>
            <a:gdLst/>
            <a:ahLst/>
            <a:cxnLst/>
            <a:rect l="l" t="t" r="r" b="b"/>
            <a:pathLst>
              <a:path w="1049689" h="1116691">
                <a:moveTo>
                  <a:pt x="0" y="0"/>
                </a:moveTo>
                <a:lnTo>
                  <a:pt x="1049689" y="0"/>
                </a:lnTo>
                <a:lnTo>
                  <a:pt x="1049689" y="1116690"/>
                </a:lnTo>
                <a:lnTo>
                  <a:pt x="0" y="1116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731520" y="894938"/>
            <a:ext cx="8088295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  <a:spcBef>
                <a:spcPct val="0"/>
              </a:spcBef>
            </a:pPr>
            <a:r>
              <a:rPr lang="en-US" sz="4000" dirty="0">
                <a:solidFill>
                  <a:srgbClr val="FEFEFE"/>
                </a:solidFill>
                <a:latin typeface="Roboto Bold"/>
              </a:rPr>
              <a:t>Try to </a:t>
            </a: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stabilise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 the image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31520" y="769620"/>
            <a:ext cx="6774685" cy="282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9"/>
              </a:lnSpc>
            </a:pPr>
            <a:r>
              <a:rPr lang="en-US" sz="3999" dirty="0">
                <a:solidFill>
                  <a:srgbClr val="000000"/>
                </a:solidFill>
                <a:latin typeface="Roboto"/>
              </a:rPr>
              <a:t>The creative </a:t>
            </a:r>
            <a:r>
              <a:rPr lang="en-US" sz="3999" dirty="0" err="1">
                <a:solidFill>
                  <a:srgbClr val="000000"/>
                </a:solidFill>
                <a:latin typeface="Roboto"/>
              </a:rPr>
              <a:t>proces</a:t>
            </a:r>
            <a:r>
              <a:rPr lang="pl-PL" sz="3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999" dirty="0">
                <a:solidFill>
                  <a:srgbClr val="BED72F"/>
                </a:solidFill>
                <a:latin typeface="Roboto Bold"/>
              </a:rPr>
              <a:t>is all about the person taking the photo,</a:t>
            </a:r>
            <a:r>
              <a:rPr lang="en-US" sz="3999" dirty="0">
                <a:solidFill>
                  <a:srgbClr val="BED72F"/>
                </a:solidFill>
                <a:latin typeface="Roboto"/>
              </a:rPr>
              <a:t> </a:t>
            </a:r>
            <a:r>
              <a:rPr lang="en-US" sz="3999" dirty="0">
                <a:solidFill>
                  <a:srgbClr val="000000"/>
                </a:solidFill>
                <a:latin typeface="Roboto"/>
              </a:rPr>
              <a:t>not the smartphone or tablet</a:t>
            </a:r>
          </a:p>
          <a:p>
            <a:pPr algn="r">
              <a:lnSpc>
                <a:spcPts val="4399"/>
              </a:lnSpc>
            </a:pPr>
            <a:endParaRPr lang="en-US" sz="3999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381593" y="3160034"/>
            <a:ext cx="2640487" cy="3423646"/>
          </a:xfrm>
          <a:custGeom>
            <a:avLst/>
            <a:gdLst/>
            <a:ahLst/>
            <a:cxnLst/>
            <a:rect l="l" t="t" r="r" b="b"/>
            <a:pathLst>
              <a:path w="2640487" h="3423646">
                <a:moveTo>
                  <a:pt x="0" y="0"/>
                </a:moveTo>
                <a:lnTo>
                  <a:pt x="2640487" y="0"/>
                </a:lnTo>
                <a:lnTo>
                  <a:pt x="2640487" y="3423646"/>
                </a:lnTo>
                <a:lnTo>
                  <a:pt x="0" y="34236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312776"/>
            <a:ext cx="9753600" cy="5533949"/>
          </a:xfrm>
          <a:custGeom>
            <a:avLst/>
            <a:gdLst/>
            <a:ahLst/>
            <a:cxnLst/>
            <a:rect l="l" t="t" r="r" b="b"/>
            <a:pathLst>
              <a:path w="9753600" h="5533949">
                <a:moveTo>
                  <a:pt x="0" y="0"/>
                </a:moveTo>
                <a:lnTo>
                  <a:pt x="9753600" y="0"/>
                </a:lnTo>
                <a:lnTo>
                  <a:pt x="9753600" y="5533948"/>
                </a:lnTo>
                <a:lnTo>
                  <a:pt x="0" y="553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23" b="-88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5774646" y="3079750"/>
            <a:ext cx="1210084" cy="778992"/>
          </a:xfrm>
          <a:custGeom>
            <a:avLst/>
            <a:gdLst/>
            <a:ahLst/>
            <a:cxnLst/>
            <a:rect l="l" t="t" r="r" b="b"/>
            <a:pathLst>
              <a:path w="1210084" h="778992">
                <a:moveTo>
                  <a:pt x="0" y="0"/>
                </a:moveTo>
                <a:lnTo>
                  <a:pt x="1210084" y="0"/>
                </a:lnTo>
                <a:lnTo>
                  <a:pt x="1210084" y="778992"/>
                </a:lnTo>
                <a:lnTo>
                  <a:pt x="0" y="7789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731520" y="894938"/>
            <a:ext cx="8088295" cy="112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  <a:spcBef>
                <a:spcPct val="0"/>
              </a:spcBef>
            </a:pPr>
            <a:r>
              <a:rPr lang="en-US" sz="4000" dirty="0">
                <a:solidFill>
                  <a:srgbClr val="FEFEFE"/>
                </a:solidFill>
                <a:latin typeface="Roboto Bold"/>
              </a:rPr>
              <a:t>Use the phone's additional camera functions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312776"/>
            <a:ext cx="9753600" cy="5533949"/>
          </a:xfrm>
          <a:custGeom>
            <a:avLst/>
            <a:gdLst/>
            <a:ahLst/>
            <a:cxnLst/>
            <a:rect l="l" t="t" r="r" b="b"/>
            <a:pathLst>
              <a:path w="9753600" h="5533949">
                <a:moveTo>
                  <a:pt x="0" y="0"/>
                </a:moveTo>
                <a:lnTo>
                  <a:pt x="9753600" y="0"/>
                </a:lnTo>
                <a:lnTo>
                  <a:pt x="9753600" y="5533948"/>
                </a:lnTo>
                <a:lnTo>
                  <a:pt x="0" y="553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23" b="-88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5870403" y="3231838"/>
            <a:ext cx="998855" cy="851524"/>
          </a:xfrm>
          <a:custGeom>
            <a:avLst/>
            <a:gdLst/>
            <a:ahLst/>
            <a:cxnLst/>
            <a:rect l="l" t="t" r="r" b="b"/>
            <a:pathLst>
              <a:path w="998855" h="851524">
                <a:moveTo>
                  <a:pt x="0" y="0"/>
                </a:moveTo>
                <a:lnTo>
                  <a:pt x="998854" y="0"/>
                </a:lnTo>
                <a:lnTo>
                  <a:pt x="998854" y="851524"/>
                </a:lnTo>
                <a:lnTo>
                  <a:pt x="0" y="8515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731520" y="894938"/>
            <a:ext cx="8088295" cy="225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 dirty="0">
                <a:solidFill>
                  <a:srgbClr val="FEFEFE"/>
                </a:solidFill>
                <a:latin typeface="Roboto Bold"/>
              </a:rPr>
              <a:t>If you are not satisfied with the result of a photograph you have taken, you have many tools at your disposal to edit it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312776"/>
            <a:ext cx="9753600" cy="5533949"/>
          </a:xfrm>
          <a:custGeom>
            <a:avLst/>
            <a:gdLst/>
            <a:ahLst/>
            <a:cxnLst/>
            <a:rect l="l" t="t" r="r" b="b"/>
            <a:pathLst>
              <a:path w="9753600" h="5533949">
                <a:moveTo>
                  <a:pt x="0" y="0"/>
                </a:moveTo>
                <a:lnTo>
                  <a:pt x="9753600" y="0"/>
                </a:lnTo>
                <a:lnTo>
                  <a:pt x="9753600" y="5533948"/>
                </a:lnTo>
                <a:lnTo>
                  <a:pt x="0" y="553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23" b="-88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6009704" y="3289328"/>
            <a:ext cx="744923" cy="736543"/>
          </a:xfrm>
          <a:custGeom>
            <a:avLst/>
            <a:gdLst/>
            <a:ahLst/>
            <a:cxnLst/>
            <a:rect l="l" t="t" r="r" b="b"/>
            <a:pathLst>
              <a:path w="744923" h="736543">
                <a:moveTo>
                  <a:pt x="0" y="0"/>
                </a:moveTo>
                <a:lnTo>
                  <a:pt x="744923" y="0"/>
                </a:lnTo>
                <a:lnTo>
                  <a:pt x="744923" y="736544"/>
                </a:lnTo>
                <a:lnTo>
                  <a:pt x="0" y="7365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731520" y="894938"/>
            <a:ext cx="8088295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  <a:spcBef>
                <a:spcPct val="0"/>
              </a:spcBef>
            </a:pPr>
            <a:r>
              <a:rPr lang="en-US" sz="4000" dirty="0">
                <a:solidFill>
                  <a:srgbClr val="FEFEFE"/>
                </a:solidFill>
                <a:latin typeface="Roboto Bold"/>
              </a:rPr>
              <a:t>Do</a:t>
            </a:r>
            <a:r>
              <a:rPr lang="pl-PL" sz="4000" dirty="0">
                <a:solidFill>
                  <a:srgbClr val="FEFEFE"/>
                </a:solidFill>
                <a:latin typeface="Roboto Bold"/>
              </a:rPr>
              <a:t> 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n</a:t>
            </a:r>
            <a:r>
              <a:rPr lang="pl-PL" sz="4000" dirty="0">
                <a:solidFill>
                  <a:srgbClr val="FEFEFE"/>
                </a:solidFill>
                <a:latin typeface="Roboto Bold"/>
              </a:rPr>
              <a:t>o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t over-edit (!)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312776"/>
            <a:ext cx="9753600" cy="5533949"/>
          </a:xfrm>
          <a:custGeom>
            <a:avLst/>
            <a:gdLst/>
            <a:ahLst/>
            <a:cxnLst/>
            <a:rect l="l" t="t" r="r" b="b"/>
            <a:pathLst>
              <a:path w="9753600" h="5533949">
                <a:moveTo>
                  <a:pt x="0" y="0"/>
                </a:moveTo>
                <a:lnTo>
                  <a:pt x="9753600" y="0"/>
                </a:lnTo>
                <a:lnTo>
                  <a:pt x="9753600" y="5533948"/>
                </a:lnTo>
                <a:lnTo>
                  <a:pt x="0" y="553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23" b="-88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5878404" y="3245672"/>
            <a:ext cx="972571" cy="1010072"/>
          </a:xfrm>
          <a:custGeom>
            <a:avLst/>
            <a:gdLst/>
            <a:ahLst/>
            <a:cxnLst/>
            <a:rect l="l" t="t" r="r" b="b"/>
            <a:pathLst>
              <a:path w="972571" h="1010072">
                <a:moveTo>
                  <a:pt x="0" y="0"/>
                </a:moveTo>
                <a:lnTo>
                  <a:pt x="972571" y="0"/>
                </a:lnTo>
                <a:lnTo>
                  <a:pt x="972571" y="1010072"/>
                </a:lnTo>
                <a:lnTo>
                  <a:pt x="0" y="1010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731520" y="894938"/>
            <a:ext cx="8088295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  <a:spcBef>
                <a:spcPct val="0"/>
              </a:spcBef>
            </a:pPr>
            <a:r>
              <a:rPr lang="en-US" sz="4000" dirty="0">
                <a:solidFill>
                  <a:srgbClr val="FEFEFE"/>
                </a:solidFill>
                <a:latin typeface="Roboto Bold"/>
              </a:rPr>
              <a:t>It pays to be creative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76800" y="2451035"/>
            <a:ext cx="4145280" cy="4375881"/>
            <a:chOff x="0" y="47625"/>
            <a:chExt cx="5527040" cy="5834508"/>
          </a:xfrm>
        </p:grpSpPr>
        <p:sp>
          <p:nvSpPr>
            <p:cNvPr id="3" name="TextBox 3"/>
            <p:cNvSpPr txBox="1"/>
            <p:nvPr/>
          </p:nvSpPr>
          <p:spPr>
            <a:xfrm>
              <a:off x="0" y="47625"/>
              <a:ext cx="5527040" cy="1008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40"/>
                </a:lnSpc>
              </a:pPr>
              <a:r>
                <a:rPr lang="pl-PL" sz="5400" dirty="0" err="1">
                  <a:solidFill>
                    <a:srgbClr val="BED72F"/>
                  </a:solidFill>
                  <a:latin typeface="Roboto Bold"/>
                </a:rPr>
                <a:t>Thank</a:t>
              </a:r>
              <a:r>
                <a:rPr lang="pl-PL" sz="5400" dirty="0">
                  <a:solidFill>
                    <a:srgbClr val="BED72F"/>
                  </a:solidFill>
                  <a:latin typeface="Roboto Bold"/>
                </a:rPr>
                <a:t> </a:t>
              </a:r>
              <a:r>
                <a:rPr lang="pl-PL" sz="5400" dirty="0" err="1">
                  <a:solidFill>
                    <a:srgbClr val="BED72F"/>
                  </a:solidFill>
                  <a:latin typeface="Roboto Bold"/>
                </a:rPr>
                <a:t>you</a:t>
              </a:r>
              <a:r>
                <a:rPr lang="pl-PL" sz="5400" dirty="0">
                  <a:solidFill>
                    <a:srgbClr val="BED72F"/>
                  </a:solidFill>
                  <a:latin typeface="Roboto Bold"/>
                </a:rPr>
                <a:t>!</a:t>
              </a:r>
              <a:endParaRPr lang="en-US" sz="5400" dirty="0">
                <a:solidFill>
                  <a:srgbClr val="BED72F"/>
                </a:solidFill>
                <a:latin typeface="Roboto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649968"/>
              <a:ext cx="5527040" cy="3814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8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123697"/>
              <a:ext cx="5527040" cy="300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20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879114"/>
              <a:ext cx="5527040" cy="3814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80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352843"/>
              <a:ext cx="5527040" cy="300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20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108261"/>
              <a:ext cx="5527040" cy="3814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80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5581990"/>
              <a:ext cx="5527040" cy="300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2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6854507" y="64224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7"/>
                </a:lnTo>
                <a:lnTo>
                  <a:pt x="0" y="5518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1137185" y="1742788"/>
            <a:ext cx="2742968" cy="3829623"/>
          </a:xfrm>
          <a:custGeom>
            <a:avLst/>
            <a:gdLst/>
            <a:ahLst/>
            <a:cxnLst/>
            <a:rect l="l" t="t" r="r" b="b"/>
            <a:pathLst>
              <a:path w="2742968" h="3829623">
                <a:moveTo>
                  <a:pt x="0" y="0"/>
                </a:moveTo>
                <a:lnTo>
                  <a:pt x="2742967" y="0"/>
                </a:lnTo>
                <a:lnTo>
                  <a:pt x="2742967" y="3829624"/>
                </a:lnTo>
                <a:lnTo>
                  <a:pt x="0" y="3829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2550" y="453858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3612830"/>
            <a:ext cx="8290560" cy="2604475"/>
          </a:xfrm>
          <a:custGeom>
            <a:avLst/>
            <a:gdLst/>
            <a:ahLst/>
            <a:cxnLst/>
            <a:rect l="l" t="t" r="r" b="b"/>
            <a:pathLst>
              <a:path w="8290560" h="2604475">
                <a:moveTo>
                  <a:pt x="0" y="0"/>
                </a:moveTo>
                <a:lnTo>
                  <a:pt x="8290560" y="0"/>
                </a:lnTo>
                <a:lnTo>
                  <a:pt x="8290560" y="2604474"/>
                </a:lnTo>
                <a:lnTo>
                  <a:pt x="0" y="2604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7492" b="-14262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1660224"/>
            <a:ext cx="865470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20"/>
              </a:lnSpc>
              <a:spcBef>
                <a:spcPct val="0"/>
              </a:spcBef>
            </a:pPr>
            <a:r>
              <a:rPr lang="pl-PL" sz="3200" dirty="0">
                <a:solidFill>
                  <a:srgbClr val="BED72F"/>
                </a:solidFill>
                <a:latin typeface="Roboto Bold"/>
              </a:rPr>
              <a:t>The </a:t>
            </a:r>
            <a:r>
              <a:rPr lang="en-US" sz="3200" dirty="0">
                <a:solidFill>
                  <a:srgbClr val="BED72F"/>
                </a:solidFill>
                <a:latin typeface="Roboto Bold"/>
              </a:rPr>
              <a:t>first phone</a:t>
            </a:r>
            <a:r>
              <a:rPr lang="pl-PL" sz="3200" dirty="0">
                <a:solidFill>
                  <a:srgbClr val="BED72F"/>
                </a:solidFill>
                <a:latin typeface="Roboto Bold"/>
              </a:rPr>
              <a:t> with a </a:t>
            </a:r>
            <a:r>
              <a:rPr lang="pl-PL" sz="3200" dirty="0" err="1">
                <a:solidFill>
                  <a:srgbClr val="BED72F"/>
                </a:solidFill>
                <a:latin typeface="Roboto Bold"/>
              </a:rPr>
              <a:t>camera</a:t>
            </a:r>
            <a:r>
              <a:rPr lang="en-US" sz="3200" dirty="0">
                <a:solidFill>
                  <a:srgbClr val="BED72F"/>
                </a:solidFill>
                <a:latin typeface="Roboto Bold"/>
              </a:rPr>
              <a:t> was Samsung. </a:t>
            </a:r>
            <a:r>
              <a:rPr lang="en-US" sz="3200" dirty="0">
                <a:solidFill>
                  <a:srgbClr val="100F0D"/>
                </a:solidFill>
                <a:latin typeface="Roboto"/>
              </a:rPr>
              <a:t>The device appeared in South Korea in 2000.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1520" y="6395720"/>
            <a:ext cx="7276971" cy="187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2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Roboto"/>
              </a:rPr>
              <a:t>https://www.pcformat.pl/News-Pierwsza-komorka-z-aparatem-fotograficznym,n,23715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2379421" y="3657600"/>
            <a:ext cx="1607882" cy="1607882"/>
          </a:xfrm>
          <a:custGeom>
            <a:avLst/>
            <a:gdLst/>
            <a:ahLst/>
            <a:cxnLst/>
            <a:rect l="l" t="t" r="r" b="b"/>
            <a:pathLst>
              <a:path w="1607882" h="1607882">
                <a:moveTo>
                  <a:pt x="0" y="0"/>
                </a:moveTo>
                <a:lnTo>
                  <a:pt x="1607882" y="0"/>
                </a:lnTo>
                <a:lnTo>
                  <a:pt x="1607882" y="1607882"/>
                </a:lnTo>
                <a:lnTo>
                  <a:pt x="0" y="16078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4876800" y="3657600"/>
            <a:ext cx="2358227" cy="1607882"/>
          </a:xfrm>
          <a:custGeom>
            <a:avLst/>
            <a:gdLst/>
            <a:ahLst/>
            <a:cxnLst/>
            <a:rect l="l" t="t" r="r" b="b"/>
            <a:pathLst>
              <a:path w="2358227" h="1607882">
                <a:moveTo>
                  <a:pt x="0" y="0"/>
                </a:moveTo>
                <a:lnTo>
                  <a:pt x="2358227" y="0"/>
                </a:lnTo>
                <a:lnTo>
                  <a:pt x="2358227" y="1607882"/>
                </a:lnTo>
                <a:lnTo>
                  <a:pt x="0" y="16078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731520" y="1439920"/>
            <a:ext cx="8290560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0"/>
              </a:lnSpc>
            </a:pPr>
            <a:r>
              <a:rPr lang="en-US" sz="3100" dirty="0">
                <a:solidFill>
                  <a:srgbClr val="000000"/>
                </a:solidFill>
                <a:latin typeface="Roboto"/>
              </a:rPr>
              <a:t>The revolution in image sharing has come with the rise of social media. </a:t>
            </a:r>
            <a:r>
              <a:rPr lang="en-US" sz="3100" dirty="0">
                <a:solidFill>
                  <a:srgbClr val="BED72F"/>
                </a:solidFill>
                <a:latin typeface="Roboto Bold"/>
              </a:rPr>
              <a:t>In 2003, LinkedIn and </a:t>
            </a:r>
            <a:r>
              <a:rPr lang="en-US" sz="3100" dirty="0" err="1">
                <a:solidFill>
                  <a:srgbClr val="BED72F"/>
                </a:solidFill>
                <a:latin typeface="Roboto Bold"/>
              </a:rPr>
              <a:t>MySpace</a:t>
            </a:r>
            <a:r>
              <a:rPr lang="en-US" sz="3100" dirty="0">
                <a:solidFill>
                  <a:srgbClr val="BED72F"/>
                </a:solidFill>
                <a:latin typeface="Roboto Bold"/>
              </a:rPr>
              <a:t> were created.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544754" y="2088701"/>
            <a:ext cx="1886333" cy="1886333"/>
          </a:xfrm>
          <a:custGeom>
            <a:avLst/>
            <a:gdLst/>
            <a:ahLst/>
            <a:cxnLst/>
            <a:rect l="l" t="t" r="r" b="b"/>
            <a:pathLst>
              <a:path w="1886333" h="1886333">
                <a:moveTo>
                  <a:pt x="0" y="0"/>
                </a:moveTo>
                <a:lnTo>
                  <a:pt x="1886333" y="0"/>
                </a:lnTo>
                <a:lnTo>
                  <a:pt x="1886333" y="1886332"/>
                </a:lnTo>
                <a:lnTo>
                  <a:pt x="0" y="18863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2803702" y="2079175"/>
            <a:ext cx="1886333" cy="1886333"/>
          </a:xfrm>
          <a:custGeom>
            <a:avLst/>
            <a:gdLst/>
            <a:ahLst/>
            <a:cxnLst/>
            <a:rect l="l" t="t" r="r" b="b"/>
            <a:pathLst>
              <a:path w="1886333" h="1886333">
                <a:moveTo>
                  <a:pt x="0" y="0"/>
                </a:moveTo>
                <a:lnTo>
                  <a:pt x="1886332" y="0"/>
                </a:lnTo>
                <a:lnTo>
                  <a:pt x="1886332" y="1886333"/>
                </a:lnTo>
                <a:lnTo>
                  <a:pt x="0" y="18863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5061509" y="2079175"/>
            <a:ext cx="1876807" cy="1876807"/>
          </a:xfrm>
          <a:custGeom>
            <a:avLst/>
            <a:gdLst/>
            <a:ahLst/>
            <a:cxnLst/>
            <a:rect l="l" t="t" r="r" b="b"/>
            <a:pathLst>
              <a:path w="1876807" h="1876807">
                <a:moveTo>
                  <a:pt x="0" y="0"/>
                </a:moveTo>
                <a:lnTo>
                  <a:pt x="1876808" y="0"/>
                </a:lnTo>
                <a:lnTo>
                  <a:pt x="1876808" y="1876808"/>
                </a:lnTo>
                <a:lnTo>
                  <a:pt x="0" y="18768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7309792" y="2069650"/>
            <a:ext cx="1886333" cy="1886333"/>
          </a:xfrm>
          <a:custGeom>
            <a:avLst/>
            <a:gdLst/>
            <a:ahLst/>
            <a:cxnLst/>
            <a:rect l="l" t="t" r="r" b="b"/>
            <a:pathLst>
              <a:path w="1886333" h="1886333">
                <a:moveTo>
                  <a:pt x="0" y="0"/>
                </a:moveTo>
                <a:lnTo>
                  <a:pt x="1886332" y="0"/>
                </a:lnTo>
                <a:lnTo>
                  <a:pt x="1886332" y="1886333"/>
                </a:lnTo>
                <a:lnTo>
                  <a:pt x="0" y="18863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544754" y="1602926"/>
            <a:ext cx="1886333" cy="40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Kollektif Bold"/>
              </a:rPr>
              <a:t>2004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03702" y="1602926"/>
            <a:ext cx="1886333" cy="40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Kollektif Bold"/>
              </a:rPr>
              <a:t>2005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61509" y="1593400"/>
            <a:ext cx="1876807" cy="40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Kollektif Bold"/>
              </a:rPr>
              <a:t>2006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09792" y="1593400"/>
            <a:ext cx="1886333" cy="40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Kollektif Bold"/>
              </a:rPr>
              <a:t>2010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731520"/>
            <a:ext cx="9753600" cy="5445087"/>
          </a:xfrm>
          <a:custGeom>
            <a:avLst/>
            <a:gdLst/>
            <a:ahLst/>
            <a:cxnLst/>
            <a:rect l="l" t="t" r="r" b="b"/>
            <a:pathLst>
              <a:path w="9753600" h="5445087">
                <a:moveTo>
                  <a:pt x="0" y="0"/>
                </a:moveTo>
                <a:lnTo>
                  <a:pt x="9753600" y="0"/>
                </a:lnTo>
                <a:lnTo>
                  <a:pt x="9753600" y="5445087"/>
                </a:lnTo>
                <a:lnTo>
                  <a:pt x="0" y="5445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1180" b="-10767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1206842"/>
            <a:ext cx="7446768" cy="112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 dirty="0">
                <a:solidFill>
                  <a:srgbClr val="FFFEFE"/>
                </a:solidFill>
                <a:latin typeface="Roboto Bold"/>
              </a:rPr>
              <a:t>Stage 2: Basic framing and the role of light in photography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5755453" y="3463549"/>
            <a:ext cx="2056486" cy="2023068"/>
          </a:xfrm>
          <a:custGeom>
            <a:avLst/>
            <a:gdLst/>
            <a:ahLst/>
            <a:cxnLst/>
            <a:rect l="l" t="t" r="r" b="b"/>
            <a:pathLst>
              <a:path w="2056486" h="2023068">
                <a:moveTo>
                  <a:pt x="0" y="0"/>
                </a:moveTo>
                <a:lnTo>
                  <a:pt x="2056485" y="0"/>
                </a:lnTo>
                <a:lnTo>
                  <a:pt x="2056485" y="2023067"/>
                </a:lnTo>
                <a:lnTo>
                  <a:pt x="0" y="20230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483982" y="3463549"/>
            <a:ext cx="3392818" cy="2844192"/>
          </a:xfrm>
          <a:custGeom>
            <a:avLst/>
            <a:gdLst/>
            <a:ahLst/>
            <a:cxnLst/>
            <a:rect l="l" t="t" r="r" b="b"/>
            <a:pathLst>
              <a:path w="3392818" h="2844192">
                <a:moveTo>
                  <a:pt x="0" y="0"/>
                </a:moveTo>
                <a:lnTo>
                  <a:pt x="3392818" y="0"/>
                </a:lnTo>
                <a:lnTo>
                  <a:pt x="3392818" y="2844192"/>
                </a:lnTo>
                <a:lnTo>
                  <a:pt x="0" y="2844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731520" y="989360"/>
            <a:ext cx="8290560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0"/>
              </a:lnSpc>
            </a:pPr>
            <a:r>
              <a:rPr lang="en-US" sz="3100" dirty="0">
                <a:solidFill>
                  <a:srgbClr val="BED72F"/>
                </a:solidFill>
                <a:latin typeface="Roboto Bold"/>
              </a:rPr>
              <a:t>Light and composition</a:t>
            </a:r>
            <a:r>
              <a:rPr lang="pl-PL" sz="31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100" dirty="0">
                <a:solidFill>
                  <a:srgbClr val="000000"/>
                </a:solidFill>
                <a:latin typeface="Roboto"/>
              </a:rPr>
              <a:t>are key. </a:t>
            </a:r>
          </a:p>
          <a:p>
            <a:pPr algn="ctr">
              <a:lnSpc>
                <a:spcPts val="3410"/>
              </a:lnSpc>
            </a:pPr>
            <a:endParaRPr lang="en-US" sz="31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3410"/>
              </a:lnSpc>
            </a:pPr>
            <a:r>
              <a:rPr lang="en-US" sz="3100" dirty="0">
                <a:solidFill>
                  <a:srgbClr val="000000"/>
                </a:solidFill>
                <a:latin typeface="Roboto"/>
              </a:rPr>
              <a:t>Before taking a photograph, think about how best to frame given situation.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813</Words>
  <Application>Microsoft Office PowerPoint</Application>
  <PresentationFormat>Niestandardowy</PresentationFormat>
  <Paragraphs>102</Paragraphs>
  <Slides>45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52" baseType="lpstr">
      <vt:lpstr>Roboto Bold</vt:lpstr>
      <vt:lpstr>Open Sans Bold</vt:lpstr>
      <vt:lpstr>Kollektif Bold</vt:lpstr>
      <vt:lpstr>Roboto</vt:lpstr>
      <vt:lpstr>Calibri</vt:lpstr>
      <vt:lpstr>Arial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PL-M4W1-Online-Storytelling</dc:title>
  <dc:creator>Monika Tarajko</dc:creator>
  <cp:lastModifiedBy>Agata Gumienniak</cp:lastModifiedBy>
  <cp:revision>4</cp:revision>
  <dcterms:created xsi:type="dcterms:W3CDTF">2006-08-16T00:00:00Z</dcterms:created>
  <dcterms:modified xsi:type="dcterms:W3CDTF">2023-07-18T21:08:54Z</dcterms:modified>
  <dc:identifier>DAFnNdg5j8c</dc:identifier>
</cp:coreProperties>
</file>