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80" r:id="rId2"/>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Lst>
  <p:sldSz cx="18288000" cy="10287000"/>
  <p:notesSz cx="6858000" cy="9144000"/>
  <p:embeddedFontLst>
    <p:embeddedFont>
      <p:font typeface="Arimo" panose="020B0604020202020204" charset="0"/>
      <p:regular r:id="rId27"/>
      <p:bold r:id="rId28"/>
      <p:italic r:id="rId29"/>
      <p:boldItalic r:id="rId30"/>
    </p:embeddedFont>
    <p:embeddedFont>
      <p:font typeface="Arimo Bold" panose="020B0604020202020204" charset="0"/>
      <p:regular r:id="rId31"/>
    </p:embeddedFont>
    <p:embeddedFont>
      <p:font typeface="Calibri" panose="020F0502020204030204" pitchFamily="34" charset="0"/>
      <p:regular r:id="rId32"/>
      <p:bold r:id="rId33"/>
      <p:italic r:id="rId34"/>
      <p:boldItalic r:id="rId35"/>
    </p:embeddedFont>
    <p:embeddedFont>
      <p:font typeface="Horizon" panose="020B0604020202020204" charset="-18"/>
      <p:regular r:id="rId36"/>
    </p:embeddedFont>
    <p:embeddedFont>
      <p:font typeface="Oswald" panose="00000500000000000000" pitchFamily="2" charset="-18"/>
      <p:regular r:id="rId37"/>
      <p:bold r:id="rId38"/>
    </p:embeddedFont>
    <p:embeddedFont>
      <p:font typeface="Oswald Bold" panose="00000800000000000000" charset="-18"/>
      <p:regular r:id="rId39"/>
      <p:bold r:id="rId4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1" d="100"/>
          <a:sy n="41" d="100"/>
        </p:scale>
        <p:origin x="820" y="4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3.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8.fntdata"/><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7.fntdata"/><Relationship Id="rId38" Type="http://schemas.openxmlformats.org/officeDocument/2006/relationships/font" Target="fonts/font12.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3.fntdata"/><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6.fntdata"/><Relationship Id="rId37" Type="http://schemas.openxmlformats.org/officeDocument/2006/relationships/font" Target="fonts/font11.fntdata"/><Relationship Id="rId40" Type="http://schemas.openxmlformats.org/officeDocument/2006/relationships/font" Target="fonts/font14.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36" Type="http://schemas.openxmlformats.org/officeDocument/2006/relationships/font" Target="fonts/font10.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5.fntdata"/><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43"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8/23/2023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8/23/2023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8/23/2023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8/23/2023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5.png"/><Relationship Id="rId7" Type="http://schemas.openxmlformats.org/officeDocument/2006/relationships/image" Target="../media/image19.sv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38.svg"/><Relationship Id="rId4" Type="http://schemas.openxmlformats.org/officeDocument/2006/relationships/image" Target="../media/image37.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39.png"/><Relationship Id="rId4" Type="http://schemas.openxmlformats.org/officeDocument/2006/relationships/image" Target="../media/image22.svg"/></Relationships>
</file>

<file path=ppt/slides/_rels/slide12.xml.rels><?xml version="1.0" encoding="UTF-8" standalone="yes"?>
<Relationships xmlns="http://schemas.openxmlformats.org/package/2006/relationships"><Relationship Id="rId3" Type="http://schemas.openxmlformats.org/officeDocument/2006/relationships/image" Target="../media/image41.svg"/><Relationship Id="rId7" Type="http://schemas.openxmlformats.org/officeDocument/2006/relationships/image" Target="../media/image3.pn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42.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3.svg"/><Relationship Id="rId7" Type="http://schemas.openxmlformats.org/officeDocument/2006/relationships/image" Target="../media/image44.jpe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36.jpeg"/><Relationship Id="rId5" Type="http://schemas.openxmlformats.org/officeDocument/2006/relationships/image" Target="../media/image10.svg"/><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19.svg"/><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47.png"/></Relationships>
</file>

<file path=ppt/slides/_rels/slide17.xml.rels><?xml version="1.0" encoding="UTF-8" standalone="yes"?>
<Relationships xmlns="http://schemas.openxmlformats.org/package/2006/relationships"><Relationship Id="rId3" Type="http://schemas.openxmlformats.org/officeDocument/2006/relationships/image" Target="../media/image22.svg"/><Relationship Id="rId7" Type="http://schemas.openxmlformats.org/officeDocument/2006/relationships/image" Target="../media/image3.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49.svg"/><Relationship Id="rId4" Type="http://schemas.openxmlformats.org/officeDocument/2006/relationships/image" Target="../media/image48.png"/></Relationships>
</file>

<file path=ppt/slides/_rels/slide18.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slideLayout" Target="../slideLayouts/slideLayout7.xml"/><Relationship Id="rId7" Type="http://schemas.openxmlformats.org/officeDocument/2006/relationships/image" Target="../media/image30.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9.svg"/><Relationship Id="rId5" Type="http://schemas.openxmlformats.org/officeDocument/2006/relationships/image" Target="../media/image18.png"/><Relationship Id="rId10" Type="http://schemas.openxmlformats.org/officeDocument/2006/relationships/image" Target="../media/image3.png"/><Relationship Id="rId4" Type="http://schemas.openxmlformats.org/officeDocument/2006/relationships/image" Target="../media/image29.png"/><Relationship Id="rId9" Type="http://schemas.openxmlformats.org/officeDocument/2006/relationships/image" Target="../media/image51.png"/></Relationships>
</file>

<file path=ppt/slides/_rels/slide19.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slideLayout" Target="../slideLayouts/slideLayout7.xml"/><Relationship Id="rId7" Type="http://schemas.openxmlformats.org/officeDocument/2006/relationships/image" Target="../media/image30.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9.svg"/><Relationship Id="rId5" Type="http://schemas.openxmlformats.org/officeDocument/2006/relationships/image" Target="../media/image18.png"/><Relationship Id="rId10" Type="http://schemas.openxmlformats.org/officeDocument/2006/relationships/image" Target="../media/image3.png"/><Relationship Id="rId4" Type="http://schemas.openxmlformats.org/officeDocument/2006/relationships/image" Target="../media/image29.png"/><Relationship Id="rId9" Type="http://schemas.openxmlformats.org/officeDocument/2006/relationships/image" Target="../media/image52.png"/></Relationships>
</file>

<file path=ppt/slides/_rels/slide2.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8.sv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sv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54.svg"/><Relationship Id="rId2" Type="http://schemas.openxmlformats.org/officeDocument/2006/relationships/image" Target="../media/image53.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8" Type="http://schemas.openxmlformats.org/officeDocument/2006/relationships/image" Target="../media/image55.jpeg"/><Relationship Id="rId3" Type="http://schemas.openxmlformats.org/officeDocument/2006/relationships/image" Target="../media/image13.svg"/><Relationship Id="rId7" Type="http://schemas.openxmlformats.org/officeDocument/2006/relationships/image" Target="../media/image44.jpe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36.jpeg"/><Relationship Id="rId5" Type="http://schemas.openxmlformats.org/officeDocument/2006/relationships/image" Target="../media/image10.svg"/><Relationship Id="rId4" Type="http://schemas.openxmlformats.org/officeDocument/2006/relationships/image" Target="../media/image9.png"/><Relationship Id="rId9"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image" Target="../media/image57.svg"/><Relationship Id="rId2" Type="http://schemas.openxmlformats.org/officeDocument/2006/relationships/image" Target="../media/image56.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10.svg"/><Relationship Id="rId4" Type="http://schemas.openxmlformats.org/officeDocument/2006/relationships/image" Target="../media/image9.png"/></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58.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13.svg"/><Relationship Id="rId4" Type="http://schemas.openxmlformats.org/officeDocument/2006/relationships/image" Target="../media/image12.png"/></Relationships>
</file>

<file path=ppt/slides/_rels/slide24.xml.rels><?xml version="1.0" encoding="UTF-8" standalone="yes"?>
<Relationships xmlns="http://schemas.openxmlformats.org/package/2006/relationships"><Relationship Id="rId3" Type="http://schemas.openxmlformats.org/officeDocument/2006/relationships/image" Target="../media/image60.svg"/><Relationship Id="rId7" Type="http://schemas.openxmlformats.org/officeDocument/2006/relationships/image" Target="../media/image3.png"/><Relationship Id="rId2" Type="http://schemas.openxmlformats.org/officeDocument/2006/relationships/image" Target="../media/image59.png"/><Relationship Id="rId1" Type="http://schemas.openxmlformats.org/officeDocument/2006/relationships/slideLayout" Target="../slideLayouts/slideLayout7.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61.pn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5.png"/><Relationship Id="rId7" Type="http://schemas.openxmlformats.org/officeDocument/2006/relationships/image" Target="../media/image19.sv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svg"/><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2.svg"/></Relationships>
</file>

<file path=ppt/slides/_rels/slide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24.png"/><Relationship Id="rId7" Type="http://schemas.openxmlformats.org/officeDocument/2006/relationships/image" Target="../media/image19.sv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5.png"/><Relationship Id="rId4" Type="http://schemas.openxmlformats.org/officeDocument/2006/relationships/image" Target="../media/image25.svg"/></Relationships>
</file>

<file path=ppt/slides/_rels/slide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13.sv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29.png"/><Relationship Id="rId7" Type="http://schemas.openxmlformats.org/officeDocument/2006/relationships/image" Target="../media/image31.svg"/><Relationship Id="rId2" Type="http://schemas.openxmlformats.org/officeDocument/2006/relationships/image" Target="../media/image28.jpe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19.sv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33.png"/><Relationship Id="rId7" Type="http://schemas.openxmlformats.org/officeDocument/2006/relationships/image" Target="../media/image10.sv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15.png"/><Relationship Id="rId4" Type="http://schemas.openxmlformats.org/officeDocument/2006/relationships/image" Target="../media/image34.svg"/></Relationships>
</file>

<file path=ppt/slides/_rels/slide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2.png"/><Relationship Id="rId7" Type="http://schemas.openxmlformats.org/officeDocument/2006/relationships/image" Target="../media/image36.jpe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13.sv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036066C7-C4CB-01DD-102A-E60983DCFEDD}"/>
              </a:ext>
            </a:extLst>
          </p:cNvPr>
          <p:cNvSpPr txBox="1">
            <a:spLocks noGrp="1"/>
          </p:cNvSpPr>
          <p:nvPr>
            <p:ph type="ctrTitle"/>
          </p:nvPr>
        </p:nvSpPr>
        <p:spPr>
          <a:xfrm>
            <a:off x="3767534" y="2712750"/>
            <a:ext cx="10287000" cy="1739901"/>
          </a:xfrm>
        </p:spPr>
        <p:txBody>
          <a:bodyPr>
            <a:noAutofit/>
          </a:bodyPr>
          <a:lstStyle/>
          <a:p>
            <a:pPr lvl="0"/>
            <a:r>
              <a:rPr lang="pl-PL" sz="6600" b="1" dirty="0">
                <a:solidFill>
                  <a:srgbClr val="0E2C8E"/>
                </a:solidFill>
                <a:latin typeface="Calibri"/>
              </a:rPr>
              <a:t>SOCIAL FOR  EVERYONE!</a:t>
            </a:r>
          </a:p>
        </p:txBody>
      </p:sp>
      <p:sp>
        <p:nvSpPr>
          <p:cNvPr id="3" name="Podtytuł 2">
            <a:extLst>
              <a:ext uri="{FF2B5EF4-FFF2-40B4-BE49-F238E27FC236}">
                <a16:creationId xmlns:a16="http://schemas.microsoft.com/office/drawing/2014/main" id="{3CBDC88F-D536-09C6-51B9-09D38BA06EFE}"/>
              </a:ext>
            </a:extLst>
          </p:cNvPr>
          <p:cNvSpPr txBox="1">
            <a:spLocks noGrp="1"/>
          </p:cNvSpPr>
          <p:nvPr>
            <p:ph type="subTitle" idx="1"/>
          </p:nvPr>
        </p:nvSpPr>
        <p:spPr>
          <a:xfrm>
            <a:off x="3831024" y="5701879"/>
            <a:ext cx="10287000" cy="589418"/>
          </a:xfrm>
        </p:spPr>
        <p:txBody>
          <a:bodyPr>
            <a:normAutofit fontScale="92500"/>
          </a:bodyPr>
          <a:lstStyle/>
          <a:p>
            <a:pPr lvl="0">
              <a:lnSpc>
                <a:spcPct val="80000"/>
              </a:lnSpc>
            </a:pPr>
            <a:r>
              <a:rPr lang="en-US" b="1" dirty="0">
                <a:solidFill>
                  <a:srgbClr val="0E2C8E"/>
                </a:solidFill>
              </a:rPr>
              <a:t>Introduction to the world of social media and their functions</a:t>
            </a:r>
          </a:p>
          <a:p>
            <a:pPr lvl="0">
              <a:lnSpc>
                <a:spcPct val="80000"/>
              </a:lnSpc>
            </a:pPr>
            <a:endParaRPr lang="pl-PL" b="1" dirty="0">
              <a:solidFill>
                <a:srgbClr val="0E2C8E"/>
              </a:solidFill>
            </a:endParaRPr>
          </a:p>
        </p:txBody>
      </p:sp>
      <p:sp>
        <p:nvSpPr>
          <p:cNvPr id="4" name="Prostokąt 3">
            <a:extLst>
              <a:ext uri="{FF2B5EF4-FFF2-40B4-BE49-F238E27FC236}">
                <a16:creationId xmlns:a16="http://schemas.microsoft.com/office/drawing/2014/main" id="{9F02089F-50D9-CF21-8496-77FB55D0E4D8}"/>
              </a:ext>
            </a:extLst>
          </p:cNvPr>
          <p:cNvSpPr/>
          <p:nvPr/>
        </p:nvSpPr>
        <p:spPr>
          <a:xfrm>
            <a:off x="0" y="8889078"/>
            <a:ext cx="18288000" cy="1457325"/>
          </a:xfrm>
          <a:prstGeom prst="rect">
            <a:avLst/>
          </a:prstGeom>
          <a:gradFill>
            <a:gsLst>
              <a:gs pos="0">
                <a:srgbClr val="B5D2EC"/>
              </a:gs>
              <a:gs pos="100000">
                <a:srgbClr val="0070C0"/>
              </a:gs>
            </a:gsLst>
            <a:lin ang="5400000"/>
          </a:gradFill>
          <a:ln cap="flat">
            <a:noFill/>
            <a:prstDash val="solid"/>
          </a:ln>
        </p:spPr>
        <p:txBody>
          <a:bodyPr vert="horz" wrap="square" lIns="102870" tIns="51435" rIns="102870" bIns="51435" anchor="ctr" anchorCtr="1" compatLnSpc="1">
            <a:noAutofit/>
          </a:bodyPr>
          <a:lstStyle/>
          <a:p>
            <a:pPr algn="ctr" defTabSz="1028700">
              <a:defRPr sz="1800" b="0" i="0" u="none" strike="noStrike" kern="0" cap="none" spc="0" baseline="0">
                <a:solidFill>
                  <a:srgbClr val="000000"/>
                </a:solidFill>
                <a:uFillTx/>
              </a:defRPr>
            </a:pPr>
            <a:endParaRPr lang="pl-PL" sz="2025" kern="0">
              <a:solidFill>
                <a:srgbClr val="FFFFFF"/>
              </a:solidFill>
              <a:latin typeface="Calibri"/>
            </a:endParaRPr>
          </a:p>
        </p:txBody>
      </p:sp>
      <p:pic>
        <p:nvPicPr>
          <p:cNvPr id="5" name="Obraz 4">
            <a:extLst>
              <a:ext uri="{FF2B5EF4-FFF2-40B4-BE49-F238E27FC236}">
                <a16:creationId xmlns:a16="http://schemas.microsoft.com/office/drawing/2014/main" id="{E4A3559D-D293-9B7A-DF46-876CEA3BAD76}"/>
              </a:ext>
            </a:extLst>
          </p:cNvPr>
          <p:cNvPicPr>
            <a:picLocks noChangeAspect="1"/>
          </p:cNvPicPr>
          <p:nvPr/>
        </p:nvPicPr>
        <p:blipFill>
          <a:blip r:embed="rId3"/>
          <a:stretch>
            <a:fillRect/>
          </a:stretch>
        </p:blipFill>
        <p:spPr>
          <a:xfrm>
            <a:off x="10160382" y="8994665"/>
            <a:ext cx="3957627" cy="1130472"/>
          </a:xfrm>
          <a:prstGeom prst="rect">
            <a:avLst/>
          </a:prstGeom>
          <a:noFill/>
          <a:ln cap="flat">
            <a:noFill/>
          </a:ln>
        </p:spPr>
      </p:pic>
      <p:pic>
        <p:nvPicPr>
          <p:cNvPr id="6" name="Obraz 9">
            <a:extLst>
              <a:ext uri="{FF2B5EF4-FFF2-40B4-BE49-F238E27FC236}">
                <a16:creationId xmlns:a16="http://schemas.microsoft.com/office/drawing/2014/main" id="{870D5BBB-D88C-B1BB-2EBF-CA3E6B9DB3F7}"/>
              </a:ext>
            </a:extLst>
          </p:cNvPr>
          <p:cNvPicPr>
            <a:picLocks noChangeAspect="1"/>
          </p:cNvPicPr>
          <p:nvPr/>
        </p:nvPicPr>
        <p:blipFill>
          <a:blip r:embed="rId4"/>
          <a:stretch>
            <a:fillRect/>
          </a:stretch>
        </p:blipFill>
        <p:spPr>
          <a:xfrm>
            <a:off x="3963919" y="9181340"/>
            <a:ext cx="3820166" cy="872804"/>
          </a:xfrm>
          <a:prstGeom prst="rect">
            <a:avLst/>
          </a:prstGeom>
          <a:noFill/>
          <a:ln cap="flat">
            <a:noFill/>
          </a:ln>
        </p:spPr>
      </p:pic>
      <p:sp>
        <p:nvSpPr>
          <p:cNvPr id="7" name="Prostokąt 9">
            <a:extLst>
              <a:ext uri="{FF2B5EF4-FFF2-40B4-BE49-F238E27FC236}">
                <a16:creationId xmlns:a16="http://schemas.microsoft.com/office/drawing/2014/main" id="{5D774A70-BE56-7EB4-5A3F-7AC098601845}"/>
              </a:ext>
            </a:extLst>
          </p:cNvPr>
          <p:cNvSpPr/>
          <p:nvPr/>
        </p:nvSpPr>
        <p:spPr>
          <a:xfrm>
            <a:off x="0" y="7841410"/>
            <a:ext cx="18288000" cy="1075046"/>
          </a:xfrm>
          <a:prstGeom prst="rect">
            <a:avLst/>
          </a:prstGeom>
          <a:solidFill>
            <a:srgbClr val="FFFFFF"/>
          </a:solidFill>
          <a:ln cap="flat">
            <a:noFill/>
            <a:prstDash val="solid"/>
          </a:ln>
        </p:spPr>
        <p:txBody>
          <a:bodyPr vert="horz" wrap="square" lIns="102870" tIns="51435" rIns="102870" bIns="51435" anchor="ctr" anchorCtr="1" compatLnSpc="1">
            <a:noAutofit/>
          </a:bodyPr>
          <a:lstStyle/>
          <a:p>
            <a:pPr algn="ctr" defTabSz="1028700">
              <a:defRPr sz="1800" b="0" i="0" u="none" strike="noStrike" kern="0" cap="none" spc="0" baseline="0">
                <a:solidFill>
                  <a:srgbClr val="000000"/>
                </a:solidFill>
                <a:uFillTx/>
              </a:defRPr>
            </a:pPr>
            <a:endParaRPr lang="pl-PL" sz="2025" kern="0">
              <a:solidFill>
                <a:srgbClr val="FFFFFF"/>
              </a:solidFill>
              <a:latin typeface="Calibri"/>
            </a:endParaRPr>
          </a:p>
        </p:txBody>
      </p:sp>
      <p:pic>
        <p:nvPicPr>
          <p:cNvPr id="8" name="Obraz 11">
            <a:extLst>
              <a:ext uri="{FF2B5EF4-FFF2-40B4-BE49-F238E27FC236}">
                <a16:creationId xmlns:a16="http://schemas.microsoft.com/office/drawing/2014/main" id="{55B66B59-EBAC-18A9-E10E-00F6527F0261}"/>
              </a:ext>
            </a:extLst>
          </p:cNvPr>
          <p:cNvPicPr>
            <a:picLocks noChangeAspect="1"/>
          </p:cNvPicPr>
          <p:nvPr/>
        </p:nvPicPr>
        <p:blipFill>
          <a:blip r:embed="rId5"/>
          <a:stretch>
            <a:fillRect/>
          </a:stretch>
        </p:blipFill>
        <p:spPr>
          <a:xfrm>
            <a:off x="4046613" y="7899771"/>
            <a:ext cx="3343275" cy="930945"/>
          </a:xfrm>
          <a:prstGeom prst="rect">
            <a:avLst/>
          </a:prstGeom>
          <a:noFill/>
          <a:ln cap="flat">
            <a:noFill/>
          </a:ln>
        </p:spPr>
      </p:pic>
      <p:pic>
        <p:nvPicPr>
          <p:cNvPr id="9" name="Obraz 12">
            <a:extLst>
              <a:ext uri="{FF2B5EF4-FFF2-40B4-BE49-F238E27FC236}">
                <a16:creationId xmlns:a16="http://schemas.microsoft.com/office/drawing/2014/main" id="{D2980420-418A-7FBE-3D44-294AEA1BCCE5}"/>
              </a:ext>
            </a:extLst>
          </p:cNvPr>
          <p:cNvPicPr>
            <a:picLocks noChangeAspect="1"/>
          </p:cNvPicPr>
          <p:nvPr/>
        </p:nvPicPr>
        <p:blipFill>
          <a:blip r:embed="rId6"/>
          <a:stretch>
            <a:fillRect/>
          </a:stretch>
        </p:blipFill>
        <p:spPr>
          <a:xfrm>
            <a:off x="12182505" y="7907960"/>
            <a:ext cx="1872027" cy="845838"/>
          </a:xfrm>
          <a:prstGeom prst="rect">
            <a:avLst/>
          </a:prstGeom>
          <a:noFill/>
          <a:ln cap="flat">
            <a:noFill/>
          </a:ln>
        </p:spPr>
      </p:pic>
      <p:pic>
        <p:nvPicPr>
          <p:cNvPr id="10" name="Obraz 13">
            <a:extLst>
              <a:ext uri="{FF2B5EF4-FFF2-40B4-BE49-F238E27FC236}">
                <a16:creationId xmlns:a16="http://schemas.microsoft.com/office/drawing/2014/main" id="{476B7FEE-E24F-4119-B695-91325BB302C2}"/>
              </a:ext>
            </a:extLst>
          </p:cNvPr>
          <p:cNvPicPr>
            <a:picLocks noChangeAspect="1"/>
          </p:cNvPicPr>
          <p:nvPr/>
        </p:nvPicPr>
        <p:blipFill>
          <a:blip r:embed="rId7"/>
          <a:stretch>
            <a:fillRect/>
          </a:stretch>
        </p:blipFill>
        <p:spPr>
          <a:xfrm>
            <a:off x="8674295" y="7879265"/>
            <a:ext cx="939395" cy="884846"/>
          </a:xfrm>
          <a:prstGeom prst="rect">
            <a:avLst/>
          </a:prstGeom>
          <a:noFill/>
          <a:ln cap="flat">
            <a:noFill/>
          </a:ln>
        </p:spPr>
      </p:pic>
      <p:sp>
        <p:nvSpPr>
          <p:cNvPr id="11" name="pole tekstowe 11">
            <a:extLst>
              <a:ext uri="{FF2B5EF4-FFF2-40B4-BE49-F238E27FC236}">
                <a16:creationId xmlns:a16="http://schemas.microsoft.com/office/drawing/2014/main" id="{F5C115F8-A680-E225-D569-CC3E4FD25CEA}"/>
              </a:ext>
            </a:extLst>
          </p:cNvPr>
          <p:cNvSpPr txBox="1"/>
          <p:nvPr/>
        </p:nvSpPr>
        <p:spPr>
          <a:xfrm>
            <a:off x="13004807" y="7109825"/>
            <a:ext cx="2692395" cy="473206"/>
          </a:xfrm>
          <a:prstGeom prst="rect">
            <a:avLst/>
          </a:prstGeom>
          <a:noFill/>
          <a:ln cap="flat">
            <a:noFill/>
          </a:ln>
        </p:spPr>
        <p:txBody>
          <a:bodyPr vert="horz" wrap="square" lIns="102870" tIns="51435" rIns="102870" bIns="51435" anchor="t" anchorCtr="1" compatLnSpc="1">
            <a:spAutoFit/>
          </a:bodyPr>
          <a:lstStyle/>
          <a:p>
            <a:pPr algn="ctr" defTabSz="685800">
              <a:defRPr sz="1800" b="0" i="0" u="none" strike="noStrike" kern="0" cap="none" spc="0" baseline="0">
                <a:solidFill>
                  <a:srgbClr val="000000"/>
                </a:solidFill>
                <a:uFillTx/>
              </a:defRPr>
            </a:pPr>
            <a:r>
              <a:rPr lang="pl-PL" sz="2400" b="1" kern="0" dirty="0">
                <a:solidFill>
                  <a:srgbClr val="0E2C8E"/>
                </a:solidFill>
                <a:latin typeface="Calibri"/>
              </a:rPr>
              <a:t>M4W4-M01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CEDF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1914639" y="6867787"/>
            <a:ext cx="5886677" cy="5886677"/>
          </a:xfrm>
          <a:prstGeom prst="rect">
            <a:avLst/>
          </a:prstGeom>
        </p:spPr>
      </p:pic>
      <p:pic>
        <p:nvPicPr>
          <p:cNvPr id="3" name="Picture 3"/>
          <p:cNvPicPr>
            <a:picLocks noChangeAspect="1"/>
          </p:cNvPicPr>
          <p:nvPr/>
        </p:nvPicPr>
        <p:blipFill>
          <a:blip r:embed="rId3"/>
          <a:srcRect/>
          <a:stretch>
            <a:fillRect/>
          </a:stretch>
        </p:blipFill>
        <p:spPr>
          <a:xfrm>
            <a:off x="5722374" y="7189675"/>
            <a:ext cx="1431504" cy="905426"/>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1028700" y="3890811"/>
            <a:ext cx="5580565" cy="5367489"/>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5400000">
            <a:off x="1004670" y="4473227"/>
            <a:ext cx="1106454" cy="1286575"/>
          </a:xfrm>
          <a:prstGeom prst="rect">
            <a:avLst/>
          </a:prstGeom>
        </p:spPr>
      </p:pic>
      <p:sp>
        <p:nvSpPr>
          <p:cNvPr id="6" name="TextBox 6"/>
          <p:cNvSpPr txBox="1"/>
          <p:nvPr/>
        </p:nvSpPr>
        <p:spPr>
          <a:xfrm>
            <a:off x="1028700" y="1028700"/>
            <a:ext cx="7888986" cy="853440"/>
          </a:xfrm>
          <a:prstGeom prst="rect">
            <a:avLst/>
          </a:prstGeom>
        </p:spPr>
        <p:txBody>
          <a:bodyPr lIns="0" tIns="0" rIns="0" bIns="0" rtlCol="0" anchor="t">
            <a:spAutoFit/>
          </a:bodyPr>
          <a:lstStyle/>
          <a:p>
            <a:pPr>
              <a:lnSpc>
                <a:spcPts val="6720"/>
              </a:lnSpc>
            </a:pPr>
            <a:r>
              <a:rPr lang="en-US" sz="5599">
                <a:solidFill>
                  <a:srgbClr val="002364"/>
                </a:solidFill>
                <a:latin typeface="Oswald"/>
              </a:rPr>
              <a:t>FACEBOOK</a:t>
            </a:r>
          </a:p>
        </p:txBody>
      </p:sp>
      <p:sp>
        <p:nvSpPr>
          <p:cNvPr id="7" name="TextBox 7"/>
          <p:cNvSpPr txBox="1"/>
          <p:nvPr/>
        </p:nvSpPr>
        <p:spPr>
          <a:xfrm>
            <a:off x="10054855" y="2552303"/>
            <a:ext cx="7204445" cy="2280285"/>
          </a:xfrm>
          <a:prstGeom prst="rect">
            <a:avLst/>
          </a:prstGeom>
        </p:spPr>
        <p:txBody>
          <a:bodyPr lIns="0" tIns="0" rIns="0" bIns="0" rtlCol="0" anchor="t">
            <a:spAutoFit/>
          </a:bodyPr>
          <a:lstStyle/>
          <a:p>
            <a:pPr algn="just">
              <a:lnSpc>
                <a:spcPts val="4619"/>
              </a:lnSpc>
            </a:pPr>
            <a:r>
              <a:rPr lang="en-US" sz="3299">
                <a:solidFill>
                  <a:srgbClr val="002364"/>
                </a:solidFill>
                <a:latin typeface="Oswald"/>
              </a:rPr>
              <a:t>Facebook is a social platform that allows users to create networks of people, find old friends or maybe make new ones.</a:t>
            </a:r>
          </a:p>
          <a:p>
            <a:pPr>
              <a:lnSpc>
                <a:spcPts val="4200"/>
              </a:lnSpc>
              <a:spcBef>
                <a:spcPct val="0"/>
              </a:spcBef>
            </a:pPr>
            <a:endParaRPr lang="en-US" sz="3299">
              <a:solidFill>
                <a:srgbClr val="002364"/>
              </a:solidFill>
              <a:latin typeface="Oswald"/>
            </a:endParaRPr>
          </a:p>
        </p:txBody>
      </p:sp>
      <p:sp>
        <p:nvSpPr>
          <p:cNvPr id="8" name="TextBox 8"/>
          <p:cNvSpPr txBox="1"/>
          <p:nvPr/>
        </p:nvSpPr>
        <p:spPr>
          <a:xfrm>
            <a:off x="10054855" y="5249595"/>
            <a:ext cx="7204445" cy="3925570"/>
          </a:xfrm>
          <a:prstGeom prst="rect">
            <a:avLst/>
          </a:prstGeom>
        </p:spPr>
        <p:txBody>
          <a:bodyPr lIns="0" tIns="0" rIns="0" bIns="0" rtlCol="0" anchor="t">
            <a:spAutoFit/>
          </a:bodyPr>
          <a:lstStyle/>
          <a:p>
            <a:pPr algn="just">
              <a:lnSpc>
                <a:spcPts val="4479"/>
              </a:lnSpc>
            </a:pPr>
            <a:r>
              <a:rPr lang="en-US" sz="3199">
                <a:solidFill>
                  <a:srgbClr val="002364"/>
                </a:solidFill>
                <a:latin typeface="Oswald"/>
              </a:rPr>
              <a:t>Once you have created your profile, you will have access to the "Facebook feed" where you can carry out many activities: publish posts, request "friendship" and chat privately with friends, share photos and videos, follow updates and main news, comment and leave a “Like".</a:t>
            </a:r>
          </a:p>
          <a:p>
            <a:pPr>
              <a:lnSpc>
                <a:spcPts val="4200"/>
              </a:lnSpc>
              <a:spcBef>
                <a:spcPct val="0"/>
              </a:spcBef>
            </a:pPr>
            <a:endParaRPr lang="en-US" sz="3199">
              <a:solidFill>
                <a:srgbClr val="002364"/>
              </a:solidFill>
              <a:latin typeface="Oswald"/>
            </a:endParaRPr>
          </a:p>
        </p:txBody>
      </p:sp>
      <p:pic>
        <p:nvPicPr>
          <p:cNvPr id="9" name="Obraz 1">
            <a:extLst>
              <a:ext uri="{FF2B5EF4-FFF2-40B4-BE49-F238E27FC236}">
                <a16:creationId xmlns:a16="http://schemas.microsoft.com/office/drawing/2014/main" id="{720839DF-55DC-DE23-40BC-C251D5B34F11}"/>
              </a:ext>
            </a:extLst>
          </p:cNvPr>
          <p:cNvPicPr>
            <a:picLocks noChangeAspect="1"/>
          </p:cNvPicPr>
          <p:nvPr/>
        </p:nvPicPr>
        <p:blipFill>
          <a:blip r:embed="rId8"/>
          <a:stretch>
            <a:fillRect/>
          </a:stretch>
        </p:blipFill>
        <p:spPr>
          <a:xfrm>
            <a:off x="395596" y="339553"/>
            <a:ext cx="2219596" cy="507117"/>
          </a:xfrm>
          <a:prstGeom prst="rect">
            <a:avLst/>
          </a:prstGeom>
          <a:noFill/>
          <a:ln cap="flat">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2364"/>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rot="-5400000">
            <a:off x="14507873" y="-1773924"/>
            <a:ext cx="2524281" cy="5035973"/>
          </a:xfrm>
          <a:prstGeom prst="rect">
            <a:avLst/>
          </a:prstGeom>
        </p:spPr>
      </p:pic>
      <p:sp>
        <p:nvSpPr>
          <p:cNvPr id="3" name="AutoShape 3"/>
          <p:cNvSpPr/>
          <p:nvPr/>
        </p:nvSpPr>
        <p:spPr>
          <a:xfrm>
            <a:off x="12323626" y="572339"/>
            <a:ext cx="600247" cy="604574"/>
          </a:xfrm>
          <a:prstGeom prst="rect">
            <a:avLst/>
          </a:prstGeom>
          <a:solidFill>
            <a:srgbClr val="EB7E76"/>
          </a:solidFill>
        </p:spPr>
        <p:txBody>
          <a:bodyPr/>
          <a:lstStyle/>
          <a:p>
            <a:endParaRPr lang="LID4096"/>
          </a:p>
        </p:txBody>
      </p:sp>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5485649" y="1028700"/>
            <a:ext cx="1773651" cy="1773651"/>
          </a:xfrm>
          <a:prstGeom prst="rect">
            <a:avLst/>
          </a:prstGeom>
        </p:spPr>
      </p:pic>
      <p:pic>
        <p:nvPicPr>
          <p:cNvPr id="5" name="Picture 5"/>
          <p:cNvPicPr>
            <a:picLocks noChangeAspect="1"/>
          </p:cNvPicPr>
          <p:nvPr/>
        </p:nvPicPr>
        <p:blipFill>
          <a:blip r:embed="rId5"/>
          <a:srcRect b="7092"/>
          <a:stretch>
            <a:fillRect/>
          </a:stretch>
        </p:blipFill>
        <p:spPr>
          <a:xfrm>
            <a:off x="8390863" y="3831789"/>
            <a:ext cx="8868437" cy="5083656"/>
          </a:xfrm>
          <a:prstGeom prst="rect">
            <a:avLst/>
          </a:prstGeom>
        </p:spPr>
      </p:pic>
      <p:sp>
        <p:nvSpPr>
          <p:cNvPr id="6" name="TextBox 6"/>
          <p:cNvSpPr txBox="1"/>
          <p:nvPr/>
        </p:nvSpPr>
        <p:spPr>
          <a:xfrm>
            <a:off x="1028700" y="1517464"/>
            <a:ext cx="12044120" cy="853440"/>
          </a:xfrm>
          <a:prstGeom prst="rect">
            <a:avLst/>
          </a:prstGeom>
        </p:spPr>
        <p:txBody>
          <a:bodyPr lIns="0" tIns="0" rIns="0" bIns="0" rtlCol="0" anchor="t">
            <a:spAutoFit/>
          </a:bodyPr>
          <a:lstStyle/>
          <a:p>
            <a:pPr>
              <a:lnSpc>
                <a:spcPts val="6720"/>
              </a:lnSpc>
            </a:pPr>
            <a:r>
              <a:rPr lang="en-US" sz="5599">
                <a:solidFill>
                  <a:srgbClr val="ECEDF8"/>
                </a:solidFill>
                <a:latin typeface="Oswald"/>
              </a:rPr>
              <a:t>WHAT IS A POST?</a:t>
            </a:r>
          </a:p>
        </p:txBody>
      </p:sp>
      <p:sp>
        <p:nvSpPr>
          <p:cNvPr id="7" name="TextBox 7"/>
          <p:cNvSpPr txBox="1"/>
          <p:nvPr/>
        </p:nvSpPr>
        <p:spPr>
          <a:xfrm>
            <a:off x="1028700" y="3765114"/>
            <a:ext cx="4753757" cy="1641476"/>
          </a:xfrm>
          <a:prstGeom prst="rect">
            <a:avLst/>
          </a:prstGeom>
        </p:spPr>
        <p:txBody>
          <a:bodyPr lIns="0" tIns="0" rIns="0" bIns="0" rtlCol="0" anchor="t">
            <a:spAutoFit/>
          </a:bodyPr>
          <a:lstStyle/>
          <a:p>
            <a:pPr algn="just">
              <a:lnSpc>
                <a:spcPts val="4339"/>
              </a:lnSpc>
              <a:spcBef>
                <a:spcPct val="0"/>
              </a:spcBef>
            </a:pPr>
            <a:r>
              <a:rPr lang="en-US" sz="3099">
                <a:solidFill>
                  <a:srgbClr val="ECEDF8"/>
                </a:solidFill>
                <a:latin typeface="Oswald"/>
              </a:rPr>
              <a:t>The post is a status update, useful for sharing news or thoughts with your friends</a:t>
            </a:r>
          </a:p>
        </p:txBody>
      </p:sp>
      <p:sp>
        <p:nvSpPr>
          <p:cNvPr id="8" name="TextBox 8"/>
          <p:cNvSpPr txBox="1"/>
          <p:nvPr/>
        </p:nvSpPr>
        <p:spPr>
          <a:xfrm>
            <a:off x="1028700" y="5920784"/>
            <a:ext cx="4295146" cy="2994660"/>
          </a:xfrm>
          <a:prstGeom prst="rect">
            <a:avLst/>
          </a:prstGeom>
        </p:spPr>
        <p:txBody>
          <a:bodyPr lIns="0" tIns="0" rIns="0" bIns="0" rtlCol="0" anchor="t">
            <a:spAutoFit/>
          </a:bodyPr>
          <a:lstStyle/>
          <a:p>
            <a:pPr algn="just">
              <a:lnSpc>
                <a:spcPts val="4059"/>
              </a:lnSpc>
            </a:pPr>
            <a:r>
              <a:rPr lang="en-US" sz="2899">
                <a:solidFill>
                  <a:srgbClr val="ECEDF8"/>
                </a:solidFill>
                <a:latin typeface="Oswald"/>
              </a:rPr>
              <a:t>The post can be textual or enriched with photos and videos and is often accompanied by "hashtags", keywords useful for finding our content.</a:t>
            </a:r>
          </a:p>
          <a:p>
            <a:pPr algn="just">
              <a:lnSpc>
                <a:spcPts val="3359"/>
              </a:lnSpc>
              <a:spcBef>
                <a:spcPct val="0"/>
              </a:spcBef>
            </a:pPr>
            <a:endParaRPr lang="en-US" sz="2899">
              <a:solidFill>
                <a:srgbClr val="ECEDF8"/>
              </a:solidFill>
              <a:latin typeface="Oswald"/>
            </a:endParaRPr>
          </a:p>
        </p:txBody>
      </p:sp>
      <p:pic>
        <p:nvPicPr>
          <p:cNvPr id="9" name="Obraz 1">
            <a:extLst>
              <a:ext uri="{FF2B5EF4-FFF2-40B4-BE49-F238E27FC236}">
                <a16:creationId xmlns:a16="http://schemas.microsoft.com/office/drawing/2014/main" id="{934280E5-C0E2-61FE-8A78-CF678998956D}"/>
              </a:ext>
            </a:extLst>
          </p:cNvPr>
          <p:cNvPicPr>
            <a:picLocks noChangeAspect="1"/>
          </p:cNvPicPr>
          <p:nvPr/>
        </p:nvPicPr>
        <p:blipFill>
          <a:blip r:embed="rId6"/>
          <a:stretch>
            <a:fillRect/>
          </a:stretch>
        </p:blipFill>
        <p:spPr>
          <a:xfrm>
            <a:off x="395596" y="339553"/>
            <a:ext cx="2219596" cy="507117"/>
          </a:xfrm>
          <a:prstGeom prst="rect">
            <a:avLst/>
          </a:prstGeom>
          <a:noFill/>
          <a:ln cap="flat">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CEDF8"/>
        </a:solidFill>
        <a:effectLst/>
      </p:bgPr>
    </p:bg>
    <p:spTree>
      <p:nvGrpSpPr>
        <p:cNvPr id="1" name=""/>
        <p:cNvGrpSpPr/>
        <p:nvPr/>
      </p:nvGrpSpPr>
      <p:grpSpPr>
        <a:xfrm>
          <a:off x="0" y="0"/>
          <a:ext cx="0" cy="0"/>
          <a:chOff x="0" y="0"/>
          <a:chExt cx="0" cy="0"/>
        </a:xfrm>
      </p:grpSpPr>
      <p:sp>
        <p:nvSpPr>
          <p:cNvPr id="2" name="TextBox 2"/>
          <p:cNvSpPr txBox="1"/>
          <p:nvPr/>
        </p:nvSpPr>
        <p:spPr>
          <a:xfrm>
            <a:off x="1028700" y="2319803"/>
            <a:ext cx="9861429" cy="889635"/>
          </a:xfrm>
          <a:prstGeom prst="rect">
            <a:avLst/>
          </a:prstGeom>
        </p:spPr>
        <p:txBody>
          <a:bodyPr lIns="0" tIns="0" rIns="0" bIns="0" rtlCol="0" anchor="t">
            <a:spAutoFit/>
          </a:bodyPr>
          <a:lstStyle/>
          <a:p>
            <a:pPr>
              <a:lnSpc>
                <a:spcPts val="7079"/>
              </a:lnSpc>
            </a:pPr>
            <a:r>
              <a:rPr lang="en-US" sz="5899">
                <a:solidFill>
                  <a:srgbClr val="002364"/>
                </a:solidFill>
                <a:latin typeface="Oswald"/>
              </a:rPr>
              <a:t>NOT JUST POST!</a:t>
            </a:r>
          </a:p>
        </p:txBody>
      </p:sp>
      <p:sp>
        <p:nvSpPr>
          <p:cNvPr id="3" name="TextBox 3"/>
          <p:cNvSpPr txBox="1"/>
          <p:nvPr/>
        </p:nvSpPr>
        <p:spPr>
          <a:xfrm>
            <a:off x="1028700" y="3333429"/>
            <a:ext cx="8115300" cy="539115"/>
          </a:xfrm>
          <a:prstGeom prst="rect">
            <a:avLst/>
          </a:prstGeom>
        </p:spPr>
        <p:txBody>
          <a:bodyPr lIns="0" tIns="0" rIns="0" bIns="0" rtlCol="0" anchor="t">
            <a:spAutoFit/>
          </a:bodyPr>
          <a:lstStyle/>
          <a:p>
            <a:pPr>
              <a:lnSpc>
                <a:spcPts val="4339"/>
              </a:lnSpc>
              <a:spcBef>
                <a:spcPct val="0"/>
              </a:spcBef>
            </a:pPr>
            <a:r>
              <a:rPr lang="en-US" sz="3099">
                <a:solidFill>
                  <a:srgbClr val="002364"/>
                </a:solidFill>
                <a:latin typeface="Oswald"/>
              </a:rPr>
              <a:t>Facebook is not just chat and post!</a:t>
            </a:r>
          </a:p>
        </p:txBody>
      </p:sp>
      <p:sp>
        <p:nvSpPr>
          <p:cNvPr id="4" name="TextBox 4"/>
          <p:cNvSpPr txBox="1"/>
          <p:nvPr/>
        </p:nvSpPr>
        <p:spPr>
          <a:xfrm>
            <a:off x="1028700" y="4774539"/>
            <a:ext cx="7759916" cy="2479040"/>
          </a:xfrm>
          <a:prstGeom prst="rect">
            <a:avLst/>
          </a:prstGeom>
        </p:spPr>
        <p:txBody>
          <a:bodyPr lIns="0" tIns="0" rIns="0" bIns="0" rtlCol="0" anchor="t">
            <a:spAutoFit/>
          </a:bodyPr>
          <a:lstStyle/>
          <a:p>
            <a:pPr algn="just">
              <a:lnSpc>
                <a:spcPts val="5039"/>
              </a:lnSpc>
            </a:pPr>
            <a:r>
              <a:rPr lang="en-US" sz="3599">
                <a:solidFill>
                  <a:srgbClr val="002364"/>
                </a:solidFill>
                <a:latin typeface="Oswald"/>
              </a:rPr>
              <a:t>The platform also has other functions which, divided into sections, allow us to trade, find work or stay updated on events close to us!</a:t>
            </a:r>
          </a:p>
          <a:p>
            <a:pPr algn="just">
              <a:lnSpc>
                <a:spcPts val="4479"/>
              </a:lnSpc>
              <a:spcBef>
                <a:spcPct val="0"/>
              </a:spcBef>
            </a:pPr>
            <a:endParaRPr lang="en-US" sz="3599">
              <a:solidFill>
                <a:srgbClr val="002364"/>
              </a:solidFill>
              <a:latin typeface="Oswald"/>
            </a:endParaRPr>
          </a:p>
        </p:txBody>
      </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1072403" y="4506724"/>
            <a:ext cx="4958361" cy="2497211"/>
          </a:xfrm>
          <a:prstGeom prst="rect">
            <a:avLst/>
          </a:prstGeom>
        </p:spPr>
      </p:pic>
      <p:pic>
        <p:nvPicPr>
          <p:cNvPr id="6" name="Picture 6"/>
          <p:cNvPicPr>
            <a:picLocks noChangeAspect="1"/>
          </p:cNvPicPr>
          <p:nvPr/>
        </p:nvPicPr>
        <p:blipFill>
          <a:blip r:embed="rId4"/>
          <a:srcRect/>
          <a:stretch>
            <a:fillRect/>
          </a:stretch>
        </p:blipFill>
        <p:spPr>
          <a:xfrm rot="-10800000">
            <a:off x="14762089" y="1713177"/>
            <a:ext cx="2497211" cy="4981967"/>
          </a:xfrm>
          <a:prstGeom prst="rect">
            <a:avLst/>
          </a:prstGeom>
        </p:spPr>
      </p:pic>
      <p:grpSp>
        <p:nvGrpSpPr>
          <p:cNvPr id="7" name="Group 7"/>
          <p:cNvGrpSpPr>
            <a:grpSpLocks noChangeAspect="1"/>
          </p:cNvGrpSpPr>
          <p:nvPr/>
        </p:nvGrpSpPr>
        <p:grpSpPr>
          <a:xfrm rot="7565931">
            <a:off x="12886022" y="1825202"/>
            <a:ext cx="1047104" cy="906792"/>
            <a:chOff x="0" y="0"/>
            <a:chExt cx="6350000" cy="5499100"/>
          </a:xfrm>
        </p:grpSpPr>
        <p:sp>
          <p:nvSpPr>
            <p:cNvPr id="8" name="Freeform 8"/>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EB7E76"/>
            </a:solidFill>
          </p:spPr>
          <p:txBody>
            <a:bodyPr/>
            <a:lstStyle/>
            <a:p>
              <a:endParaRPr lang="LID4096"/>
            </a:p>
          </p:txBody>
        </p:sp>
      </p:grpSp>
      <p:pic>
        <p:nvPicPr>
          <p:cNvPr id="9" name="Picture 9"/>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5400000">
            <a:off x="16100755" y="7591223"/>
            <a:ext cx="1106454" cy="1286575"/>
          </a:xfrm>
          <a:prstGeom prst="rect">
            <a:avLst/>
          </a:prstGeom>
        </p:spPr>
      </p:pic>
      <p:sp>
        <p:nvSpPr>
          <p:cNvPr id="10" name="TextBox 10"/>
          <p:cNvSpPr txBox="1"/>
          <p:nvPr/>
        </p:nvSpPr>
        <p:spPr>
          <a:xfrm>
            <a:off x="1028700" y="7595558"/>
            <a:ext cx="7759916" cy="1489075"/>
          </a:xfrm>
          <a:prstGeom prst="rect">
            <a:avLst/>
          </a:prstGeom>
        </p:spPr>
        <p:txBody>
          <a:bodyPr lIns="0" tIns="0" rIns="0" bIns="0" rtlCol="0" anchor="t">
            <a:spAutoFit/>
          </a:bodyPr>
          <a:lstStyle/>
          <a:p>
            <a:pPr>
              <a:lnSpc>
                <a:spcPts val="6159"/>
              </a:lnSpc>
            </a:pPr>
            <a:r>
              <a:rPr lang="en-US" sz="4399">
                <a:solidFill>
                  <a:srgbClr val="002364"/>
                </a:solidFill>
                <a:latin typeface="Oswald"/>
              </a:rPr>
              <a:t>Facebook is constantly evolving!</a:t>
            </a:r>
          </a:p>
          <a:p>
            <a:pPr>
              <a:lnSpc>
                <a:spcPts val="5739"/>
              </a:lnSpc>
              <a:spcBef>
                <a:spcPct val="0"/>
              </a:spcBef>
            </a:pPr>
            <a:endParaRPr lang="en-US" sz="4399">
              <a:solidFill>
                <a:srgbClr val="002364"/>
              </a:solidFill>
              <a:latin typeface="Oswald"/>
            </a:endParaRPr>
          </a:p>
        </p:txBody>
      </p:sp>
      <p:pic>
        <p:nvPicPr>
          <p:cNvPr id="11" name="Obraz 1">
            <a:extLst>
              <a:ext uri="{FF2B5EF4-FFF2-40B4-BE49-F238E27FC236}">
                <a16:creationId xmlns:a16="http://schemas.microsoft.com/office/drawing/2014/main" id="{035E7AB7-5D95-3C1B-8C42-4F82A927DAA8}"/>
              </a:ext>
            </a:extLst>
          </p:cNvPr>
          <p:cNvPicPr>
            <a:picLocks noChangeAspect="1"/>
          </p:cNvPicPr>
          <p:nvPr/>
        </p:nvPicPr>
        <p:blipFill>
          <a:blip r:embed="rId7"/>
          <a:stretch>
            <a:fillRect/>
          </a:stretch>
        </p:blipFill>
        <p:spPr>
          <a:xfrm>
            <a:off x="395596" y="339553"/>
            <a:ext cx="2219596" cy="507117"/>
          </a:xfrm>
          <a:prstGeom prst="rect">
            <a:avLst/>
          </a:prstGeom>
          <a:noFill/>
          <a:ln cap="flat">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CEDF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09046" y="4242163"/>
            <a:ext cx="7315200" cy="3344091"/>
          </a:xfrm>
          <a:prstGeom prst="rect">
            <a:avLst/>
          </a:prstGeom>
        </p:spPr>
      </p:pic>
      <p:grpSp>
        <p:nvGrpSpPr>
          <p:cNvPr id="3" name="Group 3"/>
          <p:cNvGrpSpPr/>
          <p:nvPr/>
        </p:nvGrpSpPr>
        <p:grpSpPr>
          <a:xfrm>
            <a:off x="1284963" y="5023905"/>
            <a:ext cx="1676513" cy="1703103"/>
            <a:chOff x="0" y="0"/>
            <a:chExt cx="6350000" cy="6350000"/>
          </a:xfrm>
        </p:grpSpPr>
        <p:sp>
          <p:nvSpPr>
            <p:cNvPr id="4" name="Freeform 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002364">
                <a:alpha val="31765"/>
              </a:srgbClr>
            </a:solidFill>
          </p:spPr>
          <p:txBody>
            <a:bodyPr/>
            <a:lstStyle/>
            <a:p>
              <a:endParaRPr lang="LID4096"/>
            </a:p>
          </p:txBody>
        </p:sp>
      </p:grpSp>
      <p:grpSp>
        <p:nvGrpSpPr>
          <p:cNvPr id="5" name="Group 5"/>
          <p:cNvGrpSpPr/>
          <p:nvPr/>
        </p:nvGrpSpPr>
        <p:grpSpPr>
          <a:xfrm>
            <a:off x="4173775" y="6431305"/>
            <a:ext cx="1154949" cy="1154949"/>
            <a:chOff x="0" y="0"/>
            <a:chExt cx="6350000" cy="6350000"/>
          </a:xfrm>
        </p:grpSpPr>
        <p:sp>
          <p:nvSpPr>
            <p:cNvPr id="6" name="Freeform 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EB7E76">
                <a:alpha val="49804"/>
              </a:srgbClr>
            </a:solidFill>
          </p:spPr>
          <p:txBody>
            <a:bodyPr/>
            <a:lstStyle/>
            <a:p>
              <a:endParaRPr lang="LID4096"/>
            </a:p>
          </p:txBody>
        </p:sp>
      </p:grpSp>
      <p:sp>
        <p:nvSpPr>
          <p:cNvPr id="7" name="TextBox 7"/>
          <p:cNvSpPr txBox="1"/>
          <p:nvPr/>
        </p:nvSpPr>
        <p:spPr>
          <a:xfrm>
            <a:off x="5935821" y="895350"/>
            <a:ext cx="6416357" cy="1184909"/>
          </a:xfrm>
          <a:prstGeom prst="rect">
            <a:avLst/>
          </a:prstGeom>
        </p:spPr>
        <p:txBody>
          <a:bodyPr lIns="0" tIns="0" rIns="0" bIns="0" rtlCol="0" anchor="t">
            <a:spAutoFit/>
          </a:bodyPr>
          <a:lstStyle/>
          <a:p>
            <a:pPr algn="ctr">
              <a:lnSpc>
                <a:spcPts val="9660"/>
              </a:lnSpc>
            </a:pPr>
            <a:r>
              <a:rPr lang="en-US" sz="6900">
                <a:solidFill>
                  <a:srgbClr val="002364"/>
                </a:solidFill>
                <a:latin typeface="Oswald"/>
              </a:rPr>
              <a:t>NOW SOME SLANG...</a:t>
            </a:r>
          </a:p>
        </p:txBody>
      </p:sp>
      <p:sp>
        <p:nvSpPr>
          <p:cNvPr id="8" name="TextBox 8"/>
          <p:cNvSpPr txBox="1"/>
          <p:nvPr/>
        </p:nvSpPr>
        <p:spPr>
          <a:xfrm>
            <a:off x="9144000" y="2740560"/>
            <a:ext cx="8115300" cy="1682750"/>
          </a:xfrm>
          <a:prstGeom prst="rect">
            <a:avLst/>
          </a:prstGeom>
        </p:spPr>
        <p:txBody>
          <a:bodyPr lIns="0" tIns="0" rIns="0" bIns="0" rtlCol="0" anchor="t">
            <a:spAutoFit/>
          </a:bodyPr>
          <a:lstStyle/>
          <a:p>
            <a:pPr algn="just">
              <a:lnSpc>
                <a:spcPts val="4480"/>
              </a:lnSpc>
            </a:pPr>
            <a:r>
              <a:rPr lang="en-US" sz="3200">
                <a:solidFill>
                  <a:srgbClr val="002364"/>
                </a:solidFill>
                <a:latin typeface="Oswald"/>
              </a:rPr>
              <a:t>From the verb "</a:t>
            </a:r>
            <a:r>
              <a:rPr lang="en-US" sz="3200">
                <a:solidFill>
                  <a:srgbClr val="002364"/>
                </a:solidFill>
                <a:latin typeface="Oswald Bold"/>
              </a:rPr>
              <a:t>to post</a:t>
            </a:r>
            <a:r>
              <a:rPr lang="en-US" sz="3200">
                <a:solidFill>
                  <a:srgbClr val="002364"/>
                </a:solidFill>
                <a:latin typeface="Oswald"/>
              </a:rPr>
              <a:t>" in English comes the Italianized word "</a:t>
            </a:r>
            <a:r>
              <a:rPr lang="en-US" sz="3200">
                <a:solidFill>
                  <a:srgbClr val="002364"/>
                </a:solidFill>
                <a:latin typeface="Oswald Bold"/>
              </a:rPr>
              <a:t>postare</a:t>
            </a:r>
            <a:r>
              <a:rPr lang="en-US" sz="3200">
                <a:solidFill>
                  <a:srgbClr val="002364"/>
                </a:solidFill>
                <a:latin typeface="Oswald"/>
              </a:rPr>
              <a:t>", which indicates the very act of creating a post and publishing it.</a:t>
            </a:r>
          </a:p>
        </p:txBody>
      </p:sp>
      <p:sp>
        <p:nvSpPr>
          <p:cNvPr id="9" name="TextBox 9"/>
          <p:cNvSpPr txBox="1"/>
          <p:nvPr/>
        </p:nvSpPr>
        <p:spPr>
          <a:xfrm>
            <a:off x="9144000" y="5044259"/>
            <a:ext cx="8115300" cy="1682750"/>
          </a:xfrm>
          <a:prstGeom prst="rect">
            <a:avLst/>
          </a:prstGeom>
        </p:spPr>
        <p:txBody>
          <a:bodyPr lIns="0" tIns="0" rIns="0" bIns="0" rtlCol="0" anchor="t">
            <a:spAutoFit/>
          </a:bodyPr>
          <a:lstStyle/>
          <a:p>
            <a:pPr algn="just">
              <a:lnSpc>
                <a:spcPts val="4480"/>
              </a:lnSpc>
            </a:pPr>
            <a:r>
              <a:rPr lang="en-US" sz="3200">
                <a:solidFill>
                  <a:srgbClr val="002364"/>
                </a:solidFill>
                <a:latin typeface="Oswald"/>
              </a:rPr>
              <a:t>From the verb "</a:t>
            </a:r>
            <a:r>
              <a:rPr lang="en-US" sz="3200">
                <a:solidFill>
                  <a:srgbClr val="002364"/>
                </a:solidFill>
                <a:latin typeface="Oswald Bold"/>
              </a:rPr>
              <a:t>to chat</a:t>
            </a:r>
            <a:r>
              <a:rPr lang="en-US" sz="3200">
                <a:solidFill>
                  <a:srgbClr val="002364"/>
                </a:solidFill>
                <a:latin typeface="Oswald"/>
              </a:rPr>
              <a:t>" in English comes the Italianized word "</a:t>
            </a:r>
            <a:r>
              <a:rPr lang="en-US" sz="3200">
                <a:solidFill>
                  <a:srgbClr val="002364"/>
                </a:solidFill>
                <a:latin typeface="Oswald Bold"/>
              </a:rPr>
              <a:t>chattare</a:t>
            </a:r>
            <a:r>
              <a:rPr lang="en-US" sz="3200">
                <a:solidFill>
                  <a:srgbClr val="002364"/>
                </a:solidFill>
                <a:latin typeface="Oswald"/>
              </a:rPr>
              <a:t>", which means "talking, chatting" with someone.</a:t>
            </a:r>
          </a:p>
        </p:txBody>
      </p:sp>
      <p:sp>
        <p:nvSpPr>
          <p:cNvPr id="10" name="TextBox 10"/>
          <p:cNvSpPr txBox="1"/>
          <p:nvPr/>
        </p:nvSpPr>
        <p:spPr>
          <a:xfrm>
            <a:off x="9144000" y="7283743"/>
            <a:ext cx="8115300" cy="2251710"/>
          </a:xfrm>
          <a:prstGeom prst="rect">
            <a:avLst/>
          </a:prstGeom>
        </p:spPr>
        <p:txBody>
          <a:bodyPr lIns="0" tIns="0" rIns="0" bIns="0" rtlCol="0" anchor="t">
            <a:spAutoFit/>
          </a:bodyPr>
          <a:lstStyle/>
          <a:p>
            <a:pPr algn="just">
              <a:lnSpc>
                <a:spcPts val="4480"/>
              </a:lnSpc>
            </a:pPr>
            <a:r>
              <a:rPr lang="en-US" sz="3200">
                <a:solidFill>
                  <a:srgbClr val="002364"/>
                </a:solidFill>
                <a:latin typeface="Oswald"/>
              </a:rPr>
              <a:t>From the verb "</a:t>
            </a:r>
            <a:r>
              <a:rPr lang="en-US" sz="3200">
                <a:solidFill>
                  <a:srgbClr val="002364"/>
                </a:solidFill>
                <a:latin typeface="Oswald Bold"/>
              </a:rPr>
              <a:t>to tag</a:t>
            </a:r>
            <a:r>
              <a:rPr lang="en-US" sz="3200">
                <a:solidFill>
                  <a:srgbClr val="002364"/>
                </a:solidFill>
                <a:latin typeface="Oswald"/>
              </a:rPr>
              <a:t>" in English comes the Italianized word "</a:t>
            </a:r>
            <a:r>
              <a:rPr lang="en-US" sz="3200">
                <a:solidFill>
                  <a:srgbClr val="002364"/>
                </a:solidFill>
                <a:latin typeface="Oswald Bold"/>
              </a:rPr>
              <a:t>taggare</a:t>
            </a:r>
            <a:r>
              <a:rPr lang="en-US" sz="3200">
                <a:solidFill>
                  <a:srgbClr val="002364"/>
                </a:solidFill>
                <a:latin typeface="Oswald"/>
              </a:rPr>
              <a:t>", which means identify someone in a post, photo or status update you want to share.</a:t>
            </a:r>
          </a:p>
          <a:p>
            <a:pPr algn="r">
              <a:lnSpc>
                <a:spcPts val="4480"/>
              </a:lnSpc>
            </a:pPr>
            <a:endParaRPr lang="en-US" sz="3200">
              <a:solidFill>
                <a:srgbClr val="002364"/>
              </a:solidFill>
              <a:latin typeface="Oswald"/>
            </a:endParaRPr>
          </a:p>
        </p:txBody>
      </p:sp>
      <p:pic>
        <p:nvPicPr>
          <p:cNvPr id="11" name="Obraz 1">
            <a:extLst>
              <a:ext uri="{FF2B5EF4-FFF2-40B4-BE49-F238E27FC236}">
                <a16:creationId xmlns:a16="http://schemas.microsoft.com/office/drawing/2014/main" id="{3DF085E0-6D62-F6B4-FA7C-9FB5A0435780}"/>
              </a:ext>
            </a:extLst>
          </p:cNvPr>
          <p:cNvPicPr>
            <a:picLocks noChangeAspect="1"/>
          </p:cNvPicPr>
          <p:nvPr/>
        </p:nvPicPr>
        <p:blipFill>
          <a:blip r:embed="rId4"/>
          <a:stretch>
            <a:fillRect/>
          </a:stretch>
        </p:blipFill>
        <p:spPr>
          <a:xfrm>
            <a:off x="395596" y="339553"/>
            <a:ext cx="2219596" cy="507117"/>
          </a:xfrm>
          <a:prstGeom prst="rect">
            <a:avLst/>
          </a:prstGeom>
          <a:noFill/>
          <a:ln cap="flat">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64004E"/>
        </a:solidFill>
        <a:effectLst/>
      </p:bgPr>
    </p:bg>
    <p:spTree>
      <p:nvGrpSpPr>
        <p:cNvPr id="1" name=""/>
        <p:cNvGrpSpPr/>
        <p:nvPr/>
      </p:nvGrpSpPr>
      <p:grpSpPr>
        <a:xfrm>
          <a:off x="0" y="0"/>
          <a:ext cx="0" cy="0"/>
          <a:chOff x="0" y="0"/>
          <a:chExt cx="0" cy="0"/>
        </a:xfrm>
      </p:grpSpPr>
      <p:grpSp>
        <p:nvGrpSpPr>
          <p:cNvPr id="2" name="Group 2"/>
          <p:cNvGrpSpPr/>
          <p:nvPr/>
        </p:nvGrpSpPr>
        <p:grpSpPr>
          <a:xfrm>
            <a:off x="14144037" y="-2540042"/>
            <a:ext cx="5657850" cy="5657850"/>
            <a:chOff x="0" y="0"/>
            <a:chExt cx="1913890" cy="1913890"/>
          </a:xfrm>
        </p:grpSpPr>
        <p:sp>
          <p:nvSpPr>
            <p:cNvPr id="3" name="Freeform 3"/>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B800B1"/>
            </a:solidFill>
          </p:spPr>
          <p:txBody>
            <a:bodyPr/>
            <a:lstStyle/>
            <a:p>
              <a:endParaRPr lang="LID4096"/>
            </a:p>
          </p:txBody>
        </p:sp>
      </p:gr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2557702" y="1035991"/>
            <a:ext cx="4262410" cy="472740"/>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16174304" y="2366868"/>
            <a:ext cx="1291616" cy="1501879"/>
          </a:xfrm>
          <a:prstGeom prst="rect">
            <a:avLst/>
          </a:prstGeom>
        </p:spPr>
      </p:pic>
      <p:pic>
        <p:nvPicPr>
          <p:cNvPr id="6" name="Picture 6"/>
          <p:cNvPicPr>
            <a:picLocks noChangeAspect="1"/>
          </p:cNvPicPr>
          <p:nvPr/>
        </p:nvPicPr>
        <p:blipFill>
          <a:blip r:embed="rId6"/>
          <a:srcRect l="9999" r="9999"/>
          <a:stretch>
            <a:fillRect/>
          </a:stretch>
        </p:blipFill>
        <p:spPr>
          <a:xfrm>
            <a:off x="-4285261" y="0"/>
            <a:ext cx="15436530" cy="10287000"/>
          </a:xfrm>
          <a:prstGeom prst="rect">
            <a:avLst/>
          </a:prstGeom>
        </p:spPr>
      </p:pic>
      <p:pic>
        <p:nvPicPr>
          <p:cNvPr id="7" name="Picture 7"/>
          <p:cNvPicPr>
            <a:picLocks noChangeAspect="1"/>
          </p:cNvPicPr>
          <p:nvPr/>
        </p:nvPicPr>
        <p:blipFill>
          <a:blip r:embed="rId7"/>
          <a:srcRect r="11019"/>
          <a:stretch>
            <a:fillRect/>
          </a:stretch>
        </p:blipFill>
        <p:spPr>
          <a:xfrm>
            <a:off x="-1382676" y="0"/>
            <a:ext cx="12533945" cy="10287000"/>
          </a:xfrm>
          <a:prstGeom prst="rect">
            <a:avLst/>
          </a:prstGeom>
        </p:spPr>
      </p:pic>
      <p:sp>
        <p:nvSpPr>
          <p:cNvPr id="8" name="TextBox 8"/>
          <p:cNvSpPr txBox="1"/>
          <p:nvPr/>
        </p:nvSpPr>
        <p:spPr>
          <a:xfrm>
            <a:off x="11151269" y="8404860"/>
            <a:ext cx="4264876" cy="853440"/>
          </a:xfrm>
          <a:prstGeom prst="rect">
            <a:avLst/>
          </a:prstGeom>
        </p:spPr>
        <p:txBody>
          <a:bodyPr lIns="0" tIns="0" rIns="0" bIns="0" rtlCol="0" anchor="t">
            <a:spAutoFit/>
          </a:bodyPr>
          <a:lstStyle/>
          <a:p>
            <a:pPr algn="ctr">
              <a:lnSpc>
                <a:spcPts val="6720"/>
              </a:lnSpc>
            </a:pPr>
            <a:r>
              <a:rPr lang="en-US" sz="5599">
                <a:solidFill>
                  <a:srgbClr val="ECEDF8"/>
                </a:solidFill>
                <a:latin typeface="Oswald Bold"/>
              </a:rPr>
              <a:t>INSTAGRAM</a:t>
            </a:r>
          </a:p>
        </p:txBody>
      </p:sp>
      <p:pic>
        <p:nvPicPr>
          <p:cNvPr id="9" name="Obraz 1">
            <a:extLst>
              <a:ext uri="{FF2B5EF4-FFF2-40B4-BE49-F238E27FC236}">
                <a16:creationId xmlns:a16="http://schemas.microsoft.com/office/drawing/2014/main" id="{20443FC1-785D-3BCC-F8D8-B61ABF4CD218}"/>
              </a:ext>
            </a:extLst>
          </p:cNvPr>
          <p:cNvPicPr>
            <a:picLocks noChangeAspect="1"/>
          </p:cNvPicPr>
          <p:nvPr/>
        </p:nvPicPr>
        <p:blipFill>
          <a:blip r:embed="rId8"/>
          <a:stretch>
            <a:fillRect/>
          </a:stretch>
        </p:blipFill>
        <p:spPr>
          <a:xfrm>
            <a:off x="-762000" y="288883"/>
            <a:ext cx="2219596" cy="507117"/>
          </a:xfrm>
          <a:prstGeom prst="rect">
            <a:avLst/>
          </a:prstGeom>
          <a:noFill/>
          <a:ln cap="flat">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6E5FF"/>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2219648" y="5982346"/>
            <a:ext cx="6524302" cy="6524302"/>
            <a:chOff x="0" y="0"/>
            <a:chExt cx="1708150" cy="1708150"/>
          </a:xfrm>
        </p:grpSpPr>
        <p:sp>
          <p:nvSpPr>
            <p:cNvPr id="3" name="Freeform 3"/>
            <p:cNvSpPr/>
            <p:nvPr/>
          </p:nvSpPr>
          <p:spPr>
            <a:xfrm>
              <a:off x="0" y="0"/>
              <a:ext cx="1708150" cy="1708150"/>
            </a:xfrm>
            <a:custGeom>
              <a:avLst/>
              <a:gdLst/>
              <a:ahLst/>
              <a:cxnLst/>
              <a:rect l="l" t="t" r="r" b="b"/>
              <a:pathLst>
                <a:path w="1708150" h="1708150">
                  <a:moveTo>
                    <a:pt x="853440" y="1708150"/>
                  </a:moveTo>
                  <a:cubicBezTo>
                    <a:pt x="383540" y="1708150"/>
                    <a:pt x="0" y="1324610"/>
                    <a:pt x="0" y="853440"/>
                  </a:cubicBezTo>
                  <a:cubicBezTo>
                    <a:pt x="0" y="383540"/>
                    <a:pt x="383540" y="0"/>
                    <a:pt x="853440" y="0"/>
                  </a:cubicBezTo>
                  <a:cubicBezTo>
                    <a:pt x="1324610" y="0"/>
                    <a:pt x="1706880" y="383540"/>
                    <a:pt x="1706880" y="853440"/>
                  </a:cubicBezTo>
                  <a:cubicBezTo>
                    <a:pt x="1708150" y="1324610"/>
                    <a:pt x="1324610" y="1708150"/>
                    <a:pt x="853440" y="1708150"/>
                  </a:cubicBezTo>
                  <a:close/>
                  <a:moveTo>
                    <a:pt x="853440" y="469900"/>
                  </a:moveTo>
                  <a:cubicBezTo>
                    <a:pt x="642620" y="469900"/>
                    <a:pt x="469900" y="642620"/>
                    <a:pt x="469900" y="853440"/>
                  </a:cubicBezTo>
                  <a:cubicBezTo>
                    <a:pt x="469900" y="1064260"/>
                    <a:pt x="642620" y="1236980"/>
                    <a:pt x="853440" y="1236980"/>
                  </a:cubicBezTo>
                  <a:cubicBezTo>
                    <a:pt x="1064260" y="1236980"/>
                    <a:pt x="1236980" y="1064260"/>
                    <a:pt x="1236980" y="853440"/>
                  </a:cubicBezTo>
                  <a:cubicBezTo>
                    <a:pt x="1236980" y="642620"/>
                    <a:pt x="1065530" y="469900"/>
                    <a:pt x="853440" y="469900"/>
                  </a:cubicBezTo>
                  <a:close/>
                </a:path>
              </a:pathLst>
            </a:custGeom>
            <a:solidFill>
              <a:srgbClr val="CB6CE6"/>
            </a:solidFill>
          </p:spPr>
          <p:txBody>
            <a:bodyPr/>
            <a:lstStyle/>
            <a:p>
              <a:endParaRPr lang="LID4096"/>
            </a:p>
          </p:txBody>
        </p:sp>
      </p:gr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28700" y="5266827"/>
            <a:ext cx="3991473" cy="3991473"/>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5033145" y="9302575"/>
            <a:ext cx="1106454" cy="1286575"/>
          </a:xfrm>
          <a:prstGeom prst="rect">
            <a:avLst/>
          </a:prstGeom>
        </p:spPr>
      </p:pic>
      <p:sp>
        <p:nvSpPr>
          <p:cNvPr id="6" name="TextBox 6"/>
          <p:cNvSpPr txBox="1"/>
          <p:nvPr/>
        </p:nvSpPr>
        <p:spPr>
          <a:xfrm>
            <a:off x="1028700" y="1349263"/>
            <a:ext cx="5765404" cy="1057275"/>
          </a:xfrm>
          <a:prstGeom prst="rect">
            <a:avLst/>
          </a:prstGeom>
        </p:spPr>
        <p:txBody>
          <a:bodyPr lIns="0" tIns="0" rIns="0" bIns="0" rtlCol="0" anchor="t">
            <a:spAutoFit/>
          </a:bodyPr>
          <a:lstStyle/>
          <a:p>
            <a:pPr>
              <a:lnSpc>
                <a:spcPts val="8399"/>
              </a:lnSpc>
            </a:pPr>
            <a:r>
              <a:rPr lang="en-US" sz="6999">
                <a:solidFill>
                  <a:srgbClr val="002364"/>
                </a:solidFill>
                <a:latin typeface="Oswald Bold"/>
              </a:rPr>
              <a:t>INSTAGRAM</a:t>
            </a:r>
          </a:p>
        </p:txBody>
      </p:sp>
      <p:sp>
        <p:nvSpPr>
          <p:cNvPr id="7" name="TextBox 7"/>
          <p:cNvSpPr txBox="1"/>
          <p:nvPr/>
        </p:nvSpPr>
        <p:spPr>
          <a:xfrm>
            <a:off x="8178046" y="2688393"/>
            <a:ext cx="7952365" cy="3930371"/>
          </a:xfrm>
          <a:prstGeom prst="rect">
            <a:avLst/>
          </a:prstGeom>
        </p:spPr>
        <p:txBody>
          <a:bodyPr lIns="0" tIns="0" rIns="0" bIns="0" rtlCol="0" anchor="t">
            <a:spAutoFit/>
          </a:bodyPr>
          <a:lstStyle/>
          <a:p>
            <a:pPr algn="just">
              <a:lnSpc>
                <a:spcPts val="4462"/>
              </a:lnSpc>
            </a:pPr>
            <a:r>
              <a:rPr lang="en-US" sz="3187" dirty="0">
                <a:solidFill>
                  <a:srgbClr val="002364"/>
                </a:solidFill>
                <a:latin typeface="Oswald"/>
              </a:rPr>
              <a:t>Instagram is a social media totally focused on sharing photos and videos of all kinds.</a:t>
            </a:r>
          </a:p>
          <a:p>
            <a:pPr algn="just">
              <a:lnSpc>
                <a:spcPts val="4462"/>
              </a:lnSpc>
            </a:pPr>
            <a:endParaRPr lang="en-US" sz="3187" dirty="0">
              <a:solidFill>
                <a:srgbClr val="002364"/>
              </a:solidFill>
              <a:latin typeface="Oswald"/>
            </a:endParaRPr>
          </a:p>
          <a:p>
            <a:pPr algn="just">
              <a:lnSpc>
                <a:spcPts val="4462"/>
              </a:lnSpc>
            </a:pPr>
            <a:r>
              <a:rPr lang="en-US" sz="3200" dirty="0">
                <a:solidFill>
                  <a:srgbClr val="002364"/>
                </a:solidFill>
                <a:latin typeface="Oswald" panose="00000500000000000000" pitchFamily="2" charset="0"/>
              </a:rPr>
              <a:t>Each Instagram user has a personal profile with which to share the moments of their day with the people of their network, called "followers".</a:t>
            </a:r>
          </a:p>
          <a:p>
            <a:pPr algn="just">
              <a:lnSpc>
                <a:spcPts val="4462"/>
              </a:lnSpc>
              <a:spcBef>
                <a:spcPct val="0"/>
              </a:spcBef>
            </a:pPr>
            <a:endParaRPr lang="en-US" sz="1200" dirty="0">
              <a:solidFill>
                <a:srgbClr val="002364"/>
              </a:solidFill>
              <a:latin typeface="Arimo"/>
            </a:endParaRPr>
          </a:p>
        </p:txBody>
      </p:sp>
      <p:sp>
        <p:nvSpPr>
          <p:cNvPr id="8" name="TextBox 8"/>
          <p:cNvSpPr txBox="1"/>
          <p:nvPr/>
        </p:nvSpPr>
        <p:spPr>
          <a:xfrm>
            <a:off x="8178046" y="7010890"/>
            <a:ext cx="7952365" cy="2233607"/>
          </a:xfrm>
          <a:prstGeom prst="rect">
            <a:avLst/>
          </a:prstGeom>
        </p:spPr>
        <p:txBody>
          <a:bodyPr lIns="0" tIns="0" rIns="0" bIns="0" rtlCol="0" anchor="t">
            <a:spAutoFit/>
          </a:bodyPr>
          <a:lstStyle/>
          <a:p>
            <a:pPr algn="just">
              <a:lnSpc>
                <a:spcPts val="4462"/>
              </a:lnSpc>
            </a:pPr>
            <a:r>
              <a:rPr lang="en-US" sz="3187" dirty="0">
                <a:solidFill>
                  <a:srgbClr val="002364"/>
                </a:solidFill>
                <a:latin typeface="Oswald"/>
              </a:rPr>
              <a:t>The platform, in addition to giving us the opportunity to get in touch with friends, allows us to closely follow the lives of our favorites celebrities!</a:t>
            </a:r>
          </a:p>
          <a:p>
            <a:pPr algn="r">
              <a:lnSpc>
                <a:spcPts val="4462"/>
              </a:lnSpc>
              <a:spcBef>
                <a:spcPct val="0"/>
              </a:spcBef>
            </a:pPr>
            <a:endParaRPr lang="en-US" sz="3187" dirty="0">
              <a:solidFill>
                <a:srgbClr val="002364"/>
              </a:solidFill>
              <a:latin typeface="Oswald"/>
            </a:endParaRPr>
          </a:p>
        </p:txBody>
      </p:sp>
      <p:pic>
        <p:nvPicPr>
          <p:cNvPr id="9" name="Obraz 1">
            <a:extLst>
              <a:ext uri="{FF2B5EF4-FFF2-40B4-BE49-F238E27FC236}">
                <a16:creationId xmlns:a16="http://schemas.microsoft.com/office/drawing/2014/main" id="{7FFC7C2D-FA9F-5375-515E-243DDBC9A6AB}"/>
              </a:ext>
            </a:extLst>
          </p:cNvPr>
          <p:cNvPicPr>
            <a:picLocks noChangeAspect="1"/>
          </p:cNvPicPr>
          <p:nvPr/>
        </p:nvPicPr>
        <p:blipFill>
          <a:blip r:embed="rId6"/>
          <a:stretch>
            <a:fillRect/>
          </a:stretch>
        </p:blipFill>
        <p:spPr>
          <a:xfrm>
            <a:off x="395596" y="339553"/>
            <a:ext cx="2219596" cy="507117"/>
          </a:xfrm>
          <a:prstGeom prst="rect">
            <a:avLst/>
          </a:prstGeom>
          <a:noFill/>
          <a:ln cap="flat">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64005D"/>
        </a:solidFill>
        <a:effectLst/>
      </p:bgPr>
    </p:bg>
    <p:spTree>
      <p:nvGrpSpPr>
        <p:cNvPr id="1" name=""/>
        <p:cNvGrpSpPr/>
        <p:nvPr/>
      </p:nvGrpSpPr>
      <p:grpSpPr>
        <a:xfrm>
          <a:off x="0" y="0"/>
          <a:ext cx="0" cy="0"/>
          <a:chOff x="0" y="0"/>
          <a:chExt cx="0" cy="0"/>
        </a:xfrm>
      </p:grpSpPr>
      <p:grpSp>
        <p:nvGrpSpPr>
          <p:cNvPr id="2" name="Group 2"/>
          <p:cNvGrpSpPr/>
          <p:nvPr/>
        </p:nvGrpSpPr>
        <p:grpSpPr>
          <a:xfrm>
            <a:off x="12923874" y="-3651647"/>
            <a:ext cx="5657850" cy="5657850"/>
            <a:chOff x="0" y="0"/>
            <a:chExt cx="6350000" cy="6350000"/>
          </a:xfrm>
        </p:grpSpPr>
        <p:sp>
          <p:nvSpPr>
            <p:cNvPr id="3" name="Freeform 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CB6CE6"/>
            </a:solidFill>
          </p:spPr>
          <p:txBody>
            <a:bodyPr/>
            <a:lstStyle/>
            <a:p>
              <a:endParaRPr lang="LID4096"/>
            </a:p>
          </p:txBody>
        </p:sp>
      </p:grpSp>
      <p:sp>
        <p:nvSpPr>
          <p:cNvPr id="4" name="AutoShape 4"/>
          <p:cNvSpPr/>
          <p:nvPr/>
        </p:nvSpPr>
        <p:spPr>
          <a:xfrm>
            <a:off x="12323626" y="572339"/>
            <a:ext cx="600247" cy="604574"/>
          </a:xfrm>
          <a:prstGeom prst="rect">
            <a:avLst/>
          </a:prstGeom>
          <a:solidFill>
            <a:srgbClr val="EB7E76"/>
          </a:solidFill>
        </p:spPr>
        <p:txBody>
          <a:bodyPr/>
          <a:lstStyle/>
          <a:p>
            <a:endParaRPr lang="LID4096"/>
          </a:p>
        </p:txBody>
      </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485649" y="1028700"/>
            <a:ext cx="1773651" cy="1773651"/>
          </a:xfrm>
          <a:prstGeom prst="rect">
            <a:avLst/>
          </a:prstGeom>
        </p:spPr>
      </p:pic>
      <p:pic>
        <p:nvPicPr>
          <p:cNvPr id="6" name="Picture 6"/>
          <p:cNvPicPr>
            <a:picLocks noChangeAspect="1"/>
          </p:cNvPicPr>
          <p:nvPr/>
        </p:nvPicPr>
        <p:blipFill>
          <a:blip r:embed="rId4"/>
          <a:srcRect l="302"/>
          <a:stretch>
            <a:fillRect/>
          </a:stretch>
        </p:blipFill>
        <p:spPr>
          <a:xfrm>
            <a:off x="9672690" y="3373078"/>
            <a:ext cx="6800260" cy="5115647"/>
          </a:xfrm>
          <a:prstGeom prst="rect">
            <a:avLst/>
          </a:prstGeom>
        </p:spPr>
      </p:pic>
      <p:sp>
        <p:nvSpPr>
          <p:cNvPr id="7" name="TextBox 7"/>
          <p:cNvSpPr txBox="1"/>
          <p:nvPr/>
        </p:nvSpPr>
        <p:spPr>
          <a:xfrm>
            <a:off x="2087033" y="1657876"/>
            <a:ext cx="12044120" cy="853440"/>
          </a:xfrm>
          <a:prstGeom prst="rect">
            <a:avLst/>
          </a:prstGeom>
        </p:spPr>
        <p:txBody>
          <a:bodyPr lIns="0" tIns="0" rIns="0" bIns="0" rtlCol="0" anchor="t">
            <a:spAutoFit/>
          </a:bodyPr>
          <a:lstStyle/>
          <a:p>
            <a:pPr>
              <a:lnSpc>
                <a:spcPts val="6720"/>
              </a:lnSpc>
            </a:pPr>
            <a:r>
              <a:rPr lang="en-US" sz="5599">
                <a:solidFill>
                  <a:srgbClr val="ECEDF8"/>
                </a:solidFill>
                <a:latin typeface="Oswald"/>
              </a:rPr>
              <a:t>INSTAGRAM FEED</a:t>
            </a:r>
          </a:p>
        </p:txBody>
      </p:sp>
      <p:sp>
        <p:nvSpPr>
          <p:cNvPr id="8" name="TextBox 8"/>
          <p:cNvSpPr txBox="1"/>
          <p:nvPr/>
        </p:nvSpPr>
        <p:spPr>
          <a:xfrm>
            <a:off x="2087033" y="3325453"/>
            <a:ext cx="5427845" cy="939165"/>
          </a:xfrm>
          <a:prstGeom prst="rect">
            <a:avLst/>
          </a:prstGeom>
        </p:spPr>
        <p:txBody>
          <a:bodyPr lIns="0" tIns="0" rIns="0" bIns="0" rtlCol="0" anchor="t">
            <a:spAutoFit/>
          </a:bodyPr>
          <a:lstStyle/>
          <a:p>
            <a:pPr algn="just">
              <a:lnSpc>
                <a:spcPts val="3779"/>
              </a:lnSpc>
              <a:spcBef>
                <a:spcPct val="0"/>
              </a:spcBef>
            </a:pPr>
            <a:r>
              <a:rPr lang="en-US" sz="2699">
                <a:solidFill>
                  <a:srgbClr val="ECEDF8"/>
                </a:solidFill>
                <a:latin typeface="Oswald"/>
              </a:rPr>
              <a:t>Like the Facebook feed, the Instagram one collects all the content that is published.</a:t>
            </a:r>
          </a:p>
        </p:txBody>
      </p:sp>
      <p:sp>
        <p:nvSpPr>
          <p:cNvPr id="9" name="TextBox 9"/>
          <p:cNvSpPr txBox="1"/>
          <p:nvPr/>
        </p:nvSpPr>
        <p:spPr>
          <a:xfrm>
            <a:off x="2087033" y="4737792"/>
            <a:ext cx="5427845" cy="1899285"/>
          </a:xfrm>
          <a:prstGeom prst="rect">
            <a:avLst/>
          </a:prstGeom>
        </p:spPr>
        <p:txBody>
          <a:bodyPr lIns="0" tIns="0" rIns="0" bIns="0" rtlCol="0" anchor="t">
            <a:spAutoFit/>
          </a:bodyPr>
          <a:lstStyle/>
          <a:p>
            <a:pPr algn="just">
              <a:lnSpc>
                <a:spcPts val="3779"/>
              </a:lnSpc>
              <a:spcBef>
                <a:spcPct val="0"/>
              </a:spcBef>
            </a:pPr>
            <a:r>
              <a:rPr lang="en-US" sz="2699">
                <a:solidFill>
                  <a:srgbClr val="ECEDF8"/>
                </a:solidFill>
                <a:latin typeface="Oswald"/>
              </a:rPr>
              <a:t>The contents are exclusively photos and videos, accompanied by a short caption and the "hashtags", essential for the use of the platform.</a:t>
            </a:r>
          </a:p>
        </p:txBody>
      </p:sp>
      <p:sp>
        <p:nvSpPr>
          <p:cNvPr id="10" name="TextBox 10"/>
          <p:cNvSpPr txBox="1"/>
          <p:nvPr/>
        </p:nvSpPr>
        <p:spPr>
          <a:xfrm>
            <a:off x="2087033" y="7069499"/>
            <a:ext cx="5427845" cy="1419225"/>
          </a:xfrm>
          <a:prstGeom prst="rect">
            <a:avLst/>
          </a:prstGeom>
        </p:spPr>
        <p:txBody>
          <a:bodyPr lIns="0" tIns="0" rIns="0" bIns="0" rtlCol="0" anchor="t">
            <a:spAutoFit/>
          </a:bodyPr>
          <a:lstStyle/>
          <a:p>
            <a:pPr algn="just">
              <a:lnSpc>
                <a:spcPts val="3779"/>
              </a:lnSpc>
              <a:spcBef>
                <a:spcPct val="0"/>
              </a:spcBef>
            </a:pPr>
            <a:r>
              <a:rPr lang="en-US" sz="2699">
                <a:solidFill>
                  <a:srgbClr val="ECEDF8"/>
                </a:solidFill>
                <a:latin typeface="Oswald"/>
              </a:rPr>
              <a:t>In addition to the classic post, other types of content can also be published on Instagram, such as Stories, IGTV or Reel.</a:t>
            </a:r>
          </a:p>
        </p:txBody>
      </p:sp>
      <p:pic>
        <p:nvPicPr>
          <p:cNvPr id="11" name="Obraz 1">
            <a:extLst>
              <a:ext uri="{FF2B5EF4-FFF2-40B4-BE49-F238E27FC236}">
                <a16:creationId xmlns:a16="http://schemas.microsoft.com/office/drawing/2014/main" id="{69080639-63BC-6314-F08F-BCA3ABFA3496}"/>
              </a:ext>
            </a:extLst>
          </p:cNvPr>
          <p:cNvPicPr>
            <a:picLocks noChangeAspect="1"/>
          </p:cNvPicPr>
          <p:nvPr/>
        </p:nvPicPr>
        <p:blipFill>
          <a:blip r:embed="rId5"/>
          <a:stretch>
            <a:fillRect/>
          </a:stretch>
        </p:blipFill>
        <p:spPr>
          <a:xfrm>
            <a:off x="395596" y="339553"/>
            <a:ext cx="2219596" cy="507117"/>
          </a:xfrm>
          <a:prstGeom prst="rect">
            <a:avLst/>
          </a:prstGeom>
          <a:noFill/>
          <a:ln cap="flat">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64005D"/>
        </a:solidFill>
        <a:effectLst/>
      </p:bgPr>
    </p:bg>
    <p:spTree>
      <p:nvGrpSpPr>
        <p:cNvPr id="1" name=""/>
        <p:cNvGrpSpPr/>
        <p:nvPr/>
      </p:nvGrpSpPr>
      <p:grpSpPr>
        <a:xfrm>
          <a:off x="0" y="0"/>
          <a:ext cx="0" cy="0"/>
          <a:chOff x="0" y="0"/>
          <a:chExt cx="0" cy="0"/>
        </a:xfrm>
      </p:grpSpPr>
      <p:grpSp>
        <p:nvGrpSpPr>
          <p:cNvPr id="2" name="Group 2"/>
          <p:cNvGrpSpPr/>
          <p:nvPr/>
        </p:nvGrpSpPr>
        <p:grpSpPr>
          <a:xfrm>
            <a:off x="947887" y="5860579"/>
            <a:ext cx="2566112" cy="2457125"/>
            <a:chOff x="0" y="0"/>
            <a:chExt cx="6350000" cy="6350000"/>
          </a:xfrm>
        </p:grpSpPr>
        <p:sp>
          <p:nvSpPr>
            <p:cNvPr id="3" name="Freeform 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CB6CE6">
                <a:alpha val="33725"/>
              </a:srgbClr>
            </a:solidFill>
          </p:spPr>
          <p:txBody>
            <a:bodyPr/>
            <a:lstStyle/>
            <a:p>
              <a:endParaRPr lang="LID4096"/>
            </a:p>
          </p:txBody>
        </p:sp>
      </p:grpSp>
      <p:pic>
        <p:nvPicPr>
          <p:cNvPr id="4" name="Picture 4"/>
          <p:cNvPicPr>
            <a:picLocks noChangeAspect="1"/>
          </p:cNvPicPr>
          <p:nvPr/>
        </p:nvPicPr>
        <p:blipFill>
          <a:blip r:embed="rId2">
            <a:alphaModFix amt="34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953579" y="5143500"/>
            <a:ext cx="1773651" cy="1773651"/>
          </a:xfrm>
          <a:prstGeom prst="rect">
            <a:avLst/>
          </a:prstGeom>
        </p:spPr>
      </p:pic>
      <p:pic>
        <p:nvPicPr>
          <p:cNvPr id="5" name="Picture 5"/>
          <p:cNvPicPr>
            <a:picLocks noChangeAspect="1"/>
          </p:cNvPicPr>
          <p:nvPr/>
        </p:nvPicPr>
        <p:blipFill>
          <a:blip r:embed="rId4">
            <a:alphaModFix amt="34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40103" y="6917151"/>
            <a:ext cx="4267334" cy="4267334"/>
          </a:xfrm>
          <a:prstGeom prst="rect">
            <a:avLst/>
          </a:prstGeom>
        </p:spPr>
      </p:pic>
      <p:pic>
        <p:nvPicPr>
          <p:cNvPr id="6" name="Picture 6"/>
          <p:cNvPicPr>
            <a:picLocks noChangeAspect="1"/>
          </p:cNvPicPr>
          <p:nvPr/>
        </p:nvPicPr>
        <p:blipFill>
          <a:blip r:embed="rId6"/>
          <a:srcRect r="1717"/>
          <a:stretch>
            <a:fillRect/>
          </a:stretch>
        </p:blipFill>
        <p:spPr>
          <a:xfrm>
            <a:off x="10076334" y="1395014"/>
            <a:ext cx="7182966" cy="4854041"/>
          </a:xfrm>
          <a:prstGeom prst="rect">
            <a:avLst/>
          </a:prstGeom>
        </p:spPr>
      </p:pic>
      <p:sp>
        <p:nvSpPr>
          <p:cNvPr id="7" name="TextBox 7"/>
          <p:cNvSpPr txBox="1"/>
          <p:nvPr/>
        </p:nvSpPr>
        <p:spPr>
          <a:xfrm>
            <a:off x="1028700" y="2153554"/>
            <a:ext cx="8115300" cy="883920"/>
          </a:xfrm>
          <a:prstGeom prst="rect">
            <a:avLst/>
          </a:prstGeom>
        </p:spPr>
        <p:txBody>
          <a:bodyPr lIns="0" tIns="0" rIns="0" bIns="0" rtlCol="0" anchor="t">
            <a:spAutoFit/>
          </a:bodyPr>
          <a:lstStyle/>
          <a:p>
            <a:pPr>
              <a:lnSpc>
                <a:spcPts val="6959"/>
              </a:lnSpc>
            </a:pPr>
            <a:r>
              <a:rPr lang="en-US" sz="5799">
                <a:solidFill>
                  <a:srgbClr val="ECEDF8"/>
                </a:solidFill>
                <a:latin typeface="Oswald"/>
              </a:rPr>
              <a:t>WHAT IS A HASHTAG?</a:t>
            </a:r>
          </a:p>
        </p:txBody>
      </p:sp>
      <p:sp>
        <p:nvSpPr>
          <p:cNvPr id="8" name="TextBox 8"/>
          <p:cNvSpPr txBox="1"/>
          <p:nvPr/>
        </p:nvSpPr>
        <p:spPr>
          <a:xfrm>
            <a:off x="1028700" y="3428109"/>
            <a:ext cx="7858362" cy="4997971"/>
          </a:xfrm>
          <a:prstGeom prst="rect">
            <a:avLst/>
          </a:prstGeom>
        </p:spPr>
        <p:txBody>
          <a:bodyPr lIns="0" tIns="0" rIns="0" bIns="0" rtlCol="0" anchor="t">
            <a:spAutoFit/>
          </a:bodyPr>
          <a:lstStyle/>
          <a:p>
            <a:pPr algn="just">
              <a:lnSpc>
                <a:spcPts val="3639"/>
              </a:lnSpc>
            </a:pPr>
            <a:r>
              <a:rPr lang="en-US" sz="2599" dirty="0">
                <a:solidFill>
                  <a:srgbClr val="ECEDF8"/>
                </a:solidFill>
                <a:latin typeface="Oswald"/>
              </a:rPr>
              <a:t>The hashtag is a "label", a keyword that is associated with posts to catalog their contents, in order to be found more easily by all those who are potentially interested in that topic.</a:t>
            </a:r>
          </a:p>
          <a:p>
            <a:pPr algn="just">
              <a:lnSpc>
                <a:spcPts val="3639"/>
              </a:lnSpc>
            </a:pPr>
            <a:endParaRPr lang="en-US" sz="2599" dirty="0">
              <a:solidFill>
                <a:srgbClr val="ECEDF8"/>
              </a:solidFill>
              <a:latin typeface="Oswald"/>
            </a:endParaRPr>
          </a:p>
          <a:p>
            <a:pPr algn="just">
              <a:lnSpc>
                <a:spcPts val="3639"/>
              </a:lnSpc>
            </a:pPr>
            <a:r>
              <a:rPr lang="en-US" sz="2600" dirty="0">
                <a:solidFill>
                  <a:srgbClr val="ECEDF8"/>
                </a:solidFill>
                <a:latin typeface="Oswald" panose="00000500000000000000" pitchFamily="2" charset="0"/>
              </a:rPr>
              <a:t>Hashtags are always preceded by the hashtag symbol (#) and can be written in any language, sometimes even mixed together.</a:t>
            </a:r>
          </a:p>
          <a:p>
            <a:pPr algn="just">
              <a:lnSpc>
                <a:spcPts val="3639"/>
              </a:lnSpc>
            </a:pPr>
            <a:endParaRPr lang="en-US" sz="1200" dirty="0">
              <a:solidFill>
                <a:srgbClr val="ECEDF8"/>
              </a:solidFill>
              <a:latin typeface="Arimo"/>
            </a:endParaRPr>
          </a:p>
          <a:p>
            <a:pPr algn="just">
              <a:lnSpc>
                <a:spcPts val="3639"/>
              </a:lnSpc>
            </a:pPr>
            <a:r>
              <a:rPr lang="en-US" sz="2600" dirty="0">
                <a:solidFill>
                  <a:srgbClr val="ECEDF8"/>
                </a:solidFill>
                <a:latin typeface="Oswald" panose="00000500000000000000" pitchFamily="2" charset="0"/>
              </a:rPr>
              <a:t>You cannot use punctuation or spaces between words and there is no distinction between upper and lower case.</a:t>
            </a:r>
          </a:p>
          <a:p>
            <a:pPr algn="just">
              <a:lnSpc>
                <a:spcPts val="3639"/>
              </a:lnSpc>
            </a:pPr>
            <a:endParaRPr lang="en-US" sz="1200" dirty="0">
              <a:solidFill>
                <a:srgbClr val="ECEDF8"/>
              </a:solidFill>
              <a:latin typeface="Arimo"/>
            </a:endParaRPr>
          </a:p>
          <a:p>
            <a:pPr algn="just">
              <a:lnSpc>
                <a:spcPts val="3639"/>
              </a:lnSpc>
              <a:spcBef>
                <a:spcPct val="0"/>
              </a:spcBef>
            </a:pPr>
            <a:endParaRPr lang="en-US" sz="1200" dirty="0">
              <a:solidFill>
                <a:srgbClr val="ECEDF8"/>
              </a:solidFill>
              <a:latin typeface="Arimo"/>
            </a:endParaRPr>
          </a:p>
        </p:txBody>
      </p:sp>
      <p:sp>
        <p:nvSpPr>
          <p:cNvPr id="9" name="TextBox 9"/>
          <p:cNvSpPr txBox="1"/>
          <p:nvPr/>
        </p:nvSpPr>
        <p:spPr>
          <a:xfrm>
            <a:off x="10076334" y="6592949"/>
            <a:ext cx="7182966" cy="2251710"/>
          </a:xfrm>
          <a:prstGeom prst="rect">
            <a:avLst/>
          </a:prstGeom>
        </p:spPr>
        <p:txBody>
          <a:bodyPr lIns="0" tIns="0" rIns="0" bIns="0" rtlCol="0" anchor="t">
            <a:spAutoFit/>
          </a:bodyPr>
          <a:lstStyle/>
          <a:p>
            <a:pPr algn="ctr">
              <a:lnSpc>
                <a:spcPts val="4480"/>
              </a:lnSpc>
            </a:pPr>
            <a:r>
              <a:rPr lang="en-US" sz="3200">
                <a:solidFill>
                  <a:srgbClr val="ECEDF8"/>
                </a:solidFill>
                <a:latin typeface="Oswald"/>
              </a:rPr>
              <a:t>#dog, #puppy, #mansbestfriend, #doglover, #nature, #park, #photography, #photooftheday, #postoftheday</a:t>
            </a:r>
          </a:p>
          <a:p>
            <a:pPr algn="ctr">
              <a:lnSpc>
                <a:spcPts val="4480"/>
              </a:lnSpc>
            </a:pPr>
            <a:endParaRPr lang="en-US" sz="3200">
              <a:solidFill>
                <a:srgbClr val="ECEDF8"/>
              </a:solidFill>
              <a:latin typeface="Oswald"/>
            </a:endParaRPr>
          </a:p>
        </p:txBody>
      </p:sp>
      <p:pic>
        <p:nvPicPr>
          <p:cNvPr id="10" name="Obraz 1">
            <a:extLst>
              <a:ext uri="{FF2B5EF4-FFF2-40B4-BE49-F238E27FC236}">
                <a16:creationId xmlns:a16="http://schemas.microsoft.com/office/drawing/2014/main" id="{AC38D998-6DD8-C24F-C60B-1D1AD229D941}"/>
              </a:ext>
            </a:extLst>
          </p:cNvPr>
          <p:cNvPicPr>
            <a:picLocks noChangeAspect="1"/>
          </p:cNvPicPr>
          <p:nvPr/>
        </p:nvPicPr>
        <p:blipFill>
          <a:blip r:embed="rId7"/>
          <a:stretch>
            <a:fillRect/>
          </a:stretch>
        </p:blipFill>
        <p:spPr>
          <a:xfrm>
            <a:off x="395596" y="339553"/>
            <a:ext cx="2219596" cy="507117"/>
          </a:xfrm>
          <a:prstGeom prst="rect">
            <a:avLst/>
          </a:prstGeom>
          <a:noFill/>
          <a:ln cap="flat">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6E5F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4"/>
          <a:srcRect/>
          <a:stretch>
            <a:fillRect/>
          </a:stretch>
        </p:blipFill>
        <p:spPr>
          <a:xfrm>
            <a:off x="-1653656" y="7843634"/>
            <a:ext cx="6044271" cy="3823001"/>
          </a:xfrm>
          <a:prstGeom prst="rect">
            <a:avLst/>
          </a:prstGeom>
        </p:spPr>
      </p:pic>
      <p:pic>
        <p:nvPicPr>
          <p:cNvPr id="3" name="Picture 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5400000">
            <a:off x="-142949" y="7433737"/>
            <a:ext cx="1397665" cy="1625191"/>
          </a:xfrm>
          <a:prstGeom prst="rect">
            <a:avLst/>
          </a:prstGeom>
        </p:spPr>
      </p:pic>
      <p:pic>
        <p:nvPicPr>
          <p:cNvPr id="4" name="Picture 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2732048" y="9258300"/>
            <a:ext cx="3902518" cy="432825"/>
          </a:xfrm>
          <a:prstGeom prst="rect">
            <a:avLst/>
          </a:prstGeom>
        </p:spPr>
      </p:pic>
      <p:sp>
        <p:nvSpPr>
          <p:cNvPr id="5" name="TextBox 5"/>
          <p:cNvSpPr txBox="1"/>
          <p:nvPr/>
        </p:nvSpPr>
        <p:spPr>
          <a:xfrm>
            <a:off x="1028700" y="1254897"/>
            <a:ext cx="8115300" cy="621019"/>
          </a:xfrm>
          <a:prstGeom prst="rect">
            <a:avLst/>
          </a:prstGeom>
        </p:spPr>
        <p:txBody>
          <a:bodyPr lIns="0" tIns="0" rIns="0" bIns="0" rtlCol="0" anchor="t">
            <a:spAutoFit/>
          </a:bodyPr>
          <a:lstStyle/>
          <a:p>
            <a:pPr>
              <a:lnSpc>
                <a:spcPts val="5093"/>
              </a:lnSpc>
            </a:pPr>
            <a:r>
              <a:rPr lang="en-US" sz="3637">
                <a:solidFill>
                  <a:srgbClr val="002364"/>
                </a:solidFill>
                <a:latin typeface="Oswald Bold"/>
              </a:rPr>
              <a:t>STORIES</a:t>
            </a:r>
          </a:p>
        </p:txBody>
      </p:sp>
      <p:sp>
        <p:nvSpPr>
          <p:cNvPr id="6" name="TextBox 6"/>
          <p:cNvSpPr txBox="1"/>
          <p:nvPr/>
        </p:nvSpPr>
        <p:spPr>
          <a:xfrm>
            <a:off x="1028700" y="2232550"/>
            <a:ext cx="6774745" cy="6238696"/>
          </a:xfrm>
          <a:prstGeom prst="rect">
            <a:avLst/>
          </a:prstGeom>
        </p:spPr>
        <p:txBody>
          <a:bodyPr lIns="0" tIns="0" rIns="0" bIns="0" rtlCol="0" anchor="t">
            <a:spAutoFit/>
          </a:bodyPr>
          <a:lstStyle/>
          <a:p>
            <a:pPr algn="just">
              <a:lnSpc>
                <a:spcPts val="4479"/>
              </a:lnSpc>
            </a:pPr>
            <a:r>
              <a:rPr lang="en-US" sz="3199" dirty="0">
                <a:solidFill>
                  <a:srgbClr val="002364"/>
                </a:solidFill>
                <a:latin typeface="Oswald"/>
              </a:rPr>
              <a:t>An Instagram Story is content with a maximum duration of 15 seconds that remains visible only for 24 hours from its publication.</a:t>
            </a:r>
          </a:p>
          <a:p>
            <a:pPr algn="just">
              <a:lnSpc>
                <a:spcPts val="4479"/>
              </a:lnSpc>
            </a:pPr>
            <a:endParaRPr lang="en-US" sz="3199" dirty="0">
              <a:solidFill>
                <a:srgbClr val="002364"/>
              </a:solidFill>
              <a:latin typeface="Oswald"/>
            </a:endParaRPr>
          </a:p>
          <a:p>
            <a:pPr algn="just">
              <a:lnSpc>
                <a:spcPts val="4479"/>
              </a:lnSpc>
            </a:pPr>
            <a:r>
              <a:rPr lang="en-US" sz="3200" dirty="0">
                <a:solidFill>
                  <a:srgbClr val="002364"/>
                </a:solidFill>
                <a:latin typeface="Oswald" panose="00000500000000000000" pitchFamily="2" charset="0"/>
              </a:rPr>
              <a:t>Through the stories you can publish photos or videos stored in the gallery of your smartphone or share what is happening in real time.</a:t>
            </a:r>
          </a:p>
          <a:p>
            <a:pPr algn="just">
              <a:lnSpc>
                <a:spcPts val="4479"/>
              </a:lnSpc>
            </a:pPr>
            <a:endParaRPr lang="en-US" sz="1200" dirty="0">
              <a:solidFill>
                <a:srgbClr val="002364"/>
              </a:solidFill>
              <a:latin typeface="Arimo"/>
            </a:endParaRPr>
          </a:p>
          <a:p>
            <a:pPr>
              <a:lnSpc>
                <a:spcPts val="4479"/>
              </a:lnSpc>
            </a:pPr>
            <a:endParaRPr lang="en-US" sz="1200" dirty="0">
              <a:solidFill>
                <a:srgbClr val="002364"/>
              </a:solidFill>
              <a:latin typeface="Arimo"/>
            </a:endParaRPr>
          </a:p>
        </p:txBody>
      </p:sp>
      <p:pic>
        <p:nvPicPr>
          <p:cNvPr id="7" name="STORIES">
            <a:hlinkClick r:id="" action="ppaction://media"/>
            <a:extLst>
              <a:ext uri="{FF2B5EF4-FFF2-40B4-BE49-F238E27FC236}">
                <a16:creationId xmlns:a16="http://schemas.microsoft.com/office/drawing/2014/main" id="{2D8619DF-5530-478C-BDE1-2F67D277D4C5}"/>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11014827" y="0"/>
            <a:ext cx="5786437" cy="10287000"/>
          </a:xfrm>
          <a:prstGeom prst="rect">
            <a:avLst/>
          </a:prstGeom>
        </p:spPr>
      </p:pic>
      <p:pic>
        <p:nvPicPr>
          <p:cNvPr id="8" name="Obraz 1">
            <a:extLst>
              <a:ext uri="{FF2B5EF4-FFF2-40B4-BE49-F238E27FC236}">
                <a16:creationId xmlns:a16="http://schemas.microsoft.com/office/drawing/2014/main" id="{CA59335F-3E67-D7F5-7E1E-1C43FFA3429F}"/>
              </a:ext>
            </a:extLst>
          </p:cNvPr>
          <p:cNvPicPr>
            <a:picLocks noChangeAspect="1"/>
          </p:cNvPicPr>
          <p:nvPr/>
        </p:nvPicPr>
        <p:blipFill>
          <a:blip r:embed="rId10"/>
          <a:stretch>
            <a:fillRect/>
          </a:stretch>
        </p:blipFill>
        <p:spPr>
          <a:xfrm>
            <a:off x="395596" y="339553"/>
            <a:ext cx="2219596" cy="507117"/>
          </a:xfrm>
          <a:prstGeom prst="rect">
            <a:avLst/>
          </a:prstGeom>
          <a:noFill/>
          <a:ln cap="flat">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54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6E5F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4"/>
          <a:srcRect/>
          <a:stretch>
            <a:fillRect/>
          </a:stretch>
        </p:blipFill>
        <p:spPr>
          <a:xfrm>
            <a:off x="-3082406" y="7462634"/>
            <a:ext cx="6044271" cy="3823001"/>
          </a:xfrm>
          <a:prstGeom prst="rect">
            <a:avLst/>
          </a:prstGeom>
        </p:spPr>
      </p:pic>
      <p:pic>
        <p:nvPicPr>
          <p:cNvPr id="3" name="Picture 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5400000">
            <a:off x="-1571699" y="7052737"/>
            <a:ext cx="1397665" cy="1625191"/>
          </a:xfrm>
          <a:prstGeom prst="rect">
            <a:avLst/>
          </a:prstGeom>
        </p:spPr>
      </p:pic>
      <p:pic>
        <p:nvPicPr>
          <p:cNvPr id="4" name="Picture 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303298" y="8877300"/>
            <a:ext cx="3902518" cy="432825"/>
          </a:xfrm>
          <a:prstGeom prst="rect">
            <a:avLst/>
          </a:prstGeom>
        </p:spPr>
      </p:pic>
      <p:sp>
        <p:nvSpPr>
          <p:cNvPr id="5" name="TextBox 5"/>
          <p:cNvSpPr txBox="1"/>
          <p:nvPr/>
        </p:nvSpPr>
        <p:spPr>
          <a:xfrm>
            <a:off x="1303298" y="962025"/>
            <a:ext cx="8115300" cy="621019"/>
          </a:xfrm>
          <a:prstGeom prst="rect">
            <a:avLst/>
          </a:prstGeom>
        </p:spPr>
        <p:txBody>
          <a:bodyPr lIns="0" tIns="0" rIns="0" bIns="0" rtlCol="0" anchor="t">
            <a:spAutoFit/>
          </a:bodyPr>
          <a:lstStyle/>
          <a:p>
            <a:pPr>
              <a:lnSpc>
                <a:spcPts val="5093"/>
              </a:lnSpc>
            </a:pPr>
            <a:r>
              <a:rPr lang="en-US" sz="3637">
                <a:solidFill>
                  <a:srgbClr val="002364"/>
                </a:solidFill>
                <a:latin typeface="Oswald Bold"/>
              </a:rPr>
              <a:t>REEL</a:t>
            </a:r>
          </a:p>
        </p:txBody>
      </p:sp>
      <p:sp>
        <p:nvSpPr>
          <p:cNvPr id="6" name="TextBox 6"/>
          <p:cNvSpPr txBox="1"/>
          <p:nvPr/>
        </p:nvSpPr>
        <p:spPr>
          <a:xfrm>
            <a:off x="1303298" y="1939678"/>
            <a:ext cx="8640817" cy="5145511"/>
          </a:xfrm>
          <a:prstGeom prst="rect">
            <a:avLst/>
          </a:prstGeom>
        </p:spPr>
        <p:txBody>
          <a:bodyPr lIns="0" tIns="0" rIns="0" bIns="0" rtlCol="0" anchor="t">
            <a:spAutoFit/>
          </a:bodyPr>
          <a:lstStyle/>
          <a:p>
            <a:pPr algn="just">
              <a:lnSpc>
                <a:spcPts val="4479"/>
              </a:lnSpc>
            </a:pPr>
            <a:r>
              <a:rPr lang="en-US" sz="3199" dirty="0">
                <a:solidFill>
                  <a:srgbClr val="002364"/>
                </a:solidFill>
                <a:latin typeface="Oswald"/>
              </a:rPr>
              <a:t>Reels are Instagram's newest feature, in response to the popular Tik Tok.</a:t>
            </a:r>
          </a:p>
          <a:p>
            <a:pPr algn="just">
              <a:lnSpc>
                <a:spcPts val="4479"/>
              </a:lnSpc>
            </a:pPr>
            <a:endParaRPr lang="en-US" sz="3199" dirty="0">
              <a:solidFill>
                <a:srgbClr val="002364"/>
              </a:solidFill>
              <a:latin typeface="Oswald"/>
            </a:endParaRPr>
          </a:p>
          <a:p>
            <a:pPr algn="just">
              <a:lnSpc>
                <a:spcPts val="4479"/>
              </a:lnSpc>
            </a:pPr>
            <a:r>
              <a:rPr lang="en-US" sz="3200" dirty="0">
                <a:solidFill>
                  <a:srgbClr val="002364"/>
                </a:solidFill>
                <a:latin typeface="Oswald" panose="00000500000000000000" pitchFamily="2" charset="0"/>
              </a:rPr>
              <a:t>It is an editor for short videos ranging from 15 to 60 seconds that allows you to add graphic effects and background music.</a:t>
            </a:r>
          </a:p>
          <a:p>
            <a:pPr algn="just">
              <a:lnSpc>
                <a:spcPts val="4479"/>
              </a:lnSpc>
            </a:pPr>
            <a:endParaRPr lang="en-US" sz="3200" dirty="0">
              <a:solidFill>
                <a:srgbClr val="002364"/>
              </a:solidFill>
              <a:latin typeface="Oswald" panose="00000500000000000000" pitchFamily="2" charset="0"/>
            </a:endParaRPr>
          </a:p>
          <a:p>
            <a:pPr algn="just">
              <a:lnSpc>
                <a:spcPts val="4479"/>
              </a:lnSpc>
            </a:pPr>
            <a:r>
              <a:rPr lang="en-US" sz="3200" dirty="0">
                <a:solidFill>
                  <a:srgbClr val="002364"/>
                </a:solidFill>
                <a:latin typeface="Oswald" panose="00000500000000000000" pitchFamily="2" charset="0"/>
              </a:rPr>
              <a:t>Reels follow patterns called "trends": the more viral a trend is, the easier it will be to be viewed on the platform</a:t>
            </a:r>
            <a:r>
              <a:rPr lang="en-US" sz="3199" dirty="0">
                <a:solidFill>
                  <a:srgbClr val="002364"/>
                </a:solidFill>
                <a:latin typeface="Oswald"/>
              </a:rPr>
              <a:t>.</a:t>
            </a:r>
          </a:p>
        </p:txBody>
      </p:sp>
      <p:pic>
        <p:nvPicPr>
          <p:cNvPr id="7" name="Stay Dance Instagram reel (STAY - The kid LAROI &amp; Justin Bieber)#stay dance,#reel(1)">
            <a:hlinkClick r:id="" action="ppaction://media"/>
            <a:extLst>
              <a:ext uri="{FF2B5EF4-FFF2-40B4-BE49-F238E27FC236}">
                <a16:creationId xmlns:a16="http://schemas.microsoft.com/office/drawing/2014/main" id="{7611776D-5B9B-4CE3-AA40-2132E8B4AE68}"/>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11130531" y="-13607"/>
            <a:ext cx="5816071" cy="10314214"/>
          </a:xfrm>
          <a:prstGeom prst="rect">
            <a:avLst/>
          </a:prstGeom>
        </p:spPr>
      </p:pic>
      <p:pic>
        <p:nvPicPr>
          <p:cNvPr id="8" name="Obraz 1">
            <a:extLst>
              <a:ext uri="{FF2B5EF4-FFF2-40B4-BE49-F238E27FC236}">
                <a16:creationId xmlns:a16="http://schemas.microsoft.com/office/drawing/2014/main" id="{A3F30C39-5728-7D15-87AB-BCB11656A874}"/>
              </a:ext>
            </a:extLst>
          </p:cNvPr>
          <p:cNvPicPr>
            <a:picLocks noChangeAspect="1"/>
          </p:cNvPicPr>
          <p:nvPr/>
        </p:nvPicPr>
        <p:blipFill>
          <a:blip r:embed="rId10"/>
          <a:stretch>
            <a:fillRect/>
          </a:stretch>
        </p:blipFill>
        <p:spPr>
          <a:xfrm>
            <a:off x="395596" y="339553"/>
            <a:ext cx="2219596" cy="507117"/>
          </a:xfrm>
          <a:prstGeom prst="rect">
            <a:avLst/>
          </a:prstGeom>
          <a:noFill/>
          <a:ln cap="flat">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8135"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2364"/>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313820" y="1275167"/>
            <a:ext cx="3258939" cy="3930737"/>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15802262" y="7815318"/>
            <a:ext cx="1106454" cy="1286575"/>
          </a:xfrm>
          <a:prstGeom prst="rect">
            <a:avLst/>
          </a:prstGeom>
        </p:spPr>
      </p:pic>
      <p:pic>
        <p:nvPicPr>
          <p:cNvPr id="4" name="Picture 4"/>
          <p:cNvPicPr>
            <a:picLocks noChangeAspect="1"/>
          </p:cNvPicPr>
          <p:nvPr/>
        </p:nvPicPr>
        <p:blipFill>
          <a:blip r:embed="rId6"/>
          <a:srcRect l="10253" r="10253"/>
          <a:stretch>
            <a:fillRect/>
          </a:stretch>
        </p:blipFill>
        <p:spPr>
          <a:xfrm>
            <a:off x="11421158" y="2202823"/>
            <a:ext cx="4972912" cy="6255782"/>
          </a:xfrm>
          <a:prstGeom prst="rect">
            <a:avLst/>
          </a:prstGeom>
        </p:spPr>
      </p:pic>
      <p:pic>
        <p:nvPicPr>
          <p:cNvPr id="5" name="Picture 5"/>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0313820" y="6359447"/>
            <a:ext cx="6945480" cy="770317"/>
          </a:xfrm>
          <a:prstGeom prst="rect">
            <a:avLst/>
          </a:prstGeom>
        </p:spPr>
      </p:pic>
      <p:grpSp>
        <p:nvGrpSpPr>
          <p:cNvPr id="6" name="Group 6"/>
          <p:cNvGrpSpPr/>
          <p:nvPr/>
        </p:nvGrpSpPr>
        <p:grpSpPr>
          <a:xfrm>
            <a:off x="1028700" y="2838892"/>
            <a:ext cx="7946031" cy="4609216"/>
            <a:chOff x="0" y="0"/>
            <a:chExt cx="10594709" cy="6145622"/>
          </a:xfrm>
        </p:grpSpPr>
        <p:sp>
          <p:nvSpPr>
            <p:cNvPr id="7" name="TextBox 7"/>
            <p:cNvSpPr txBox="1"/>
            <p:nvPr/>
          </p:nvSpPr>
          <p:spPr>
            <a:xfrm>
              <a:off x="0" y="-83365"/>
              <a:ext cx="10594709" cy="4474845"/>
            </a:xfrm>
            <a:prstGeom prst="rect">
              <a:avLst/>
            </a:prstGeom>
          </p:spPr>
          <p:txBody>
            <a:bodyPr lIns="0" tIns="0" rIns="0" bIns="0" rtlCol="0" anchor="t">
              <a:spAutoFit/>
            </a:bodyPr>
            <a:lstStyle/>
            <a:p>
              <a:pPr algn="ctr">
                <a:lnSpc>
                  <a:spcPts val="8640"/>
                </a:lnSpc>
              </a:pPr>
              <a:r>
                <a:rPr lang="en-US" sz="7200" dirty="0">
                  <a:solidFill>
                    <a:srgbClr val="ECEDF8"/>
                  </a:solidFill>
                  <a:latin typeface="Horizon"/>
                </a:rPr>
                <a:t>SOCIAL for  everyone!</a:t>
              </a:r>
            </a:p>
          </p:txBody>
        </p:sp>
        <p:sp>
          <p:nvSpPr>
            <p:cNvPr id="8" name="TextBox 8"/>
            <p:cNvSpPr txBox="1"/>
            <p:nvPr/>
          </p:nvSpPr>
          <p:spPr>
            <a:xfrm>
              <a:off x="0" y="5070451"/>
              <a:ext cx="10594709" cy="1082252"/>
            </a:xfrm>
            <a:prstGeom prst="rect">
              <a:avLst/>
            </a:prstGeom>
          </p:spPr>
          <p:txBody>
            <a:bodyPr lIns="0" tIns="0" rIns="0" bIns="0" rtlCol="0" anchor="t">
              <a:spAutoFit/>
            </a:bodyPr>
            <a:lstStyle/>
            <a:p>
              <a:pPr algn="ctr">
                <a:lnSpc>
                  <a:spcPts val="2800"/>
                </a:lnSpc>
              </a:pPr>
              <a:r>
                <a:rPr lang="en-US" sz="2000" spc="140" dirty="0">
                  <a:solidFill>
                    <a:srgbClr val="ECEDF8"/>
                  </a:solidFill>
                  <a:latin typeface="Oswald"/>
                </a:rPr>
                <a:t>INTRODUCTION TO THE WORLD OF SOCIAL MEDIA AND THEIR FUNCTIONS</a:t>
              </a:r>
            </a:p>
            <a:p>
              <a:pPr algn="ctr">
                <a:lnSpc>
                  <a:spcPts val="3779"/>
                </a:lnSpc>
                <a:spcBef>
                  <a:spcPct val="0"/>
                </a:spcBef>
              </a:pPr>
              <a:endParaRPr lang="en-US" sz="2000" spc="140" dirty="0">
                <a:solidFill>
                  <a:srgbClr val="ECEDF8"/>
                </a:solidFill>
                <a:latin typeface="Oswald"/>
              </a:endParaRPr>
            </a:p>
          </p:txBody>
        </p:sp>
      </p:grpSp>
      <p:grpSp>
        <p:nvGrpSpPr>
          <p:cNvPr id="9" name="Group 9"/>
          <p:cNvGrpSpPr/>
          <p:nvPr/>
        </p:nvGrpSpPr>
        <p:grpSpPr>
          <a:xfrm>
            <a:off x="15789363" y="3071398"/>
            <a:ext cx="1209413" cy="1209413"/>
            <a:chOff x="0" y="0"/>
            <a:chExt cx="6350000" cy="6350000"/>
          </a:xfrm>
        </p:grpSpPr>
        <p:sp>
          <p:nvSpPr>
            <p:cNvPr id="10" name="Freeform 1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EB7E76"/>
            </a:solidFill>
          </p:spPr>
          <p:txBody>
            <a:bodyPr/>
            <a:lstStyle/>
            <a:p>
              <a:endParaRPr lang="LID4096"/>
            </a:p>
          </p:txBody>
        </p: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64005D"/>
        </a:solidFill>
        <a:effectLst/>
      </p:bgPr>
    </p:bg>
    <p:spTree>
      <p:nvGrpSpPr>
        <p:cNvPr id="1" name=""/>
        <p:cNvGrpSpPr/>
        <p:nvPr/>
      </p:nvGrpSpPr>
      <p:grpSpPr>
        <a:xfrm>
          <a:off x="0" y="0"/>
          <a:ext cx="0" cy="0"/>
          <a:chOff x="0" y="0"/>
          <a:chExt cx="0" cy="0"/>
        </a:xfrm>
      </p:grpSpPr>
      <p:grpSp>
        <p:nvGrpSpPr>
          <p:cNvPr id="2" name="Group 2"/>
          <p:cNvGrpSpPr/>
          <p:nvPr/>
        </p:nvGrpSpPr>
        <p:grpSpPr>
          <a:xfrm>
            <a:off x="4083320" y="806643"/>
            <a:ext cx="2566112" cy="2457125"/>
            <a:chOff x="0" y="0"/>
            <a:chExt cx="6350000" cy="6350000"/>
          </a:xfrm>
        </p:grpSpPr>
        <p:sp>
          <p:nvSpPr>
            <p:cNvPr id="3" name="Freeform 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CB6CE6">
                <a:alpha val="33725"/>
              </a:srgbClr>
            </a:solidFill>
          </p:spPr>
          <p:txBody>
            <a:bodyPr/>
            <a:lstStyle/>
            <a:p>
              <a:endParaRPr lang="LID4096"/>
            </a:p>
          </p:txBody>
        </p:sp>
      </p:gr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740348" y="1388507"/>
            <a:ext cx="4055392" cy="7509985"/>
          </a:xfrm>
          <a:prstGeom prst="rect">
            <a:avLst/>
          </a:prstGeom>
        </p:spPr>
      </p:pic>
      <p:sp>
        <p:nvSpPr>
          <p:cNvPr id="5" name="TextBox 5"/>
          <p:cNvSpPr txBox="1"/>
          <p:nvPr/>
        </p:nvSpPr>
        <p:spPr>
          <a:xfrm>
            <a:off x="9144000" y="1637060"/>
            <a:ext cx="8115300" cy="786765"/>
          </a:xfrm>
          <a:prstGeom prst="rect">
            <a:avLst/>
          </a:prstGeom>
        </p:spPr>
        <p:txBody>
          <a:bodyPr lIns="0" tIns="0" rIns="0" bIns="0" rtlCol="0" anchor="t">
            <a:spAutoFit/>
          </a:bodyPr>
          <a:lstStyle/>
          <a:p>
            <a:pPr>
              <a:lnSpc>
                <a:spcPts val="6120"/>
              </a:lnSpc>
            </a:pPr>
            <a:r>
              <a:rPr lang="en-US" sz="5100">
                <a:solidFill>
                  <a:srgbClr val="ECEDF8"/>
                </a:solidFill>
                <a:latin typeface="Oswald"/>
              </a:rPr>
              <a:t>INSTAGRAM AND NEW FEATURES</a:t>
            </a:r>
          </a:p>
        </p:txBody>
      </p:sp>
      <p:sp>
        <p:nvSpPr>
          <p:cNvPr id="6" name="TextBox 6"/>
          <p:cNvSpPr txBox="1"/>
          <p:nvPr/>
        </p:nvSpPr>
        <p:spPr>
          <a:xfrm>
            <a:off x="9144000" y="3183374"/>
            <a:ext cx="8115300" cy="5273688"/>
          </a:xfrm>
          <a:prstGeom prst="rect">
            <a:avLst/>
          </a:prstGeom>
        </p:spPr>
        <p:txBody>
          <a:bodyPr lIns="0" tIns="0" rIns="0" bIns="0" rtlCol="0" anchor="t">
            <a:spAutoFit/>
          </a:bodyPr>
          <a:lstStyle/>
          <a:p>
            <a:pPr algn="just">
              <a:lnSpc>
                <a:spcPts val="3779"/>
              </a:lnSpc>
            </a:pPr>
            <a:r>
              <a:rPr lang="en-US" sz="2699" dirty="0">
                <a:solidFill>
                  <a:srgbClr val="ECEDF8"/>
                </a:solidFill>
                <a:latin typeface="Oswald"/>
              </a:rPr>
              <a:t>The potential to reach a really large audience with Instagram is very high, which is why the platform has also developed in the business field, giving life to one of the hottest professions in recent years: the influencer.</a:t>
            </a:r>
          </a:p>
          <a:p>
            <a:pPr algn="just">
              <a:lnSpc>
                <a:spcPts val="3779"/>
              </a:lnSpc>
            </a:pPr>
            <a:endParaRPr lang="en-US" sz="2699" dirty="0">
              <a:solidFill>
                <a:srgbClr val="ECEDF8"/>
              </a:solidFill>
              <a:latin typeface="Oswald"/>
            </a:endParaRPr>
          </a:p>
          <a:p>
            <a:pPr algn="just">
              <a:lnSpc>
                <a:spcPts val="3779"/>
              </a:lnSpc>
            </a:pPr>
            <a:r>
              <a:rPr lang="en-US" sz="2700" dirty="0">
                <a:solidFill>
                  <a:srgbClr val="ECEDF8"/>
                </a:solidFill>
                <a:latin typeface="Oswald" panose="00000500000000000000" pitchFamily="2" charset="0"/>
              </a:rPr>
              <a:t>It is for this reason that Instagram gives the possibility to open a Business account to promote your business or idea.</a:t>
            </a:r>
          </a:p>
          <a:p>
            <a:pPr algn="just">
              <a:lnSpc>
                <a:spcPts val="3779"/>
              </a:lnSpc>
            </a:pPr>
            <a:endParaRPr lang="en-US" sz="2700" dirty="0">
              <a:solidFill>
                <a:srgbClr val="ECEDF8"/>
              </a:solidFill>
              <a:latin typeface="Oswald" panose="00000500000000000000" pitchFamily="2" charset="0"/>
            </a:endParaRPr>
          </a:p>
          <a:p>
            <a:pPr algn="just">
              <a:lnSpc>
                <a:spcPts val="3779"/>
              </a:lnSpc>
            </a:pPr>
            <a:r>
              <a:rPr lang="en-US" sz="2700" dirty="0">
                <a:solidFill>
                  <a:srgbClr val="ECEDF8"/>
                </a:solidFill>
                <a:latin typeface="Oswald" panose="00000500000000000000" pitchFamily="2" charset="0"/>
              </a:rPr>
              <a:t>Among the new features we find the Shop and "Search on the map" to offer users the most complete experience possible!</a:t>
            </a:r>
          </a:p>
          <a:p>
            <a:pPr algn="just">
              <a:lnSpc>
                <a:spcPts val="3779"/>
              </a:lnSpc>
              <a:spcBef>
                <a:spcPct val="0"/>
              </a:spcBef>
            </a:pPr>
            <a:endParaRPr lang="en-US" sz="1200" dirty="0">
              <a:solidFill>
                <a:srgbClr val="ECEDF8"/>
              </a:solidFill>
              <a:latin typeface="Arimo"/>
            </a:endParaRPr>
          </a:p>
        </p:txBody>
      </p:sp>
      <p:grpSp>
        <p:nvGrpSpPr>
          <p:cNvPr id="7" name="Group 7"/>
          <p:cNvGrpSpPr/>
          <p:nvPr/>
        </p:nvGrpSpPr>
        <p:grpSpPr>
          <a:xfrm>
            <a:off x="457292" y="5792915"/>
            <a:ext cx="2566112" cy="2457125"/>
            <a:chOff x="0" y="0"/>
            <a:chExt cx="6350000" cy="6350000"/>
          </a:xfrm>
        </p:grpSpPr>
        <p:sp>
          <p:nvSpPr>
            <p:cNvPr id="8" name="Freeform 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CB6CE6">
                <a:alpha val="33725"/>
              </a:srgbClr>
            </a:solidFill>
          </p:spPr>
          <p:txBody>
            <a:bodyPr/>
            <a:lstStyle/>
            <a:p>
              <a:endParaRPr lang="LID4096"/>
            </a:p>
          </p:txBody>
        </p:sp>
      </p:grpSp>
      <p:pic>
        <p:nvPicPr>
          <p:cNvPr id="9" name="Obraz 1">
            <a:extLst>
              <a:ext uri="{FF2B5EF4-FFF2-40B4-BE49-F238E27FC236}">
                <a16:creationId xmlns:a16="http://schemas.microsoft.com/office/drawing/2014/main" id="{E0EE0D2B-2058-037A-70AF-8E03B7CA6EFB}"/>
              </a:ext>
            </a:extLst>
          </p:cNvPr>
          <p:cNvPicPr>
            <a:picLocks noChangeAspect="1"/>
          </p:cNvPicPr>
          <p:nvPr/>
        </p:nvPicPr>
        <p:blipFill>
          <a:blip r:embed="rId4"/>
          <a:stretch>
            <a:fillRect/>
          </a:stretch>
        </p:blipFill>
        <p:spPr>
          <a:xfrm>
            <a:off x="395596" y="339553"/>
            <a:ext cx="2219596" cy="507117"/>
          </a:xfrm>
          <a:prstGeom prst="rect">
            <a:avLst/>
          </a:prstGeom>
          <a:noFill/>
          <a:ln cap="flat">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06434"/>
        </a:solidFill>
        <a:effectLst/>
      </p:bgPr>
    </p:bg>
    <p:spTree>
      <p:nvGrpSpPr>
        <p:cNvPr id="1" name=""/>
        <p:cNvGrpSpPr/>
        <p:nvPr/>
      </p:nvGrpSpPr>
      <p:grpSpPr>
        <a:xfrm>
          <a:off x="0" y="0"/>
          <a:ext cx="0" cy="0"/>
          <a:chOff x="0" y="0"/>
          <a:chExt cx="0" cy="0"/>
        </a:xfrm>
      </p:grpSpPr>
      <p:grpSp>
        <p:nvGrpSpPr>
          <p:cNvPr id="2" name="Group 2"/>
          <p:cNvGrpSpPr/>
          <p:nvPr/>
        </p:nvGrpSpPr>
        <p:grpSpPr>
          <a:xfrm>
            <a:off x="14144037" y="-2540042"/>
            <a:ext cx="5657850" cy="5657850"/>
            <a:chOff x="0" y="0"/>
            <a:chExt cx="1913890" cy="1913890"/>
          </a:xfrm>
        </p:grpSpPr>
        <p:sp>
          <p:nvSpPr>
            <p:cNvPr id="3" name="Freeform 3"/>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2AB800"/>
            </a:solidFill>
          </p:spPr>
          <p:txBody>
            <a:bodyPr/>
            <a:lstStyle/>
            <a:p>
              <a:endParaRPr lang="LID4096"/>
            </a:p>
          </p:txBody>
        </p:sp>
      </p:gr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2557702" y="1035991"/>
            <a:ext cx="4262410" cy="472740"/>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16174304" y="2366868"/>
            <a:ext cx="1291616" cy="1501879"/>
          </a:xfrm>
          <a:prstGeom prst="rect">
            <a:avLst/>
          </a:prstGeom>
        </p:spPr>
      </p:pic>
      <p:pic>
        <p:nvPicPr>
          <p:cNvPr id="6" name="Picture 6"/>
          <p:cNvPicPr>
            <a:picLocks noChangeAspect="1"/>
          </p:cNvPicPr>
          <p:nvPr/>
        </p:nvPicPr>
        <p:blipFill>
          <a:blip r:embed="rId6"/>
          <a:srcRect l="9999" r="9999"/>
          <a:stretch>
            <a:fillRect/>
          </a:stretch>
        </p:blipFill>
        <p:spPr>
          <a:xfrm>
            <a:off x="-4285261" y="0"/>
            <a:ext cx="15436530" cy="10287000"/>
          </a:xfrm>
          <a:prstGeom prst="rect">
            <a:avLst/>
          </a:prstGeom>
        </p:spPr>
      </p:pic>
      <p:pic>
        <p:nvPicPr>
          <p:cNvPr id="7" name="Picture 7"/>
          <p:cNvPicPr>
            <a:picLocks noChangeAspect="1"/>
          </p:cNvPicPr>
          <p:nvPr/>
        </p:nvPicPr>
        <p:blipFill>
          <a:blip r:embed="rId7"/>
          <a:srcRect r="11019"/>
          <a:stretch>
            <a:fillRect/>
          </a:stretch>
        </p:blipFill>
        <p:spPr>
          <a:xfrm>
            <a:off x="-1382676" y="-277626"/>
            <a:ext cx="12533945" cy="10564626"/>
          </a:xfrm>
          <a:prstGeom prst="rect">
            <a:avLst/>
          </a:prstGeom>
        </p:spPr>
      </p:pic>
      <p:pic>
        <p:nvPicPr>
          <p:cNvPr id="8" name="Picture 8"/>
          <p:cNvPicPr>
            <a:picLocks noChangeAspect="1"/>
          </p:cNvPicPr>
          <p:nvPr/>
        </p:nvPicPr>
        <p:blipFill>
          <a:blip r:embed="rId8"/>
          <a:srcRect r="20526"/>
          <a:stretch>
            <a:fillRect/>
          </a:stretch>
        </p:blipFill>
        <p:spPr>
          <a:xfrm>
            <a:off x="-4999863" y="-3265722"/>
            <a:ext cx="16151132" cy="13552722"/>
          </a:xfrm>
          <a:prstGeom prst="rect">
            <a:avLst/>
          </a:prstGeom>
        </p:spPr>
      </p:pic>
      <p:sp>
        <p:nvSpPr>
          <p:cNvPr id="9" name="TextBox 9"/>
          <p:cNvSpPr txBox="1"/>
          <p:nvPr/>
        </p:nvSpPr>
        <p:spPr>
          <a:xfrm>
            <a:off x="10913035" y="8404860"/>
            <a:ext cx="6346265" cy="853440"/>
          </a:xfrm>
          <a:prstGeom prst="rect">
            <a:avLst/>
          </a:prstGeom>
        </p:spPr>
        <p:txBody>
          <a:bodyPr lIns="0" tIns="0" rIns="0" bIns="0" rtlCol="0" anchor="t">
            <a:spAutoFit/>
          </a:bodyPr>
          <a:lstStyle/>
          <a:p>
            <a:pPr algn="r">
              <a:lnSpc>
                <a:spcPts val="6720"/>
              </a:lnSpc>
            </a:pPr>
            <a:r>
              <a:rPr lang="en-US" sz="5599">
                <a:solidFill>
                  <a:srgbClr val="ECEDF8"/>
                </a:solidFill>
                <a:latin typeface="Oswald Bold"/>
              </a:rPr>
              <a:t>WHATSAPP</a:t>
            </a:r>
          </a:p>
        </p:txBody>
      </p:sp>
      <p:pic>
        <p:nvPicPr>
          <p:cNvPr id="10" name="Obraz 1">
            <a:extLst>
              <a:ext uri="{FF2B5EF4-FFF2-40B4-BE49-F238E27FC236}">
                <a16:creationId xmlns:a16="http://schemas.microsoft.com/office/drawing/2014/main" id="{3D5D9E6F-13DE-BE8C-806D-6DC01EF48261}"/>
              </a:ext>
            </a:extLst>
          </p:cNvPr>
          <p:cNvPicPr>
            <a:picLocks noChangeAspect="1"/>
          </p:cNvPicPr>
          <p:nvPr/>
        </p:nvPicPr>
        <p:blipFill>
          <a:blip r:embed="rId9"/>
          <a:stretch>
            <a:fillRect/>
          </a:stretch>
        </p:blipFill>
        <p:spPr>
          <a:xfrm>
            <a:off x="-3810000" y="-2793601"/>
            <a:ext cx="2219596" cy="507117"/>
          </a:xfrm>
          <a:prstGeom prst="rect">
            <a:avLst/>
          </a:prstGeom>
          <a:noFill/>
          <a:ln cap="flat">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06434"/>
        </a:solidFill>
        <a:effectLst/>
      </p:bgPr>
    </p:bg>
    <p:spTree>
      <p:nvGrpSpPr>
        <p:cNvPr id="1" name=""/>
        <p:cNvGrpSpPr/>
        <p:nvPr/>
      </p:nvGrpSpPr>
      <p:grpSpPr>
        <a:xfrm>
          <a:off x="0" y="0"/>
          <a:ext cx="0" cy="0"/>
          <a:chOff x="0" y="0"/>
          <a:chExt cx="0" cy="0"/>
        </a:xfrm>
      </p:grpSpPr>
      <p:grpSp>
        <p:nvGrpSpPr>
          <p:cNvPr id="2" name="Group 2"/>
          <p:cNvGrpSpPr/>
          <p:nvPr/>
        </p:nvGrpSpPr>
        <p:grpSpPr>
          <a:xfrm>
            <a:off x="15141706" y="1689791"/>
            <a:ext cx="6854599" cy="6854599"/>
            <a:chOff x="0" y="0"/>
            <a:chExt cx="6350000" cy="6350000"/>
          </a:xfrm>
        </p:grpSpPr>
        <p:sp>
          <p:nvSpPr>
            <p:cNvPr id="3" name="Freeform 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2AB800"/>
            </a:solidFill>
          </p:spPr>
          <p:txBody>
            <a:bodyPr/>
            <a:lstStyle/>
            <a:p>
              <a:endParaRPr lang="LID4096"/>
            </a:p>
          </p:txBody>
        </p:sp>
      </p:gr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10821949" y="2358619"/>
            <a:ext cx="6437351" cy="6004293"/>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16067490" y="1717861"/>
            <a:ext cx="1102104" cy="1281516"/>
          </a:xfrm>
          <a:prstGeom prst="rect">
            <a:avLst/>
          </a:prstGeom>
        </p:spPr>
      </p:pic>
      <p:grpSp>
        <p:nvGrpSpPr>
          <p:cNvPr id="6" name="Group 6"/>
          <p:cNvGrpSpPr>
            <a:grpSpLocks noChangeAspect="1"/>
          </p:cNvGrpSpPr>
          <p:nvPr/>
        </p:nvGrpSpPr>
        <p:grpSpPr>
          <a:xfrm>
            <a:off x="9698421" y="7136416"/>
            <a:ext cx="1772942" cy="934010"/>
            <a:chOff x="0" y="0"/>
            <a:chExt cx="1610360" cy="848360"/>
          </a:xfrm>
        </p:grpSpPr>
        <p:sp>
          <p:nvSpPr>
            <p:cNvPr id="7" name="Freeform 7"/>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FFFFF"/>
            </a:solidFill>
          </p:spPr>
          <p:txBody>
            <a:bodyPr/>
            <a:lstStyle/>
            <a:p>
              <a:endParaRPr lang="LID4096"/>
            </a:p>
          </p:txBody>
        </p:sp>
      </p:grpSp>
      <p:grpSp>
        <p:nvGrpSpPr>
          <p:cNvPr id="8" name="Group 8"/>
          <p:cNvGrpSpPr/>
          <p:nvPr/>
        </p:nvGrpSpPr>
        <p:grpSpPr>
          <a:xfrm>
            <a:off x="1028700" y="1022788"/>
            <a:ext cx="8115300" cy="8580889"/>
            <a:chOff x="0" y="-3541"/>
            <a:chExt cx="10820400" cy="11441186"/>
          </a:xfrm>
        </p:grpSpPr>
        <p:sp>
          <p:nvSpPr>
            <p:cNvPr id="9" name="TextBox 9"/>
            <p:cNvSpPr txBox="1"/>
            <p:nvPr/>
          </p:nvSpPr>
          <p:spPr>
            <a:xfrm>
              <a:off x="0" y="-3541"/>
              <a:ext cx="10820400" cy="1137920"/>
            </a:xfrm>
            <a:prstGeom prst="rect">
              <a:avLst/>
            </a:prstGeom>
          </p:spPr>
          <p:txBody>
            <a:bodyPr lIns="0" tIns="0" rIns="0" bIns="0" rtlCol="0" anchor="t">
              <a:spAutoFit/>
            </a:bodyPr>
            <a:lstStyle/>
            <a:p>
              <a:pPr>
                <a:lnSpc>
                  <a:spcPts val="6720"/>
                </a:lnSpc>
              </a:pPr>
              <a:r>
                <a:rPr lang="en-US" sz="5599">
                  <a:solidFill>
                    <a:srgbClr val="ECEDF8"/>
                  </a:solidFill>
                  <a:latin typeface="Oswald"/>
                </a:rPr>
                <a:t>WHATSAPP</a:t>
              </a:r>
            </a:p>
          </p:txBody>
        </p:sp>
        <p:sp>
          <p:nvSpPr>
            <p:cNvPr id="10" name="TextBox 10"/>
            <p:cNvSpPr txBox="1"/>
            <p:nvPr/>
          </p:nvSpPr>
          <p:spPr>
            <a:xfrm>
              <a:off x="0" y="2563520"/>
              <a:ext cx="10820400" cy="7565919"/>
            </a:xfrm>
            <a:prstGeom prst="rect">
              <a:avLst/>
            </a:prstGeom>
          </p:spPr>
          <p:txBody>
            <a:bodyPr lIns="0" tIns="0" rIns="0" bIns="0" rtlCol="0" anchor="t">
              <a:spAutoFit/>
            </a:bodyPr>
            <a:lstStyle/>
            <a:p>
              <a:pPr algn="just">
                <a:lnSpc>
                  <a:spcPts val="3779"/>
                </a:lnSpc>
              </a:pPr>
              <a:r>
                <a:rPr lang="en-US" sz="2699" dirty="0">
                  <a:solidFill>
                    <a:srgbClr val="ECEDF8"/>
                  </a:solidFill>
                  <a:latin typeface="Oswald"/>
                </a:rPr>
                <a:t>WhatsApp is the most famous and used instant messaging application in the world.</a:t>
              </a:r>
            </a:p>
            <a:p>
              <a:pPr algn="just">
                <a:lnSpc>
                  <a:spcPts val="3779"/>
                </a:lnSpc>
              </a:pPr>
              <a:r>
                <a:rPr lang="en-US" sz="2700" dirty="0">
                  <a:solidFill>
                    <a:srgbClr val="ECEDF8"/>
                  </a:solidFill>
                  <a:latin typeface="Oswald" panose="00000500000000000000" pitchFamily="2" charset="0"/>
                </a:rPr>
                <a:t>The main service offered by </a:t>
              </a:r>
              <a:r>
                <a:rPr lang="en-US" sz="2700" dirty="0" err="1">
                  <a:solidFill>
                    <a:srgbClr val="ECEDF8"/>
                  </a:solidFill>
                  <a:latin typeface="Oswald" panose="00000500000000000000" pitchFamily="2" charset="0"/>
                </a:rPr>
                <a:t>Whatsapp</a:t>
              </a:r>
              <a:r>
                <a:rPr lang="en-US" sz="2700" dirty="0">
                  <a:solidFill>
                    <a:srgbClr val="ECEDF8"/>
                  </a:solidFill>
                  <a:latin typeface="Oswald" panose="00000500000000000000" pitchFamily="2" charset="0"/>
                </a:rPr>
                <a:t> is to exchange messages with your contacts stored on your mobile phone (in turn registered on </a:t>
              </a:r>
              <a:r>
                <a:rPr lang="en-US" sz="2700" dirty="0" err="1">
                  <a:solidFill>
                    <a:srgbClr val="ECEDF8"/>
                  </a:solidFill>
                  <a:latin typeface="Oswald" panose="00000500000000000000" pitchFamily="2" charset="0"/>
                </a:rPr>
                <a:t>Whatsapp</a:t>
              </a:r>
              <a:r>
                <a:rPr lang="en-US" sz="2700" dirty="0">
                  <a:solidFill>
                    <a:srgbClr val="ECEDF8"/>
                  </a:solidFill>
                  <a:latin typeface="Oswald" panose="00000500000000000000" pitchFamily="2" charset="0"/>
                </a:rPr>
                <a:t>) using an internet connection.</a:t>
              </a:r>
            </a:p>
            <a:p>
              <a:pPr algn="just">
                <a:lnSpc>
                  <a:spcPts val="3779"/>
                </a:lnSpc>
              </a:pPr>
              <a:endParaRPr lang="en-US" sz="2700" dirty="0">
                <a:solidFill>
                  <a:srgbClr val="ECEDF8"/>
                </a:solidFill>
                <a:latin typeface="Oswald" panose="00000500000000000000" pitchFamily="2" charset="0"/>
              </a:endParaRPr>
            </a:p>
            <a:p>
              <a:pPr algn="just">
                <a:lnSpc>
                  <a:spcPts val="3779"/>
                </a:lnSpc>
              </a:pPr>
              <a:r>
                <a:rPr lang="en-US" sz="2700" dirty="0">
                  <a:solidFill>
                    <a:srgbClr val="ECEDF8"/>
                  </a:solidFill>
                  <a:latin typeface="Oswald" panose="00000500000000000000" pitchFamily="2" charset="0"/>
                </a:rPr>
                <a:t>We are not just talking about text messages, but also about photos, videos, documents, audio and GPS locations.</a:t>
              </a:r>
            </a:p>
            <a:p>
              <a:pPr algn="just">
                <a:lnSpc>
                  <a:spcPts val="3779"/>
                </a:lnSpc>
              </a:pPr>
              <a:r>
                <a:rPr lang="en-US" sz="2700" dirty="0">
                  <a:solidFill>
                    <a:srgbClr val="ECEDF8"/>
                  </a:solidFill>
                  <a:latin typeface="Oswald" panose="00000500000000000000" pitchFamily="2" charset="0"/>
                </a:rPr>
                <a:t>Thanks to </a:t>
              </a:r>
              <a:r>
                <a:rPr lang="en-US" sz="2700" dirty="0" err="1">
                  <a:solidFill>
                    <a:srgbClr val="ECEDF8"/>
                  </a:solidFill>
                  <a:latin typeface="Oswald" panose="00000500000000000000" pitchFamily="2" charset="0"/>
                </a:rPr>
                <a:t>Whatsapp</a:t>
              </a:r>
              <a:r>
                <a:rPr lang="en-US" sz="2700" dirty="0">
                  <a:solidFill>
                    <a:srgbClr val="ECEDF8"/>
                  </a:solidFill>
                  <a:latin typeface="Oswald" panose="00000500000000000000" pitchFamily="2" charset="0"/>
                </a:rPr>
                <a:t> it is also possible to make calls and video calls with one or more people and create groups.</a:t>
              </a:r>
            </a:p>
            <a:p>
              <a:pPr algn="just">
                <a:lnSpc>
                  <a:spcPts val="3779"/>
                </a:lnSpc>
              </a:pPr>
              <a:endParaRPr lang="en-US" sz="1200" dirty="0">
                <a:solidFill>
                  <a:srgbClr val="ECEDF8"/>
                </a:solidFill>
                <a:latin typeface="Arimo"/>
              </a:endParaRPr>
            </a:p>
            <a:p>
              <a:pPr algn="just">
                <a:lnSpc>
                  <a:spcPts val="2868"/>
                </a:lnSpc>
                <a:spcBef>
                  <a:spcPct val="0"/>
                </a:spcBef>
              </a:pPr>
              <a:endParaRPr lang="en-US" sz="1200" dirty="0">
                <a:solidFill>
                  <a:srgbClr val="ECEDF8"/>
                </a:solidFill>
                <a:latin typeface="Arimo"/>
              </a:endParaRPr>
            </a:p>
          </p:txBody>
        </p:sp>
        <p:sp>
          <p:nvSpPr>
            <p:cNvPr id="11" name="TextBox 11"/>
            <p:cNvSpPr txBox="1"/>
            <p:nvPr/>
          </p:nvSpPr>
          <p:spPr>
            <a:xfrm>
              <a:off x="0" y="11023839"/>
              <a:ext cx="10820400" cy="413806"/>
            </a:xfrm>
            <a:prstGeom prst="rect">
              <a:avLst/>
            </a:prstGeom>
          </p:spPr>
          <p:txBody>
            <a:bodyPr lIns="0" tIns="0" rIns="0" bIns="0" rtlCol="0" anchor="t">
              <a:spAutoFit/>
            </a:bodyPr>
            <a:lstStyle/>
            <a:p>
              <a:pPr>
                <a:lnSpc>
                  <a:spcPts val="2588"/>
                </a:lnSpc>
                <a:spcBef>
                  <a:spcPct val="0"/>
                </a:spcBef>
              </a:pPr>
              <a:endParaRPr/>
            </a:p>
          </p:txBody>
        </p:sp>
      </p:grpSp>
      <p:pic>
        <p:nvPicPr>
          <p:cNvPr id="13" name="Obraz 1">
            <a:extLst>
              <a:ext uri="{FF2B5EF4-FFF2-40B4-BE49-F238E27FC236}">
                <a16:creationId xmlns:a16="http://schemas.microsoft.com/office/drawing/2014/main" id="{D31BC2C1-E001-9FCA-3777-CCA69967569C}"/>
              </a:ext>
            </a:extLst>
          </p:cNvPr>
          <p:cNvPicPr>
            <a:picLocks noChangeAspect="1"/>
          </p:cNvPicPr>
          <p:nvPr/>
        </p:nvPicPr>
        <p:blipFill>
          <a:blip r:embed="rId6"/>
          <a:stretch>
            <a:fillRect/>
          </a:stretch>
        </p:blipFill>
        <p:spPr>
          <a:xfrm>
            <a:off x="395596" y="339553"/>
            <a:ext cx="2219596" cy="507117"/>
          </a:xfrm>
          <a:prstGeom prst="rect">
            <a:avLst/>
          </a:prstGeom>
          <a:noFill/>
          <a:ln cap="flat">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06434"/>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1028700" y="1358726"/>
            <a:ext cx="7569578" cy="7569548"/>
            <a:chOff x="0" y="0"/>
            <a:chExt cx="6350000" cy="6349975"/>
          </a:xfrm>
        </p:grpSpPr>
        <p:sp>
          <p:nvSpPr>
            <p:cNvPr id="3" name="Freeform 3"/>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
              <a:stretch>
                <a:fillRect l="-17075" r="-17075"/>
              </a:stretch>
            </a:blipFill>
          </p:spPr>
          <p:txBody>
            <a:bodyPr/>
            <a:lstStyle/>
            <a:p>
              <a:endParaRPr lang="LID4096"/>
            </a:p>
          </p:txBody>
        </p:sp>
      </p:grpSp>
      <p:grpSp>
        <p:nvGrpSpPr>
          <p:cNvPr id="4" name="Group 4"/>
          <p:cNvGrpSpPr>
            <a:grpSpLocks noChangeAspect="1"/>
          </p:cNvGrpSpPr>
          <p:nvPr/>
        </p:nvGrpSpPr>
        <p:grpSpPr>
          <a:xfrm rot="-10800000">
            <a:off x="6969533" y="2252951"/>
            <a:ext cx="1506279" cy="1304438"/>
            <a:chOff x="0" y="0"/>
            <a:chExt cx="6350000" cy="5499100"/>
          </a:xfrm>
        </p:grpSpPr>
        <p:sp>
          <p:nvSpPr>
            <p:cNvPr id="5" name="Freeform 5"/>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2560E3"/>
            </a:solidFill>
          </p:spPr>
          <p:txBody>
            <a:bodyPr/>
            <a:lstStyle/>
            <a:p>
              <a:endParaRPr lang="LID4096"/>
            </a:p>
          </p:txBody>
        </p:sp>
      </p:grpSp>
      <p:pic>
        <p:nvPicPr>
          <p:cNvPr id="6" name="Picture 6"/>
          <p:cNvPicPr>
            <a:picLocks noChangeAspect="1"/>
          </p:cNvPicPr>
          <p:nvPr/>
        </p:nvPicPr>
        <p:blipFill>
          <a:blip r:embed="rId3"/>
          <a:srcRect t="4400" b="4400"/>
          <a:stretch>
            <a:fillRect/>
          </a:stretch>
        </p:blipFill>
        <p:spPr>
          <a:xfrm>
            <a:off x="639353" y="7218899"/>
            <a:ext cx="2366764" cy="1365242"/>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2435192" y="8000495"/>
            <a:ext cx="5262382" cy="583646"/>
          </a:xfrm>
          <a:prstGeom prst="rect">
            <a:avLst/>
          </a:prstGeom>
        </p:spPr>
      </p:pic>
      <p:grpSp>
        <p:nvGrpSpPr>
          <p:cNvPr id="8" name="Group 8"/>
          <p:cNvGrpSpPr/>
          <p:nvPr/>
        </p:nvGrpSpPr>
        <p:grpSpPr>
          <a:xfrm>
            <a:off x="9144000" y="2905170"/>
            <a:ext cx="8553574" cy="4039665"/>
            <a:chOff x="0" y="0"/>
            <a:chExt cx="11404765" cy="5386220"/>
          </a:xfrm>
        </p:grpSpPr>
        <p:sp>
          <p:nvSpPr>
            <p:cNvPr id="9" name="TextBox 9"/>
            <p:cNvSpPr txBox="1"/>
            <p:nvPr/>
          </p:nvSpPr>
          <p:spPr>
            <a:xfrm>
              <a:off x="0" y="2898"/>
              <a:ext cx="11404765" cy="1055370"/>
            </a:xfrm>
            <a:prstGeom prst="rect">
              <a:avLst/>
            </a:prstGeom>
          </p:spPr>
          <p:txBody>
            <a:bodyPr lIns="0" tIns="0" rIns="0" bIns="0" rtlCol="0" anchor="t">
              <a:spAutoFit/>
            </a:bodyPr>
            <a:lstStyle/>
            <a:p>
              <a:pPr>
                <a:lnSpc>
                  <a:spcPts val="6288"/>
                </a:lnSpc>
              </a:pPr>
              <a:r>
                <a:rPr lang="en-US" sz="5240">
                  <a:solidFill>
                    <a:srgbClr val="ECEDF8"/>
                  </a:solidFill>
                  <a:latin typeface="Oswald"/>
                </a:rPr>
                <a:t>WHAT IS WHATSAPP WEB?</a:t>
              </a:r>
            </a:p>
          </p:txBody>
        </p:sp>
        <p:sp>
          <p:nvSpPr>
            <p:cNvPr id="10" name="TextBox 10"/>
            <p:cNvSpPr txBox="1"/>
            <p:nvPr/>
          </p:nvSpPr>
          <p:spPr>
            <a:xfrm>
              <a:off x="0" y="1544225"/>
              <a:ext cx="11404765" cy="4093806"/>
            </a:xfrm>
            <a:prstGeom prst="rect">
              <a:avLst/>
            </a:prstGeom>
          </p:spPr>
          <p:txBody>
            <a:bodyPr lIns="0" tIns="0" rIns="0" bIns="0" rtlCol="0" anchor="t">
              <a:spAutoFit/>
            </a:bodyPr>
            <a:lstStyle/>
            <a:p>
              <a:pPr algn="just">
                <a:lnSpc>
                  <a:spcPts val="4070"/>
                </a:lnSpc>
              </a:pPr>
              <a:r>
                <a:rPr lang="en-US" sz="2907">
                  <a:solidFill>
                    <a:srgbClr val="ECEDF8"/>
                  </a:solidFill>
                  <a:latin typeface="Oswald"/>
                </a:rPr>
                <a:t>"Whatsapp Web" is the support function, also free, of Whatsapp that allows you to use the well-known instant messaging application directly on your computer, allowing you to carry out all those activities with the convenience of the large screen and keyboard to type at great speed .</a:t>
              </a:r>
            </a:p>
            <a:p>
              <a:pPr algn="just">
                <a:lnSpc>
                  <a:spcPts val="4070"/>
                </a:lnSpc>
                <a:spcBef>
                  <a:spcPct val="0"/>
                </a:spcBef>
              </a:pPr>
              <a:endParaRPr lang="en-US" sz="2907">
                <a:solidFill>
                  <a:srgbClr val="ECEDF8"/>
                </a:solidFill>
                <a:latin typeface="Oswald"/>
              </a:endParaRPr>
            </a:p>
          </p:txBody>
        </p:sp>
      </p:grpSp>
      <p:pic>
        <p:nvPicPr>
          <p:cNvPr id="11" name="Obraz 1">
            <a:extLst>
              <a:ext uri="{FF2B5EF4-FFF2-40B4-BE49-F238E27FC236}">
                <a16:creationId xmlns:a16="http://schemas.microsoft.com/office/drawing/2014/main" id="{57535768-761D-D922-8BE4-3DA7E845A5B6}"/>
              </a:ext>
            </a:extLst>
          </p:cNvPr>
          <p:cNvPicPr>
            <a:picLocks noChangeAspect="1"/>
          </p:cNvPicPr>
          <p:nvPr/>
        </p:nvPicPr>
        <p:blipFill>
          <a:blip r:embed="rId6"/>
          <a:stretch>
            <a:fillRect/>
          </a:stretch>
        </p:blipFill>
        <p:spPr>
          <a:xfrm>
            <a:off x="395596" y="339553"/>
            <a:ext cx="2219596" cy="507117"/>
          </a:xfrm>
          <a:prstGeom prst="rect">
            <a:avLst/>
          </a:prstGeom>
          <a:noFill/>
          <a:ln cap="flat">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02364"/>
        </a:solidFill>
        <a:effectLst/>
      </p:bgPr>
    </p:bg>
    <p:spTree>
      <p:nvGrpSpPr>
        <p:cNvPr id="1" name=""/>
        <p:cNvGrpSpPr/>
        <p:nvPr/>
      </p:nvGrpSpPr>
      <p:grpSpPr>
        <a:xfrm>
          <a:off x="0" y="0"/>
          <a:ext cx="0" cy="0"/>
          <a:chOff x="0" y="0"/>
          <a:chExt cx="0" cy="0"/>
        </a:xfrm>
      </p:grpSpPr>
      <p:sp>
        <p:nvSpPr>
          <p:cNvPr id="2" name="TextBox 2"/>
          <p:cNvSpPr txBox="1"/>
          <p:nvPr/>
        </p:nvSpPr>
        <p:spPr>
          <a:xfrm>
            <a:off x="1956163" y="3648653"/>
            <a:ext cx="14375675" cy="3845719"/>
          </a:xfrm>
          <a:prstGeom prst="rect">
            <a:avLst/>
          </a:prstGeom>
        </p:spPr>
        <p:txBody>
          <a:bodyPr lIns="0" tIns="0" rIns="0" bIns="0" rtlCol="0" anchor="t">
            <a:spAutoFit/>
          </a:bodyPr>
          <a:lstStyle/>
          <a:p>
            <a:pPr algn="ctr">
              <a:lnSpc>
                <a:spcPts val="6056"/>
              </a:lnSpc>
            </a:pPr>
            <a:r>
              <a:rPr lang="en-US" sz="5047">
                <a:solidFill>
                  <a:srgbClr val="ECEDF8"/>
                </a:solidFill>
                <a:latin typeface="Oswald"/>
              </a:rPr>
              <a:t>Now that we have thoroughly analyzed some of the most used social platforms in the world, we just have to understand what content to share and what type of user we want to be!</a:t>
            </a:r>
          </a:p>
          <a:p>
            <a:pPr algn="ctr">
              <a:lnSpc>
                <a:spcPts val="6056"/>
              </a:lnSpc>
            </a:pPr>
            <a:endParaRPr lang="en-US" sz="5047">
              <a:solidFill>
                <a:srgbClr val="ECEDF8"/>
              </a:solidFill>
              <a:latin typeface="Oswald"/>
            </a:endParaRPr>
          </a:p>
          <a:p>
            <a:pPr algn="ctr">
              <a:lnSpc>
                <a:spcPts val="6056"/>
              </a:lnSpc>
            </a:pPr>
            <a:endParaRPr lang="en-US" sz="5047">
              <a:solidFill>
                <a:srgbClr val="ECEDF8"/>
              </a:solidFill>
              <a:latin typeface="Oswald"/>
            </a:endParaRPr>
          </a:p>
        </p:txBody>
      </p:sp>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311171" y="-1879431"/>
            <a:ext cx="4267334" cy="4267334"/>
          </a:xfrm>
          <a:prstGeom prst="rect">
            <a:avLst/>
          </a:prstGeom>
        </p:spPr>
      </p:pic>
      <p:pic>
        <p:nvPicPr>
          <p:cNvPr id="4" name="Picture 4"/>
          <p:cNvPicPr>
            <a:picLocks noChangeAspect="1"/>
          </p:cNvPicPr>
          <p:nvPr/>
        </p:nvPicPr>
        <p:blipFill>
          <a:blip r:embed="rId4"/>
          <a:srcRect/>
          <a:stretch>
            <a:fillRect/>
          </a:stretch>
        </p:blipFill>
        <p:spPr>
          <a:xfrm>
            <a:off x="1028700" y="1028700"/>
            <a:ext cx="3198657" cy="631735"/>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0800000">
            <a:off x="15888174" y="8153333"/>
            <a:ext cx="4267334" cy="4267334"/>
          </a:xfrm>
          <a:prstGeom prst="rect">
            <a:avLst/>
          </a:prstGeom>
        </p:spPr>
      </p:pic>
      <p:pic>
        <p:nvPicPr>
          <p:cNvPr id="6" name="Picture 6"/>
          <p:cNvPicPr>
            <a:picLocks noChangeAspect="1"/>
          </p:cNvPicPr>
          <p:nvPr/>
        </p:nvPicPr>
        <p:blipFill>
          <a:blip r:embed="rId4"/>
          <a:srcRect/>
          <a:stretch>
            <a:fillRect/>
          </a:stretch>
        </p:blipFill>
        <p:spPr>
          <a:xfrm>
            <a:off x="13705536" y="8626565"/>
            <a:ext cx="3198657" cy="631735"/>
          </a:xfrm>
          <a:prstGeom prst="rect">
            <a:avLst/>
          </a:prstGeom>
        </p:spPr>
      </p:pic>
      <p:pic>
        <p:nvPicPr>
          <p:cNvPr id="7" name="Picture 7"/>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5400000">
            <a:off x="92022" y="9064421"/>
            <a:ext cx="1130557" cy="1314602"/>
          </a:xfrm>
          <a:prstGeom prst="rect">
            <a:avLst/>
          </a:prstGeom>
        </p:spPr>
      </p:pic>
      <p:pic>
        <p:nvPicPr>
          <p:cNvPr id="8" name="Picture 8"/>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5400000">
            <a:off x="17065421" y="-92022"/>
            <a:ext cx="1130557" cy="1314602"/>
          </a:xfrm>
          <a:prstGeom prst="rect">
            <a:avLst/>
          </a:prstGeom>
        </p:spPr>
      </p:pic>
      <p:pic>
        <p:nvPicPr>
          <p:cNvPr id="9" name="Obraz 1">
            <a:extLst>
              <a:ext uri="{FF2B5EF4-FFF2-40B4-BE49-F238E27FC236}">
                <a16:creationId xmlns:a16="http://schemas.microsoft.com/office/drawing/2014/main" id="{286D046B-E260-AF33-5503-665D629B6562}"/>
              </a:ext>
            </a:extLst>
          </p:cNvPr>
          <p:cNvPicPr>
            <a:picLocks noChangeAspect="1"/>
          </p:cNvPicPr>
          <p:nvPr/>
        </p:nvPicPr>
        <p:blipFill>
          <a:blip r:embed="rId7"/>
          <a:stretch>
            <a:fillRect/>
          </a:stretch>
        </p:blipFill>
        <p:spPr>
          <a:xfrm>
            <a:off x="395596" y="339553"/>
            <a:ext cx="2219596" cy="507117"/>
          </a:xfrm>
          <a:prstGeom prst="rect">
            <a:avLst/>
          </a:prstGeom>
          <a:noFill/>
          <a:ln cap="flat">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gradFill>
          <a:gsLst>
            <a:gs pos="0">
              <a:srgbClr val="0070C0"/>
            </a:gs>
            <a:gs pos="100000">
              <a:srgbClr val="B5D2EC"/>
            </a:gs>
          </a:gsLst>
          <a:lin ang="16200000" scaled="0"/>
        </a:gradFill>
        <a:effectLst/>
      </p:bgPr>
    </p:bg>
    <p:spTree>
      <p:nvGrpSpPr>
        <p:cNvPr id="1" name=""/>
        <p:cNvGrpSpPr/>
        <p:nvPr/>
      </p:nvGrpSpPr>
      <p:grpSpPr>
        <a:xfrm>
          <a:off x="0" y="0"/>
          <a:ext cx="0" cy="0"/>
          <a:chOff x="0" y="0"/>
          <a:chExt cx="0" cy="0"/>
        </a:xfrm>
      </p:grpSpPr>
      <p:pic>
        <p:nvPicPr>
          <p:cNvPr id="2" name="Obraz 2">
            <a:extLst>
              <a:ext uri="{FF2B5EF4-FFF2-40B4-BE49-F238E27FC236}">
                <a16:creationId xmlns:a16="http://schemas.microsoft.com/office/drawing/2014/main" id="{2239E0CE-4152-7A10-10F1-EA6DF89A3A29}"/>
              </a:ext>
            </a:extLst>
          </p:cNvPr>
          <p:cNvPicPr>
            <a:picLocks noChangeAspect="1"/>
          </p:cNvPicPr>
          <p:nvPr/>
        </p:nvPicPr>
        <p:blipFill>
          <a:blip r:embed="rId2"/>
          <a:stretch>
            <a:fillRect/>
          </a:stretch>
        </p:blipFill>
        <p:spPr>
          <a:xfrm>
            <a:off x="3175002" y="2693123"/>
            <a:ext cx="5770389" cy="1318382"/>
          </a:xfrm>
          <a:prstGeom prst="rect">
            <a:avLst/>
          </a:prstGeom>
          <a:noFill/>
          <a:ln cap="flat">
            <a:noFill/>
          </a:ln>
        </p:spPr>
      </p:pic>
      <p:pic>
        <p:nvPicPr>
          <p:cNvPr id="3" name="Obraz 3">
            <a:extLst>
              <a:ext uri="{FF2B5EF4-FFF2-40B4-BE49-F238E27FC236}">
                <a16:creationId xmlns:a16="http://schemas.microsoft.com/office/drawing/2014/main" id="{8293834F-2FF0-FE4B-0EF4-22803926B704}"/>
              </a:ext>
            </a:extLst>
          </p:cNvPr>
          <p:cNvPicPr>
            <a:picLocks noChangeAspect="1"/>
          </p:cNvPicPr>
          <p:nvPr/>
        </p:nvPicPr>
        <p:blipFill>
          <a:blip r:embed="rId3"/>
          <a:stretch>
            <a:fillRect/>
          </a:stretch>
        </p:blipFill>
        <p:spPr>
          <a:xfrm>
            <a:off x="10174373" y="2680586"/>
            <a:ext cx="5014911" cy="1432472"/>
          </a:xfrm>
          <a:prstGeom prst="rect">
            <a:avLst/>
          </a:prstGeom>
          <a:noFill/>
          <a:ln cap="flat">
            <a:noFill/>
          </a:ln>
        </p:spPr>
      </p:pic>
      <p:sp>
        <p:nvSpPr>
          <p:cNvPr id="4" name="Prostokąt 5">
            <a:extLst>
              <a:ext uri="{FF2B5EF4-FFF2-40B4-BE49-F238E27FC236}">
                <a16:creationId xmlns:a16="http://schemas.microsoft.com/office/drawing/2014/main" id="{B9F21586-8B31-F54A-D0FE-CCEBFC49BC5F}"/>
              </a:ext>
            </a:extLst>
          </p:cNvPr>
          <p:cNvSpPr/>
          <p:nvPr/>
        </p:nvSpPr>
        <p:spPr>
          <a:xfrm>
            <a:off x="0" y="5915024"/>
            <a:ext cx="18288000" cy="1555751"/>
          </a:xfrm>
          <a:prstGeom prst="rect">
            <a:avLst/>
          </a:prstGeom>
          <a:solidFill>
            <a:srgbClr val="FFFFFF"/>
          </a:solidFill>
          <a:ln cap="flat">
            <a:noFill/>
            <a:prstDash val="solid"/>
          </a:ln>
        </p:spPr>
        <p:txBody>
          <a:bodyPr vert="horz" wrap="square" lIns="102870" tIns="51435" rIns="102870" bIns="51435" anchor="ctr" anchorCtr="1" compatLnSpc="1">
            <a:noAutofit/>
          </a:bodyPr>
          <a:lstStyle/>
          <a:p>
            <a:pPr algn="ctr" defTabSz="1028700">
              <a:defRPr sz="1800" b="0" i="0" u="none" strike="noStrike" kern="0" cap="none" spc="0" baseline="0">
                <a:solidFill>
                  <a:srgbClr val="000000"/>
                </a:solidFill>
                <a:uFillTx/>
              </a:defRPr>
            </a:pPr>
            <a:endParaRPr lang="pl-PL" sz="2025" kern="0">
              <a:solidFill>
                <a:srgbClr val="FFFFFF"/>
              </a:solidFill>
              <a:latin typeface="Calibri"/>
            </a:endParaRPr>
          </a:p>
        </p:txBody>
      </p:sp>
      <p:pic>
        <p:nvPicPr>
          <p:cNvPr id="5" name="Obraz 8">
            <a:extLst>
              <a:ext uri="{FF2B5EF4-FFF2-40B4-BE49-F238E27FC236}">
                <a16:creationId xmlns:a16="http://schemas.microsoft.com/office/drawing/2014/main" id="{4A36C003-157B-E402-E22C-B7B167B335E8}"/>
              </a:ext>
            </a:extLst>
          </p:cNvPr>
          <p:cNvPicPr>
            <a:picLocks noChangeAspect="1"/>
          </p:cNvPicPr>
          <p:nvPr/>
        </p:nvPicPr>
        <p:blipFill>
          <a:blip r:embed="rId4"/>
          <a:stretch>
            <a:fillRect/>
          </a:stretch>
        </p:blipFill>
        <p:spPr>
          <a:xfrm>
            <a:off x="2831348" y="6026549"/>
            <a:ext cx="4463007" cy="1242752"/>
          </a:xfrm>
          <a:prstGeom prst="rect">
            <a:avLst/>
          </a:prstGeom>
          <a:noFill/>
          <a:ln cap="flat">
            <a:noFill/>
          </a:ln>
        </p:spPr>
      </p:pic>
      <p:pic>
        <p:nvPicPr>
          <p:cNvPr id="6" name="Obraz 9">
            <a:extLst>
              <a:ext uri="{FF2B5EF4-FFF2-40B4-BE49-F238E27FC236}">
                <a16:creationId xmlns:a16="http://schemas.microsoft.com/office/drawing/2014/main" id="{B3A7B699-1891-B1FC-BE67-FC19FFD965FE}"/>
              </a:ext>
            </a:extLst>
          </p:cNvPr>
          <p:cNvPicPr>
            <a:picLocks noChangeAspect="1"/>
          </p:cNvPicPr>
          <p:nvPr/>
        </p:nvPicPr>
        <p:blipFill>
          <a:blip r:embed="rId5"/>
          <a:stretch>
            <a:fillRect/>
          </a:stretch>
        </p:blipFill>
        <p:spPr>
          <a:xfrm>
            <a:off x="11975092" y="6103784"/>
            <a:ext cx="2642606" cy="1194005"/>
          </a:xfrm>
          <a:prstGeom prst="rect">
            <a:avLst/>
          </a:prstGeom>
          <a:noFill/>
          <a:ln cap="flat">
            <a:noFill/>
          </a:ln>
        </p:spPr>
      </p:pic>
      <p:pic>
        <p:nvPicPr>
          <p:cNvPr id="7" name="Obraz 10">
            <a:extLst>
              <a:ext uri="{FF2B5EF4-FFF2-40B4-BE49-F238E27FC236}">
                <a16:creationId xmlns:a16="http://schemas.microsoft.com/office/drawing/2014/main" id="{142E3000-A354-9546-AD04-CFC1E2383F8C}"/>
              </a:ext>
            </a:extLst>
          </p:cNvPr>
          <p:cNvPicPr>
            <a:picLocks noChangeAspect="1"/>
          </p:cNvPicPr>
          <p:nvPr/>
        </p:nvPicPr>
        <p:blipFill>
          <a:blip r:embed="rId6"/>
          <a:stretch>
            <a:fillRect/>
          </a:stretch>
        </p:blipFill>
        <p:spPr>
          <a:xfrm>
            <a:off x="8479500" y="6057218"/>
            <a:ext cx="1328997" cy="1342631"/>
          </a:xfrm>
          <a:prstGeom prst="rect">
            <a:avLst/>
          </a:prstGeom>
          <a:noFill/>
          <a:ln cap="flat">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CEDF8"/>
        </a:solidFill>
        <a:effectLst/>
      </p:bgPr>
    </p:bg>
    <p:spTree>
      <p:nvGrpSpPr>
        <p:cNvPr id="1" name=""/>
        <p:cNvGrpSpPr/>
        <p:nvPr/>
      </p:nvGrpSpPr>
      <p:grpSpPr>
        <a:xfrm>
          <a:off x="0" y="0"/>
          <a:ext cx="0" cy="0"/>
          <a:chOff x="0" y="0"/>
          <a:chExt cx="0" cy="0"/>
        </a:xfrm>
      </p:grpSpPr>
      <p:sp>
        <p:nvSpPr>
          <p:cNvPr id="2" name="TextBox 2"/>
          <p:cNvSpPr txBox="1"/>
          <p:nvPr/>
        </p:nvSpPr>
        <p:spPr>
          <a:xfrm>
            <a:off x="1028700" y="3244516"/>
            <a:ext cx="7299520" cy="4913948"/>
          </a:xfrm>
          <a:prstGeom prst="rect">
            <a:avLst/>
          </a:prstGeom>
        </p:spPr>
        <p:txBody>
          <a:bodyPr lIns="0" tIns="0" rIns="0" bIns="0" rtlCol="0" anchor="t">
            <a:spAutoFit/>
          </a:bodyPr>
          <a:lstStyle/>
          <a:p>
            <a:pPr algn="just">
              <a:lnSpc>
                <a:spcPts val="5452"/>
              </a:lnSpc>
            </a:pPr>
            <a:r>
              <a:rPr lang="en-US" sz="4000" dirty="0">
                <a:solidFill>
                  <a:srgbClr val="002364"/>
                </a:solidFill>
                <a:latin typeface="Oswald"/>
              </a:rPr>
              <a:t>The world of Internet, in particular the social media one, has seen an exponential growth in recent years and involves an increasing number of the population.</a:t>
            </a:r>
          </a:p>
          <a:p>
            <a:pPr algn="just">
              <a:lnSpc>
                <a:spcPts val="5452"/>
              </a:lnSpc>
            </a:pPr>
            <a:endParaRPr lang="en-US" sz="4543" dirty="0">
              <a:solidFill>
                <a:srgbClr val="002364"/>
              </a:solidFill>
              <a:latin typeface="Oswald"/>
            </a:endParaRPr>
          </a:p>
          <a:p>
            <a:pPr>
              <a:lnSpc>
                <a:spcPts val="6052"/>
              </a:lnSpc>
            </a:pPr>
            <a:endParaRPr lang="en-US" sz="4543" dirty="0">
              <a:solidFill>
                <a:srgbClr val="002364"/>
              </a:solidFill>
              <a:latin typeface="Oswald"/>
            </a:endParaRPr>
          </a:p>
        </p:txBody>
      </p:sp>
      <p:pic>
        <p:nvPicPr>
          <p:cNvPr id="3" name="Picture 3"/>
          <p:cNvPicPr>
            <a:picLocks noChangeAspect="1"/>
          </p:cNvPicPr>
          <p:nvPr/>
        </p:nvPicPr>
        <p:blipFill>
          <a:blip r:embed="rId2"/>
          <a:srcRect/>
          <a:stretch>
            <a:fillRect/>
          </a:stretch>
        </p:blipFill>
        <p:spPr>
          <a:xfrm>
            <a:off x="9439170" y="6738221"/>
            <a:ext cx="7477859" cy="7477859"/>
          </a:xfrm>
          <a:prstGeom prst="rect">
            <a:avLst/>
          </a:prstGeom>
        </p:spPr>
      </p:pic>
      <p:pic>
        <p:nvPicPr>
          <p:cNvPr id="4" name="Picture 4"/>
          <p:cNvPicPr>
            <a:picLocks noChangeAspect="1"/>
          </p:cNvPicPr>
          <p:nvPr/>
        </p:nvPicPr>
        <p:blipFill>
          <a:blip r:embed="rId3"/>
          <a:srcRect/>
          <a:stretch>
            <a:fillRect/>
          </a:stretch>
        </p:blipFill>
        <p:spPr>
          <a:xfrm>
            <a:off x="9926279" y="2054566"/>
            <a:ext cx="1983597" cy="1254625"/>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150404" y="1388507"/>
            <a:ext cx="4055392" cy="7509985"/>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5400000">
            <a:off x="16363802" y="5053440"/>
            <a:ext cx="1106454" cy="1286575"/>
          </a:xfrm>
          <a:prstGeom prst="rect">
            <a:avLst/>
          </a:prstGeom>
        </p:spPr>
      </p:pic>
      <p:pic>
        <p:nvPicPr>
          <p:cNvPr id="7" name="Obraz 1">
            <a:extLst>
              <a:ext uri="{FF2B5EF4-FFF2-40B4-BE49-F238E27FC236}">
                <a16:creationId xmlns:a16="http://schemas.microsoft.com/office/drawing/2014/main" id="{01E05B89-1F69-70B2-38DC-3C0E2868EF70}"/>
              </a:ext>
            </a:extLst>
          </p:cNvPr>
          <p:cNvPicPr>
            <a:picLocks noChangeAspect="1"/>
          </p:cNvPicPr>
          <p:nvPr/>
        </p:nvPicPr>
        <p:blipFill>
          <a:blip r:embed="rId8"/>
          <a:stretch>
            <a:fillRect/>
          </a:stretch>
        </p:blipFill>
        <p:spPr>
          <a:xfrm>
            <a:off x="395596" y="339553"/>
            <a:ext cx="2219596" cy="507117"/>
          </a:xfrm>
          <a:prstGeom prst="rect">
            <a:avLst/>
          </a:prstGeom>
          <a:noFill/>
          <a:ln cap="flat">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2364"/>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rot="-5400000">
            <a:off x="14507873" y="-1773924"/>
            <a:ext cx="2524281" cy="5035973"/>
          </a:xfrm>
          <a:prstGeom prst="rect">
            <a:avLst/>
          </a:prstGeom>
        </p:spPr>
      </p:pic>
      <p:sp>
        <p:nvSpPr>
          <p:cNvPr id="3" name="AutoShape 3"/>
          <p:cNvSpPr/>
          <p:nvPr/>
        </p:nvSpPr>
        <p:spPr>
          <a:xfrm>
            <a:off x="12323626" y="572339"/>
            <a:ext cx="600247" cy="604574"/>
          </a:xfrm>
          <a:prstGeom prst="rect">
            <a:avLst/>
          </a:prstGeom>
          <a:solidFill>
            <a:srgbClr val="EB7E76"/>
          </a:solidFill>
        </p:spPr>
        <p:txBody>
          <a:bodyPr/>
          <a:lstStyle/>
          <a:p>
            <a:endParaRPr lang="LID4096"/>
          </a:p>
        </p:txBody>
      </p:sp>
      <p:sp>
        <p:nvSpPr>
          <p:cNvPr id="4" name="TextBox 4"/>
          <p:cNvSpPr txBox="1"/>
          <p:nvPr/>
        </p:nvSpPr>
        <p:spPr>
          <a:xfrm>
            <a:off x="1028700" y="2115792"/>
            <a:ext cx="12044120" cy="853440"/>
          </a:xfrm>
          <a:prstGeom prst="rect">
            <a:avLst/>
          </a:prstGeom>
        </p:spPr>
        <p:txBody>
          <a:bodyPr lIns="0" tIns="0" rIns="0" bIns="0" rtlCol="0" anchor="t">
            <a:spAutoFit/>
          </a:bodyPr>
          <a:lstStyle/>
          <a:p>
            <a:pPr>
              <a:lnSpc>
                <a:spcPts val="6720"/>
              </a:lnSpc>
            </a:pPr>
            <a:r>
              <a:rPr lang="en-US" sz="5599">
                <a:solidFill>
                  <a:srgbClr val="ECEDF8"/>
                </a:solidFill>
                <a:latin typeface="Oswald"/>
              </a:rPr>
              <a:t>THE EVOLUTION OF SOCIAL MEDIA</a:t>
            </a:r>
          </a:p>
        </p:txBody>
      </p:sp>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5485649" y="1028700"/>
            <a:ext cx="1773651" cy="1773651"/>
          </a:xfrm>
          <a:prstGeom prst="rect">
            <a:avLst/>
          </a:prstGeom>
        </p:spPr>
      </p:pic>
      <p:grpSp>
        <p:nvGrpSpPr>
          <p:cNvPr id="6" name="Group 6"/>
          <p:cNvGrpSpPr/>
          <p:nvPr/>
        </p:nvGrpSpPr>
        <p:grpSpPr>
          <a:xfrm>
            <a:off x="1028700" y="4140300"/>
            <a:ext cx="4145238" cy="4684862"/>
            <a:chOff x="0" y="0"/>
            <a:chExt cx="5526985" cy="6246483"/>
          </a:xfrm>
        </p:grpSpPr>
        <p:sp>
          <p:nvSpPr>
            <p:cNvPr id="7" name="TextBox 7"/>
            <p:cNvSpPr txBox="1"/>
            <p:nvPr/>
          </p:nvSpPr>
          <p:spPr>
            <a:xfrm>
              <a:off x="3577" y="-104775"/>
              <a:ext cx="5523407" cy="1199149"/>
            </a:xfrm>
            <a:prstGeom prst="rect">
              <a:avLst/>
            </a:prstGeom>
          </p:spPr>
          <p:txBody>
            <a:bodyPr lIns="0" tIns="0" rIns="0" bIns="0" rtlCol="0" anchor="t">
              <a:spAutoFit/>
            </a:bodyPr>
            <a:lstStyle/>
            <a:p>
              <a:pPr algn="ctr">
                <a:lnSpc>
                  <a:spcPts val="7539"/>
                </a:lnSpc>
              </a:pPr>
              <a:r>
                <a:rPr lang="en-US" sz="5385" spc="430">
                  <a:solidFill>
                    <a:srgbClr val="FFFFFF"/>
                  </a:solidFill>
                  <a:latin typeface="Oswald"/>
                </a:rPr>
                <a:t>1997</a:t>
              </a:r>
            </a:p>
          </p:txBody>
        </p:sp>
        <p:sp>
          <p:nvSpPr>
            <p:cNvPr id="8" name="TextBox 8"/>
            <p:cNvSpPr txBox="1"/>
            <p:nvPr/>
          </p:nvSpPr>
          <p:spPr>
            <a:xfrm>
              <a:off x="0" y="1362781"/>
              <a:ext cx="5523407" cy="1122749"/>
            </a:xfrm>
            <a:prstGeom prst="rect">
              <a:avLst/>
            </a:prstGeom>
          </p:spPr>
          <p:txBody>
            <a:bodyPr lIns="0" tIns="0" rIns="0" bIns="0" rtlCol="0" anchor="t">
              <a:spAutoFit/>
            </a:bodyPr>
            <a:lstStyle/>
            <a:p>
              <a:pPr algn="ctr">
                <a:lnSpc>
                  <a:spcPts val="5751"/>
                </a:lnSpc>
              </a:pPr>
              <a:r>
                <a:rPr lang="en-US" sz="6462">
                  <a:solidFill>
                    <a:srgbClr val="FFFFFF"/>
                  </a:solidFill>
                  <a:latin typeface="Oswald"/>
                </a:rPr>
                <a:t>SIXDEEGRES</a:t>
              </a:r>
            </a:p>
          </p:txBody>
        </p:sp>
        <p:sp>
          <p:nvSpPr>
            <p:cNvPr id="9" name="TextBox 9"/>
            <p:cNvSpPr txBox="1"/>
            <p:nvPr/>
          </p:nvSpPr>
          <p:spPr>
            <a:xfrm>
              <a:off x="3577" y="2459747"/>
              <a:ext cx="5523407" cy="3786736"/>
            </a:xfrm>
            <a:prstGeom prst="rect">
              <a:avLst/>
            </a:prstGeom>
          </p:spPr>
          <p:txBody>
            <a:bodyPr lIns="0" tIns="0" rIns="0" bIns="0" rtlCol="0" anchor="t">
              <a:spAutoFit/>
            </a:bodyPr>
            <a:lstStyle/>
            <a:p>
              <a:pPr algn="just">
                <a:lnSpc>
                  <a:spcPts val="3770"/>
                </a:lnSpc>
              </a:pPr>
              <a:endParaRPr/>
            </a:p>
            <a:p>
              <a:pPr algn="just">
                <a:lnSpc>
                  <a:spcPts val="3770"/>
                </a:lnSpc>
              </a:pPr>
              <a:r>
                <a:rPr lang="en-US" sz="2692" spc="53">
                  <a:solidFill>
                    <a:srgbClr val="FFFFFF"/>
                  </a:solidFill>
                  <a:latin typeface="Oswald"/>
                </a:rPr>
                <a:t>FIRST SOCIAL PLATFORM IN HISTORY BASED ON MILGRAM'S 1967 "THEORY OF SIX DEGREES OF SEPARATION"</a:t>
              </a:r>
            </a:p>
            <a:p>
              <a:pPr algn="just">
                <a:lnSpc>
                  <a:spcPts val="3770"/>
                </a:lnSpc>
              </a:pPr>
              <a:endParaRPr lang="en-US" sz="2692" spc="53">
                <a:solidFill>
                  <a:srgbClr val="FFFFFF"/>
                </a:solidFill>
                <a:latin typeface="Oswald"/>
              </a:endParaRPr>
            </a:p>
          </p:txBody>
        </p:sp>
      </p:grpSp>
      <p:grpSp>
        <p:nvGrpSpPr>
          <p:cNvPr id="10" name="Group 10"/>
          <p:cNvGrpSpPr/>
          <p:nvPr/>
        </p:nvGrpSpPr>
        <p:grpSpPr>
          <a:xfrm>
            <a:off x="7181208" y="4094649"/>
            <a:ext cx="3925585" cy="5163651"/>
            <a:chOff x="0" y="0"/>
            <a:chExt cx="5234113" cy="6884868"/>
          </a:xfrm>
        </p:grpSpPr>
        <p:sp>
          <p:nvSpPr>
            <p:cNvPr id="11" name="TextBox 11"/>
            <p:cNvSpPr txBox="1"/>
            <p:nvPr/>
          </p:nvSpPr>
          <p:spPr>
            <a:xfrm>
              <a:off x="3388" y="-104775"/>
              <a:ext cx="5230725" cy="1199149"/>
            </a:xfrm>
            <a:prstGeom prst="rect">
              <a:avLst/>
            </a:prstGeom>
          </p:spPr>
          <p:txBody>
            <a:bodyPr lIns="0" tIns="0" rIns="0" bIns="0" rtlCol="0" anchor="t">
              <a:spAutoFit/>
            </a:bodyPr>
            <a:lstStyle/>
            <a:p>
              <a:pPr algn="ctr">
                <a:lnSpc>
                  <a:spcPts val="7539"/>
                </a:lnSpc>
              </a:pPr>
              <a:r>
                <a:rPr lang="en-US" sz="5385" spc="430">
                  <a:solidFill>
                    <a:srgbClr val="FFFFFF"/>
                  </a:solidFill>
                  <a:latin typeface="Oswald"/>
                </a:rPr>
                <a:t>2003</a:t>
              </a:r>
            </a:p>
          </p:txBody>
        </p:sp>
        <p:sp>
          <p:nvSpPr>
            <p:cNvPr id="12" name="TextBox 12"/>
            <p:cNvSpPr txBox="1"/>
            <p:nvPr/>
          </p:nvSpPr>
          <p:spPr>
            <a:xfrm>
              <a:off x="0" y="1362781"/>
              <a:ext cx="5230725" cy="1122749"/>
            </a:xfrm>
            <a:prstGeom prst="rect">
              <a:avLst/>
            </a:prstGeom>
          </p:spPr>
          <p:txBody>
            <a:bodyPr lIns="0" tIns="0" rIns="0" bIns="0" rtlCol="0" anchor="t">
              <a:spAutoFit/>
            </a:bodyPr>
            <a:lstStyle/>
            <a:p>
              <a:pPr algn="ctr">
                <a:lnSpc>
                  <a:spcPts val="5751"/>
                </a:lnSpc>
              </a:pPr>
              <a:r>
                <a:rPr lang="en-US" sz="6462">
                  <a:solidFill>
                    <a:srgbClr val="FFFFFF"/>
                  </a:solidFill>
                  <a:latin typeface="Oswald"/>
                </a:rPr>
                <a:t>MYSPACE</a:t>
              </a:r>
            </a:p>
          </p:txBody>
        </p:sp>
        <p:sp>
          <p:nvSpPr>
            <p:cNvPr id="13" name="TextBox 13"/>
            <p:cNvSpPr txBox="1"/>
            <p:nvPr/>
          </p:nvSpPr>
          <p:spPr>
            <a:xfrm>
              <a:off x="3388" y="2459747"/>
              <a:ext cx="5230725" cy="4425121"/>
            </a:xfrm>
            <a:prstGeom prst="rect">
              <a:avLst/>
            </a:prstGeom>
          </p:spPr>
          <p:txBody>
            <a:bodyPr lIns="0" tIns="0" rIns="0" bIns="0" rtlCol="0" anchor="t">
              <a:spAutoFit/>
            </a:bodyPr>
            <a:lstStyle/>
            <a:p>
              <a:pPr algn="just">
                <a:lnSpc>
                  <a:spcPts val="3770"/>
                </a:lnSpc>
              </a:pPr>
              <a:endParaRPr/>
            </a:p>
            <a:p>
              <a:pPr algn="just">
                <a:lnSpc>
                  <a:spcPts val="3770"/>
                </a:lnSpc>
              </a:pPr>
              <a:r>
                <a:rPr lang="en-US" sz="2692" spc="53">
                  <a:solidFill>
                    <a:srgbClr val="FFFFFF"/>
                  </a:solidFill>
                  <a:latin typeface="Oswald"/>
                </a:rPr>
                <a:t>FIRST SOCIAL PLATFORM KNOWN WORLDWIDE WHOSE PURPOSE WAS TO CREATE BLOGS AND SHARE PHOTOS AND VIDEOS</a:t>
              </a:r>
            </a:p>
            <a:p>
              <a:pPr algn="just">
                <a:lnSpc>
                  <a:spcPts val="3770"/>
                </a:lnSpc>
              </a:pPr>
              <a:endParaRPr lang="en-US" sz="2692" spc="53">
                <a:solidFill>
                  <a:srgbClr val="FFFFFF"/>
                </a:solidFill>
                <a:latin typeface="Oswald"/>
              </a:endParaRPr>
            </a:p>
          </p:txBody>
        </p:sp>
      </p:grpSp>
      <p:grpSp>
        <p:nvGrpSpPr>
          <p:cNvPr id="14" name="Group 14"/>
          <p:cNvGrpSpPr/>
          <p:nvPr/>
        </p:nvGrpSpPr>
        <p:grpSpPr>
          <a:xfrm>
            <a:off x="12633512" y="4140300"/>
            <a:ext cx="4625788" cy="4684862"/>
            <a:chOff x="0" y="0"/>
            <a:chExt cx="6167717" cy="6246483"/>
          </a:xfrm>
        </p:grpSpPr>
        <p:sp>
          <p:nvSpPr>
            <p:cNvPr id="15" name="TextBox 15"/>
            <p:cNvSpPr txBox="1"/>
            <p:nvPr/>
          </p:nvSpPr>
          <p:spPr>
            <a:xfrm>
              <a:off x="3992" y="-104775"/>
              <a:ext cx="6163725" cy="1199149"/>
            </a:xfrm>
            <a:prstGeom prst="rect">
              <a:avLst/>
            </a:prstGeom>
          </p:spPr>
          <p:txBody>
            <a:bodyPr lIns="0" tIns="0" rIns="0" bIns="0" rtlCol="0" anchor="t">
              <a:spAutoFit/>
            </a:bodyPr>
            <a:lstStyle/>
            <a:p>
              <a:pPr algn="ctr">
                <a:lnSpc>
                  <a:spcPts val="7539"/>
                </a:lnSpc>
              </a:pPr>
              <a:r>
                <a:rPr lang="en-US" sz="5385" spc="430">
                  <a:solidFill>
                    <a:srgbClr val="FFFFFF"/>
                  </a:solidFill>
                  <a:latin typeface="Oswald"/>
                </a:rPr>
                <a:t>2003</a:t>
              </a:r>
            </a:p>
          </p:txBody>
        </p:sp>
        <p:sp>
          <p:nvSpPr>
            <p:cNvPr id="16" name="TextBox 16"/>
            <p:cNvSpPr txBox="1"/>
            <p:nvPr/>
          </p:nvSpPr>
          <p:spPr>
            <a:xfrm>
              <a:off x="0" y="1362781"/>
              <a:ext cx="6163725" cy="1122749"/>
            </a:xfrm>
            <a:prstGeom prst="rect">
              <a:avLst/>
            </a:prstGeom>
          </p:spPr>
          <p:txBody>
            <a:bodyPr lIns="0" tIns="0" rIns="0" bIns="0" rtlCol="0" anchor="t">
              <a:spAutoFit/>
            </a:bodyPr>
            <a:lstStyle/>
            <a:p>
              <a:pPr algn="ctr">
                <a:lnSpc>
                  <a:spcPts val="5751"/>
                </a:lnSpc>
              </a:pPr>
              <a:r>
                <a:rPr lang="en-US" sz="6462">
                  <a:solidFill>
                    <a:srgbClr val="FFFFFF"/>
                  </a:solidFill>
                  <a:latin typeface="Oswald"/>
                </a:rPr>
                <a:t>FACEBOOK</a:t>
              </a:r>
            </a:p>
          </p:txBody>
        </p:sp>
        <p:sp>
          <p:nvSpPr>
            <p:cNvPr id="17" name="TextBox 17"/>
            <p:cNvSpPr txBox="1"/>
            <p:nvPr/>
          </p:nvSpPr>
          <p:spPr>
            <a:xfrm>
              <a:off x="3992" y="2459747"/>
              <a:ext cx="6163725" cy="3786736"/>
            </a:xfrm>
            <a:prstGeom prst="rect">
              <a:avLst/>
            </a:prstGeom>
          </p:spPr>
          <p:txBody>
            <a:bodyPr lIns="0" tIns="0" rIns="0" bIns="0" rtlCol="0" anchor="t">
              <a:spAutoFit/>
            </a:bodyPr>
            <a:lstStyle/>
            <a:p>
              <a:pPr algn="just">
                <a:lnSpc>
                  <a:spcPts val="3770"/>
                </a:lnSpc>
              </a:pPr>
              <a:endParaRPr/>
            </a:p>
            <a:p>
              <a:pPr algn="just">
                <a:lnSpc>
                  <a:spcPts val="3770"/>
                </a:lnSpc>
              </a:pPr>
              <a:r>
                <a:rPr lang="en-US" sz="2692" spc="53">
                  <a:solidFill>
                    <a:srgbClr val="FFFFFF"/>
                  </a:solidFill>
                  <a:latin typeface="Oswald"/>
                </a:rPr>
                <a:t>CREATED BY MARK ZUCKERBERG, FACEBOOK STARTS THE ERA OF WEB 2.0, PAVING THE WAY FOR OTHER PLATFORMS</a:t>
              </a:r>
            </a:p>
            <a:p>
              <a:pPr algn="just">
                <a:lnSpc>
                  <a:spcPts val="3770"/>
                </a:lnSpc>
              </a:pPr>
              <a:endParaRPr lang="en-US" sz="2692" spc="53">
                <a:solidFill>
                  <a:srgbClr val="FFFFFF"/>
                </a:solidFill>
                <a:latin typeface="Oswald"/>
              </a:endParaRPr>
            </a:p>
          </p:txBody>
        </p:sp>
      </p:grpSp>
      <p:pic>
        <p:nvPicPr>
          <p:cNvPr id="18" name="Obraz 1">
            <a:extLst>
              <a:ext uri="{FF2B5EF4-FFF2-40B4-BE49-F238E27FC236}">
                <a16:creationId xmlns:a16="http://schemas.microsoft.com/office/drawing/2014/main" id="{6928D645-0C79-DF7E-DB4A-4499473404BD}"/>
              </a:ext>
            </a:extLst>
          </p:cNvPr>
          <p:cNvPicPr>
            <a:picLocks noChangeAspect="1"/>
          </p:cNvPicPr>
          <p:nvPr/>
        </p:nvPicPr>
        <p:blipFill>
          <a:blip r:embed="rId5"/>
          <a:stretch>
            <a:fillRect/>
          </a:stretch>
        </p:blipFill>
        <p:spPr>
          <a:xfrm>
            <a:off x="395596" y="339553"/>
            <a:ext cx="2219596" cy="507117"/>
          </a:xfrm>
          <a:prstGeom prst="rect">
            <a:avLst/>
          </a:prstGeom>
          <a:noFill/>
          <a:ln cap="flat">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CEDF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rot="-10800000">
            <a:off x="0" y="1127346"/>
            <a:ext cx="4026194" cy="8032307"/>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1592942" y="1563990"/>
            <a:ext cx="4350012" cy="3907102"/>
          </a:xfrm>
          <a:prstGeom prst="rect">
            <a:avLst/>
          </a:prstGeom>
        </p:spPr>
      </p:pic>
      <p:pic>
        <p:nvPicPr>
          <p:cNvPr id="4" name="Picture 4"/>
          <p:cNvPicPr>
            <a:picLocks noChangeAspect="1"/>
          </p:cNvPicPr>
          <p:nvPr/>
        </p:nvPicPr>
        <p:blipFill>
          <a:blip r:embed="rId5"/>
          <a:srcRect/>
          <a:stretch>
            <a:fillRect/>
          </a:stretch>
        </p:blipFill>
        <p:spPr>
          <a:xfrm>
            <a:off x="4395320" y="6967041"/>
            <a:ext cx="1431504" cy="905426"/>
          </a:xfrm>
          <a:prstGeom prst="rect">
            <a:avLst/>
          </a:prstGeom>
        </p:spPr>
      </p:pic>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111072" y="6116499"/>
            <a:ext cx="2901987" cy="2606512"/>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5400000">
            <a:off x="5712982" y="2680329"/>
            <a:ext cx="1106454" cy="1286575"/>
          </a:xfrm>
          <a:prstGeom prst="rect">
            <a:avLst/>
          </a:prstGeom>
        </p:spPr>
      </p:pic>
      <p:pic>
        <p:nvPicPr>
          <p:cNvPr id="7" name="Picture 7"/>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927777" y="6795035"/>
            <a:ext cx="1313265" cy="1179551"/>
          </a:xfrm>
          <a:prstGeom prst="rect">
            <a:avLst/>
          </a:prstGeom>
        </p:spPr>
      </p:pic>
      <p:sp>
        <p:nvSpPr>
          <p:cNvPr id="8" name="TextBox 8"/>
          <p:cNvSpPr txBox="1"/>
          <p:nvPr/>
        </p:nvSpPr>
        <p:spPr>
          <a:xfrm>
            <a:off x="9144000" y="1083940"/>
            <a:ext cx="8115300" cy="8635056"/>
          </a:xfrm>
          <a:prstGeom prst="rect">
            <a:avLst/>
          </a:prstGeom>
        </p:spPr>
        <p:txBody>
          <a:bodyPr lIns="0" tIns="0" rIns="0" bIns="0" rtlCol="0" anchor="t">
            <a:spAutoFit/>
          </a:bodyPr>
          <a:lstStyle/>
          <a:p>
            <a:pPr algn="just">
              <a:lnSpc>
                <a:spcPts val="4931"/>
              </a:lnSpc>
            </a:pPr>
            <a:r>
              <a:rPr lang="en-US" sz="3522" b="1" dirty="0">
                <a:solidFill>
                  <a:srgbClr val="002364"/>
                </a:solidFill>
                <a:latin typeface="Oswald"/>
              </a:rPr>
              <a:t>WHAT HAS CHANGED?</a:t>
            </a:r>
          </a:p>
          <a:p>
            <a:pPr algn="just">
              <a:lnSpc>
                <a:spcPts val="4931"/>
              </a:lnSpc>
            </a:pPr>
            <a:endParaRPr lang="en-US" sz="3522" dirty="0">
              <a:solidFill>
                <a:srgbClr val="002364"/>
              </a:solidFill>
              <a:latin typeface="Oswald"/>
            </a:endParaRPr>
          </a:p>
          <a:p>
            <a:pPr algn="just">
              <a:lnSpc>
                <a:spcPts val="4931"/>
              </a:lnSpc>
            </a:pPr>
            <a:r>
              <a:rPr lang="en-US" sz="3600" dirty="0">
                <a:solidFill>
                  <a:srgbClr val="002364"/>
                </a:solidFill>
                <a:latin typeface="Oswald" panose="00000500000000000000" pitchFamily="2" charset="0"/>
              </a:rPr>
              <a:t>The way we work, shop, learn, relate and even think has changed.</a:t>
            </a:r>
          </a:p>
          <a:p>
            <a:pPr algn="just">
              <a:lnSpc>
                <a:spcPts val="4931"/>
              </a:lnSpc>
            </a:pPr>
            <a:endParaRPr lang="en-US" sz="3600" dirty="0">
              <a:solidFill>
                <a:srgbClr val="002364"/>
              </a:solidFill>
              <a:latin typeface="Oswald" panose="00000500000000000000" pitchFamily="2" charset="0"/>
            </a:endParaRPr>
          </a:p>
          <a:p>
            <a:pPr algn="just">
              <a:lnSpc>
                <a:spcPts val="4931"/>
              </a:lnSpc>
            </a:pPr>
            <a:r>
              <a:rPr lang="en-US" sz="3600" dirty="0">
                <a:solidFill>
                  <a:srgbClr val="002364"/>
                </a:solidFill>
                <a:latin typeface="Oswald" panose="00000500000000000000" pitchFamily="2" charset="0"/>
              </a:rPr>
              <a:t>The Web, now within everyone's reach, offers endless opportunities, allowing us to stay updated and interact with what surrounds us in real time.</a:t>
            </a:r>
          </a:p>
          <a:p>
            <a:pPr algn="just">
              <a:lnSpc>
                <a:spcPts val="4931"/>
              </a:lnSpc>
            </a:pPr>
            <a:endParaRPr lang="en-US" sz="3600" dirty="0">
              <a:solidFill>
                <a:srgbClr val="002364"/>
              </a:solidFill>
              <a:latin typeface="Oswald" panose="00000500000000000000" pitchFamily="2" charset="0"/>
            </a:endParaRPr>
          </a:p>
          <a:p>
            <a:pPr algn="just">
              <a:lnSpc>
                <a:spcPts val="4931"/>
              </a:lnSpc>
            </a:pPr>
            <a:r>
              <a:rPr lang="en-US" sz="3600" dirty="0">
                <a:solidFill>
                  <a:srgbClr val="002364"/>
                </a:solidFill>
                <a:latin typeface="Oswald" panose="00000500000000000000" pitchFamily="2" charset="0"/>
              </a:rPr>
              <a:t>Imagining the Web as the world, think of social media as a large square.</a:t>
            </a:r>
          </a:p>
          <a:p>
            <a:pPr algn="just">
              <a:lnSpc>
                <a:spcPts val="4931"/>
              </a:lnSpc>
            </a:pPr>
            <a:endParaRPr lang="en-US" sz="1143" dirty="0">
              <a:solidFill>
                <a:srgbClr val="002364"/>
              </a:solidFill>
              <a:latin typeface="Arimo"/>
            </a:endParaRPr>
          </a:p>
          <a:p>
            <a:pPr algn="just">
              <a:lnSpc>
                <a:spcPts val="4530"/>
              </a:lnSpc>
            </a:pPr>
            <a:endParaRPr lang="en-US" sz="1143" dirty="0">
              <a:solidFill>
                <a:srgbClr val="002364"/>
              </a:solidFill>
              <a:latin typeface="Arimo"/>
            </a:endParaRPr>
          </a:p>
        </p:txBody>
      </p:sp>
      <p:pic>
        <p:nvPicPr>
          <p:cNvPr id="9" name="Obraz 1">
            <a:extLst>
              <a:ext uri="{FF2B5EF4-FFF2-40B4-BE49-F238E27FC236}">
                <a16:creationId xmlns:a16="http://schemas.microsoft.com/office/drawing/2014/main" id="{F17D0EB1-B3A6-A0F2-9169-6732E9965A2A}"/>
              </a:ext>
            </a:extLst>
          </p:cNvPr>
          <p:cNvPicPr>
            <a:picLocks noChangeAspect="1"/>
          </p:cNvPicPr>
          <p:nvPr/>
        </p:nvPicPr>
        <p:blipFill>
          <a:blip r:embed="rId8"/>
          <a:stretch>
            <a:fillRect/>
          </a:stretch>
        </p:blipFill>
        <p:spPr>
          <a:xfrm>
            <a:off x="395596" y="339553"/>
            <a:ext cx="2219596" cy="507117"/>
          </a:xfrm>
          <a:prstGeom prst="rect">
            <a:avLst/>
          </a:prstGeom>
          <a:noFill/>
          <a:ln cap="flat">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2364"/>
        </a:solidFill>
        <a:effectLst/>
      </p:bgPr>
    </p:bg>
    <p:spTree>
      <p:nvGrpSpPr>
        <p:cNvPr id="1" name=""/>
        <p:cNvGrpSpPr/>
        <p:nvPr/>
      </p:nvGrpSpPr>
      <p:grpSpPr>
        <a:xfrm>
          <a:off x="0" y="0"/>
          <a:ext cx="0" cy="0"/>
          <a:chOff x="0" y="0"/>
          <a:chExt cx="0" cy="0"/>
        </a:xfrm>
      </p:grpSpPr>
      <p:sp>
        <p:nvSpPr>
          <p:cNvPr id="2" name="TextBox 2"/>
          <p:cNvSpPr txBox="1"/>
          <p:nvPr/>
        </p:nvSpPr>
        <p:spPr>
          <a:xfrm>
            <a:off x="1028700" y="2108806"/>
            <a:ext cx="7223460" cy="759567"/>
          </a:xfrm>
          <a:prstGeom prst="rect">
            <a:avLst/>
          </a:prstGeom>
        </p:spPr>
        <p:txBody>
          <a:bodyPr lIns="0" tIns="0" rIns="0" bIns="0" rtlCol="0" anchor="t">
            <a:spAutoFit/>
          </a:bodyPr>
          <a:lstStyle/>
          <a:p>
            <a:pPr algn="ctr">
              <a:lnSpc>
                <a:spcPts val="6381"/>
              </a:lnSpc>
            </a:pPr>
            <a:r>
              <a:rPr lang="en-US" sz="4800" b="1" dirty="0">
                <a:solidFill>
                  <a:srgbClr val="ECEDF8"/>
                </a:solidFill>
                <a:latin typeface="Oswald"/>
              </a:rPr>
              <a:t>WHAT ARE "SOCIAL MEDIA"?</a:t>
            </a:r>
          </a:p>
        </p:txBody>
      </p:sp>
      <p:pic>
        <p:nvPicPr>
          <p:cNvPr id="3" name="Picture 3"/>
          <p:cNvPicPr>
            <a:picLocks noChangeAspect="1"/>
          </p:cNvPicPr>
          <p:nvPr/>
        </p:nvPicPr>
        <p:blipFill>
          <a:blip r:embed="rId2"/>
          <a:srcRect/>
          <a:stretch>
            <a:fillRect/>
          </a:stretch>
        </p:blipFill>
        <p:spPr>
          <a:xfrm>
            <a:off x="12632060" y="-2788082"/>
            <a:ext cx="8559827" cy="8559827"/>
          </a:xfrm>
          <a:prstGeom prst="rect">
            <a:avLst/>
          </a:prstGeom>
        </p:spPr>
      </p:pic>
      <p:grpSp>
        <p:nvGrpSpPr>
          <p:cNvPr id="4" name="Group 4"/>
          <p:cNvGrpSpPr>
            <a:grpSpLocks noChangeAspect="1"/>
          </p:cNvGrpSpPr>
          <p:nvPr/>
        </p:nvGrpSpPr>
        <p:grpSpPr>
          <a:xfrm>
            <a:off x="9564134" y="1358726"/>
            <a:ext cx="7569578" cy="7569548"/>
            <a:chOff x="0" y="0"/>
            <a:chExt cx="6350000" cy="6349975"/>
          </a:xfrm>
        </p:grpSpPr>
        <p:sp>
          <p:nvSpPr>
            <p:cNvPr id="5" name="Freeform 5"/>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3"/>
              <a:stretch>
                <a:fillRect l="-25046" r="-25046"/>
              </a:stretch>
            </a:blipFill>
          </p:spPr>
          <p:txBody>
            <a:bodyPr/>
            <a:lstStyle/>
            <a:p>
              <a:endParaRPr lang="LID4096"/>
            </a:p>
          </p:txBody>
        </p:sp>
      </p:grpSp>
      <p:grpSp>
        <p:nvGrpSpPr>
          <p:cNvPr id="6" name="Group 6"/>
          <p:cNvGrpSpPr/>
          <p:nvPr/>
        </p:nvGrpSpPr>
        <p:grpSpPr>
          <a:xfrm>
            <a:off x="9712412" y="1358726"/>
            <a:ext cx="698144" cy="698144"/>
            <a:chOff x="0" y="0"/>
            <a:chExt cx="6350000" cy="6350000"/>
          </a:xfrm>
        </p:grpSpPr>
        <p:sp>
          <p:nvSpPr>
            <p:cNvPr id="7" name="Freeform 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ECEDF8"/>
            </a:solidFill>
          </p:spPr>
          <p:txBody>
            <a:bodyPr/>
            <a:lstStyle/>
            <a:p>
              <a:endParaRPr lang="LID4096"/>
            </a:p>
          </p:txBody>
        </p:sp>
      </p:grpSp>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712412" y="7535370"/>
            <a:ext cx="7072229" cy="784374"/>
          </a:xfrm>
          <a:prstGeom prst="rect">
            <a:avLst/>
          </a:prstGeom>
        </p:spPr>
      </p:pic>
      <p:sp>
        <p:nvSpPr>
          <p:cNvPr id="9" name="TextBox 9"/>
          <p:cNvSpPr txBox="1"/>
          <p:nvPr/>
        </p:nvSpPr>
        <p:spPr>
          <a:xfrm>
            <a:off x="1028700" y="3716327"/>
            <a:ext cx="7001116" cy="3506429"/>
          </a:xfrm>
          <a:prstGeom prst="rect">
            <a:avLst/>
          </a:prstGeom>
        </p:spPr>
        <p:txBody>
          <a:bodyPr lIns="0" tIns="0" rIns="0" bIns="0" rtlCol="0" anchor="t">
            <a:spAutoFit/>
          </a:bodyPr>
          <a:lstStyle/>
          <a:p>
            <a:pPr algn="just">
              <a:lnSpc>
                <a:spcPts val="4762"/>
              </a:lnSpc>
            </a:pPr>
            <a:r>
              <a:rPr lang="en-US" sz="3401" dirty="0">
                <a:solidFill>
                  <a:srgbClr val="ECEDF8"/>
                </a:solidFill>
                <a:latin typeface="Oswald"/>
              </a:rPr>
              <a:t>By definition, "</a:t>
            </a:r>
            <a:r>
              <a:rPr lang="en-US" sz="3401" b="1" dirty="0">
                <a:solidFill>
                  <a:srgbClr val="ECEDF8"/>
                </a:solidFill>
                <a:latin typeface="Oswald"/>
              </a:rPr>
              <a:t>social media</a:t>
            </a:r>
            <a:r>
              <a:rPr lang="en-US" sz="3401" dirty="0">
                <a:solidFill>
                  <a:srgbClr val="ECEDF8"/>
                </a:solidFill>
                <a:latin typeface="Oswald"/>
              </a:rPr>
              <a:t>" are the set of information and entertainment channels that allow users to interact with each other to exchange information and socialize.</a:t>
            </a:r>
          </a:p>
          <a:p>
            <a:pPr algn="just">
              <a:lnSpc>
                <a:spcPts val="4342"/>
              </a:lnSpc>
            </a:pPr>
            <a:endParaRPr lang="en-US" sz="3401" dirty="0">
              <a:solidFill>
                <a:srgbClr val="ECEDF8"/>
              </a:solidFill>
              <a:latin typeface="Oswald"/>
            </a:endParaRPr>
          </a:p>
          <a:p>
            <a:pPr algn="just">
              <a:lnSpc>
                <a:spcPts val="4342"/>
              </a:lnSpc>
            </a:pPr>
            <a:endParaRPr lang="en-US" sz="3401" dirty="0">
              <a:solidFill>
                <a:srgbClr val="ECEDF8"/>
              </a:solidFill>
              <a:latin typeface="Oswald"/>
            </a:endParaRPr>
          </a:p>
        </p:txBody>
      </p:sp>
      <p:sp>
        <p:nvSpPr>
          <p:cNvPr id="10" name="TextBox 10"/>
          <p:cNvSpPr txBox="1"/>
          <p:nvPr/>
        </p:nvSpPr>
        <p:spPr>
          <a:xfrm>
            <a:off x="1028700" y="6529879"/>
            <a:ext cx="7001419" cy="2343398"/>
          </a:xfrm>
          <a:prstGeom prst="rect">
            <a:avLst/>
          </a:prstGeom>
        </p:spPr>
        <p:txBody>
          <a:bodyPr lIns="0" tIns="0" rIns="0" bIns="0" rtlCol="0" anchor="t">
            <a:spAutoFit/>
          </a:bodyPr>
          <a:lstStyle/>
          <a:p>
            <a:pPr algn="just">
              <a:lnSpc>
                <a:spcPts val="4759"/>
              </a:lnSpc>
            </a:pPr>
            <a:endParaRPr dirty="0"/>
          </a:p>
          <a:p>
            <a:pPr algn="just">
              <a:lnSpc>
                <a:spcPts val="4759"/>
              </a:lnSpc>
            </a:pPr>
            <a:r>
              <a:rPr lang="en-US" sz="3200" dirty="0">
                <a:solidFill>
                  <a:srgbClr val="ECEDF8"/>
                </a:solidFill>
                <a:latin typeface="Oswald" panose="00000500000000000000" pitchFamily="2" charset="0"/>
              </a:rPr>
              <a:t>A distinction must be made between </a:t>
            </a:r>
            <a:r>
              <a:rPr lang="en-US" sz="3200" b="1" dirty="0">
                <a:solidFill>
                  <a:srgbClr val="ECEDF8"/>
                </a:solidFill>
                <a:latin typeface="Oswald" panose="00000500000000000000" pitchFamily="2" charset="0"/>
              </a:rPr>
              <a:t>social media</a:t>
            </a:r>
            <a:r>
              <a:rPr lang="en-US" sz="3200" dirty="0">
                <a:solidFill>
                  <a:srgbClr val="ECEDF8"/>
                </a:solidFill>
                <a:latin typeface="Oswald" panose="00000500000000000000" pitchFamily="2" charset="0"/>
              </a:rPr>
              <a:t> and </a:t>
            </a:r>
            <a:r>
              <a:rPr lang="en-US" sz="3200" b="1" dirty="0">
                <a:solidFill>
                  <a:srgbClr val="ECEDF8"/>
                </a:solidFill>
                <a:latin typeface="Oswald" panose="00000500000000000000" pitchFamily="2" charset="0"/>
              </a:rPr>
              <a:t>social network</a:t>
            </a:r>
            <a:r>
              <a:rPr lang="en-US" sz="3200" dirty="0">
                <a:solidFill>
                  <a:srgbClr val="ECEDF8"/>
                </a:solidFill>
                <a:latin typeface="Oswald" panose="00000500000000000000" pitchFamily="2" charset="0"/>
              </a:rPr>
              <a:t>.</a:t>
            </a:r>
          </a:p>
          <a:p>
            <a:pPr algn="just">
              <a:lnSpc>
                <a:spcPts val="4759"/>
              </a:lnSpc>
            </a:pPr>
            <a:endParaRPr lang="en-US" sz="1200" dirty="0">
              <a:solidFill>
                <a:srgbClr val="ECEDF8"/>
              </a:solidFill>
              <a:latin typeface="Arimo"/>
            </a:endParaRPr>
          </a:p>
        </p:txBody>
      </p:sp>
      <p:pic>
        <p:nvPicPr>
          <p:cNvPr id="11" name="Obraz 1">
            <a:extLst>
              <a:ext uri="{FF2B5EF4-FFF2-40B4-BE49-F238E27FC236}">
                <a16:creationId xmlns:a16="http://schemas.microsoft.com/office/drawing/2014/main" id="{62396C91-AF80-30AE-4B25-2ED1F4930838}"/>
              </a:ext>
            </a:extLst>
          </p:cNvPr>
          <p:cNvPicPr>
            <a:picLocks noChangeAspect="1"/>
          </p:cNvPicPr>
          <p:nvPr/>
        </p:nvPicPr>
        <p:blipFill>
          <a:blip r:embed="rId6"/>
          <a:stretch>
            <a:fillRect/>
          </a:stretch>
        </p:blipFill>
        <p:spPr>
          <a:xfrm>
            <a:off x="395596" y="339553"/>
            <a:ext cx="2219596" cy="507117"/>
          </a:xfrm>
          <a:prstGeom prst="rect">
            <a:avLst/>
          </a:prstGeom>
          <a:noFill/>
          <a:ln cap="flat">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CEDF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931" r="2061"/>
          <a:stretch>
            <a:fillRect/>
          </a:stretch>
        </p:blipFill>
        <p:spPr>
          <a:xfrm>
            <a:off x="8411821" y="0"/>
            <a:ext cx="9876179" cy="10287000"/>
          </a:xfrm>
          <a:prstGeom prst="rect">
            <a:avLst/>
          </a:prstGeom>
        </p:spPr>
      </p:pic>
      <p:pic>
        <p:nvPicPr>
          <p:cNvPr id="3" name="Picture 3"/>
          <p:cNvPicPr>
            <a:picLocks noChangeAspect="1"/>
          </p:cNvPicPr>
          <p:nvPr/>
        </p:nvPicPr>
        <p:blipFill>
          <a:blip r:embed="rId3"/>
          <a:srcRect/>
          <a:stretch>
            <a:fillRect/>
          </a:stretch>
        </p:blipFill>
        <p:spPr>
          <a:xfrm>
            <a:off x="-1653656" y="7843634"/>
            <a:ext cx="6044271" cy="3823001"/>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142949" y="7433737"/>
            <a:ext cx="1397665" cy="1625191"/>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732048" y="9258300"/>
            <a:ext cx="3902518" cy="432825"/>
          </a:xfrm>
          <a:prstGeom prst="rect">
            <a:avLst/>
          </a:prstGeom>
        </p:spPr>
      </p:pic>
      <p:sp>
        <p:nvSpPr>
          <p:cNvPr id="6" name="TextBox 6"/>
          <p:cNvSpPr txBox="1"/>
          <p:nvPr/>
        </p:nvSpPr>
        <p:spPr>
          <a:xfrm>
            <a:off x="555883" y="1254897"/>
            <a:ext cx="8115300" cy="1727845"/>
          </a:xfrm>
          <a:prstGeom prst="rect">
            <a:avLst/>
          </a:prstGeom>
        </p:spPr>
        <p:txBody>
          <a:bodyPr lIns="0" tIns="0" rIns="0" bIns="0" rtlCol="0" anchor="t">
            <a:spAutoFit/>
          </a:bodyPr>
          <a:lstStyle/>
          <a:p>
            <a:pPr>
              <a:lnSpc>
                <a:spcPts val="4813"/>
              </a:lnSpc>
            </a:pPr>
            <a:r>
              <a:rPr lang="en-US" sz="3437" dirty="0">
                <a:solidFill>
                  <a:srgbClr val="002364"/>
                </a:solidFill>
                <a:latin typeface="Oswald" panose="00000500000000000000" pitchFamily="2" charset="0"/>
              </a:rPr>
              <a:t>WITH THE DEVELOPMENT OF THE INTERNET</a:t>
            </a:r>
          </a:p>
          <a:p>
            <a:pPr>
              <a:lnSpc>
                <a:spcPts val="4813"/>
              </a:lnSpc>
            </a:pPr>
            <a:r>
              <a:rPr lang="en-US" sz="2400" dirty="0">
                <a:solidFill>
                  <a:srgbClr val="002364"/>
                </a:solidFill>
                <a:latin typeface="Oswald" panose="00000500000000000000" pitchFamily="2" charset="0"/>
              </a:rPr>
              <a:t>ITS DANGERS HAVE ALSO EVOLVED, INCLUDING THE "FAKE NEWS"</a:t>
            </a:r>
          </a:p>
          <a:p>
            <a:pPr>
              <a:lnSpc>
                <a:spcPts val="4813"/>
              </a:lnSpc>
            </a:pPr>
            <a:endParaRPr lang="en-US" sz="1200" dirty="0">
              <a:solidFill>
                <a:srgbClr val="002364"/>
              </a:solidFill>
              <a:latin typeface="Arimo Bold"/>
            </a:endParaRPr>
          </a:p>
        </p:txBody>
      </p:sp>
      <p:sp>
        <p:nvSpPr>
          <p:cNvPr id="7" name="TextBox 7"/>
          <p:cNvSpPr txBox="1"/>
          <p:nvPr/>
        </p:nvSpPr>
        <p:spPr>
          <a:xfrm>
            <a:off x="555883" y="3355284"/>
            <a:ext cx="8115300" cy="3958590"/>
          </a:xfrm>
          <a:prstGeom prst="rect">
            <a:avLst/>
          </a:prstGeom>
        </p:spPr>
        <p:txBody>
          <a:bodyPr lIns="0" tIns="0" rIns="0" bIns="0" rtlCol="0" anchor="t">
            <a:spAutoFit/>
          </a:bodyPr>
          <a:lstStyle/>
          <a:p>
            <a:pPr>
              <a:lnSpc>
                <a:spcPts val="4479"/>
              </a:lnSpc>
            </a:pPr>
            <a:r>
              <a:rPr lang="en-US" sz="3200" dirty="0">
                <a:solidFill>
                  <a:srgbClr val="002364"/>
                </a:solidFill>
                <a:latin typeface="Oswald"/>
              </a:rPr>
              <a:t>When reading news you need to pay attention to:</a:t>
            </a:r>
          </a:p>
          <a:p>
            <a:pPr>
              <a:lnSpc>
                <a:spcPts val="4479"/>
              </a:lnSpc>
            </a:pPr>
            <a:endParaRPr lang="en-US" sz="3199" dirty="0">
              <a:solidFill>
                <a:srgbClr val="002364"/>
              </a:solidFill>
              <a:latin typeface="Oswald"/>
            </a:endParaRPr>
          </a:p>
          <a:p>
            <a:pPr>
              <a:lnSpc>
                <a:spcPts val="4479"/>
              </a:lnSpc>
            </a:pPr>
            <a:r>
              <a:rPr lang="en-US" sz="2800" dirty="0">
                <a:solidFill>
                  <a:srgbClr val="002364"/>
                </a:solidFill>
                <a:latin typeface="Oswald" panose="00000500000000000000" pitchFamily="2" charset="0"/>
              </a:rPr>
              <a:t>- the URL (site address)</a:t>
            </a:r>
          </a:p>
          <a:p>
            <a:pPr>
              <a:lnSpc>
                <a:spcPts val="4479"/>
              </a:lnSpc>
            </a:pPr>
            <a:r>
              <a:rPr lang="en-US" sz="2800" dirty="0">
                <a:solidFill>
                  <a:srgbClr val="002364"/>
                </a:solidFill>
                <a:latin typeface="Oswald" panose="00000500000000000000" pitchFamily="2" charset="0"/>
              </a:rPr>
              <a:t>-name of the newspaper</a:t>
            </a:r>
          </a:p>
          <a:p>
            <a:pPr>
              <a:lnSpc>
                <a:spcPts val="4479"/>
              </a:lnSpc>
            </a:pPr>
            <a:r>
              <a:rPr lang="en-US" sz="2800" dirty="0">
                <a:solidFill>
                  <a:srgbClr val="002364"/>
                </a:solidFill>
                <a:latin typeface="Oswald" panose="00000500000000000000" pitchFamily="2" charset="0"/>
              </a:rPr>
              <a:t>-date of publication of the news</a:t>
            </a:r>
          </a:p>
          <a:p>
            <a:pPr>
              <a:lnSpc>
                <a:spcPts val="4479"/>
              </a:lnSpc>
            </a:pPr>
            <a:r>
              <a:rPr lang="en-US" sz="2800" dirty="0">
                <a:solidFill>
                  <a:srgbClr val="002364"/>
                </a:solidFill>
                <a:latin typeface="Oswald" panose="00000500000000000000" pitchFamily="2" charset="0"/>
              </a:rPr>
              <a:t>- sources used to write the article</a:t>
            </a:r>
          </a:p>
          <a:p>
            <a:pPr>
              <a:lnSpc>
                <a:spcPts val="4479"/>
              </a:lnSpc>
            </a:pPr>
            <a:endParaRPr lang="en-US" sz="1200" dirty="0">
              <a:solidFill>
                <a:srgbClr val="002364"/>
              </a:solidFill>
              <a:latin typeface="Arimo"/>
            </a:endParaRPr>
          </a:p>
        </p:txBody>
      </p:sp>
      <p:pic>
        <p:nvPicPr>
          <p:cNvPr id="8" name="Obraz 1">
            <a:extLst>
              <a:ext uri="{FF2B5EF4-FFF2-40B4-BE49-F238E27FC236}">
                <a16:creationId xmlns:a16="http://schemas.microsoft.com/office/drawing/2014/main" id="{8178A964-CA78-D8C9-3776-879D795DB188}"/>
              </a:ext>
            </a:extLst>
          </p:cNvPr>
          <p:cNvPicPr>
            <a:picLocks noChangeAspect="1"/>
          </p:cNvPicPr>
          <p:nvPr/>
        </p:nvPicPr>
        <p:blipFill>
          <a:blip r:embed="rId8"/>
          <a:stretch>
            <a:fillRect/>
          </a:stretch>
        </p:blipFill>
        <p:spPr>
          <a:xfrm>
            <a:off x="395596" y="339553"/>
            <a:ext cx="2219596" cy="507117"/>
          </a:xfrm>
          <a:prstGeom prst="rect">
            <a:avLst/>
          </a:prstGeom>
          <a:noFill/>
          <a:ln cap="flat">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2364"/>
        </a:solidFill>
        <a:effectLst/>
      </p:bgPr>
    </p:bg>
    <p:spTree>
      <p:nvGrpSpPr>
        <p:cNvPr id="1" name=""/>
        <p:cNvGrpSpPr/>
        <p:nvPr/>
      </p:nvGrpSpPr>
      <p:grpSpPr>
        <a:xfrm>
          <a:off x="0" y="0"/>
          <a:ext cx="0" cy="0"/>
          <a:chOff x="0" y="0"/>
          <a:chExt cx="0" cy="0"/>
        </a:xfrm>
      </p:grpSpPr>
      <p:grpSp>
        <p:nvGrpSpPr>
          <p:cNvPr id="2" name="Group 2"/>
          <p:cNvGrpSpPr/>
          <p:nvPr/>
        </p:nvGrpSpPr>
        <p:grpSpPr>
          <a:xfrm>
            <a:off x="7567609" y="2658801"/>
            <a:ext cx="9691691" cy="5725822"/>
            <a:chOff x="0" y="-3541"/>
            <a:chExt cx="12922255" cy="7634429"/>
          </a:xfrm>
        </p:grpSpPr>
        <p:sp>
          <p:nvSpPr>
            <p:cNvPr id="3" name="TextBox 3"/>
            <p:cNvSpPr txBox="1"/>
            <p:nvPr/>
          </p:nvSpPr>
          <p:spPr>
            <a:xfrm>
              <a:off x="0" y="-3541"/>
              <a:ext cx="12922255" cy="934720"/>
            </a:xfrm>
            <a:prstGeom prst="rect">
              <a:avLst/>
            </a:prstGeom>
          </p:spPr>
          <p:txBody>
            <a:bodyPr lIns="0" tIns="0" rIns="0" bIns="0" rtlCol="0" anchor="t">
              <a:spAutoFit/>
            </a:bodyPr>
            <a:lstStyle/>
            <a:p>
              <a:pPr>
                <a:lnSpc>
                  <a:spcPts val="5520"/>
                </a:lnSpc>
              </a:pPr>
              <a:r>
                <a:rPr lang="en-US" sz="4600">
                  <a:solidFill>
                    <a:srgbClr val="ECEDF8"/>
                  </a:solidFill>
                  <a:latin typeface="Oswald"/>
                </a:rPr>
                <a:t>WHICH ARE THE MOST USED SOCIAL MEDIA?</a:t>
              </a:r>
            </a:p>
          </p:txBody>
        </p:sp>
        <p:sp>
          <p:nvSpPr>
            <p:cNvPr id="4" name="TextBox 4"/>
            <p:cNvSpPr txBox="1"/>
            <p:nvPr/>
          </p:nvSpPr>
          <p:spPr>
            <a:xfrm>
              <a:off x="0" y="2478475"/>
              <a:ext cx="12922255" cy="3853106"/>
            </a:xfrm>
            <a:prstGeom prst="rect">
              <a:avLst/>
            </a:prstGeom>
          </p:spPr>
          <p:txBody>
            <a:bodyPr lIns="0" tIns="0" rIns="0" bIns="0" rtlCol="0" anchor="t">
              <a:spAutoFit/>
            </a:bodyPr>
            <a:lstStyle/>
            <a:p>
              <a:pPr algn="just">
                <a:lnSpc>
                  <a:spcPts val="4759"/>
                </a:lnSpc>
              </a:pPr>
              <a:r>
                <a:rPr lang="en-US" sz="3399" dirty="0">
                  <a:solidFill>
                    <a:srgbClr val="ECEDF8"/>
                  </a:solidFill>
                  <a:latin typeface="Oswald"/>
                </a:rPr>
                <a:t>Whether for work or leisure, the world of social media is very vast and choosing the right one can sometimes be difficult.</a:t>
              </a:r>
            </a:p>
            <a:p>
              <a:pPr algn="just">
                <a:lnSpc>
                  <a:spcPts val="4759"/>
                </a:lnSpc>
              </a:pPr>
              <a:r>
                <a:rPr lang="en-US" sz="3399" dirty="0">
                  <a:solidFill>
                    <a:srgbClr val="ECEDF8"/>
                  </a:solidFill>
                  <a:latin typeface="Oswald"/>
                </a:rPr>
                <a:t>Actually</a:t>
              </a:r>
              <a:r>
                <a:rPr lang="en-US" sz="1799" dirty="0">
                  <a:solidFill>
                    <a:srgbClr val="ECEDF8"/>
                  </a:solidFill>
                  <a:latin typeface="Arimo"/>
                </a:rPr>
                <a:t>, </a:t>
              </a:r>
              <a:r>
                <a:rPr lang="en-US" sz="3400" dirty="0">
                  <a:solidFill>
                    <a:srgbClr val="ECEDF8"/>
                  </a:solidFill>
                  <a:latin typeface="Oswald" panose="00000500000000000000" pitchFamily="2" charset="0"/>
                </a:rPr>
                <a:t>the most "populated" platforms are Facebook, Instagram and </a:t>
              </a:r>
              <a:r>
                <a:rPr lang="en-US" sz="3400" dirty="0" err="1">
                  <a:solidFill>
                    <a:srgbClr val="ECEDF8"/>
                  </a:solidFill>
                  <a:latin typeface="Oswald" panose="00000500000000000000" pitchFamily="2" charset="0"/>
                </a:rPr>
                <a:t>Whatsapp</a:t>
              </a:r>
              <a:r>
                <a:rPr lang="en-US" sz="3400" dirty="0">
                  <a:solidFill>
                    <a:srgbClr val="ECEDF8"/>
                  </a:solidFill>
                  <a:latin typeface="Oswald" panose="00000500000000000000" pitchFamily="2" charset="0"/>
                </a:rPr>
                <a:t>.</a:t>
              </a:r>
            </a:p>
            <a:p>
              <a:pPr algn="just">
                <a:lnSpc>
                  <a:spcPts val="3919"/>
                </a:lnSpc>
                <a:spcBef>
                  <a:spcPct val="0"/>
                </a:spcBef>
              </a:pPr>
              <a:endParaRPr lang="en-US" sz="1799" dirty="0">
                <a:solidFill>
                  <a:srgbClr val="ECEDF8"/>
                </a:solidFill>
                <a:latin typeface="Arimo"/>
              </a:endParaRPr>
            </a:p>
          </p:txBody>
        </p:sp>
        <p:sp>
          <p:nvSpPr>
            <p:cNvPr id="5" name="TextBox 5"/>
            <p:cNvSpPr txBox="1"/>
            <p:nvPr/>
          </p:nvSpPr>
          <p:spPr>
            <a:xfrm>
              <a:off x="0" y="7166097"/>
              <a:ext cx="12922255" cy="464791"/>
            </a:xfrm>
            <a:prstGeom prst="rect">
              <a:avLst/>
            </a:prstGeom>
          </p:spPr>
          <p:txBody>
            <a:bodyPr lIns="0" tIns="0" rIns="0" bIns="0" rtlCol="0" anchor="t">
              <a:spAutoFit/>
            </a:bodyPr>
            <a:lstStyle/>
            <a:p>
              <a:pPr>
                <a:lnSpc>
                  <a:spcPts val="2940"/>
                </a:lnSpc>
                <a:spcBef>
                  <a:spcPct val="0"/>
                </a:spcBef>
              </a:pPr>
              <a:endParaRPr/>
            </a:p>
          </p:txBody>
        </p:sp>
      </p:grpSp>
      <p:pic>
        <p:nvPicPr>
          <p:cNvPr id="6" name="Picture 6"/>
          <p:cNvPicPr>
            <a:picLocks noChangeAspect="1"/>
          </p:cNvPicPr>
          <p:nvPr/>
        </p:nvPicPr>
        <p:blipFill>
          <a:blip r:embed="rId2"/>
          <a:srcRect l="13028" r="4818"/>
          <a:stretch>
            <a:fillRect/>
          </a:stretch>
        </p:blipFill>
        <p:spPr>
          <a:xfrm>
            <a:off x="1779639" y="3285486"/>
            <a:ext cx="4376255" cy="5327006"/>
          </a:xfrm>
          <a:prstGeom prst="rect">
            <a:avLst/>
          </a:prstGeom>
        </p:spPr>
      </p:pic>
      <p:pic>
        <p:nvPicPr>
          <p:cNvPr id="7" name="Picture 7"/>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448885" y="1769076"/>
            <a:ext cx="3037763" cy="5625487"/>
          </a:xfrm>
          <a:prstGeom prst="rect">
            <a:avLst/>
          </a:prstGeom>
        </p:spPr>
      </p:pic>
      <p:pic>
        <p:nvPicPr>
          <p:cNvPr id="8" name="Picture 8"/>
          <p:cNvPicPr>
            <a:picLocks noChangeAspect="1"/>
          </p:cNvPicPr>
          <p:nvPr/>
        </p:nvPicPr>
        <p:blipFill>
          <a:blip r:embed="rId5"/>
          <a:srcRect/>
          <a:stretch>
            <a:fillRect/>
          </a:stretch>
        </p:blipFill>
        <p:spPr>
          <a:xfrm>
            <a:off x="4896950" y="1242784"/>
            <a:ext cx="1664164" cy="1052584"/>
          </a:xfrm>
          <a:prstGeom prst="rect">
            <a:avLst/>
          </a:prstGeom>
        </p:spPr>
      </p:pic>
      <p:pic>
        <p:nvPicPr>
          <p:cNvPr id="9"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5400000">
            <a:off x="1133832" y="7861553"/>
            <a:ext cx="1291616" cy="1501879"/>
          </a:xfrm>
          <a:prstGeom prst="rect">
            <a:avLst/>
          </a:prstGeom>
        </p:spPr>
      </p:pic>
      <p:pic>
        <p:nvPicPr>
          <p:cNvPr id="10" name="Obraz 1">
            <a:extLst>
              <a:ext uri="{FF2B5EF4-FFF2-40B4-BE49-F238E27FC236}">
                <a16:creationId xmlns:a16="http://schemas.microsoft.com/office/drawing/2014/main" id="{94AFB32D-EE13-ECA8-01FD-0045CB790FF4}"/>
              </a:ext>
            </a:extLst>
          </p:cNvPr>
          <p:cNvPicPr>
            <a:picLocks noChangeAspect="1"/>
          </p:cNvPicPr>
          <p:nvPr/>
        </p:nvPicPr>
        <p:blipFill>
          <a:blip r:embed="rId8"/>
          <a:stretch>
            <a:fillRect/>
          </a:stretch>
        </p:blipFill>
        <p:spPr>
          <a:xfrm>
            <a:off x="395596" y="339553"/>
            <a:ext cx="2219596" cy="507117"/>
          </a:xfrm>
          <a:prstGeom prst="rect">
            <a:avLst/>
          </a:prstGeom>
          <a:noFill/>
          <a:ln cap="flat">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2364"/>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6771" r="16771"/>
          <a:stretch>
            <a:fillRect/>
          </a:stretch>
        </p:blipFill>
        <p:spPr>
          <a:xfrm>
            <a:off x="14144037" y="0"/>
            <a:ext cx="4143963" cy="3117808"/>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2557702" y="1035991"/>
            <a:ext cx="4262410" cy="472740"/>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5400000">
            <a:off x="16174304" y="2366868"/>
            <a:ext cx="1291616" cy="1501879"/>
          </a:xfrm>
          <a:prstGeom prst="rect">
            <a:avLst/>
          </a:prstGeom>
        </p:spPr>
      </p:pic>
      <p:pic>
        <p:nvPicPr>
          <p:cNvPr id="5" name="Picture 5"/>
          <p:cNvPicPr>
            <a:picLocks noChangeAspect="1"/>
          </p:cNvPicPr>
          <p:nvPr/>
        </p:nvPicPr>
        <p:blipFill>
          <a:blip r:embed="rId7"/>
          <a:srcRect l="9999" r="9999"/>
          <a:stretch>
            <a:fillRect/>
          </a:stretch>
        </p:blipFill>
        <p:spPr>
          <a:xfrm>
            <a:off x="-4285261" y="0"/>
            <a:ext cx="15436530" cy="10287000"/>
          </a:xfrm>
          <a:prstGeom prst="rect">
            <a:avLst/>
          </a:prstGeom>
        </p:spPr>
      </p:pic>
      <p:sp>
        <p:nvSpPr>
          <p:cNvPr id="6" name="TextBox 6"/>
          <p:cNvSpPr txBox="1"/>
          <p:nvPr/>
        </p:nvSpPr>
        <p:spPr>
          <a:xfrm>
            <a:off x="10913035" y="8404860"/>
            <a:ext cx="6346265" cy="853440"/>
          </a:xfrm>
          <a:prstGeom prst="rect">
            <a:avLst/>
          </a:prstGeom>
        </p:spPr>
        <p:txBody>
          <a:bodyPr lIns="0" tIns="0" rIns="0" bIns="0" rtlCol="0" anchor="t">
            <a:spAutoFit/>
          </a:bodyPr>
          <a:lstStyle/>
          <a:p>
            <a:pPr algn="r">
              <a:lnSpc>
                <a:spcPts val="6720"/>
              </a:lnSpc>
            </a:pPr>
            <a:r>
              <a:rPr lang="en-US" sz="5599">
                <a:solidFill>
                  <a:srgbClr val="ECEDF8"/>
                </a:solidFill>
                <a:latin typeface="Oswald Bold"/>
              </a:rPr>
              <a:t>FACEBOOK</a:t>
            </a:r>
          </a:p>
        </p:txBody>
      </p:sp>
      <p:pic>
        <p:nvPicPr>
          <p:cNvPr id="7" name="Obraz 1">
            <a:extLst>
              <a:ext uri="{FF2B5EF4-FFF2-40B4-BE49-F238E27FC236}">
                <a16:creationId xmlns:a16="http://schemas.microsoft.com/office/drawing/2014/main" id="{67C5797C-784E-EF24-89E2-2261C80A2971}"/>
              </a:ext>
            </a:extLst>
          </p:cNvPr>
          <p:cNvPicPr>
            <a:picLocks noChangeAspect="1"/>
          </p:cNvPicPr>
          <p:nvPr/>
        </p:nvPicPr>
        <p:blipFill>
          <a:blip r:embed="rId8"/>
          <a:stretch>
            <a:fillRect/>
          </a:stretch>
        </p:blipFill>
        <p:spPr>
          <a:xfrm>
            <a:off x="-3886200" y="528874"/>
            <a:ext cx="2219596" cy="507117"/>
          </a:xfrm>
          <a:prstGeom prst="rect">
            <a:avLst/>
          </a:prstGeom>
          <a:noFill/>
          <a:ln cap="flat">
            <a:noFill/>
          </a:ln>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1240</Words>
  <Application>Microsoft Office PowerPoint</Application>
  <PresentationFormat>Custom</PresentationFormat>
  <Paragraphs>99</Paragraphs>
  <Slides>25</Slides>
  <Notes>0</Notes>
  <HiddenSlides>0</HiddenSlides>
  <MMClips>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25</vt:i4>
      </vt:variant>
    </vt:vector>
  </HeadingPairs>
  <TitlesOfParts>
    <vt:vector size="33" baseType="lpstr">
      <vt:lpstr>Oswald</vt:lpstr>
      <vt:lpstr>Arial</vt:lpstr>
      <vt:lpstr>Arimo Bold</vt:lpstr>
      <vt:lpstr>Horizon</vt:lpstr>
      <vt:lpstr>Calibri</vt:lpstr>
      <vt:lpstr>Arimo</vt:lpstr>
      <vt:lpstr>Oswald Bold</vt:lpstr>
      <vt:lpstr>Office Theme</vt:lpstr>
      <vt:lpstr>SOCIAL FOR  EVERYONE!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Copia di Blu e Rosa Geometrico Tecnologia Keynote Presentazione</dc:title>
  <cp:lastModifiedBy>Gumienniak, Agata</cp:lastModifiedBy>
  <cp:revision>4</cp:revision>
  <dcterms:created xsi:type="dcterms:W3CDTF">2006-08-16T00:00:00Z</dcterms:created>
  <dcterms:modified xsi:type="dcterms:W3CDTF">2023-08-23T13:42:44Z</dcterms:modified>
  <dc:identifier>DAEsCWe9804</dc:identifier>
</cp:coreProperties>
</file>