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753600" cy="73152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K Grotesk Light Bold" panose="020B0604020202020204" charset="-18"/>
      <p:regular r:id="rId52"/>
    </p:embeddedFont>
    <p:embeddedFont>
      <p:font typeface="Kollektif" panose="020B0604020202020204" charset="0"/>
      <p:regular r:id="rId53"/>
    </p:embeddedFont>
    <p:embeddedFont>
      <p:font typeface="Kollektif Bold" panose="020B0604020202020204" charset="0"/>
      <p:regular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Roboto Bold" panose="02000000000000000000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3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sv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svg"/><Relationship Id="rId10" Type="http://schemas.openxmlformats.org/officeDocument/2006/relationships/image" Target="../media/image24.sv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4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60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pl-PL" sz="4299" spc="-172" dirty="0">
                <a:solidFill>
                  <a:srgbClr val="0E2C8E"/>
                </a:solidFill>
                <a:latin typeface="Roboto Bold"/>
              </a:rPr>
              <a:t>ONLINE </a:t>
            </a:r>
            <a:r>
              <a:rPr lang="en-US" sz="4299" spc="-172" dirty="0">
                <a:solidFill>
                  <a:srgbClr val="0E2C8E"/>
                </a:solidFill>
                <a:latin typeface="Roboto Bold"/>
              </a:rPr>
              <a:t>STORYTELLING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8624" y="4054656"/>
            <a:ext cx="731520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Blogs and social networks part 2</a:t>
            </a:r>
            <a:endParaRPr lang="pl-PL" sz="2600" spc="-104" dirty="0">
              <a:solidFill>
                <a:srgbClr val="0E2C8E"/>
              </a:solidFill>
              <a:latin typeface="Roboto Bold"/>
            </a:endParaRPr>
          </a:p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Preparing interesting content </a:t>
            </a:r>
            <a:endParaRPr lang="pl-PL" sz="2600" spc="-104" dirty="0">
              <a:solidFill>
                <a:srgbClr val="0E2C8E"/>
              </a:solidFill>
              <a:latin typeface="Roboto Bold"/>
            </a:endParaRPr>
          </a:p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to promote cultural heritage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M3W2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E76AF"/>
          </a:solidFill>
        </p:spPr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37671" y="1049524"/>
            <a:ext cx="4521319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pl-PL" sz="2700" dirty="0" err="1">
                <a:solidFill>
                  <a:srgbClr val="000000"/>
                </a:solidFill>
                <a:latin typeface="Roboto"/>
              </a:rPr>
              <a:t>Higher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post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engagement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rates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than other social media platforms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Photos on Instagram achieve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23%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higher engagement than on Facebook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The most active people on Instagram are between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18 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to</a:t>
            </a:r>
            <a:r>
              <a:rPr lang="en-US" sz="2700" dirty="0">
                <a:solidFill>
                  <a:srgbClr val="FE76AF"/>
                </a:solidFill>
                <a:latin typeface="Roboto"/>
              </a:rPr>
              <a:t> 34 </a:t>
            </a:r>
            <a:r>
              <a:rPr lang="pl-PL" sz="2700" dirty="0" err="1">
                <a:solidFill>
                  <a:srgbClr val="FE76AF"/>
                </a:solidFill>
                <a:latin typeface="Roboto"/>
              </a:rPr>
              <a:t>years</a:t>
            </a:r>
            <a:r>
              <a:rPr lang="pl-PL" sz="2700" dirty="0">
                <a:solidFill>
                  <a:srgbClr val="FE76AF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FE76AF"/>
                </a:solidFill>
                <a:latin typeface="Roboto"/>
              </a:rPr>
              <a:t>old</a:t>
            </a:r>
            <a:endParaRPr lang="en-US" sz="2700" dirty="0">
              <a:solidFill>
                <a:srgbClr val="FE76AF"/>
              </a:solidFill>
              <a:latin typeface="Robot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73356" y="1332187"/>
            <a:ext cx="2746305" cy="878818"/>
          </a:xfrm>
          <a:custGeom>
            <a:avLst/>
            <a:gdLst/>
            <a:ahLst/>
            <a:cxnLst/>
            <a:rect l="l" t="t" r="r" b="b"/>
            <a:pathLst>
              <a:path w="2746305" h="878818">
                <a:moveTo>
                  <a:pt x="0" y="0"/>
                </a:moveTo>
                <a:lnTo>
                  <a:pt x="2746305" y="0"/>
                </a:lnTo>
                <a:lnTo>
                  <a:pt x="2746305" y="878818"/>
                </a:lnTo>
                <a:lnTo>
                  <a:pt x="0" y="878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FB1B1"/>
          </a:solidFill>
        </p:spPr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37671" y="1049524"/>
            <a:ext cx="4586081" cy="4629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 dirty="0">
                <a:solidFill>
                  <a:srgbClr val="FFB1B1"/>
                </a:solidFill>
                <a:latin typeface="Roboto"/>
              </a:rPr>
              <a:t>60%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prefer to watch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Youtube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than television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 err="1">
                <a:solidFill>
                  <a:srgbClr val="000000"/>
                </a:solidFill>
                <a:latin typeface="Roboto"/>
              </a:rPr>
              <a:t>About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FFB1B1"/>
                </a:solidFill>
                <a:latin typeface="Roboto"/>
              </a:rPr>
              <a:t>20%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of users stop watching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Youtube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material after 10 seconds - a good introduction is key</a:t>
            </a:r>
            <a:endParaRPr lang="pl-PL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YouTube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FFB1B1"/>
                </a:solidFill>
                <a:latin typeface="Roboto"/>
              </a:rPr>
              <a:t>t</a:t>
            </a:r>
            <a:r>
              <a:rPr lang="pl-PL" sz="2700" dirty="0">
                <a:solidFill>
                  <a:srgbClr val="FFB1B1"/>
                </a:solidFill>
                <a:latin typeface="Roboto"/>
              </a:rPr>
              <a:t>he t</a:t>
            </a:r>
            <a:r>
              <a:rPr lang="en-US" sz="2700" dirty="0" err="1">
                <a:solidFill>
                  <a:srgbClr val="FFB1B1"/>
                </a:solidFill>
                <a:latin typeface="Roboto"/>
              </a:rPr>
              <a:t>hird</a:t>
            </a:r>
            <a:r>
              <a:rPr lang="en-US" sz="2700" dirty="0">
                <a:solidFill>
                  <a:srgbClr val="FFB1B1"/>
                </a:solidFill>
                <a:latin typeface="Roboto"/>
              </a:rPr>
              <a:t> most visited website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in the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world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(1. Google, 2. Facebook)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13327" y="1706754"/>
            <a:ext cx="2569064" cy="565194"/>
          </a:xfrm>
          <a:custGeom>
            <a:avLst/>
            <a:gdLst/>
            <a:ahLst/>
            <a:cxnLst/>
            <a:rect l="l" t="t" r="r" b="b"/>
            <a:pathLst>
              <a:path w="2569064" h="565194">
                <a:moveTo>
                  <a:pt x="0" y="0"/>
                </a:moveTo>
                <a:lnTo>
                  <a:pt x="2569064" y="0"/>
                </a:lnTo>
                <a:lnTo>
                  <a:pt x="2569064" y="565194"/>
                </a:lnTo>
                <a:lnTo>
                  <a:pt x="0" y="565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346A96"/>
          </a:solidFill>
        </p:spPr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620" y="1688237"/>
            <a:ext cx="2714969" cy="559890"/>
          </a:xfrm>
          <a:custGeom>
            <a:avLst/>
            <a:gdLst/>
            <a:ahLst/>
            <a:cxnLst/>
            <a:rect l="l" t="t" r="r" b="b"/>
            <a:pathLst>
              <a:path w="2714969" h="559890">
                <a:moveTo>
                  <a:pt x="0" y="0"/>
                </a:moveTo>
                <a:lnTo>
                  <a:pt x="2714969" y="0"/>
                </a:lnTo>
                <a:lnTo>
                  <a:pt x="2714969" y="559890"/>
                </a:lnTo>
                <a:lnTo>
                  <a:pt x="0" y="55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3217" b="-8321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65264" y="1016572"/>
            <a:ext cx="451379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Twitter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aimed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for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1A4789"/>
                </a:solidFill>
                <a:latin typeface="Roboto"/>
              </a:rPr>
              <a:t>fast </a:t>
            </a:r>
            <a:r>
              <a:rPr lang="pl-PL" sz="2700" dirty="0" err="1">
                <a:solidFill>
                  <a:srgbClr val="1A4789"/>
                </a:solidFill>
                <a:latin typeface="Roboto"/>
              </a:rPr>
              <a:t>communication</a:t>
            </a:r>
            <a:endParaRPr lang="en-US" sz="2700" dirty="0">
              <a:solidFill>
                <a:srgbClr val="1A4789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1A4789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The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content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answers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question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3C5A99"/>
                </a:solidFill>
                <a:latin typeface="Roboto"/>
              </a:rPr>
              <a:t>„</a:t>
            </a:r>
            <a:r>
              <a:rPr lang="pl-PL" sz="2700" dirty="0" err="1">
                <a:solidFill>
                  <a:srgbClr val="3C5A99"/>
                </a:solidFill>
                <a:latin typeface="Roboto"/>
              </a:rPr>
              <a:t>What’s</a:t>
            </a:r>
            <a:r>
              <a:rPr lang="pl-PL" sz="2700" dirty="0">
                <a:solidFill>
                  <a:srgbClr val="3C5A99"/>
                </a:solidFill>
                <a:latin typeface="Roboto"/>
              </a:rPr>
              <a:t> happening </a:t>
            </a:r>
            <a:r>
              <a:rPr lang="pl-PL" sz="2700" dirty="0" err="1">
                <a:solidFill>
                  <a:srgbClr val="3C5A99"/>
                </a:solidFill>
                <a:latin typeface="Roboto"/>
              </a:rPr>
              <a:t>now</a:t>
            </a:r>
            <a:r>
              <a:rPr lang="pl-PL" sz="2700" dirty="0">
                <a:solidFill>
                  <a:srgbClr val="3C5A99"/>
                </a:solidFill>
                <a:latin typeface="Roboto"/>
              </a:rPr>
              <a:t>?</a:t>
            </a:r>
            <a:r>
              <a:rPr lang="en-US" sz="2700" dirty="0">
                <a:solidFill>
                  <a:srgbClr val="3C5A99"/>
                </a:solidFill>
                <a:latin typeface="Roboto"/>
              </a:rPr>
              <a:t> "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The maximum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amoung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of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characters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within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a single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message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>
                <a:solidFill>
                  <a:srgbClr val="346A96"/>
                </a:solidFill>
                <a:latin typeface="Roboto"/>
              </a:rPr>
              <a:t>280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346A96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Roboto"/>
              </a:rPr>
              <a:t>It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informs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about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1A4789"/>
                </a:solidFill>
                <a:latin typeface="Roboto"/>
              </a:rPr>
              <a:t>current</a:t>
            </a:r>
            <a:r>
              <a:rPr lang="pl-PL" sz="2700" dirty="0">
                <a:solidFill>
                  <a:srgbClr val="1A4789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1A4789"/>
                </a:solidFill>
                <a:latin typeface="Roboto"/>
              </a:rPr>
              <a:t>events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e.g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economical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political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cultural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365" y="2008954"/>
            <a:ext cx="3931980" cy="4670939"/>
          </a:xfrm>
          <a:custGeom>
            <a:avLst/>
            <a:gdLst/>
            <a:ahLst/>
            <a:cxnLst/>
            <a:rect l="l" t="t" r="r" b="b"/>
            <a:pathLst>
              <a:path w="3931980" h="4670939">
                <a:moveTo>
                  <a:pt x="0" y="0"/>
                </a:moveTo>
                <a:lnTo>
                  <a:pt x="3931980" y="0"/>
                </a:lnTo>
                <a:lnTo>
                  <a:pt x="3931980" y="4670939"/>
                </a:lnTo>
                <a:lnTo>
                  <a:pt x="0" y="467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731" t="-30769" r="-60820" b="-68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3380" y="2008954"/>
            <a:ext cx="3798027" cy="4308233"/>
          </a:xfrm>
          <a:custGeom>
            <a:avLst/>
            <a:gdLst/>
            <a:ahLst/>
            <a:cxnLst/>
            <a:rect l="l" t="t" r="r" b="b"/>
            <a:pathLst>
              <a:path w="3798027" h="4308233">
                <a:moveTo>
                  <a:pt x="0" y="0"/>
                </a:moveTo>
                <a:lnTo>
                  <a:pt x="3798026" y="0"/>
                </a:lnTo>
                <a:lnTo>
                  <a:pt x="3798026" y="4308232"/>
                </a:lnTo>
                <a:lnTo>
                  <a:pt x="0" y="4308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465" t="-34254" r="-59871" b="-823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76244" y="1295903"/>
            <a:ext cx="3285163" cy="30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0"/>
              </a:lnSpc>
              <a:spcBef>
                <a:spcPct val="0"/>
              </a:spcBef>
            </a:pPr>
            <a:r>
              <a:rPr lang="en-US" sz="2145">
                <a:solidFill>
                  <a:srgbClr val="1D9BF0"/>
                </a:solidFill>
                <a:latin typeface="Kollektif"/>
              </a:rPr>
              <a:t>Facebook.com/VisitLondon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731520"/>
            <a:ext cx="3688534" cy="5060191"/>
          </a:xfrm>
          <a:custGeom>
            <a:avLst/>
            <a:gdLst/>
            <a:ahLst/>
            <a:cxnLst/>
            <a:rect l="l" t="t" r="r" b="b"/>
            <a:pathLst>
              <a:path w="3688534" h="5060191">
                <a:moveTo>
                  <a:pt x="0" y="0"/>
                </a:moveTo>
                <a:lnTo>
                  <a:pt x="3688534" y="0"/>
                </a:lnTo>
                <a:lnTo>
                  <a:pt x="3688534" y="5060191"/>
                </a:lnTo>
                <a:lnTo>
                  <a:pt x="0" y="506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29" t="-22050" r="-110229" b="-81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36275" y="1626403"/>
            <a:ext cx="3964837" cy="4165308"/>
          </a:xfrm>
          <a:custGeom>
            <a:avLst/>
            <a:gdLst/>
            <a:ahLst/>
            <a:cxnLst/>
            <a:rect l="l" t="t" r="r" b="b"/>
            <a:pathLst>
              <a:path w="3964837" h="4165308">
                <a:moveTo>
                  <a:pt x="0" y="0"/>
                </a:moveTo>
                <a:lnTo>
                  <a:pt x="3964837" y="0"/>
                </a:lnTo>
                <a:lnTo>
                  <a:pt x="3964837" y="4165308"/>
                </a:lnTo>
                <a:lnTo>
                  <a:pt x="0" y="416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912" t="-17954" r="-75213" b="-143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55521" y="883571"/>
            <a:ext cx="3409745" cy="30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0"/>
              </a:lnSpc>
              <a:spcBef>
                <a:spcPct val="0"/>
              </a:spcBef>
            </a:pPr>
            <a:r>
              <a:rPr lang="en-US" sz="2136">
                <a:solidFill>
                  <a:srgbClr val="1D9BF0"/>
                </a:solidFill>
                <a:latin typeface="Kollektif"/>
              </a:rPr>
              <a:t>Instagram.com/VisitLondon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989916"/>
            <a:ext cx="3604988" cy="4593764"/>
          </a:xfrm>
          <a:custGeom>
            <a:avLst/>
            <a:gdLst/>
            <a:ahLst/>
            <a:cxnLst/>
            <a:rect l="l" t="t" r="r" b="b"/>
            <a:pathLst>
              <a:path w="3604988" h="4593764">
                <a:moveTo>
                  <a:pt x="0" y="0"/>
                </a:moveTo>
                <a:lnTo>
                  <a:pt x="3604988" y="0"/>
                </a:lnTo>
                <a:lnTo>
                  <a:pt x="3604988" y="4593764"/>
                </a:lnTo>
                <a:lnTo>
                  <a:pt x="0" y="4593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207" t="-30768" r="-81240" b="-150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10240" y="1989916"/>
            <a:ext cx="3243792" cy="4306117"/>
          </a:xfrm>
          <a:custGeom>
            <a:avLst/>
            <a:gdLst/>
            <a:ahLst/>
            <a:cxnLst/>
            <a:rect l="l" t="t" r="r" b="b"/>
            <a:pathLst>
              <a:path w="3243792" h="4306117">
                <a:moveTo>
                  <a:pt x="0" y="0"/>
                </a:moveTo>
                <a:lnTo>
                  <a:pt x="3243792" y="0"/>
                </a:lnTo>
                <a:lnTo>
                  <a:pt x="3243792" y="4306117"/>
                </a:lnTo>
                <a:lnTo>
                  <a:pt x="0" y="430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649" t="-30969" r="-80580" b="-89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01631" y="1643943"/>
            <a:ext cx="3430505" cy="26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5"/>
              </a:lnSpc>
              <a:spcBef>
                <a:spcPct val="0"/>
              </a:spcBef>
            </a:pPr>
            <a:r>
              <a:rPr lang="en-US" sz="1786">
                <a:solidFill>
                  <a:srgbClr val="1D9BF0"/>
                </a:solidFill>
                <a:latin typeface="Kollektif"/>
              </a:rPr>
              <a:t>Facebook.com/InspiredByIceland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731520"/>
            <a:ext cx="3676625" cy="5119490"/>
          </a:xfrm>
          <a:custGeom>
            <a:avLst/>
            <a:gdLst/>
            <a:ahLst/>
            <a:cxnLst/>
            <a:rect l="l" t="t" r="r" b="b"/>
            <a:pathLst>
              <a:path w="3676625" h="5119490">
                <a:moveTo>
                  <a:pt x="0" y="0"/>
                </a:moveTo>
                <a:lnTo>
                  <a:pt x="3676625" y="0"/>
                </a:lnTo>
                <a:lnTo>
                  <a:pt x="3676625" y="5119490"/>
                </a:lnTo>
                <a:lnTo>
                  <a:pt x="0" y="5119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53" t="-20647" r="-110786" b="-77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8101" y="2091725"/>
            <a:ext cx="4463979" cy="3759285"/>
          </a:xfrm>
          <a:custGeom>
            <a:avLst/>
            <a:gdLst/>
            <a:ahLst/>
            <a:cxnLst/>
            <a:rect l="l" t="t" r="r" b="b"/>
            <a:pathLst>
              <a:path w="4463979" h="3759285">
                <a:moveTo>
                  <a:pt x="0" y="0"/>
                </a:moveTo>
                <a:lnTo>
                  <a:pt x="4463979" y="0"/>
                </a:lnTo>
                <a:lnTo>
                  <a:pt x="4463979" y="3759285"/>
                </a:lnTo>
                <a:lnTo>
                  <a:pt x="0" y="375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63" t="-18258" r="-48952" b="-1266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58101" y="1261416"/>
            <a:ext cx="3778873" cy="29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4"/>
              </a:lnSpc>
              <a:spcBef>
                <a:spcPct val="0"/>
              </a:spcBef>
            </a:pPr>
            <a:r>
              <a:rPr lang="en-US" sz="1968">
                <a:solidFill>
                  <a:srgbClr val="1D9BF0"/>
                </a:solidFill>
                <a:latin typeface="Kollektif"/>
              </a:rPr>
              <a:t>Instagram.com/InspiredByIceland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7332"/>
            <a:ext cx="9753600" cy="5513187"/>
          </a:xfrm>
          <a:custGeom>
            <a:avLst/>
            <a:gdLst/>
            <a:ahLst/>
            <a:cxnLst/>
            <a:rect l="l" t="t" r="r" b="b"/>
            <a:pathLst>
              <a:path w="9753600" h="5513187">
                <a:moveTo>
                  <a:pt x="0" y="0"/>
                </a:moveTo>
                <a:lnTo>
                  <a:pt x="9753600" y="0"/>
                </a:lnTo>
                <a:lnTo>
                  <a:pt x="9753600" y="5513188"/>
                </a:lnTo>
                <a:lnTo>
                  <a:pt x="0" y="551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8" t="-1650" r="-1448" b="-191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004322"/>
            <a:ext cx="523206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782" dirty="0">
                <a:solidFill>
                  <a:srgbClr val="1D9BF0"/>
                </a:solidFill>
                <a:latin typeface="Roboto Bold"/>
              </a:rPr>
              <a:t>Stage 2: Rules for building effective content on Facebook</a:t>
            </a: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4237722" y="4322908"/>
            <a:ext cx="1278155" cy="1278155"/>
          </a:xfrm>
          <a:custGeom>
            <a:avLst/>
            <a:gdLst/>
            <a:ahLst/>
            <a:cxnLst/>
            <a:rect l="l" t="t" r="r" b="b"/>
            <a:pathLst>
              <a:path w="1278155" h="1278155">
                <a:moveTo>
                  <a:pt x="0" y="0"/>
                </a:moveTo>
                <a:lnTo>
                  <a:pt x="1278156" y="0"/>
                </a:lnTo>
                <a:lnTo>
                  <a:pt x="1278156" y="1278155"/>
                </a:lnTo>
                <a:lnTo>
                  <a:pt x="0" y="12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4379" y="1734375"/>
            <a:ext cx="756484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dirty="0">
                <a:solidFill>
                  <a:srgbClr val="03A8E8"/>
                </a:solidFill>
                <a:latin typeface="Roboto Bold"/>
              </a:rPr>
              <a:t>Short, catchy content</a:t>
            </a:r>
            <a:endParaRPr lang="pl-PL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495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100F0D"/>
                </a:solidFill>
                <a:latin typeface="Roboto"/>
              </a:rPr>
              <a:t>It is worth to create short, catchy content to avoid boring the viewer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4167694" y="4171872"/>
            <a:ext cx="1418212" cy="1284127"/>
          </a:xfrm>
          <a:custGeom>
            <a:avLst/>
            <a:gdLst/>
            <a:ahLst/>
            <a:cxnLst/>
            <a:rect l="l" t="t" r="r" b="b"/>
            <a:pathLst>
              <a:path w="1418212" h="1284127">
                <a:moveTo>
                  <a:pt x="0" y="0"/>
                </a:moveTo>
                <a:lnTo>
                  <a:pt x="1418212" y="0"/>
                </a:lnTo>
                <a:lnTo>
                  <a:pt x="1418212" y="1284127"/>
                </a:lnTo>
                <a:lnTo>
                  <a:pt x="0" y="128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4379" y="1647825"/>
            <a:ext cx="7564842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pl-PL" sz="4500" dirty="0">
                <a:solidFill>
                  <a:srgbClr val="03A8E8"/>
                </a:solidFill>
                <a:latin typeface="Roboto Bold"/>
              </a:rPr>
              <a:t>Call for </a:t>
            </a:r>
            <a:r>
              <a:rPr lang="pl-PL" sz="4500" dirty="0" err="1">
                <a:solidFill>
                  <a:srgbClr val="03A8E8"/>
                </a:solidFill>
                <a:latin typeface="Roboto Bold"/>
              </a:rPr>
              <a:t>action</a:t>
            </a: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100F0D"/>
                </a:solidFill>
                <a:latin typeface="Roboto"/>
              </a:rPr>
              <a:t>Give your audience a reason to respond to your post - ask for feedback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7656" y="2194887"/>
            <a:ext cx="1225970" cy="1072540"/>
          </a:xfrm>
          <a:custGeom>
            <a:avLst/>
            <a:gdLst/>
            <a:ahLst/>
            <a:cxnLst/>
            <a:rect l="l" t="t" r="r" b="b"/>
            <a:pathLst>
              <a:path w="1225970" h="1072540">
                <a:moveTo>
                  <a:pt x="0" y="0"/>
                </a:moveTo>
                <a:lnTo>
                  <a:pt x="1225970" y="0"/>
                </a:lnTo>
                <a:lnTo>
                  <a:pt x="1225970" y="1072539"/>
                </a:lnTo>
                <a:lnTo>
                  <a:pt x="0" y="107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54480" y="1244346"/>
            <a:ext cx="927692" cy="927692"/>
          </a:xfrm>
          <a:custGeom>
            <a:avLst/>
            <a:gdLst/>
            <a:ahLst/>
            <a:cxnLst/>
            <a:rect l="l" t="t" r="r" b="b"/>
            <a:pathLst>
              <a:path w="927692" h="927692">
                <a:moveTo>
                  <a:pt x="0" y="0"/>
                </a:moveTo>
                <a:lnTo>
                  <a:pt x="927692" y="0"/>
                </a:lnTo>
                <a:lnTo>
                  <a:pt x="927692" y="927692"/>
                </a:lnTo>
                <a:lnTo>
                  <a:pt x="0" y="92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56478">
            <a:off x="7834743" y="4853405"/>
            <a:ext cx="1003306" cy="877742"/>
          </a:xfrm>
          <a:custGeom>
            <a:avLst/>
            <a:gdLst/>
            <a:ahLst/>
            <a:cxnLst/>
            <a:rect l="l" t="t" r="r" b="b"/>
            <a:pathLst>
              <a:path w="1003306" h="877742">
                <a:moveTo>
                  <a:pt x="0" y="0"/>
                </a:moveTo>
                <a:lnTo>
                  <a:pt x="1003305" y="0"/>
                </a:lnTo>
                <a:lnTo>
                  <a:pt x="1003305" y="877742"/>
                </a:lnTo>
                <a:lnTo>
                  <a:pt x="0" y="87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65319" y="4374076"/>
            <a:ext cx="716853" cy="716853"/>
          </a:xfrm>
          <a:custGeom>
            <a:avLst/>
            <a:gdLst/>
            <a:ahLst/>
            <a:cxnLst/>
            <a:rect l="l" t="t" r="r" b="b"/>
            <a:pathLst>
              <a:path w="716853" h="716853">
                <a:moveTo>
                  <a:pt x="0" y="0"/>
                </a:moveTo>
                <a:lnTo>
                  <a:pt x="716853" y="0"/>
                </a:lnTo>
                <a:lnTo>
                  <a:pt x="716853" y="716853"/>
                </a:lnTo>
                <a:lnTo>
                  <a:pt x="0" y="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24279">
            <a:off x="4956406" y="1451481"/>
            <a:ext cx="1225970" cy="1072540"/>
          </a:xfrm>
          <a:custGeom>
            <a:avLst/>
            <a:gdLst/>
            <a:ahLst/>
            <a:cxnLst/>
            <a:rect l="l" t="t" r="r" b="b"/>
            <a:pathLst>
              <a:path w="1225970" h="1072540">
                <a:moveTo>
                  <a:pt x="0" y="0"/>
                </a:moveTo>
                <a:lnTo>
                  <a:pt x="1225970" y="0"/>
                </a:lnTo>
                <a:lnTo>
                  <a:pt x="1225970" y="1072540"/>
                </a:lnTo>
                <a:lnTo>
                  <a:pt x="0" y="1072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866" y="585944"/>
            <a:ext cx="839583" cy="839583"/>
          </a:xfrm>
          <a:custGeom>
            <a:avLst/>
            <a:gdLst/>
            <a:ahLst/>
            <a:cxnLst/>
            <a:rect l="l" t="t" r="r" b="b"/>
            <a:pathLst>
              <a:path w="839583" h="839583">
                <a:moveTo>
                  <a:pt x="0" y="0"/>
                </a:moveTo>
                <a:lnTo>
                  <a:pt x="839583" y="0"/>
                </a:lnTo>
                <a:lnTo>
                  <a:pt x="839583" y="839583"/>
                </a:lnTo>
                <a:lnTo>
                  <a:pt x="0" y="839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218303">
            <a:off x="6548946" y="5814225"/>
            <a:ext cx="964163" cy="843498"/>
          </a:xfrm>
          <a:custGeom>
            <a:avLst/>
            <a:gdLst/>
            <a:ahLst/>
            <a:cxnLst/>
            <a:rect l="l" t="t" r="r" b="b"/>
            <a:pathLst>
              <a:path w="964163" h="843498">
                <a:moveTo>
                  <a:pt x="0" y="0"/>
                </a:moveTo>
                <a:lnTo>
                  <a:pt x="964164" y="0"/>
                </a:lnTo>
                <a:lnTo>
                  <a:pt x="964164" y="843498"/>
                </a:lnTo>
                <a:lnTo>
                  <a:pt x="0" y="843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76354" y="6235974"/>
            <a:ext cx="714287" cy="714287"/>
          </a:xfrm>
          <a:custGeom>
            <a:avLst/>
            <a:gdLst/>
            <a:ahLst/>
            <a:cxnLst/>
            <a:rect l="l" t="t" r="r" b="b"/>
            <a:pathLst>
              <a:path w="714287" h="714287">
                <a:moveTo>
                  <a:pt x="0" y="0"/>
                </a:moveTo>
                <a:lnTo>
                  <a:pt x="714287" y="0"/>
                </a:lnTo>
                <a:lnTo>
                  <a:pt x="714287" y="714287"/>
                </a:lnTo>
                <a:lnTo>
                  <a:pt x="0" y="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48657" y="1555014"/>
            <a:ext cx="2205703" cy="4364363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36660" r="-3666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492550" y="3572653"/>
            <a:ext cx="4836316" cy="1361678"/>
            <a:chOff x="0" y="9525"/>
            <a:chExt cx="6448421" cy="181557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9525"/>
              <a:ext cx="6448421" cy="1060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pl-PL" sz="2853" spc="57" dirty="0">
                  <a:solidFill>
                    <a:srgbClr val="BED72F"/>
                  </a:solidFill>
                  <a:latin typeface="Roboto Bold"/>
                </a:rPr>
                <a:t>WELCOME TO THE WORLD OF SOCIAL MEDIA</a:t>
              </a:r>
              <a:endParaRPr lang="en-US" sz="2853" spc="57" dirty="0">
                <a:solidFill>
                  <a:srgbClr val="BED72F"/>
                </a:solidFill>
                <a:latin typeface="Roboto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246499"/>
              <a:ext cx="6448421" cy="578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4237264" y="4417988"/>
            <a:ext cx="1279072" cy="1283740"/>
          </a:xfrm>
          <a:custGeom>
            <a:avLst/>
            <a:gdLst/>
            <a:ahLst/>
            <a:cxnLst/>
            <a:rect l="l" t="t" r="r" b="b"/>
            <a:pathLst>
              <a:path w="1279072" h="1283740">
                <a:moveTo>
                  <a:pt x="0" y="0"/>
                </a:moveTo>
                <a:lnTo>
                  <a:pt x="1279072" y="0"/>
                </a:lnTo>
                <a:lnTo>
                  <a:pt x="1279072" y="1283739"/>
                </a:lnTo>
                <a:lnTo>
                  <a:pt x="0" y="128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4379" y="1515110"/>
            <a:ext cx="7564842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pl-PL" sz="4500" dirty="0" err="1">
                <a:solidFill>
                  <a:srgbClr val="03A8E8"/>
                </a:solidFill>
                <a:latin typeface="Roboto Bold"/>
              </a:rPr>
              <a:t>Use</a:t>
            </a:r>
            <a:r>
              <a:rPr lang="pl-PL" sz="4500" dirty="0">
                <a:solidFill>
                  <a:srgbClr val="03A8E8"/>
                </a:solidFill>
                <a:latin typeface="Roboto Bold"/>
              </a:rPr>
              <a:t> </a:t>
            </a:r>
            <a:r>
              <a:rPr lang="pl-PL" sz="4500" dirty="0" err="1">
                <a:solidFill>
                  <a:srgbClr val="03A8E8"/>
                </a:solidFill>
                <a:latin typeface="Roboto Bold"/>
              </a:rPr>
              <a:t>emojis</a:t>
            </a: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endParaRPr lang="en-US" sz="4500" dirty="0">
              <a:solidFill>
                <a:srgbClr val="03A8E8"/>
              </a:solidFill>
              <a:latin typeface="Roboto Bold"/>
            </a:endParaRPr>
          </a:p>
          <a:p>
            <a:pPr algn="ctr">
              <a:lnSpc>
                <a:spcPts val="3300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Emoji 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express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emotions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, and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thanks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to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their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colours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they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have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positive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effect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on the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visibility</a:t>
            </a:r>
            <a:r>
              <a:rPr lang="pl-PL" sz="3000" dirty="0">
                <a:solidFill>
                  <a:srgbClr val="000000"/>
                </a:solidFill>
                <a:latin typeface="Roboto"/>
              </a:rPr>
              <a:t> of the </a:t>
            </a:r>
            <a:r>
              <a:rPr lang="pl-PL" sz="3000" dirty="0" err="1">
                <a:solidFill>
                  <a:srgbClr val="000000"/>
                </a:solidFill>
                <a:latin typeface="Roboto"/>
              </a:rPr>
              <a:t>posts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300"/>
              </a:lnSpc>
            </a:pPr>
            <a:endParaRPr lang="en-US" sz="3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3" name="Group 3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975154" y="4403109"/>
            <a:ext cx="1803291" cy="1380338"/>
          </a:xfrm>
          <a:custGeom>
            <a:avLst/>
            <a:gdLst/>
            <a:ahLst/>
            <a:cxnLst/>
            <a:rect l="l" t="t" r="r" b="b"/>
            <a:pathLst>
              <a:path w="1803291" h="1380338">
                <a:moveTo>
                  <a:pt x="0" y="0"/>
                </a:moveTo>
                <a:lnTo>
                  <a:pt x="1803292" y="0"/>
                </a:lnTo>
                <a:lnTo>
                  <a:pt x="1803292" y="1380338"/>
                </a:lnTo>
                <a:lnTo>
                  <a:pt x="0" y="138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6616" y="1301812"/>
            <a:ext cx="7700367" cy="30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dirty="0" err="1">
                <a:solidFill>
                  <a:srgbClr val="1D9BF0"/>
                </a:solidFill>
                <a:latin typeface="Roboto Bold"/>
              </a:rPr>
              <a:t>Publi</a:t>
            </a:r>
            <a:r>
              <a:rPr lang="pl-PL" sz="4500" dirty="0" err="1">
                <a:solidFill>
                  <a:srgbClr val="1D9BF0"/>
                </a:solidFill>
                <a:latin typeface="Roboto Bold"/>
              </a:rPr>
              <a:t>sh</a:t>
            </a:r>
            <a:r>
              <a:rPr lang="pl-PL" sz="4500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pl-PL" sz="4500" dirty="0" err="1">
                <a:solidFill>
                  <a:srgbClr val="1D9BF0"/>
                </a:solidFill>
                <a:latin typeface="Roboto Bold"/>
              </a:rPr>
              <a:t>interesting</a:t>
            </a:r>
            <a:r>
              <a:rPr lang="pl-PL" sz="4500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pl-PL" sz="4500" dirty="0" err="1">
                <a:solidFill>
                  <a:srgbClr val="1D9BF0"/>
                </a:solidFill>
                <a:latin typeface="Roboto Bold"/>
              </a:rPr>
              <a:t>photos</a:t>
            </a:r>
            <a:r>
              <a:rPr lang="pl-PL" sz="4500" dirty="0">
                <a:solidFill>
                  <a:srgbClr val="1D9BF0"/>
                </a:solidFill>
                <a:latin typeface="Roboto Bold"/>
              </a:rPr>
              <a:t> and </a:t>
            </a:r>
            <a:r>
              <a:rPr lang="pl-PL" sz="4500" dirty="0" err="1">
                <a:solidFill>
                  <a:srgbClr val="1D9BF0"/>
                </a:solidFill>
                <a:latin typeface="Roboto Bold"/>
              </a:rPr>
              <a:t>videos</a:t>
            </a:r>
            <a:endParaRPr lang="en-US" sz="4500" dirty="0">
              <a:solidFill>
                <a:srgbClr val="1D9BF0"/>
              </a:solidFill>
              <a:latin typeface="Roboto Bold"/>
            </a:endParaRPr>
          </a:p>
          <a:p>
            <a:pPr algn="ctr">
              <a:lnSpc>
                <a:spcPts val="4950"/>
              </a:lnSpc>
              <a:spcBef>
                <a:spcPct val="0"/>
              </a:spcBef>
            </a:pPr>
            <a:endParaRPr lang="en-US" sz="4500" dirty="0">
              <a:solidFill>
                <a:srgbClr val="1D9BF0"/>
              </a:solidFill>
              <a:latin typeface="Roboto Bold"/>
            </a:endParaRP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This element most often determines whether the recipient will stop while browsing the posts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780" y="164037"/>
            <a:ext cx="6626241" cy="3224160"/>
          </a:xfrm>
          <a:custGeom>
            <a:avLst/>
            <a:gdLst/>
            <a:ahLst/>
            <a:cxnLst/>
            <a:rect l="l" t="t" r="r" b="b"/>
            <a:pathLst>
              <a:path w="6626241" h="3224160">
                <a:moveTo>
                  <a:pt x="0" y="0"/>
                </a:moveTo>
                <a:lnTo>
                  <a:pt x="6626242" y="0"/>
                </a:lnTo>
                <a:lnTo>
                  <a:pt x="6626242" y="3224160"/>
                </a:lnTo>
                <a:lnTo>
                  <a:pt x="0" y="322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68797" y="2288146"/>
            <a:ext cx="2687970" cy="3082684"/>
          </a:xfrm>
          <a:custGeom>
            <a:avLst/>
            <a:gdLst/>
            <a:ahLst/>
            <a:cxnLst/>
            <a:rect l="l" t="t" r="r" b="b"/>
            <a:pathLst>
              <a:path w="2687970" h="3082684">
                <a:moveTo>
                  <a:pt x="0" y="0"/>
                </a:moveTo>
                <a:lnTo>
                  <a:pt x="2687969" y="0"/>
                </a:lnTo>
                <a:lnTo>
                  <a:pt x="2687969" y="3082684"/>
                </a:lnTo>
                <a:lnTo>
                  <a:pt x="0" y="308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706" t="-32351" r="-56802" b="-76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80" y="3517793"/>
            <a:ext cx="3209913" cy="3649859"/>
          </a:xfrm>
          <a:custGeom>
            <a:avLst/>
            <a:gdLst/>
            <a:ahLst/>
            <a:cxnLst/>
            <a:rect l="l" t="t" r="r" b="b"/>
            <a:pathLst>
              <a:path w="3209913" h="3649859">
                <a:moveTo>
                  <a:pt x="0" y="0"/>
                </a:moveTo>
                <a:lnTo>
                  <a:pt x="3209913" y="0"/>
                </a:lnTo>
                <a:lnTo>
                  <a:pt x="3209913" y="3649859"/>
                </a:lnTo>
                <a:lnTo>
                  <a:pt x="0" y="3649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549" t="-32675" r="-56588" b="-78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50901" y="3574007"/>
            <a:ext cx="3140288" cy="3593645"/>
          </a:xfrm>
          <a:custGeom>
            <a:avLst/>
            <a:gdLst/>
            <a:ahLst/>
            <a:cxnLst/>
            <a:rect l="l" t="t" r="r" b="b"/>
            <a:pathLst>
              <a:path w="3140288" h="3593645">
                <a:moveTo>
                  <a:pt x="0" y="0"/>
                </a:moveTo>
                <a:lnTo>
                  <a:pt x="3140288" y="0"/>
                </a:lnTo>
                <a:lnTo>
                  <a:pt x="3140288" y="3593645"/>
                </a:lnTo>
                <a:lnTo>
                  <a:pt x="0" y="3593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296" t="-32574" r="-57088" b="-81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3021" y="347336"/>
            <a:ext cx="4809139" cy="2368731"/>
          </a:xfrm>
          <a:custGeom>
            <a:avLst/>
            <a:gdLst/>
            <a:ahLst/>
            <a:cxnLst/>
            <a:rect l="l" t="t" r="r" b="b"/>
            <a:pathLst>
              <a:path w="4809139" h="2368731">
                <a:moveTo>
                  <a:pt x="0" y="0"/>
                </a:moveTo>
                <a:lnTo>
                  <a:pt x="4809139" y="0"/>
                </a:lnTo>
                <a:lnTo>
                  <a:pt x="4809139" y="2368731"/>
                </a:lnTo>
                <a:lnTo>
                  <a:pt x="0" y="23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3021" y="2850684"/>
            <a:ext cx="3605146" cy="4151872"/>
          </a:xfrm>
          <a:custGeom>
            <a:avLst/>
            <a:gdLst/>
            <a:ahLst/>
            <a:cxnLst/>
            <a:rect l="l" t="t" r="r" b="b"/>
            <a:pathLst>
              <a:path w="3605146" h="4151872">
                <a:moveTo>
                  <a:pt x="0" y="0"/>
                </a:moveTo>
                <a:lnTo>
                  <a:pt x="3605147" y="0"/>
                </a:lnTo>
                <a:lnTo>
                  <a:pt x="3605147" y="4151873"/>
                </a:lnTo>
                <a:lnTo>
                  <a:pt x="0" y="415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74920" y="347336"/>
            <a:ext cx="3985896" cy="4579285"/>
          </a:xfrm>
          <a:custGeom>
            <a:avLst/>
            <a:gdLst/>
            <a:ahLst/>
            <a:cxnLst/>
            <a:rect l="l" t="t" r="r" b="b"/>
            <a:pathLst>
              <a:path w="3985896" h="4579285">
                <a:moveTo>
                  <a:pt x="0" y="0"/>
                </a:moveTo>
                <a:lnTo>
                  <a:pt x="3985896" y="0"/>
                </a:lnTo>
                <a:lnTo>
                  <a:pt x="3985896" y="4579285"/>
                </a:lnTo>
                <a:lnTo>
                  <a:pt x="0" y="457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097" y="165225"/>
            <a:ext cx="5865315" cy="2813681"/>
          </a:xfrm>
          <a:custGeom>
            <a:avLst/>
            <a:gdLst/>
            <a:ahLst/>
            <a:cxnLst/>
            <a:rect l="l" t="t" r="r" b="b"/>
            <a:pathLst>
              <a:path w="5865315" h="2813681">
                <a:moveTo>
                  <a:pt x="0" y="0"/>
                </a:moveTo>
                <a:lnTo>
                  <a:pt x="5865315" y="0"/>
                </a:lnTo>
                <a:lnTo>
                  <a:pt x="5865315" y="2813681"/>
                </a:lnTo>
                <a:lnTo>
                  <a:pt x="0" y="2813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097" y="3154186"/>
            <a:ext cx="3825633" cy="3848370"/>
          </a:xfrm>
          <a:custGeom>
            <a:avLst/>
            <a:gdLst/>
            <a:ahLst/>
            <a:cxnLst/>
            <a:rect l="l" t="t" r="r" b="b"/>
            <a:pathLst>
              <a:path w="3825633" h="3848370">
                <a:moveTo>
                  <a:pt x="0" y="0"/>
                </a:moveTo>
                <a:lnTo>
                  <a:pt x="3825633" y="0"/>
                </a:lnTo>
                <a:lnTo>
                  <a:pt x="3825633" y="3848371"/>
                </a:lnTo>
                <a:lnTo>
                  <a:pt x="0" y="3848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16611" y="1435416"/>
            <a:ext cx="3400751" cy="4444367"/>
          </a:xfrm>
          <a:custGeom>
            <a:avLst/>
            <a:gdLst/>
            <a:ahLst/>
            <a:cxnLst/>
            <a:rect l="l" t="t" r="r" b="b"/>
            <a:pathLst>
              <a:path w="3400751" h="4444367">
                <a:moveTo>
                  <a:pt x="0" y="0"/>
                </a:moveTo>
                <a:lnTo>
                  <a:pt x="3400751" y="0"/>
                </a:lnTo>
                <a:lnTo>
                  <a:pt x="3400751" y="4444368"/>
                </a:lnTo>
                <a:lnTo>
                  <a:pt x="0" y="4444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0938"/>
            <a:ext cx="9753600" cy="5577385"/>
          </a:xfrm>
          <a:custGeom>
            <a:avLst/>
            <a:gdLst/>
            <a:ahLst/>
            <a:cxnLst/>
            <a:rect l="l" t="t" r="r" b="b"/>
            <a:pathLst>
              <a:path w="9753600" h="5577385">
                <a:moveTo>
                  <a:pt x="0" y="0"/>
                </a:moveTo>
                <a:lnTo>
                  <a:pt x="9753600" y="0"/>
                </a:lnTo>
                <a:lnTo>
                  <a:pt x="9753600" y="5577385"/>
                </a:lnTo>
                <a:lnTo>
                  <a:pt x="0" y="557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" t="-1688" r="-9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75312" y="760095"/>
            <a:ext cx="744676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0"/>
              </a:lnSpc>
              <a:spcBef>
                <a:spcPct val="0"/>
              </a:spcBef>
            </a:pPr>
            <a:r>
              <a:rPr lang="pl-PL" sz="4000" dirty="0" err="1">
                <a:solidFill>
                  <a:srgbClr val="1D9BF0"/>
                </a:solidFill>
                <a:latin typeface="Roboto Bold"/>
              </a:rPr>
              <a:t>Stage</a:t>
            </a:r>
            <a:r>
              <a:rPr lang="en-US" sz="4000" dirty="0">
                <a:solidFill>
                  <a:srgbClr val="1D9BF0"/>
                </a:solidFill>
                <a:latin typeface="Roboto Bold"/>
              </a:rPr>
              <a:t> 3: </a:t>
            </a:r>
            <a:r>
              <a:rPr lang="pl-PL" sz="4000" dirty="0">
                <a:solidFill>
                  <a:srgbClr val="1D9BF0"/>
                </a:solidFill>
                <a:latin typeface="Roboto Bold"/>
              </a:rPr>
              <a:t>How to </a:t>
            </a:r>
            <a:r>
              <a:rPr lang="pl-PL" sz="4000" dirty="0" err="1">
                <a:solidFill>
                  <a:srgbClr val="1D9BF0"/>
                </a:solidFill>
                <a:latin typeface="Roboto Bold"/>
              </a:rPr>
              <a:t>write</a:t>
            </a:r>
            <a:r>
              <a:rPr lang="pl-PL" sz="4000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pl-PL" sz="4000" dirty="0" err="1">
                <a:solidFill>
                  <a:srgbClr val="1D9BF0"/>
                </a:solidFill>
                <a:latin typeface="Roboto Bold"/>
              </a:rPr>
              <a:t>interesting</a:t>
            </a:r>
            <a:r>
              <a:rPr lang="pl-PL" sz="4000" dirty="0">
                <a:solidFill>
                  <a:srgbClr val="1D9BF0"/>
                </a:solidFill>
                <a:latin typeface="Roboto Bold"/>
              </a:rPr>
              <a:t> </a:t>
            </a:r>
            <a:r>
              <a:rPr lang="pl-PL" sz="4000" dirty="0" err="1">
                <a:solidFill>
                  <a:srgbClr val="1D9BF0"/>
                </a:solidFill>
                <a:latin typeface="Roboto Bold"/>
              </a:rPr>
              <a:t>texts</a:t>
            </a:r>
            <a:r>
              <a:rPr lang="pl-PL" sz="4000" dirty="0">
                <a:solidFill>
                  <a:srgbClr val="1D9BF0"/>
                </a:solidFill>
                <a:latin typeface="Roboto Bold"/>
              </a:rPr>
              <a:t>? A </a:t>
            </a:r>
            <a:r>
              <a:rPr lang="pl-PL" sz="4000" dirty="0" err="1">
                <a:solidFill>
                  <a:srgbClr val="1D9BF0"/>
                </a:solidFill>
                <a:latin typeface="Roboto Bold"/>
              </a:rPr>
              <a:t>guide</a:t>
            </a:r>
            <a:endParaRPr lang="en-US" sz="4000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44898" y="1788232"/>
            <a:ext cx="5663803" cy="170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3"/>
              </a:lnSpc>
            </a:pPr>
            <a:r>
              <a:rPr lang="pl-PL" sz="9859" dirty="0">
                <a:solidFill>
                  <a:srgbClr val="FFFFFF"/>
                </a:solidFill>
                <a:latin typeface="Roboto Bold"/>
              </a:rPr>
              <a:t>IDEA</a:t>
            </a:r>
            <a:r>
              <a:rPr lang="en-US" sz="9859" dirty="0">
                <a:solidFill>
                  <a:srgbClr val="FFFFFF"/>
                </a:solidFill>
                <a:latin typeface="Roboto Bold"/>
              </a:rPr>
              <a:t>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6863" y="5618776"/>
            <a:ext cx="1297067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37602" y="2791251"/>
            <a:ext cx="5878396" cy="169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r>
              <a:rPr lang="en-US" sz="3237" dirty="0">
                <a:solidFill>
                  <a:srgbClr val="FFFFFF"/>
                </a:solidFill>
                <a:latin typeface="Roboto"/>
              </a:rPr>
              <a:t>Identify who you are writing to and why should someone read your text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8391" y="5618776"/>
            <a:ext cx="1614011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62402" y="1051769"/>
            <a:ext cx="636383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pl-PL" sz="5116" dirty="0">
                <a:solidFill>
                  <a:srgbClr val="FFFFFF"/>
                </a:solidFill>
                <a:latin typeface="Roboto Bold"/>
              </a:rPr>
              <a:t>WHO IS YOUR RECEPIENT</a:t>
            </a:r>
            <a:r>
              <a:rPr lang="en-US" sz="5116" dirty="0">
                <a:solidFill>
                  <a:srgbClr val="FFFFFF"/>
                </a:solidFill>
                <a:latin typeface="Roboto Bold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7" name="Group 7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5234" y="2819400"/>
            <a:ext cx="600313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Roboto"/>
              </a:rPr>
              <a:t>Use of keywords in titles matters for search engine optimization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296" y="5618776"/>
            <a:ext cx="1600200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6000" y="1172385"/>
            <a:ext cx="5029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3"/>
              </a:lnSpc>
            </a:pPr>
            <a:r>
              <a:rPr lang="pl-PL" sz="5184" dirty="0" err="1">
                <a:solidFill>
                  <a:srgbClr val="FFFFFF"/>
                </a:solidFill>
                <a:latin typeface="Roboto Bold"/>
              </a:rPr>
              <a:t>Make</a:t>
            </a:r>
            <a:r>
              <a:rPr lang="pl-PL" sz="5184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5184" dirty="0" err="1">
                <a:solidFill>
                  <a:srgbClr val="FFFFFF"/>
                </a:solidFill>
                <a:latin typeface="Roboto Bold"/>
              </a:rPr>
              <a:t>sure</a:t>
            </a:r>
            <a:r>
              <a:rPr lang="pl-PL" sz="5184" dirty="0">
                <a:solidFill>
                  <a:srgbClr val="FFFFFF"/>
                </a:solidFill>
                <a:latin typeface="Roboto Bold"/>
              </a:rPr>
              <a:t> the </a:t>
            </a:r>
            <a:r>
              <a:rPr lang="pl-PL" sz="5184" dirty="0" err="1">
                <a:solidFill>
                  <a:srgbClr val="FFFFFF"/>
                </a:solidFill>
                <a:latin typeface="Roboto Bold"/>
              </a:rPr>
              <a:t>title</a:t>
            </a:r>
            <a:r>
              <a:rPr lang="pl-PL" sz="5184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5184" dirty="0" err="1">
                <a:solidFill>
                  <a:srgbClr val="FFFFFF"/>
                </a:solidFill>
                <a:latin typeface="Roboto Bold"/>
              </a:rPr>
              <a:t>is</a:t>
            </a:r>
            <a:r>
              <a:rPr lang="pl-PL" sz="5184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5184" dirty="0" err="1">
                <a:solidFill>
                  <a:srgbClr val="FFFFFF"/>
                </a:solidFill>
                <a:latin typeface="Roboto Bold"/>
              </a:rPr>
              <a:t>good</a:t>
            </a:r>
            <a:endParaRPr lang="en-US" sz="5184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7" name="Group 7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3439EF-347D-5B4A-2179-7FD2C3DE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89AE41A-0727-F481-D28A-69F1F150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808466A-EAC7-9C94-DCD7-F2B484518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122" y="5618776"/>
            <a:ext cx="1728549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98749" y="1458090"/>
            <a:ext cx="695610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</a:pPr>
            <a:r>
              <a:rPr lang="en-US" sz="5189" dirty="0">
                <a:solidFill>
                  <a:srgbClr val="FFFFFF"/>
                </a:solidFill>
                <a:latin typeface="Roboto Bold"/>
              </a:rPr>
              <a:t>Address</a:t>
            </a:r>
            <a:r>
              <a:rPr lang="pl-PL" sz="5189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5189" dirty="0">
                <a:solidFill>
                  <a:srgbClr val="FFFFFF"/>
                </a:solidFill>
                <a:latin typeface="Roboto Bold"/>
              </a:rPr>
              <a:t>the reader</a:t>
            </a:r>
            <a:r>
              <a:rPr lang="pl-PL" sz="5189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5189" dirty="0">
                <a:solidFill>
                  <a:srgbClr val="FFFFFF"/>
                </a:solidFill>
                <a:latin typeface="Roboto Bold"/>
              </a:rPr>
              <a:t>directly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292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9753600" h="5486400">
                <a:moveTo>
                  <a:pt x="0" y="0"/>
                </a:moveTo>
                <a:lnTo>
                  <a:pt x="9753600" y="0"/>
                </a:lnTo>
                <a:lnTo>
                  <a:pt x="97536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6" t="-653" b="-65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47395" y="769620"/>
            <a:ext cx="677468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9"/>
              </a:lnSpc>
            </a:pPr>
            <a:r>
              <a:rPr lang="pl-PL" sz="3999" dirty="0" err="1">
                <a:solidFill>
                  <a:srgbClr val="1D9BF0"/>
                </a:solidFill>
                <a:latin typeface="Roboto Bold"/>
              </a:rPr>
              <a:t>Stage</a:t>
            </a:r>
            <a:r>
              <a:rPr lang="en-US" sz="3999" dirty="0">
                <a:solidFill>
                  <a:srgbClr val="1D9BF0"/>
                </a:solidFill>
                <a:latin typeface="Roboto Bold"/>
              </a:rPr>
              <a:t> 1: Types of social media vs effective messaging</a:t>
            </a: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547" y="5618776"/>
            <a:ext cx="1597700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6189" y="1439737"/>
            <a:ext cx="7312100" cy="30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</a:pPr>
            <a:r>
              <a:rPr lang="pl-PL" sz="5189" dirty="0">
                <a:solidFill>
                  <a:srgbClr val="FFFFFF"/>
                </a:solidFill>
                <a:latin typeface="Roboto Bold"/>
              </a:rPr>
              <a:t>Be </a:t>
            </a:r>
            <a:r>
              <a:rPr lang="pl-PL" sz="5189" dirty="0" err="1">
                <a:solidFill>
                  <a:srgbClr val="FFFFFF"/>
                </a:solidFill>
                <a:latin typeface="Roboto Bold"/>
              </a:rPr>
              <a:t>concise</a:t>
            </a:r>
            <a:r>
              <a:rPr lang="en-US" sz="5189" dirty="0">
                <a:solidFill>
                  <a:srgbClr val="FFFFFF"/>
                </a:solidFill>
                <a:latin typeface="Roboto Bold"/>
              </a:rPr>
              <a:t> </a:t>
            </a:r>
          </a:p>
          <a:p>
            <a:pPr algn="ctr">
              <a:lnSpc>
                <a:spcPts val="4498"/>
              </a:lnSpc>
            </a:pPr>
            <a:endParaRPr lang="en-US" sz="5189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4498"/>
              </a:lnSpc>
            </a:pPr>
            <a:r>
              <a:rPr lang="en-US" sz="4089" dirty="0">
                <a:solidFill>
                  <a:srgbClr val="FFFFFF"/>
                </a:solidFill>
                <a:latin typeface="Roboto"/>
              </a:rPr>
              <a:t>Try to divide </a:t>
            </a:r>
            <a:endParaRPr lang="pl-PL" sz="4089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4498"/>
              </a:lnSpc>
            </a:pPr>
            <a:r>
              <a:rPr lang="en-US" sz="4089" dirty="0">
                <a:solidFill>
                  <a:srgbClr val="FFFFFF"/>
                </a:solidFill>
                <a:latin typeface="Roboto"/>
              </a:rPr>
              <a:t>compound sentences </a:t>
            </a:r>
            <a:endParaRPr lang="pl-PL" sz="4089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4498"/>
              </a:lnSpc>
            </a:pPr>
            <a:r>
              <a:rPr lang="en-US" sz="4089" dirty="0">
                <a:solidFill>
                  <a:srgbClr val="FFFFFF"/>
                </a:solidFill>
                <a:latin typeface="Roboto"/>
              </a:rPr>
              <a:t>into singular ones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020" y="5618776"/>
            <a:ext cx="1636752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88656" y="1778690"/>
            <a:ext cx="67375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276" dirty="0">
                <a:solidFill>
                  <a:srgbClr val="FFFFFF"/>
                </a:solidFill>
                <a:latin typeface="Roboto Bold"/>
              </a:rPr>
              <a:t>Look for imagination-stimulating comparisons, metaphors and stories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0539" y="5618776"/>
            <a:ext cx="1529715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#7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0740" y="1016572"/>
            <a:ext cx="6555498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492" dirty="0">
                <a:solidFill>
                  <a:srgbClr val="FFFFFF"/>
                </a:solidFill>
                <a:latin typeface="Roboto Bold"/>
              </a:rPr>
              <a:t>Avoid the passive side, denials, generalities, platitudes and </a:t>
            </a:r>
            <a:r>
              <a:rPr lang="pl-PL" sz="3492" dirty="0" err="1">
                <a:solidFill>
                  <a:srgbClr val="FFFFFF"/>
                </a:solidFill>
                <a:latin typeface="Roboto Bold"/>
              </a:rPr>
              <a:t>specialist</a:t>
            </a:r>
            <a:r>
              <a:rPr lang="en-US" sz="3492" dirty="0">
                <a:solidFill>
                  <a:srgbClr val="FFFFFF"/>
                </a:solidFill>
                <a:latin typeface="Roboto Bold"/>
              </a:rPr>
              <a:t> vocabulary known only to you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271305" y="3414809"/>
            <a:ext cx="7101868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Roboto"/>
              </a:rPr>
              <a:t>(Unless you are writing a text </a:t>
            </a:r>
            <a:endParaRPr lang="pl-PL" sz="2999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Roboto"/>
              </a:rPr>
              <a:t>dedicated to specific industry)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013" y="5618776"/>
            <a:ext cx="1568767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78925" y="2183156"/>
            <a:ext cx="5995750" cy="83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7"/>
              </a:lnSpc>
              <a:spcBef>
                <a:spcPct val="0"/>
              </a:spcBef>
            </a:pPr>
            <a:r>
              <a:rPr lang="pl-PL" sz="5733" dirty="0" err="1">
                <a:solidFill>
                  <a:srgbClr val="FFFFFF"/>
                </a:solidFill>
                <a:latin typeface="Roboto Bold"/>
              </a:rPr>
              <a:t>Use</a:t>
            </a:r>
            <a:r>
              <a:rPr lang="pl-PL" sz="5733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5733" dirty="0" err="1">
                <a:solidFill>
                  <a:srgbClr val="FFFFFF"/>
                </a:solidFill>
                <a:latin typeface="Roboto Bold"/>
              </a:rPr>
              <a:t>bullet</a:t>
            </a:r>
            <a:r>
              <a:rPr lang="pl-PL" sz="5733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5733" dirty="0" err="1">
                <a:solidFill>
                  <a:srgbClr val="FFFFFF"/>
                </a:solidFill>
                <a:latin typeface="Roboto Bold"/>
              </a:rPr>
              <a:t>points</a:t>
            </a:r>
            <a:endParaRPr lang="en-US" sz="5733" dirty="0">
              <a:solidFill>
                <a:srgbClr val="FFFFFF"/>
              </a:solidFill>
              <a:latin typeface="Robot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5236" y="5618776"/>
            <a:ext cx="1620322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0828" y="1510419"/>
            <a:ext cx="6525409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7"/>
              </a:lnSpc>
            </a:pPr>
            <a:r>
              <a:rPr lang="pl-PL" sz="5833" dirty="0" err="1">
                <a:solidFill>
                  <a:srgbClr val="FFFFFF"/>
                </a:solidFill>
                <a:latin typeface="Roboto Bold"/>
              </a:rPr>
              <a:t>Check</a:t>
            </a:r>
            <a:r>
              <a:rPr lang="pl-PL" sz="5833" dirty="0">
                <a:solidFill>
                  <a:srgbClr val="FFFFFF"/>
                </a:solidFill>
                <a:latin typeface="Roboto Bold"/>
              </a:rPr>
              <a:t> the </a:t>
            </a:r>
            <a:r>
              <a:rPr lang="pl-PL" sz="5833" dirty="0" err="1">
                <a:solidFill>
                  <a:srgbClr val="FFFFFF"/>
                </a:solidFill>
                <a:latin typeface="Roboto Bold"/>
              </a:rPr>
              <a:t>text</a:t>
            </a:r>
            <a:endParaRPr lang="en-US" sz="5833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3887"/>
              </a:lnSpc>
            </a:pPr>
            <a:endParaRPr lang="en-US" sz="5833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3533" dirty="0">
                <a:solidFill>
                  <a:srgbClr val="FFFFFF"/>
                </a:solidFill>
                <a:latin typeface="Roboto"/>
              </a:rPr>
              <a:t>Take a walk, get some sleep and check the text again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5396" y="0"/>
            <a:ext cx="7842807" cy="7315200"/>
          </a:xfrm>
          <a:custGeom>
            <a:avLst/>
            <a:gdLst/>
            <a:ahLst/>
            <a:cxnLst/>
            <a:rect l="l" t="t" r="r" b="b"/>
            <a:pathLst>
              <a:path w="7842807" h="7315200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5618776"/>
            <a:ext cx="2204134" cy="142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6"/>
              </a:lnSpc>
              <a:spcBef>
                <a:spcPct val="0"/>
              </a:spcBef>
            </a:pPr>
            <a:r>
              <a:rPr lang="en-US" sz="9905">
                <a:solidFill>
                  <a:srgbClr val="696F01"/>
                </a:solidFill>
                <a:latin typeface="Kollektif"/>
              </a:rPr>
              <a:t>#10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7618" y="1408425"/>
            <a:ext cx="6389243" cy="252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</a:pPr>
            <a:r>
              <a:rPr lang="en-US" sz="4267" dirty="0">
                <a:solidFill>
                  <a:srgbClr val="FFFFFF"/>
                </a:solidFill>
                <a:latin typeface="Roboto Bold"/>
              </a:rPr>
              <a:t>Edit and update previously published texts</a:t>
            </a:r>
            <a:endParaRPr lang="pl-PL" sz="4267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4694"/>
              </a:lnSpc>
            </a:pPr>
            <a:endParaRPr lang="en-US" sz="4267" dirty="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2843"/>
              </a:lnSpc>
              <a:spcBef>
                <a:spcPct val="0"/>
              </a:spcBef>
            </a:pPr>
            <a:r>
              <a:rPr lang="en-US" sz="2585" dirty="0">
                <a:solidFill>
                  <a:srgbClr val="FFFFFF"/>
                </a:solidFill>
                <a:latin typeface="Roboto"/>
              </a:rPr>
              <a:t>This will positively affect the positioning of texts and </a:t>
            </a:r>
            <a:r>
              <a:rPr lang="pl-PL" sz="2585" dirty="0" err="1">
                <a:solidFill>
                  <a:srgbClr val="FFFFFF"/>
                </a:solidFill>
                <a:latin typeface="Roboto"/>
              </a:rPr>
              <a:t>lengthen</a:t>
            </a:r>
            <a:r>
              <a:rPr lang="pl-PL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pl-PL" sz="2585" dirty="0" err="1">
                <a:solidFill>
                  <a:srgbClr val="FFFFFF"/>
                </a:solidFill>
                <a:latin typeface="Roboto"/>
              </a:rPr>
              <a:t>their</a:t>
            </a:r>
            <a:r>
              <a:rPr lang="pl-PL" sz="258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585" dirty="0">
                <a:solidFill>
                  <a:srgbClr val="FFFFFF"/>
                </a:solidFill>
                <a:latin typeface="Roboto"/>
              </a:rPr>
              <a:t>life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4141"/>
            <a:ext cx="9753600" cy="5346727"/>
          </a:xfrm>
          <a:custGeom>
            <a:avLst/>
            <a:gdLst/>
            <a:ahLst/>
            <a:cxnLst/>
            <a:rect l="l" t="t" r="r" b="b"/>
            <a:pathLst>
              <a:path w="9753600" h="5346727">
                <a:moveTo>
                  <a:pt x="0" y="0"/>
                </a:moveTo>
                <a:lnTo>
                  <a:pt x="9753600" y="0"/>
                </a:lnTo>
                <a:lnTo>
                  <a:pt x="9753600" y="5346727"/>
                </a:lnTo>
                <a:lnTo>
                  <a:pt x="0" y="534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7" t="-9164" r="-24436" b="-4344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029924"/>
            <a:ext cx="794006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  <a:spcBef>
                <a:spcPct val="0"/>
              </a:spcBef>
            </a:pPr>
            <a:r>
              <a:rPr lang="pl-PL" sz="3999" dirty="0" err="1">
                <a:solidFill>
                  <a:srgbClr val="1D9BF0"/>
                </a:solidFill>
                <a:latin typeface="Kollektif Bold"/>
              </a:rPr>
              <a:t>Stage</a:t>
            </a:r>
            <a:r>
              <a:rPr lang="en-US" sz="3999" dirty="0">
                <a:solidFill>
                  <a:srgbClr val="1D9BF0"/>
                </a:solidFill>
                <a:latin typeface="Kollektif Bold"/>
              </a:rPr>
              <a:t> 4: </a:t>
            </a:r>
            <a:r>
              <a:rPr lang="pl-PL" sz="3999" dirty="0">
                <a:solidFill>
                  <a:srgbClr val="1D9BF0"/>
                </a:solidFill>
                <a:latin typeface="Kollektif Bold"/>
              </a:rPr>
              <a:t>How to </a:t>
            </a:r>
            <a:r>
              <a:rPr lang="pl-PL" sz="3999" dirty="0" err="1">
                <a:solidFill>
                  <a:srgbClr val="1D9BF0"/>
                </a:solidFill>
                <a:latin typeface="Kollektif Bold"/>
              </a:rPr>
              <a:t>write</a:t>
            </a:r>
            <a:r>
              <a:rPr lang="pl-PL" sz="3999" dirty="0">
                <a:solidFill>
                  <a:srgbClr val="1D9BF0"/>
                </a:solidFill>
                <a:latin typeface="Kollektif Bold"/>
              </a:rPr>
              <a:t> </a:t>
            </a:r>
            <a:r>
              <a:rPr lang="pl-PL" sz="3999" dirty="0" err="1">
                <a:solidFill>
                  <a:srgbClr val="1D9BF0"/>
                </a:solidFill>
                <a:latin typeface="Kollektif Bold"/>
              </a:rPr>
              <a:t>interesting</a:t>
            </a:r>
            <a:r>
              <a:rPr lang="pl-PL" sz="3999" dirty="0">
                <a:solidFill>
                  <a:srgbClr val="1D9BF0"/>
                </a:solidFill>
                <a:latin typeface="Kollektif Bold"/>
              </a:rPr>
              <a:t> </a:t>
            </a:r>
            <a:r>
              <a:rPr lang="pl-PL" sz="3999" dirty="0" err="1">
                <a:solidFill>
                  <a:srgbClr val="1D9BF0"/>
                </a:solidFill>
                <a:latin typeface="Kollektif Bold"/>
              </a:rPr>
              <a:t>texts</a:t>
            </a:r>
            <a:r>
              <a:rPr lang="en-US" sz="3999" dirty="0">
                <a:solidFill>
                  <a:srgbClr val="1D9BF0"/>
                </a:solidFill>
                <a:latin typeface="Kollektif Bold"/>
              </a:rPr>
              <a:t>? </a:t>
            </a:r>
          </a:p>
          <a:p>
            <a:pPr>
              <a:lnSpc>
                <a:spcPts val="4661"/>
              </a:lnSpc>
              <a:spcBef>
                <a:spcPct val="0"/>
              </a:spcBef>
            </a:pPr>
            <a:endParaRPr lang="en-US" sz="3999" dirty="0">
              <a:solidFill>
                <a:srgbClr val="1D9BF0"/>
              </a:solidFill>
              <a:latin typeface="Kollektif Bold"/>
            </a:endParaRPr>
          </a:p>
          <a:p>
            <a:pPr>
              <a:lnSpc>
                <a:spcPts val="6091"/>
              </a:lnSpc>
              <a:spcBef>
                <a:spcPct val="0"/>
              </a:spcBef>
            </a:pPr>
            <a:r>
              <a:rPr lang="pl-PL" sz="5537" dirty="0">
                <a:solidFill>
                  <a:srgbClr val="BED72F"/>
                </a:solidFill>
                <a:latin typeface="Kollektif Bold"/>
              </a:rPr>
              <a:t>EXERCISE</a:t>
            </a:r>
            <a:endParaRPr lang="en-US" sz="5537" dirty="0">
              <a:solidFill>
                <a:srgbClr val="BED72F"/>
              </a:solidFill>
              <a:latin typeface="Kollektif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3391424"/>
            <a:ext cx="2749775" cy="2189821"/>
          </a:xfrm>
          <a:custGeom>
            <a:avLst/>
            <a:gdLst/>
            <a:ahLst/>
            <a:cxnLst/>
            <a:rect l="l" t="t" r="r" b="b"/>
            <a:pathLst>
              <a:path w="2749775" h="2189821">
                <a:moveTo>
                  <a:pt x="0" y="0"/>
                </a:moveTo>
                <a:lnTo>
                  <a:pt x="2749775" y="0"/>
                </a:lnTo>
                <a:lnTo>
                  <a:pt x="2749775" y="2189821"/>
                </a:lnTo>
                <a:lnTo>
                  <a:pt x="0" y="2189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1363" y="1757134"/>
            <a:ext cx="7960717" cy="2044500"/>
            <a:chOff x="0" y="19049"/>
            <a:chExt cx="10614290" cy="2726001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49"/>
              <a:ext cx="1061429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89"/>
                </a:lnSpc>
              </a:pPr>
              <a:r>
                <a:rPr lang="en-US" sz="2899" dirty="0">
                  <a:solidFill>
                    <a:srgbClr val="100F0D"/>
                  </a:solidFill>
                  <a:latin typeface="Roboto"/>
                </a:rPr>
                <a:t>Write a text about the place shown on the card you received, using the knowledge gained during the workshop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23219"/>
              <a:ext cx="10614290" cy="421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5495" y="769620"/>
            <a:ext cx="4799154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40"/>
              </a:lnSpc>
            </a:pPr>
            <a:r>
              <a:rPr lang="pl-PL" sz="5400" dirty="0">
                <a:solidFill>
                  <a:srgbClr val="BED72F"/>
                </a:solidFill>
                <a:latin typeface="Kollektif Bold"/>
              </a:rPr>
              <a:t>EXERCISE</a:t>
            </a:r>
            <a:r>
              <a:rPr lang="en-US" sz="5400" dirty="0">
                <a:solidFill>
                  <a:srgbClr val="BED72F"/>
                </a:solidFill>
                <a:latin typeface="Kollektif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2126" y="4001432"/>
            <a:ext cx="5079954" cy="119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pl-PL" sz="2799" dirty="0" err="1">
                <a:solidFill>
                  <a:srgbClr val="100F0D"/>
                </a:solidFill>
                <a:latin typeface="Roboto Bold"/>
              </a:rPr>
              <a:t>Work</a:t>
            </a:r>
            <a:r>
              <a:rPr lang="pl-PL" sz="2799" dirty="0">
                <a:solidFill>
                  <a:srgbClr val="100F0D"/>
                </a:solidFill>
                <a:latin typeface="Roboto Bold"/>
              </a:rPr>
              <a:t> in </a:t>
            </a:r>
            <a:r>
              <a:rPr lang="pl-PL" sz="2799" dirty="0" err="1">
                <a:solidFill>
                  <a:srgbClr val="100F0D"/>
                </a:solidFill>
                <a:latin typeface="Roboto Bold"/>
              </a:rPr>
              <a:t>pairs</a:t>
            </a:r>
            <a:r>
              <a:rPr lang="en-US" sz="2799" dirty="0">
                <a:solidFill>
                  <a:srgbClr val="100F0D"/>
                </a:solidFill>
                <a:latin typeface="Roboto"/>
              </a:rPr>
              <a:t>. Exchange texts with your partner and share your observations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39943" y="2188829"/>
            <a:ext cx="3422316" cy="2926080"/>
          </a:xfrm>
          <a:custGeom>
            <a:avLst/>
            <a:gdLst/>
            <a:ahLst/>
            <a:cxnLst/>
            <a:rect l="l" t="t" r="r" b="b"/>
            <a:pathLst>
              <a:path w="3422316" h="2926080">
                <a:moveTo>
                  <a:pt x="0" y="0"/>
                </a:moveTo>
                <a:lnTo>
                  <a:pt x="3422316" y="0"/>
                </a:lnTo>
                <a:lnTo>
                  <a:pt x="342231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1520" y="3120176"/>
            <a:ext cx="4071474" cy="1077674"/>
            <a:chOff x="0" y="19051"/>
            <a:chExt cx="5428631" cy="1436898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51"/>
              <a:ext cx="542863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8"/>
                </a:lnSpc>
              </a:pPr>
              <a:r>
                <a:rPr lang="pl-PL" sz="3553" spc="71" dirty="0">
                  <a:solidFill>
                    <a:srgbClr val="BED72F"/>
                  </a:solidFill>
                  <a:latin typeface="Roboto Bold"/>
                </a:rPr>
                <a:t>LET’S TALK</a:t>
              </a:r>
              <a:endParaRPr lang="en-US" sz="3553" spc="71" dirty="0">
                <a:solidFill>
                  <a:srgbClr val="BED72F"/>
                </a:solidFill>
                <a:latin typeface="Robo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77352"/>
              <a:ext cx="5428631" cy="578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1520"/>
            <a:ext cx="9753600" cy="5229103"/>
          </a:xfrm>
          <a:custGeom>
            <a:avLst/>
            <a:gdLst/>
            <a:ahLst/>
            <a:cxnLst/>
            <a:rect l="l" t="t" r="r" b="b"/>
            <a:pathLst>
              <a:path w="9753600" h="5229103">
                <a:moveTo>
                  <a:pt x="0" y="0"/>
                </a:moveTo>
                <a:lnTo>
                  <a:pt x="9753600" y="0"/>
                </a:lnTo>
                <a:lnTo>
                  <a:pt x="9753600" y="5229103"/>
                </a:lnTo>
                <a:lnTo>
                  <a:pt x="0" y="5229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9" b="-280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369237"/>
            <a:ext cx="7620144" cy="241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3"/>
              </a:lnSpc>
              <a:spcBef>
                <a:spcPct val="0"/>
              </a:spcBef>
            </a:pPr>
            <a:r>
              <a:rPr lang="pl-PL" sz="4066" dirty="0" err="1">
                <a:solidFill>
                  <a:srgbClr val="1D9BF0"/>
                </a:solidFill>
                <a:latin typeface="Roboto Bold"/>
              </a:rPr>
              <a:t>Stage</a:t>
            </a:r>
            <a:r>
              <a:rPr lang="en-US" sz="4066" dirty="0">
                <a:solidFill>
                  <a:srgbClr val="1D9BF0"/>
                </a:solidFill>
                <a:latin typeface="Roboto Bold"/>
              </a:rPr>
              <a:t> 5: </a:t>
            </a:r>
            <a:r>
              <a:rPr lang="pl-PL" sz="4066" dirty="0" err="1">
                <a:solidFill>
                  <a:srgbClr val="1D9BF0"/>
                </a:solidFill>
                <a:latin typeface="Roboto Bold"/>
              </a:rPr>
              <a:t>Summary</a:t>
            </a:r>
            <a:r>
              <a:rPr lang="pl-PL" sz="4066" dirty="0">
                <a:solidFill>
                  <a:srgbClr val="1D9BF0"/>
                </a:solidFill>
                <a:latin typeface="Roboto Bold"/>
              </a:rPr>
              <a:t> and </a:t>
            </a:r>
            <a:r>
              <a:rPr lang="pl-PL" sz="4066" dirty="0" err="1">
                <a:solidFill>
                  <a:srgbClr val="1D9BF0"/>
                </a:solidFill>
                <a:latin typeface="Roboto Bold"/>
              </a:rPr>
              <a:t>conclusion</a:t>
            </a:r>
            <a:endParaRPr lang="en-US" sz="4066" dirty="0">
              <a:solidFill>
                <a:srgbClr val="1D9BF0"/>
              </a:solidFill>
              <a:latin typeface="Roboto Bold"/>
            </a:endParaRPr>
          </a:p>
          <a:p>
            <a:pPr>
              <a:lnSpc>
                <a:spcPts val="4473"/>
              </a:lnSpc>
              <a:spcBef>
                <a:spcPct val="0"/>
              </a:spcBef>
            </a:pPr>
            <a:endParaRPr lang="en-US" sz="4066" dirty="0">
              <a:solidFill>
                <a:srgbClr val="1D9BF0"/>
              </a:solidFill>
              <a:latin typeface="Roboto Bold"/>
            </a:endParaRPr>
          </a:p>
          <a:p>
            <a:pPr>
              <a:lnSpc>
                <a:spcPts val="5845"/>
              </a:lnSpc>
              <a:spcBef>
                <a:spcPct val="0"/>
              </a:spcBef>
            </a:pPr>
            <a:endParaRPr lang="en-US" sz="4066" dirty="0">
              <a:solidFill>
                <a:srgbClr val="1D9BF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750570"/>
            <a:ext cx="82905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4"/>
              </a:lnSpc>
            </a:pPr>
            <a:r>
              <a:rPr lang="pl-PL" sz="4094" dirty="0" err="1">
                <a:solidFill>
                  <a:srgbClr val="BED72F"/>
                </a:solidFill>
                <a:latin typeface="Roboto Bold"/>
              </a:rPr>
              <a:t>Over</a:t>
            </a:r>
            <a:r>
              <a:rPr lang="en-US" sz="4094" dirty="0">
                <a:solidFill>
                  <a:srgbClr val="BED72F"/>
                </a:solidFill>
                <a:latin typeface="Roboto Bold"/>
              </a:rPr>
              <a:t> 100</a:t>
            </a:r>
            <a:r>
              <a:rPr lang="en-US" sz="4094" dirty="0">
                <a:solidFill>
                  <a:srgbClr val="737373"/>
                </a:solidFill>
                <a:latin typeface="Roboto Bold"/>
              </a:rPr>
              <a:t> </a:t>
            </a:r>
            <a:r>
              <a:rPr lang="pl-PL" sz="4094" dirty="0" err="1">
                <a:solidFill>
                  <a:srgbClr val="737373"/>
                </a:solidFill>
                <a:latin typeface="Roboto Bold"/>
              </a:rPr>
              <a:t>types</a:t>
            </a:r>
            <a:r>
              <a:rPr lang="pl-PL" sz="4094" dirty="0">
                <a:solidFill>
                  <a:srgbClr val="737373"/>
                </a:solidFill>
                <a:latin typeface="Roboto Bold"/>
              </a:rPr>
              <a:t> of </a:t>
            </a:r>
            <a:r>
              <a:rPr lang="pl-PL" sz="4094" dirty="0" err="1">
                <a:solidFill>
                  <a:srgbClr val="737373"/>
                </a:solidFill>
                <a:latin typeface="Roboto Bold"/>
              </a:rPr>
              <a:t>social</a:t>
            </a:r>
            <a:r>
              <a:rPr lang="pl-PL" sz="4094" dirty="0">
                <a:solidFill>
                  <a:srgbClr val="737373"/>
                </a:solidFill>
                <a:latin typeface="Roboto Bold"/>
              </a:rPr>
              <a:t> media </a:t>
            </a:r>
            <a:r>
              <a:rPr lang="pl-PL" sz="4094" dirty="0" err="1">
                <a:solidFill>
                  <a:srgbClr val="737373"/>
                </a:solidFill>
                <a:latin typeface="Roboto Bold"/>
              </a:rPr>
              <a:t>around</a:t>
            </a:r>
            <a:r>
              <a:rPr lang="pl-PL" sz="4094" dirty="0">
                <a:solidFill>
                  <a:srgbClr val="737373"/>
                </a:solidFill>
                <a:latin typeface="Roboto Bold"/>
              </a:rPr>
              <a:t> the </a:t>
            </a:r>
            <a:r>
              <a:rPr lang="pl-PL" sz="4094" dirty="0" err="1">
                <a:solidFill>
                  <a:srgbClr val="737373"/>
                </a:solidFill>
                <a:latin typeface="Roboto Bold"/>
              </a:rPr>
              <a:t>world</a:t>
            </a:r>
            <a:r>
              <a:rPr lang="en-US" sz="4094" dirty="0">
                <a:solidFill>
                  <a:srgbClr val="737373"/>
                </a:solidFill>
                <a:latin typeface="Roboto Bold"/>
              </a:rPr>
              <a:t>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31520" y="2437861"/>
            <a:ext cx="8029886" cy="3267089"/>
          </a:xfrm>
          <a:custGeom>
            <a:avLst/>
            <a:gdLst/>
            <a:ahLst/>
            <a:cxnLst/>
            <a:rect l="l" t="t" r="r" b="b"/>
            <a:pathLst>
              <a:path w="8029886" h="3267089">
                <a:moveTo>
                  <a:pt x="0" y="0"/>
                </a:moveTo>
                <a:lnTo>
                  <a:pt x="8029886" y="0"/>
                </a:lnTo>
                <a:lnTo>
                  <a:pt x="8029886" y="3267090"/>
                </a:lnTo>
                <a:lnTo>
                  <a:pt x="0" y="326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002" b="-287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1493188"/>
            <a:ext cx="8290560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 dirty="0">
                <a:solidFill>
                  <a:srgbClr val="2F68B3"/>
                </a:solidFill>
                <a:latin typeface="Roboto Bold"/>
              </a:rPr>
              <a:t>Think about who your audience is and what goal you want to achieve</a:t>
            </a:r>
            <a:endParaRPr lang="pl-PL" sz="4001" dirty="0">
              <a:solidFill>
                <a:srgbClr val="2F68B3"/>
              </a:solidFill>
              <a:latin typeface="Roboto Bold"/>
            </a:endParaRPr>
          </a:p>
          <a:p>
            <a:pPr algn="ctr">
              <a:lnSpc>
                <a:spcPts val="4401"/>
              </a:lnSpc>
            </a:pPr>
            <a:endParaRPr lang="pl-PL" sz="4001" dirty="0">
              <a:solidFill>
                <a:srgbClr val="2F68B3"/>
              </a:solidFill>
              <a:latin typeface="Roboto Bold"/>
            </a:endParaRPr>
          </a:p>
          <a:p>
            <a:pPr algn="ctr">
              <a:lnSpc>
                <a:spcPts val="4401"/>
              </a:lnSpc>
            </a:pPr>
            <a:r>
              <a:rPr lang="en-US" sz="4001" dirty="0">
                <a:solidFill>
                  <a:srgbClr val="2F68B3"/>
                </a:solidFill>
                <a:latin typeface="Roboto Bold"/>
              </a:rPr>
              <a:t>Tailor your content and message appropriately to the type of social media</a:t>
            </a: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2029498"/>
            <a:ext cx="829056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</a:pPr>
            <a:r>
              <a:rPr lang="en-US" sz="4001" dirty="0">
                <a:solidFill>
                  <a:srgbClr val="C7D112"/>
                </a:solidFill>
                <a:latin typeface="Roboto Bold"/>
              </a:rPr>
              <a:t>A photo or graphic is an important part of communication and a key to effectively draw attention  to the content</a:t>
            </a: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2155039"/>
            <a:ext cx="829056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</a:pPr>
            <a:r>
              <a:rPr lang="en-US" sz="4197" dirty="0">
                <a:solidFill>
                  <a:srgbClr val="2F68B3"/>
                </a:solidFill>
                <a:latin typeface="Roboto Bold"/>
              </a:rPr>
              <a:t>Draw inspiration from the best practices available online</a:t>
            </a:r>
            <a:r>
              <a:rPr lang="pl-PL" sz="4197" dirty="0">
                <a:solidFill>
                  <a:srgbClr val="2F68B3"/>
                </a:solidFill>
                <a:latin typeface="Roboto Bold"/>
              </a:rPr>
              <a:t>,</a:t>
            </a:r>
            <a:r>
              <a:rPr lang="en-US" sz="4197" dirty="0">
                <a:solidFill>
                  <a:srgbClr val="2F68B3"/>
                </a:solidFill>
                <a:latin typeface="Roboto Bold"/>
              </a:rPr>
              <a:t> </a:t>
            </a:r>
            <a:endParaRPr lang="pl-PL" sz="4197" dirty="0">
              <a:solidFill>
                <a:srgbClr val="2F68B3"/>
              </a:solidFill>
              <a:latin typeface="Roboto Bold"/>
            </a:endParaRPr>
          </a:p>
          <a:p>
            <a:pPr algn="ctr">
              <a:lnSpc>
                <a:spcPts val="4616"/>
              </a:lnSpc>
            </a:pPr>
            <a:r>
              <a:rPr lang="en-US" sz="4197" dirty="0">
                <a:solidFill>
                  <a:srgbClr val="2F68B3"/>
                </a:solidFill>
                <a:latin typeface="Roboto Bold"/>
              </a:rPr>
              <a:t>stay up-to-date</a:t>
            </a: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109875"/>
            <a:ext cx="975360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</a:pPr>
            <a:r>
              <a:rPr lang="en-US" sz="4486" dirty="0">
                <a:solidFill>
                  <a:srgbClr val="BED72F"/>
                </a:solidFill>
                <a:latin typeface="Roboto Bold"/>
              </a:rPr>
              <a:t>Remember that social media posts like short and concise forms</a:t>
            </a: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983" y="2239527"/>
            <a:ext cx="748986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4"/>
              </a:lnSpc>
            </a:pPr>
            <a:r>
              <a:rPr lang="en-US" sz="5321" dirty="0">
                <a:solidFill>
                  <a:srgbClr val="C7D112"/>
                </a:solidFill>
                <a:latin typeface="Roboto Bold"/>
              </a:rPr>
              <a:t>Check the text carefully before publication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726" y="731520"/>
            <a:ext cx="2096137" cy="5852160"/>
          </a:xfrm>
          <a:custGeom>
            <a:avLst/>
            <a:gdLst/>
            <a:ahLst/>
            <a:cxnLst/>
            <a:rect l="l" t="t" r="r" b="b"/>
            <a:pathLst>
              <a:path w="2096137" h="5852160">
                <a:moveTo>
                  <a:pt x="0" y="0"/>
                </a:moveTo>
                <a:lnTo>
                  <a:pt x="2096137" y="0"/>
                </a:lnTo>
                <a:lnTo>
                  <a:pt x="209613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6800" y="2451035"/>
            <a:ext cx="4145280" cy="4375881"/>
            <a:chOff x="0" y="47625"/>
            <a:chExt cx="5527040" cy="5834508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5527040" cy="3026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pl-PL" sz="5400" dirty="0">
                  <a:solidFill>
                    <a:srgbClr val="1D9BF0"/>
                  </a:solidFill>
                  <a:latin typeface="Roboto Bold"/>
                </a:rPr>
                <a:t>THANK YOU</a:t>
              </a:r>
              <a:endParaRPr lang="en-US" sz="5400" dirty="0">
                <a:solidFill>
                  <a:srgbClr val="1D9BF0"/>
                </a:solidFill>
                <a:latin typeface="Roboto Bold"/>
              </a:endParaRPr>
            </a:p>
            <a:p>
              <a:pPr>
                <a:lnSpc>
                  <a:spcPts val="5940"/>
                </a:lnSpc>
              </a:pPr>
              <a:r>
                <a:rPr lang="pl-PL" sz="5400" dirty="0">
                  <a:solidFill>
                    <a:srgbClr val="1D9BF0"/>
                  </a:solidFill>
                  <a:latin typeface="Roboto"/>
                </a:rPr>
                <a:t>FOR ATTENTION</a:t>
              </a:r>
              <a:endParaRPr lang="en-US" sz="5400" dirty="0">
                <a:solidFill>
                  <a:srgbClr val="1D9BF0"/>
                </a:solidFill>
                <a:latin typeface="Robot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678543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07689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136836"/>
              <a:ext cx="5527040" cy="35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201" y="3886086"/>
            <a:ext cx="2564593" cy="2564593"/>
          </a:xfrm>
          <a:custGeom>
            <a:avLst/>
            <a:gdLst/>
            <a:ahLst/>
            <a:cxnLst/>
            <a:rect l="l" t="t" r="r" b="b"/>
            <a:pathLst>
              <a:path w="2564593" h="2564593">
                <a:moveTo>
                  <a:pt x="0" y="0"/>
                </a:moveTo>
                <a:lnTo>
                  <a:pt x="2564593" y="0"/>
                </a:lnTo>
                <a:lnTo>
                  <a:pt x="2564593" y="2564593"/>
                </a:lnTo>
                <a:lnTo>
                  <a:pt x="0" y="2564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6800" y="2108001"/>
            <a:ext cx="4345796" cy="3158552"/>
            <a:chOff x="0" y="28575"/>
            <a:chExt cx="5794394" cy="4211402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5794394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1"/>
                </a:lnSpc>
              </a:pPr>
              <a:r>
                <a:rPr lang="en-US" sz="3356" dirty="0">
                  <a:solidFill>
                    <a:srgbClr val="100F0D"/>
                  </a:solidFill>
                  <a:latin typeface="Roboto Bold"/>
                </a:rPr>
                <a:t>4,62 </a:t>
              </a:r>
              <a:r>
                <a:rPr lang="pl-PL" sz="3356" dirty="0">
                  <a:solidFill>
                    <a:srgbClr val="100F0D"/>
                  </a:solidFill>
                  <a:latin typeface="Roboto Bold"/>
                </a:rPr>
                <a:t>bilion </a:t>
              </a:r>
              <a:r>
                <a:rPr lang="pl-PL" sz="3356" dirty="0" err="1">
                  <a:solidFill>
                    <a:srgbClr val="100F0D"/>
                  </a:solidFill>
                  <a:latin typeface="Roboto Bold"/>
                </a:rPr>
                <a:t>social</a:t>
              </a:r>
              <a:r>
                <a:rPr lang="pl-PL" sz="3356" dirty="0">
                  <a:solidFill>
                    <a:srgbClr val="100F0D"/>
                  </a:solidFill>
                  <a:latin typeface="Roboto Bold"/>
                </a:rPr>
                <a:t> media </a:t>
              </a:r>
              <a:r>
                <a:rPr lang="pl-PL" sz="3356" dirty="0" err="1">
                  <a:solidFill>
                    <a:srgbClr val="100F0D"/>
                  </a:solidFill>
                  <a:latin typeface="Roboto Bold"/>
                </a:rPr>
                <a:t>users</a:t>
              </a:r>
              <a:endParaRPr lang="en-US" sz="3356" dirty="0">
                <a:solidFill>
                  <a:srgbClr val="100F0D"/>
                </a:solidFill>
                <a:latin typeface="Robot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51312"/>
              <a:ext cx="5794394" cy="198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pl-PL" sz="3020" spc="90" dirty="0" err="1">
                  <a:solidFill>
                    <a:srgbClr val="100F0D"/>
                  </a:solidFill>
                  <a:latin typeface="HK Grotesk Light Bold"/>
                </a:rPr>
                <a:t>Over</a:t>
              </a:r>
              <a:r>
                <a:rPr lang="en-US" sz="3020" spc="90" dirty="0">
                  <a:solidFill>
                    <a:srgbClr val="100F0D"/>
                  </a:solidFill>
                  <a:latin typeface="HK Grotesk Light Bold"/>
                </a:rPr>
                <a:t> 58% </a:t>
              </a:r>
              <a:r>
                <a:rPr lang="pl-PL" sz="3020" spc="90" dirty="0" err="1">
                  <a:solidFill>
                    <a:srgbClr val="100F0D"/>
                  </a:solidFill>
                  <a:latin typeface="HK Grotesk Light Bold"/>
                </a:rPr>
                <a:t>world’s</a:t>
              </a:r>
              <a:r>
                <a:rPr lang="pl-PL" sz="3020" spc="90" dirty="0">
                  <a:solidFill>
                    <a:srgbClr val="100F0D"/>
                  </a:solidFill>
                  <a:latin typeface="HK Grotesk Light Bold"/>
                </a:rPr>
                <a:t> </a:t>
              </a:r>
              <a:r>
                <a:rPr lang="pl-PL" sz="3020" spc="90" dirty="0" err="1">
                  <a:solidFill>
                    <a:srgbClr val="100F0D"/>
                  </a:solidFill>
                  <a:latin typeface="HK Grotesk Light Bold"/>
                </a:rPr>
                <a:t>population</a:t>
              </a:r>
              <a:r>
                <a:rPr lang="pl-PL" sz="3020" spc="90" dirty="0">
                  <a:solidFill>
                    <a:srgbClr val="100F0D"/>
                  </a:solidFill>
                  <a:latin typeface="HK Grotesk Light Bold"/>
                </a:rPr>
                <a:t> </a:t>
              </a:r>
              <a:r>
                <a:rPr lang="pl-PL" sz="3020" spc="90" dirty="0" err="1">
                  <a:solidFill>
                    <a:srgbClr val="100F0D"/>
                  </a:solidFill>
                  <a:latin typeface="HK Grotesk Light Bold"/>
                </a:rPr>
                <a:t>uses</a:t>
              </a:r>
              <a:r>
                <a:rPr lang="pl-PL" sz="3020" spc="90" dirty="0">
                  <a:solidFill>
                    <a:srgbClr val="100F0D"/>
                  </a:solidFill>
                  <a:latin typeface="HK Grotesk Light Bold"/>
                </a:rPr>
                <a:t> </a:t>
              </a:r>
              <a:r>
                <a:rPr lang="pl-PL" sz="3020" spc="90" dirty="0" err="1">
                  <a:solidFill>
                    <a:srgbClr val="100F0D"/>
                  </a:solidFill>
                  <a:latin typeface="HK Grotesk Light Bold"/>
                </a:rPr>
                <a:t>social</a:t>
              </a:r>
              <a:r>
                <a:rPr lang="pl-PL" sz="3020" spc="90" dirty="0">
                  <a:solidFill>
                    <a:srgbClr val="100F0D"/>
                  </a:solidFill>
                  <a:latin typeface="HK Grotesk Light Bold"/>
                </a:rPr>
                <a:t> media</a:t>
              </a:r>
              <a:endParaRPr lang="en-US" sz="3020" spc="90" dirty="0">
                <a:solidFill>
                  <a:srgbClr val="100F0D"/>
                </a:solidFill>
                <a:latin typeface="HK Grotesk Ligh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62666" y="997522"/>
            <a:ext cx="2881664" cy="2467425"/>
          </a:xfrm>
          <a:custGeom>
            <a:avLst/>
            <a:gdLst/>
            <a:ahLst/>
            <a:cxnLst/>
            <a:rect l="l" t="t" r="r" b="b"/>
            <a:pathLst>
              <a:path w="2881664" h="2467425">
                <a:moveTo>
                  <a:pt x="0" y="0"/>
                </a:moveTo>
                <a:lnTo>
                  <a:pt x="2881663" y="0"/>
                </a:lnTo>
                <a:lnTo>
                  <a:pt x="2881663" y="2467425"/>
                </a:lnTo>
                <a:lnTo>
                  <a:pt x="0" y="2467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2458243"/>
            <a:ext cx="8290560" cy="3475678"/>
          </a:xfrm>
          <a:custGeom>
            <a:avLst/>
            <a:gdLst/>
            <a:ahLst/>
            <a:cxnLst/>
            <a:rect l="l" t="t" r="r" b="b"/>
            <a:pathLst>
              <a:path w="8290560" h="3475678">
                <a:moveTo>
                  <a:pt x="0" y="0"/>
                </a:moveTo>
                <a:lnTo>
                  <a:pt x="8290560" y="0"/>
                </a:lnTo>
                <a:lnTo>
                  <a:pt x="8290560" y="3475679"/>
                </a:lnTo>
                <a:lnTo>
                  <a:pt x="0" y="3475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23" t="-10856" b="-620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6959" y="750570"/>
            <a:ext cx="738678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7"/>
              </a:lnSpc>
              <a:spcBef>
                <a:spcPct val="0"/>
              </a:spcBef>
            </a:pPr>
            <a:r>
              <a:rPr lang="pl-PL" sz="3324" dirty="0">
                <a:solidFill>
                  <a:srgbClr val="000000"/>
                </a:solidFill>
                <a:latin typeface="Roboto"/>
              </a:rPr>
              <a:t>Person </a:t>
            </a:r>
            <a:r>
              <a:rPr lang="pl-PL" sz="3324" dirty="0" err="1">
                <a:solidFill>
                  <a:srgbClr val="000000"/>
                </a:solidFill>
                <a:latin typeface="Roboto"/>
              </a:rPr>
              <a:t>spends</a:t>
            </a:r>
            <a:r>
              <a:rPr lang="pl-PL" sz="3324" dirty="0">
                <a:solidFill>
                  <a:srgbClr val="000000"/>
                </a:solidFill>
                <a:latin typeface="Roboto"/>
              </a:rPr>
              <a:t> on </a:t>
            </a:r>
            <a:r>
              <a:rPr lang="pl-PL" sz="3324" dirty="0" err="1">
                <a:solidFill>
                  <a:srgbClr val="000000"/>
                </a:solidFill>
                <a:latin typeface="Roboto"/>
              </a:rPr>
              <a:t>average</a:t>
            </a:r>
            <a:r>
              <a:rPr lang="en-US" sz="3324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24" dirty="0">
                <a:solidFill>
                  <a:srgbClr val="FF0000"/>
                </a:solidFill>
                <a:latin typeface="Roboto"/>
              </a:rPr>
              <a:t>2,5 </a:t>
            </a:r>
            <a:r>
              <a:rPr lang="pl-PL" sz="3324" dirty="0" err="1">
                <a:solidFill>
                  <a:srgbClr val="FF0000"/>
                </a:solidFill>
                <a:latin typeface="Roboto"/>
              </a:rPr>
              <a:t>hours</a:t>
            </a:r>
            <a:r>
              <a:rPr lang="pl-PL" sz="3324" dirty="0">
                <a:solidFill>
                  <a:srgbClr val="FF0000"/>
                </a:solidFill>
                <a:latin typeface="Roboto"/>
              </a:rPr>
              <a:t> per </a:t>
            </a:r>
            <a:r>
              <a:rPr lang="pl-PL" sz="3324" dirty="0" err="1">
                <a:solidFill>
                  <a:srgbClr val="FF0000"/>
                </a:solidFill>
                <a:latin typeface="Roboto"/>
              </a:rPr>
              <a:t>day</a:t>
            </a:r>
            <a:r>
              <a:rPr lang="en-US" sz="3324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24" dirty="0" err="1">
                <a:solidFill>
                  <a:srgbClr val="000000"/>
                </a:solidFill>
                <a:latin typeface="Roboto"/>
              </a:rPr>
              <a:t>using</a:t>
            </a:r>
            <a:r>
              <a:rPr lang="pl-PL" sz="3324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24" dirty="0" err="1">
                <a:solidFill>
                  <a:srgbClr val="000000"/>
                </a:solidFill>
                <a:latin typeface="Roboto"/>
              </a:rPr>
              <a:t>social</a:t>
            </a:r>
            <a:r>
              <a:rPr lang="pl-PL" sz="3324" dirty="0">
                <a:solidFill>
                  <a:srgbClr val="000000"/>
                </a:solidFill>
                <a:latin typeface="Roboto"/>
              </a:rPr>
              <a:t> media</a:t>
            </a:r>
            <a:endParaRPr lang="en-US" sz="3324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3000" y="1828650"/>
            <a:ext cx="7879080" cy="513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32"/>
              </a:lnSpc>
            </a:pPr>
            <a:r>
              <a:rPr lang="pl-PL" sz="2210" dirty="0" err="1">
                <a:solidFill>
                  <a:srgbClr val="908C82"/>
                </a:solidFill>
                <a:latin typeface="Roboto"/>
              </a:rPr>
              <a:t>Average</a:t>
            </a:r>
            <a:r>
              <a:rPr lang="pl-PL" sz="2210" dirty="0">
                <a:solidFill>
                  <a:srgbClr val="908C82"/>
                </a:solidFill>
                <a:latin typeface="Roboto"/>
              </a:rPr>
              <a:t> </a:t>
            </a:r>
            <a:r>
              <a:rPr lang="pl-PL" sz="2210" dirty="0" err="1">
                <a:solidFill>
                  <a:srgbClr val="908C82"/>
                </a:solidFill>
                <a:latin typeface="Roboto"/>
              </a:rPr>
              <a:t>time</a:t>
            </a:r>
            <a:r>
              <a:rPr lang="pl-PL" sz="2210" dirty="0">
                <a:solidFill>
                  <a:srgbClr val="908C82"/>
                </a:solidFill>
                <a:latin typeface="Roboto"/>
              </a:rPr>
              <a:t> of a </a:t>
            </a:r>
            <a:r>
              <a:rPr lang="pl-PL" sz="2210" dirty="0" err="1">
                <a:solidFill>
                  <a:srgbClr val="908C82"/>
                </a:solidFill>
                <a:latin typeface="Roboto"/>
              </a:rPr>
              <a:t>focus</a:t>
            </a:r>
            <a:r>
              <a:rPr lang="pl-PL" sz="2210" dirty="0">
                <a:solidFill>
                  <a:srgbClr val="908C82"/>
                </a:solidFill>
                <a:latin typeface="Roboto"/>
              </a:rPr>
              <a:t> on a single </a:t>
            </a:r>
            <a:r>
              <a:rPr lang="pl-PL" sz="2210" dirty="0" err="1">
                <a:solidFill>
                  <a:srgbClr val="908C82"/>
                </a:solidFill>
                <a:latin typeface="Roboto"/>
              </a:rPr>
              <a:t>posts</a:t>
            </a:r>
            <a:r>
              <a:rPr lang="pl-PL" sz="2210" dirty="0">
                <a:solidFill>
                  <a:srgbClr val="908C82"/>
                </a:solidFill>
                <a:latin typeface="Roboto"/>
              </a:rPr>
              <a:t> </a:t>
            </a:r>
            <a:r>
              <a:rPr lang="pl-PL" sz="2210" dirty="0" err="1">
                <a:solidFill>
                  <a:srgbClr val="908C82"/>
                </a:solidFill>
                <a:latin typeface="Roboto"/>
              </a:rPr>
              <a:t>is</a:t>
            </a:r>
            <a:r>
              <a:rPr lang="pl-PL" sz="2210" dirty="0">
                <a:solidFill>
                  <a:srgbClr val="908C82"/>
                </a:solidFill>
                <a:latin typeface="Roboto"/>
              </a:rPr>
              <a:t> </a:t>
            </a:r>
            <a:r>
              <a:rPr lang="pl-PL" sz="2210" dirty="0" err="1">
                <a:solidFill>
                  <a:srgbClr val="908C82"/>
                </a:solidFill>
                <a:latin typeface="Roboto"/>
              </a:rPr>
              <a:t>barely</a:t>
            </a:r>
            <a:r>
              <a:rPr lang="en-US" sz="2210" dirty="0">
                <a:solidFill>
                  <a:srgbClr val="908C82"/>
                </a:solidFill>
                <a:latin typeface="Roboto"/>
              </a:rPr>
              <a:t> </a:t>
            </a:r>
            <a:r>
              <a:rPr lang="en-US" sz="2210" dirty="0">
                <a:solidFill>
                  <a:srgbClr val="FF0000"/>
                </a:solidFill>
                <a:latin typeface="Roboto"/>
              </a:rPr>
              <a:t>8 se</a:t>
            </a:r>
            <a:r>
              <a:rPr lang="pl-PL" sz="2210" dirty="0">
                <a:solidFill>
                  <a:srgbClr val="FF0000"/>
                </a:solidFill>
                <a:latin typeface="Roboto"/>
              </a:rPr>
              <a:t>con</a:t>
            </a:r>
            <a:r>
              <a:rPr lang="en-US" sz="2210" dirty="0">
                <a:solidFill>
                  <a:srgbClr val="FF0000"/>
                </a:solidFill>
                <a:latin typeface="Roboto"/>
              </a:rPr>
              <a:t>d</a:t>
            </a:r>
            <a:r>
              <a:rPr lang="pl-PL" sz="2210" dirty="0">
                <a:solidFill>
                  <a:srgbClr val="FF0000"/>
                </a:solidFill>
                <a:latin typeface="Roboto"/>
              </a:rPr>
              <a:t>s</a:t>
            </a:r>
            <a:endParaRPr lang="en-US" sz="2210" dirty="0">
              <a:solidFill>
                <a:srgbClr val="FF0000"/>
              </a:solidFill>
              <a:latin typeface="Roboto"/>
            </a:endParaRPr>
          </a:p>
          <a:p>
            <a:pPr>
              <a:lnSpc>
                <a:spcPts val="1442"/>
              </a:lnSpc>
              <a:spcBef>
                <a:spcPct val="0"/>
              </a:spcBef>
            </a:pPr>
            <a:endParaRPr lang="en-US" sz="2210" dirty="0">
              <a:solidFill>
                <a:srgbClr val="FF0000"/>
              </a:solidFill>
              <a:latin typeface="Robot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6" name="Group 6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2228996"/>
            <a:ext cx="8290560" cy="3480559"/>
          </a:xfrm>
          <a:custGeom>
            <a:avLst/>
            <a:gdLst/>
            <a:ahLst/>
            <a:cxnLst/>
            <a:rect l="l" t="t" r="r" b="b"/>
            <a:pathLst>
              <a:path w="8290560" h="3480559">
                <a:moveTo>
                  <a:pt x="0" y="0"/>
                </a:moveTo>
                <a:lnTo>
                  <a:pt x="8290560" y="0"/>
                </a:lnTo>
                <a:lnTo>
                  <a:pt x="8290560" y="3480559"/>
                </a:lnTo>
                <a:lnTo>
                  <a:pt x="0" y="348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230" b="-347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005020"/>
            <a:ext cx="829056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  <a:spcBef>
                <a:spcPct val="0"/>
              </a:spcBef>
            </a:pPr>
            <a:r>
              <a:rPr lang="en-US" sz="3440" dirty="0">
                <a:solidFill>
                  <a:srgbClr val="FF0000"/>
                </a:solidFill>
                <a:latin typeface="Roboto"/>
              </a:rPr>
              <a:t>46% </a:t>
            </a:r>
            <a:r>
              <a:rPr lang="pl-PL" sz="3440" dirty="0" err="1">
                <a:solidFill>
                  <a:srgbClr val="FF0000"/>
                </a:solidFill>
                <a:latin typeface="Roboto"/>
              </a:rPr>
              <a:t>people</a:t>
            </a:r>
            <a:r>
              <a:rPr lang="en-US" sz="3440" dirty="0">
                <a:solidFill>
                  <a:srgbClr val="FF0000"/>
                </a:solidFill>
                <a:latin typeface="Roboto"/>
              </a:rPr>
              <a:t> </a:t>
            </a:r>
            <a:r>
              <a:rPr lang="pl-PL" sz="3440" dirty="0" err="1">
                <a:solidFill>
                  <a:srgbClr val="000000"/>
                </a:solidFill>
                <a:latin typeface="Roboto"/>
              </a:rPr>
              <a:t>uses</a:t>
            </a:r>
            <a:r>
              <a:rPr lang="pl-PL" sz="344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440" dirty="0" err="1">
                <a:solidFill>
                  <a:srgbClr val="000000"/>
                </a:solidFill>
                <a:latin typeface="Roboto"/>
              </a:rPr>
              <a:t>recommendation</a:t>
            </a:r>
            <a:r>
              <a:rPr lang="pl-PL" sz="3440" dirty="0">
                <a:solidFill>
                  <a:srgbClr val="000000"/>
                </a:solidFill>
                <a:latin typeface="Roboto"/>
              </a:rPr>
              <a:t> of </a:t>
            </a:r>
            <a:r>
              <a:rPr lang="pl-PL" sz="3440" dirty="0" err="1">
                <a:solidFill>
                  <a:srgbClr val="000000"/>
                </a:solidFill>
                <a:latin typeface="Roboto"/>
              </a:rPr>
              <a:t>blogers</a:t>
            </a:r>
            <a:r>
              <a:rPr lang="pl-PL" sz="3440" dirty="0">
                <a:solidFill>
                  <a:srgbClr val="000000"/>
                </a:solidFill>
                <a:latin typeface="Roboto"/>
              </a:rPr>
              <a:t> and </a:t>
            </a:r>
            <a:r>
              <a:rPr lang="pl-PL" sz="3440" dirty="0" err="1">
                <a:solidFill>
                  <a:srgbClr val="000000"/>
                </a:solidFill>
                <a:latin typeface="Roboto"/>
              </a:rPr>
              <a:t>vlogers</a:t>
            </a:r>
            <a:endParaRPr lang="en-US" sz="344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5" name="Group 5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830210"/>
            <a:ext cx="2308851" cy="449176"/>
          </a:xfrm>
          <a:custGeom>
            <a:avLst/>
            <a:gdLst/>
            <a:ahLst/>
            <a:cxnLst/>
            <a:rect l="l" t="t" r="r" b="b"/>
            <a:pathLst>
              <a:path w="2308851" h="449176">
                <a:moveTo>
                  <a:pt x="0" y="0"/>
                </a:moveTo>
                <a:lnTo>
                  <a:pt x="2308851" y="0"/>
                </a:lnTo>
                <a:lnTo>
                  <a:pt x="2308851" y="449176"/>
                </a:lnTo>
                <a:lnTo>
                  <a:pt x="0" y="44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2772362"/>
            <a:ext cx="2308851" cy="507947"/>
          </a:xfrm>
          <a:custGeom>
            <a:avLst/>
            <a:gdLst/>
            <a:ahLst/>
            <a:cxnLst/>
            <a:rect l="l" t="t" r="r" b="b"/>
            <a:pathLst>
              <a:path w="2308851" h="507947">
                <a:moveTo>
                  <a:pt x="0" y="0"/>
                </a:moveTo>
                <a:lnTo>
                  <a:pt x="2308851" y="0"/>
                </a:lnTo>
                <a:lnTo>
                  <a:pt x="2308851" y="507947"/>
                </a:lnTo>
                <a:lnTo>
                  <a:pt x="0" y="50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520" y="3937534"/>
            <a:ext cx="2308851" cy="738832"/>
          </a:xfrm>
          <a:custGeom>
            <a:avLst/>
            <a:gdLst/>
            <a:ahLst/>
            <a:cxnLst/>
            <a:rect l="l" t="t" r="r" b="b"/>
            <a:pathLst>
              <a:path w="2308851" h="738832">
                <a:moveTo>
                  <a:pt x="0" y="0"/>
                </a:moveTo>
                <a:lnTo>
                  <a:pt x="2308851" y="0"/>
                </a:lnTo>
                <a:lnTo>
                  <a:pt x="2308851" y="738832"/>
                </a:lnTo>
                <a:lnTo>
                  <a:pt x="0" y="738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" y="5171666"/>
            <a:ext cx="2308851" cy="476139"/>
          </a:xfrm>
          <a:custGeom>
            <a:avLst/>
            <a:gdLst/>
            <a:ahLst/>
            <a:cxnLst/>
            <a:rect l="l" t="t" r="r" b="b"/>
            <a:pathLst>
              <a:path w="2308851" h="476139">
                <a:moveTo>
                  <a:pt x="0" y="0"/>
                </a:moveTo>
                <a:lnTo>
                  <a:pt x="2308851" y="0"/>
                </a:lnTo>
                <a:lnTo>
                  <a:pt x="2308851" y="476138"/>
                </a:lnTo>
                <a:lnTo>
                  <a:pt x="0" y="476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3217" b="-8321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06268" y="731520"/>
            <a:ext cx="510276" cy="266002"/>
            <a:chOff x="0" y="0"/>
            <a:chExt cx="2121986" cy="1106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3256" cy="1106170"/>
            </a:xfrm>
            <a:custGeom>
              <a:avLst/>
              <a:gdLst/>
              <a:ahLst/>
              <a:cxnLst/>
              <a:rect l="l" t="t" r="r" b="b"/>
              <a:pathLst>
                <a:path w="2123256" h="1106170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9" name="Group 9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727351" y="409725"/>
            <a:ext cx="1204268" cy="1175595"/>
          </a:xfrm>
          <a:custGeom>
            <a:avLst/>
            <a:gdLst/>
            <a:ahLst/>
            <a:cxnLst/>
            <a:rect l="l" t="t" r="r" b="b"/>
            <a:pathLst>
              <a:path w="1204268" h="1175595">
                <a:moveTo>
                  <a:pt x="0" y="0"/>
                </a:moveTo>
                <a:lnTo>
                  <a:pt x="1204268" y="0"/>
                </a:lnTo>
                <a:lnTo>
                  <a:pt x="1204268" y="1175594"/>
                </a:lnTo>
                <a:lnTo>
                  <a:pt x="0" y="1175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6959" y="741045"/>
            <a:ext cx="8290560" cy="42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2"/>
              </a:lnSpc>
              <a:spcBef>
                <a:spcPct val="0"/>
              </a:spcBef>
            </a:pPr>
            <a:r>
              <a:rPr lang="en-US" sz="2910">
                <a:solidFill>
                  <a:srgbClr val="1D9BF0"/>
                </a:solidFill>
                <a:latin typeface="Kollektif"/>
              </a:rPr>
              <a:t>Social media explained with coffee: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96718" y="1861417"/>
            <a:ext cx="578063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I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like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coffee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.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96718" y="5215840"/>
            <a:ext cx="4729462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 err="1">
                <a:solidFill>
                  <a:srgbClr val="000000"/>
                </a:solidFill>
                <a:latin typeface="Roboto"/>
              </a:rPr>
              <a:t>Drinking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#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coffee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96718" y="2904389"/>
            <a:ext cx="578063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Roboto"/>
              </a:rPr>
              <a:t>Watch me drink my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coffee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96718" y="3975634"/>
            <a:ext cx="578063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  <a:spcBef>
                <a:spcPct val="0"/>
              </a:spcBef>
            </a:pPr>
            <a:r>
              <a:rPr lang="pl-PL" sz="2600" dirty="0" err="1">
                <a:solidFill>
                  <a:srgbClr val="000000"/>
                </a:solidFill>
                <a:latin typeface="Roboto"/>
              </a:rPr>
              <a:t>Here’s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photo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 of me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drinking</a:t>
            </a:r>
            <a:r>
              <a:rPr lang="pl-PL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600" dirty="0" err="1">
                <a:solidFill>
                  <a:srgbClr val="000000"/>
                </a:solidFill>
                <a:latin typeface="Roboto"/>
              </a:rPr>
              <a:t>coffee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957064" y="6439485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BAE0FF"/>
          </a:solidFill>
        </p:spPr>
      </p:sp>
      <p:grpSp>
        <p:nvGrpSpPr>
          <p:cNvPr id="3" name="Group 3"/>
          <p:cNvGrpSpPr/>
          <p:nvPr/>
        </p:nvGrpSpPr>
        <p:grpSpPr>
          <a:xfrm>
            <a:off x="8500733" y="731520"/>
            <a:ext cx="521347" cy="266002"/>
            <a:chOff x="0" y="0"/>
            <a:chExt cx="695130" cy="354669"/>
          </a:xfrm>
        </p:grpSpPr>
        <p:grpSp>
          <p:nvGrpSpPr>
            <p:cNvPr id="4" name="Group 4"/>
            <p:cNvGrpSpPr/>
            <p:nvPr/>
          </p:nvGrpSpPr>
          <p:grpSpPr>
            <a:xfrm>
              <a:off x="7381" y="0"/>
              <a:ext cx="680369" cy="354669"/>
              <a:chOff x="0" y="0"/>
              <a:chExt cx="2121986" cy="11061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695130" cy="354669"/>
              <a:chOff x="0" y="0"/>
              <a:chExt cx="2144216" cy="11061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97386" y="107707"/>
              <a:ext cx="300357" cy="139256"/>
            </a:xfrm>
            <a:custGeom>
              <a:avLst/>
              <a:gdLst/>
              <a:ahLst/>
              <a:cxnLst/>
              <a:rect l="l" t="t" r="r" b="b"/>
              <a:pathLst>
                <a:path w="300357" h="139256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530207" y="1609689"/>
            <a:ext cx="2935304" cy="571050"/>
          </a:xfrm>
          <a:custGeom>
            <a:avLst/>
            <a:gdLst/>
            <a:ahLst/>
            <a:cxnLst/>
            <a:rect l="l" t="t" r="r" b="b"/>
            <a:pathLst>
              <a:path w="2935304" h="571050">
                <a:moveTo>
                  <a:pt x="0" y="0"/>
                </a:moveTo>
                <a:lnTo>
                  <a:pt x="2935304" y="0"/>
                </a:lnTo>
                <a:lnTo>
                  <a:pt x="2935304" y="571050"/>
                </a:lnTo>
                <a:lnTo>
                  <a:pt x="0" y="57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0" y="4976922"/>
            <a:ext cx="1606758" cy="1606758"/>
          </a:xfrm>
          <a:custGeom>
            <a:avLst/>
            <a:gdLst/>
            <a:ahLst/>
            <a:cxnLst/>
            <a:rect l="l" t="t" r="r" b="b"/>
            <a:pathLst>
              <a:path w="1606758" h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37671" y="1049524"/>
            <a:ext cx="4698708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4C63D2"/>
                </a:solidFill>
                <a:latin typeface="Roboto"/>
              </a:rPr>
              <a:t>60%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of Internet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users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use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Facebook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4C63D2"/>
                </a:solidFill>
                <a:latin typeface="Roboto"/>
              </a:rPr>
              <a:t>90%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of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users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uses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Facebook on mobile devices</a:t>
            </a:r>
          </a:p>
          <a:p>
            <a:pPr>
              <a:lnSpc>
                <a:spcPts val="297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4C63D2"/>
                </a:solidFill>
                <a:latin typeface="Roboto"/>
              </a:rPr>
              <a:t>Storytelling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on Facebook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popular and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effective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while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700" dirty="0" err="1">
                <a:solidFill>
                  <a:srgbClr val="000000"/>
                </a:solidFill>
                <a:latin typeface="Roboto"/>
              </a:rPr>
              <a:t>promoting</a:t>
            </a:r>
            <a:r>
              <a:rPr lang="pl-PL" sz="2700" dirty="0">
                <a:solidFill>
                  <a:srgbClr val="000000"/>
                </a:solidFill>
                <a:latin typeface="Roboto"/>
              </a:rPr>
              <a:t> products and services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16096" y="64506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657</Words>
  <Application>Microsoft Office PowerPoint</Application>
  <PresentationFormat>Niestandardowy</PresentationFormat>
  <Paragraphs>109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4" baseType="lpstr">
      <vt:lpstr>Roboto</vt:lpstr>
      <vt:lpstr>Kollektif Bold</vt:lpstr>
      <vt:lpstr>Kollektif</vt:lpstr>
      <vt:lpstr>Arial</vt:lpstr>
      <vt:lpstr>Calibri</vt:lpstr>
      <vt:lpstr>HK Grotesk Light Bold</vt:lpstr>
      <vt:lpstr>Roboto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PL-M3W2-Online-Storytelling</dc:title>
  <dc:creator>Monika Tarajko</dc:creator>
  <cp:lastModifiedBy>info loitik</cp:lastModifiedBy>
  <cp:revision>4</cp:revision>
  <dcterms:created xsi:type="dcterms:W3CDTF">2006-08-16T00:00:00Z</dcterms:created>
  <dcterms:modified xsi:type="dcterms:W3CDTF">2023-06-21T15:02:23Z</dcterms:modified>
  <dc:identifier>DAFg2-liFHE</dc:identifier>
</cp:coreProperties>
</file>