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Merriweather Bold" panose="020B0604020202020204" charset="-18"/>
      <p:regular r:id="rId29"/>
    </p:embeddedFont>
    <p:embeddedFont>
      <p:font typeface="Public Sans" panose="020B0604020202020204" charset="-18"/>
      <p:regular r:id="rId30"/>
    </p:embeddedFont>
    <p:embeddedFont>
      <p:font typeface="Public Sans Bold" panose="020B0604020202020204" charset="-18"/>
      <p:regular r:id="rId31"/>
    </p:embeddedFont>
    <p:embeddedFont>
      <p:font typeface="Sanchez" panose="020B0604020202020204" charset="-18"/>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321"/>
            <a:ext cx="18288000" cy="9107123"/>
            <a:chOff x="0" y="0"/>
            <a:chExt cx="24384000" cy="12142831"/>
          </a:xfrm>
        </p:grpSpPr>
        <p:pic>
          <p:nvPicPr>
            <p:cNvPr id="3" name="Picture 3"/>
            <p:cNvPicPr>
              <a:picLocks noChangeAspect="1"/>
            </p:cNvPicPr>
            <p:nvPr/>
          </p:nvPicPr>
          <p:blipFill>
            <a:blip r:embed="rId2"/>
            <a:srcRect t="19087" b="48549"/>
            <a:stretch>
              <a:fillRect/>
            </a:stretch>
          </p:blipFill>
          <p:spPr>
            <a:xfrm>
              <a:off x="0" y="0"/>
              <a:ext cx="16197980" cy="3931570"/>
            </a:xfrm>
            <a:prstGeom prst="rect">
              <a:avLst/>
            </a:prstGeom>
          </p:spPr>
        </p:pic>
        <p:sp>
          <p:nvSpPr>
            <p:cNvPr id="4" name="AutoShape 4"/>
            <p:cNvSpPr/>
            <p:nvPr/>
          </p:nvSpPr>
          <p:spPr>
            <a:xfrm>
              <a:off x="0" y="4105631"/>
              <a:ext cx="16197980" cy="3931570"/>
            </a:xfrm>
            <a:prstGeom prst="rect">
              <a:avLst/>
            </a:prstGeom>
            <a:solidFill>
              <a:srgbClr val="F8D7CD"/>
            </a:solidFill>
          </p:spPr>
          <p:txBody>
            <a:bodyPr/>
            <a:lstStyle/>
            <a:p>
              <a:endParaRPr lang="pl-PL"/>
            </a:p>
          </p:txBody>
        </p:sp>
        <p:pic>
          <p:nvPicPr>
            <p:cNvPr id="5" name="Picture 5"/>
            <p:cNvPicPr>
              <a:picLocks noChangeAspect="1"/>
            </p:cNvPicPr>
            <p:nvPr/>
          </p:nvPicPr>
          <p:blipFill>
            <a:blip r:embed="rId3"/>
            <a:srcRect l="24420" r="9121"/>
            <a:stretch>
              <a:fillRect/>
            </a:stretch>
          </p:blipFill>
          <p:spPr>
            <a:xfrm>
              <a:off x="16372041" y="0"/>
              <a:ext cx="8011959" cy="8037200"/>
            </a:xfrm>
            <a:prstGeom prst="rect">
              <a:avLst/>
            </a:prstGeom>
          </p:spPr>
        </p:pic>
        <p:sp>
          <p:nvSpPr>
            <p:cNvPr id="6" name="AutoShape 6"/>
            <p:cNvSpPr/>
            <p:nvPr/>
          </p:nvSpPr>
          <p:spPr>
            <a:xfrm>
              <a:off x="0" y="8211261"/>
              <a:ext cx="8011959" cy="3931570"/>
            </a:xfrm>
            <a:prstGeom prst="rect">
              <a:avLst/>
            </a:prstGeom>
            <a:solidFill>
              <a:srgbClr val="FFFFFF"/>
            </a:solidFill>
          </p:spPr>
          <p:txBody>
            <a:bodyPr/>
            <a:lstStyle/>
            <a:p>
              <a:endParaRPr lang="pl-PL"/>
            </a:p>
          </p:txBody>
        </p:sp>
        <p:sp>
          <p:nvSpPr>
            <p:cNvPr id="7" name="AutoShape 7"/>
            <p:cNvSpPr/>
            <p:nvPr/>
          </p:nvSpPr>
          <p:spPr>
            <a:xfrm>
              <a:off x="8186020" y="8211261"/>
              <a:ext cx="8011959" cy="3931570"/>
            </a:xfrm>
            <a:prstGeom prst="rect">
              <a:avLst/>
            </a:prstGeom>
            <a:solidFill>
              <a:srgbClr val="FFFFFF"/>
            </a:solidFill>
          </p:spPr>
          <p:txBody>
            <a:bodyPr/>
            <a:lstStyle/>
            <a:p>
              <a:endParaRPr lang="pl-PL"/>
            </a:p>
          </p:txBody>
        </p:sp>
        <p:sp>
          <p:nvSpPr>
            <p:cNvPr id="8" name="AutoShape 8"/>
            <p:cNvSpPr/>
            <p:nvPr/>
          </p:nvSpPr>
          <p:spPr>
            <a:xfrm>
              <a:off x="16372041" y="8211261"/>
              <a:ext cx="8011959" cy="3931570"/>
            </a:xfrm>
            <a:prstGeom prst="rect">
              <a:avLst/>
            </a:prstGeom>
            <a:solidFill>
              <a:srgbClr val="FFFFFF"/>
            </a:solidFill>
          </p:spPr>
          <p:txBody>
            <a:bodyPr/>
            <a:lstStyle/>
            <a:p>
              <a:endParaRPr lang="pl-PL"/>
            </a:p>
          </p:txBody>
        </p:sp>
      </p:grpSp>
      <p:sp>
        <p:nvSpPr>
          <p:cNvPr id="9" name="Freeform 9"/>
          <p:cNvSpPr/>
          <p:nvPr/>
        </p:nvSpPr>
        <p:spPr>
          <a:xfrm>
            <a:off x="8316912" y="6256680"/>
            <a:ext cx="1654176" cy="1558158"/>
          </a:xfrm>
          <a:custGeom>
            <a:avLst/>
            <a:gdLst/>
            <a:ahLst/>
            <a:cxnLst/>
            <a:rect l="l" t="t" r="r" b="b"/>
            <a:pathLst>
              <a:path w="1654176" h="1558158">
                <a:moveTo>
                  <a:pt x="0" y="0"/>
                </a:moveTo>
                <a:lnTo>
                  <a:pt x="1654176" y="0"/>
                </a:lnTo>
                <a:lnTo>
                  <a:pt x="1654176" y="1558158"/>
                </a:lnTo>
                <a:lnTo>
                  <a:pt x="0" y="1558158"/>
                </a:lnTo>
                <a:lnTo>
                  <a:pt x="0" y="0"/>
                </a:lnTo>
                <a:close/>
              </a:path>
            </a:pathLst>
          </a:custGeom>
          <a:blipFill>
            <a:blip r:embed="rId4"/>
            <a:stretch>
              <a:fillRect t="-3625" b="-3625"/>
            </a:stretch>
          </a:blipFill>
        </p:spPr>
        <p:txBody>
          <a:bodyPr/>
          <a:lstStyle/>
          <a:p>
            <a:endParaRPr lang="pl-PL"/>
          </a:p>
        </p:txBody>
      </p:sp>
      <p:sp>
        <p:nvSpPr>
          <p:cNvPr id="10" name="Freeform 10"/>
          <p:cNvSpPr/>
          <p:nvPr/>
        </p:nvSpPr>
        <p:spPr>
          <a:xfrm>
            <a:off x="13887816" y="6256680"/>
            <a:ext cx="2841187" cy="1146589"/>
          </a:xfrm>
          <a:custGeom>
            <a:avLst/>
            <a:gdLst/>
            <a:ahLst/>
            <a:cxnLst/>
            <a:rect l="l" t="t" r="r" b="b"/>
            <a:pathLst>
              <a:path w="2841187" h="1146589">
                <a:moveTo>
                  <a:pt x="0" y="0"/>
                </a:moveTo>
                <a:lnTo>
                  <a:pt x="2841186" y="0"/>
                </a:lnTo>
                <a:lnTo>
                  <a:pt x="2841186" y="1146588"/>
                </a:lnTo>
                <a:lnTo>
                  <a:pt x="0" y="1146588"/>
                </a:lnTo>
                <a:lnTo>
                  <a:pt x="0" y="0"/>
                </a:lnTo>
                <a:close/>
              </a:path>
            </a:pathLst>
          </a:custGeom>
          <a:blipFill>
            <a:blip r:embed="rId5"/>
            <a:stretch>
              <a:fillRect l="-1460" t="-6806" b="-6789"/>
            </a:stretch>
          </a:blipFill>
        </p:spPr>
        <p:txBody>
          <a:bodyPr/>
          <a:lstStyle/>
          <a:p>
            <a:endParaRPr lang="pl-PL"/>
          </a:p>
        </p:txBody>
      </p:sp>
      <p:grpSp>
        <p:nvGrpSpPr>
          <p:cNvPr id="11" name="Group 11"/>
          <p:cNvGrpSpPr/>
          <p:nvPr/>
        </p:nvGrpSpPr>
        <p:grpSpPr>
          <a:xfrm>
            <a:off x="0" y="8227019"/>
            <a:ext cx="18288000" cy="2059981"/>
            <a:chOff x="0" y="0"/>
            <a:chExt cx="4816593" cy="542546"/>
          </a:xfrm>
        </p:grpSpPr>
        <p:sp>
          <p:nvSpPr>
            <p:cNvPr id="12" name="Freeform 12"/>
            <p:cNvSpPr/>
            <p:nvPr/>
          </p:nvSpPr>
          <p:spPr>
            <a:xfrm>
              <a:off x="0" y="0"/>
              <a:ext cx="4816592" cy="542546"/>
            </a:xfrm>
            <a:custGeom>
              <a:avLst/>
              <a:gdLst/>
              <a:ahLst/>
              <a:cxnLst/>
              <a:rect l="l" t="t" r="r" b="b"/>
              <a:pathLst>
                <a:path w="4816592" h="542546">
                  <a:moveTo>
                    <a:pt x="0" y="0"/>
                  </a:moveTo>
                  <a:lnTo>
                    <a:pt x="4816592" y="0"/>
                  </a:lnTo>
                  <a:lnTo>
                    <a:pt x="4816592" y="542546"/>
                  </a:lnTo>
                  <a:lnTo>
                    <a:pt x="0" y="542546"/>
                  </a:lnTo>
                  <a:close/>
                </a:path>
              </a:pathLst>
            </a:custGeom>
            <a:solidFill>
              <a:srgbClr val="D45561"/>
            </a:solidFill>
          </p:spPr>
          <p:txBody>
            <a:bodyPr/>
            <a:lstStyle/>
            <a:p>
              <a:endParaRPr lang="pl-PL"/>
            </a:p>
          </p:txBody>
        </p:sp>
        <p:sp>
          <p:nvSpPr>
            <p:cNvPr id="13" name="TextBox 13"/>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4" name="Freeform 14"/>
          <p:cNvSpPr/>
          <p:nvPr/>
        </p:nvSpPr>
        <p:spPr>
          <a:xfrm>
            <a:off x="1874422" y="8705082"/>
            <a:ext cx="4789006" cy="1094011"/>
          </a:xfrm>
          <a:custGeom>
            <a:avLst/>
            <a:gdLst/>
            <a:ahLst/>
            <a:cxnLst/>
            <a:rect l="l" t="t" r="r" b="b"/>
            <a:pathLst>
              <a:path w="4789006" h="1094011">
                <a:moveTo>
                  <a:pt x="0" y="0"/>
                </a:moveTo>
                <a:lnTo>
                  <a:pt x="4789006" y="0"/>
                </a:lnTo>
                <a:lnTo>
                  <a:pt x="4789006" y="1094011"/>
                </a:lnTo>
                <a:lnTo>
                  <a:pt x="0" y="1094011"/>
                </a:lnTo>
                <a:lnTo>
                  <a:pt x="0" y="0"/>
                </a:lnTo>
                <a:close/>
              </a:path>
            </a:pathLst>
          </a:custGeom>
          <a:blipFill>
            <a:blip r:embed="rId6"/>
            <a:stretch>
              <a:fillRect t="-6" b="-6"/>
            </a:stretch>
          </a:blipFill>
        </p:spPr>
        <p:txBody>
          <a:bodyPr/>
          <a:lstStyle/>
          <a:p>
            <a:endParaRPr lang="pl-PL"/>
          </a:p>
        </p:txBody>
      </p:sp>
      <p:sp>
        <p:nvSpPr>
          <p:cNvPr id="15" name="Freeform 15"/>
          <p:cNvSpPr/>
          <p:nvPr/>
        </p:nvSpPr>
        <p:spPr>
          <a:xfrm>
            <a:off x="1444160" y="6256680"/>
            <a:ext cx="4115880" cy="1146589"/>
          </a:xfrm>
          <a:custGeom>
            <a:avLst/>
            <a:gdLst/>
            <a:ahLst/>
            <a:cxnLst/>
            <a:rect l="l" t="t" r="r" b="b"/>
            <a:pathLst>
              <a:path w="4115880" h="1146589">
                <a:moveTo>
                  <a:pt x="0" y="0"/>
                </a:moveTo>
                <a:lnTo>
                  <a:pt x="4115880" y="0"/>
                </a:lnTo>
                <a:lnTo>
                  <a:pt x="4115880" y="1146588"/>
                </a:lnTo>
                <a:lnTo>
                  <a:pt x="0" y="1146588"/>
                </a:lnTo>
                <a:lnTo>
                  <a:pt x="0" y="0"/>
                </a:lnTo>
                <a:close/>
              </a:path>
            </a:pathLst>
          </a:custGeom>
          <a:blipFill>
            <a:blip r:embed="rId7"/>
            <a:stretch>
              <a:fillRect/>
            </a:stretch>
          </a:blipFill>
        </p:spPr>
        <p:txBody>
          <a:bodyPr/>
          <a:lstStyle/>
          <a:p>
            <a:endParaRPr lang="pl-PL"/>
          </a:p>
        </p:txBody>
      </p:sp>
      <p:sp>
        <p:nvSpPr>
          <p:cNvPr id="16" name="Freeform 16"/>
          <p:cNvSpPr/>
          <p:nvPr/>
        </p:nvSpPr>
        <p:spPr>
          <a:xfrm>
            <a:off x="11021853" y="8686977"/>
            <a:ext cx="5731926" cy="1130220"/>
          </a:xfrm>
          <a:custGeom>
            <a:avLst/>
            <a:gdLst/>
            <a:ahLst/>
            <a:cxnLst/>
            <a:rect l="l" t="t" r="r" b="b"/>
            <a:pathLst>
              <a:path w="5731926" h="1130220">
                <a:moveTo>
                  <a:pt x="0" y="0"/>
                </a:moveTo>
                <a:lnTo>
                  <a:pt x="5731926" y="0"/>
                </a:lnTo>
                <a:lnTo>
                  <a:pt x="5731926" y="1130220"/>
                </a:lnTo>
                <a:lnTo>
                  <a:pt x="0" y="1130220"/>
                </a:lnTo>
                <a:lnTo>
                  <a:pt x="0" y="0"/>
                </a:lnTo>
                <a:close/>
              </a:path>
            </a:pathLst>
          </a:custGeom>
          <a:blipFill>
            <a:blip r:embed="rId8"/>
            <a:stretch>
              <a:fillRect t="-22431" b="-22431"/>
            </a:stretch>
          </a:blipFill>
        </p:spPr>
        <p:txBody>
          <a:bodyPr/>
          <a:lstStyle/>
          <a:p>
            <a:endParaRPr lang="pl-PL"/>
          </a:p>
        </p:txBody>
      </p:sp>
      <p:grpSp>
        <p:nvGrpSpPr>
          <p:cNvPr id="17" name="Group 17"/>
          <p:cNvGrpSpPr/>
          <p:nvPr/>
        </p:nvGrpSpPr>
        <p:grpSpPr>
          <a:xfrm>
            <a:off x="12292034" y="5110627"/>
            <a:ext cx="4074053" cy="665614"/>
            <a:chOff x="0" y="0"/>
            <a:chExt cx="1073002" cy="175306"/>
          </a:xfrm>
        </p:grpSpPr>
        <p:sp>
          <p:nvSpPr>
            <p:cNvPr id="18" name="Freeform 18"/>
            <p:cNvSpPr/>
            <p:nvPr/>
          </p:nvSpPr>
          <p:spPr>
            <a:xfrm>
              <a:off x="0" y="0"/>
              <a:ext cx="1073002" cy="175306"/>
            </a:xfrm>
            <a:custGeom>
              <a:avLst/>
              <a:gdLst/>
              <a:ahLst/>
              <a:cxnLst/>
              <a:rect l="l" t="t" r="r" b="b"/>
              <a:pathLst>
                <a:path w="1073002" h="175306">
                  <a:moveTo>
                    <a:pt x="0" y="0"/>
                  </a:moveTo>
                  <a:lnTo>
                    <a:pt x="1073002" y="0"/>
                  </a:lnTo>
                  <a:lnTo>
                    <a:pt x="1073002" y="175306"/>
                  </a:lnTo>
                  <a:lnTo>
                    <a:pt x="0" y="175306"/>
                  </a:lnTo>
                  <a:close/>
                </a:path>
              </a:pathLst>
            </a:custGeom>
            <a:solidFill>
              <a:srgbClr val="49342C"/>
            </a:solidFill>
          </p:spPr>
          <p:txBody>
            <a:bodyPr/>
            <a:lstStyle/>
            <a:p>
              <a:endParaRPr lang="pl-PL"/>
            </a:p>
          </p:txBody>
        </p:sp>
        <p:sp>
          <p:nvSpPr>
            <p:cNvPr id="19" name="TextBox 19"/>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20" name="TextBox 20"/>
          <p:cNvSpPr txBox="1"/>
          <p:nvPr/>
        </p:nvSpPr>
        <p:spPr>
          <a:xfrm>
            <a:off x="334816" y="3145147"/>
            <a:ext cx="11536516" cy="1341329"/>
          </a:xfrm>
          <a:prstGeom prst="rect">
            <a:avLst/>
          </a:prstGeom>
        </p:spPr>
        <p:txBody>
          <a:bodyPr lIns="0" tIns="0" rIns="0" bIns="0" rtlCol="0" anchor="t">
            <a:spAutoFit/>
          </a:bodyPr>
          <a:lstStyle/>
          <a:p>
            <a:pPr algn="ctr">
              <a:lnSpc>
                <a:spcPts val="5354"/>
              </a:lnSpc>
            </a:pPr>
            <a:r>
              <a:rPr lang="en-US" sz="3824" spc="-153" dirty="0">
                <a:solidFill>
                  <a:srgbClr val="0E2C8E"/>
                </a:solidFill>
                <a:latin typeface="Sanchez"/>
              </a:rPr>
              <a:t>INTANGIBLE CULTURAL HERITAGE - HOW TO TALK ABOUT CUSTOMS, TRADITIONS, RITUALS?</a:t>
            </a:r>
          </a:p>
        </p:txBody>
      </p:sp>
      <p:sp>
        <p:nvSpPr>
          <p:cNvPr id="21" name="TextBox 21"/>
          <p:cNvSpPr txBox="1"/>
          <p:nvPr/>
        </p:nvSpPr>
        <p:spPr>
          <a:xfrm>
            <a:off x="12462661" y="5297537"/>
            <a:ext cx="2499052" cy="308074"/>
          </a:xfrm>
          <a:prstGeom prst="rect">
            <a:avLst/>
          </a:prstGeom>
        </p:spPr>
        <p:txBody>
          <a:bodyPr lIns="0" tIns="0" rIns="0" bIns="0" rtlCol="0" anchor="t">
            <a:spAutoFit/>
          </a:bodyPr>
          <a:lstStyle/>
          <a:p>
            <a:pPr algn="ctr">
              <a:lnSpc>
                <a:spcPts val="2430"/>
              </a:lnSpc>
            </a:pPr>
            <a:r>
              <a:rPr lang="en-US" sz="2025" spc="101" dirty="0">
                <a:solidFill>
                  <a:srgbClr val="FEFEFE"/>
                </a:solidFill>
                <a:latin typeface="Sanchez"/>
              </a:rPr>
              <a:t>M2W4-M01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97575" y="2155532"/>
            <a:ext cx="14022501" cy="2133600"/>
          </a:xfrm>
          <a:prstGeom prst="rect">
            <a:avLst/>
          </a:prstGeom>
        </p:spPr>
        <p:txBody>
          <a:bodyPr lIns="0" tIns="0" rIns="0" bIns="0" rtlCol="0" anchor="t">
            <a:spAutoFit/>
          </a:bodyPr>
          <a:lstStyle/>
          <a:p>
            <a:pPr>
              <a:lnSpc>
                <a:spcPts val="8250"/>
              </a:lnSpc>
            </a:pPr>
            <a:r>
              <a:rPr lang="pl-PL" sz="7500" dirty="0">
                <a:solidFill>
                  <a:srgbClr val="000000"/>
                </a:solidFill>
                <a:latin typeface="Public Sans Bold"/>
              </a:rPr>
              <a:t>STORY PLAN No.</a:t>
            </a:r>
            <a:r>
              <a:rPr lang="en-US" sz="7500" dirty="0">
                <a:solidFill>
                  <a:srgbClr val="000000"/>
                </a:solidFill>
                <a:latin typeface="Public Sans Bold"/>
              </a:rPr>
              <a:t> 2</a:t>
            </a:r>
          </a:p>
          <a:p>
            <a:pPr marL="0" lvl="0" indent="0">
              <a:lnSpc>
                <a:spcPts val="8250"/>
              </a:lnSpc>
            </a:pPr>
            <a:endParaRPr lang="en-US" sz="7500" dirty="0">
              <a:solidFill>
                <a:srgbClr val="000000"/>
              </a:solidFill>
              <a:latin typeface="Public Sans Bold"/>
            </a:endParaRPr>
          </a:p>
        </p:txBody>
      </p:sp>
      <p:sp>
        <p:nvSpPr>
          <p:cNvPr id="3" name="TextBox 3"/>
          <p:cNvSpPr txBox="1"/>
          <p:nvPr/>
        </p:nvSpPr>
        <p:spPr>
          <a:xfrm>
            <a:off x="3065267" y="4392454"/>
            <a:ext cx="4861152" cy="1066800"/>
          </a:xfrm>
          <a:prstGeom prst="rect">
            <a:avLst/>
          </a:prstGeom>
        </p:spPr>
        <p:txBody>
          <a:bodyPr lIns="0" tIns="0" rIns="0" bIns="0" rtlCol="0" anchor="t">
            <a:spAutoFit/>
          </a:bodyPr>
          <a:lstStyle/>
          <a:p>
            <a:pPr>
              <a:lnSpc>
                <a:spcPts val="4200"/>
              </a:lnSpc>
            </a:pPr>
            <a:r>
              <a:rPr lang="pl-PL" sz="3000" dirty="0">
                <a:solidFill>
                  <a:srgbClr val="000000"/>
                </a:solidFill>
                <a:latin typeface="Public Sans Bold"/>
              </a:rPr>
              <a:t>INTRODUCTION</a:t>
            </a:r>
            <a:endParaRPr lang="en-US" sz="3000" dirty="0">
              <a:solidFill>
                <a:srgbClr val="000000"/>
              </a:solidFill>
              <a:latin typeface="Public Sans Bold"/>
            </a:endParaRPr>
          </a:p>
          <a:p>
            <a:pPr marL="0" lvl="0" indent="0" algn="l">
              <a:lnSpc>
                <a:spcPts val="4200"/>
              </a:lnSpc>
              <a:spcBef>
                <a:spcPct val="0"/>
              </a:spcBef>
            </a:pPr>
            <a:endParaRPr lang="en-US" sz="3000" dirty="0">
              <a:solidFill>
                <a:srgbClr val="000000"/>
              </a:solidFill>
              <a:latin typeface="Public Sans Bold"/>
            </a:endParaRPr>
          </a:p>
        </p:txBody>
      </p:sp>
      <p:sp>
        <p:nvSpPr>
          <p:cNvPr id="4" name="TextBox 4"/>
          <p:cNvSpPr txBox="1"/>
          <p:nvPr/>
        </p:nvSpPr>
        <p:spPr>
          <a:xfrm>
            <a:off x="1516063" y="4126865"/>
            <a:ext cx="1204912" cy="1016635"/>
          </a:xfrm>
          <a:prstGeom prst="rect">
            <a:avLst/>
          </a:prstGeom>
        </p:spPr>
        <p:txBody>
          <a:bodyPr lIns="0" tIns="0" rIns="0" bIns="0" rtlCol="0" anchor="t">
            <a:spAutoFit/>
          </a:bodyPr>
          <a:lstStyle/>
          <a:p>
            <a:pPr marL="0" lvl="0" indent="0">
              <a:lnSpc>
                <a:spcPts val="7700"/>
              </a:lnSpc>
            </a:pPr>
            <a:r>
              <a:rPr lang="en-US" sz="7000">
                <a:solidFill>
                  <a:srgbClr val="9B9B9B">
                    <a:alpha val="49804"/>
                  </a:srgbClr>
                </a:solidFill>
                <a:latin typeface="Public Sans Bold"/>
              </a:rPr>
              <a:t>1</a:t>
            </a:r>
          </a:p>
        </p:txBody>
      </p:sp>
      <p:sp>
        <p:nvSpPr>
          <p:cNvPr id="5" name="TextBox 5"/>
          <p:cNvSpPr txBox="1"/>
          <p:nvPr/>
        </p:nvSpPr>
        <p:spPr>
          <a:xfrm>
            <a:off x="3063706" y="6066121"/>
            <a:ext cx="4861152" cy="533400"/>
          </a:xfrm>
          <a:prstGeom prst="rect">
            <a:avLst/>
          </a:prstGeom>
        </p:spPr>
        <p:txBody>
          <a:bodyPr lIns="0" tIns="0" rIns="0" bIns="0" rtlCol="0" anchor="t">
            <a:spAutoFit/>
          </a:bodyPr>
          <a:lstStyle/>
          <a:p>
            <a:pPr marL="0" lvl="0" indent="0" algn="l">
              <a:lnSpc>
                <a:spcPts val="4200"/>
              </a:lnSpc>
              <a:spcBef>
                <a:spcPct val="0"/>
              </a:spcBef>
            </a:pPr>
            <a:r>
              <a:rPr lang="en-US" sz="3000">
                <a:solidFill>
                  <a:srgbClr val="000000"/>
                </a:solidFill>
                <a:latin typeface="Public Sans Bold"/>
              </a:rPr>
              <a:t>PROBLEM</a:t>
            </a:r>
          </a:p>
        </p:txBody>
      </p:sp>
      <p:sp>
        <p:nvSpPr>
          <p:cNvPr id="6" name="TextBox 6"/>
          <p:cNvSpPr txBox="1"/>
          <p:nvPr/>
        </p:nvSpPr>
        <p:spPr>
          <a:xfrm>
            <a:off x="1516063" y="5886416"/>
            <a:ext cx="1204912" cy="1016635"/>
          </a:xfrm>
          <a:prstGeom prst="rect">
            <a:avLst/>
          </a:prstGeom>
        </p:spPr>
        <p:txBody>
          <a:bodyPr lIns="0" tIns="0" rIns="0" bIns="0" rtlCol="0" anchor="t">
            <a:spAutoFit/>
          </a:bodyPr>
          <a:lstStyle/>
          <a:p>
            <a:pPr marL="0" lvl="0" indent="0">
              <a:lnSpc>
                <a:spcPts val="7700"/>
              </a:lnSpc>
            </a:pPr>
            <a:r>
              <a:rPr lang="en-US" sz="7000">
                <a:solidFill>
                  <a:srgbClr val="9B9B9B">
                    <a:alpha val="49804"/>
                  </a:srgbClr>
                </a:solidFill>
                <a:latin typeface="Public Sans Bold"/>
              </a:rPr>
              <a:t>2</a:t>
            </a:r>
          </a:p>
        </p:txBody>
      </p:sp>
      <p:sp>
        <p:nvSpPr>
          <p:cNvPr id="7" name="TextBox 7"/>
          <p:cNvSpPr txBox="1"/>
          <p:nvPr/>
        </p:nvSpPr>
        <p:spPr>
          <a:xfrm>
            <a:off x="2994281" y="7658100"/>
            <a:ext cx="4861152" cy="1044132"/>
          </a:xfrm>
          <a:prstGeom prst="rect">
            <a:avLst/>
          </a:prstGeom>
        </p:spPr>
        <p:txBody>
          <a:bodyPr lIns="0" tIns="0" rIns="0" bIns="0" rtlCol="0" anchor="t">
            <a:spAutoFit/>
          </a:bodyPr>
          <a:lstStyle/>
          <a:p>
            <a:pPr marL="0" lvl="0" indent="0" algn="l">
              <a:lnSpc>
                <a:spcPts val="4200"/>
              </a:lnSpc>
              <a:spcBef>
                <a:spcPct val="0"/>
              </a:spcBef>
            </a:pPr>
            <a:r>
              <a:rPr lang="en-US" sz="3000" dirty="0">
                <a:solidFill>
                  <a:srgbClr val="000000"/>
                </a:solidFill>
                <a:latin typeface="Public Sans Bold"/>
              </a:rPr>
              <a:t>FAILED ATTEMPT OF SOLVING THE PROBLEM</a:t>
            </a:r>
          </a:p>
        </p:txBody>
      </p:sp>
      <p:sp>
        <p:nvSpPr>
          <p:cNvPr id="8" name="TextBox 8"/>
          <p:cNvSpPr txBox="1"/>
          <p:nvPr/>
        </p:nvSpPr>
        <p:spPr>
          <a:xfrm>
            <a:off x="1516063" y="7969944"/>
            <a:ext cx="1204912" cy="1016635"/>
          </a:xfrm>
          <a:prstGeom prst="rect">
            <a:avLst/>
          </a:prstGeom>
        </p:spPr>
        <p:txBody>
          <a:bodyPr lIns="0" tIns="0" rIns="0" bIns="0" rtlCol="0" anchor="t">
            <a:spAutoFit/>
          </a:bodyPr>
          <a:lstStyle/>
          <a:p>
            <a:pPr marL="0" lvl="0" indent="0">
              <a:lnSpc>
                <a:spcPts val="7700"/>
              </a:lnSpc>
            </a:pPr>
            <a:r>
              <a:rPr lang="en-US" sz="7000">
                <a:solidFill>
                  <a:srgbClr val="9B9B9B">
                    <a:alpha val="49804"/>
                  </a:srgbClr>
                </a:solidFill>
                <a:latin typeface="Public Sans Bold"/>
              </a:rPr>
              <a:t>3</a:t>
            </a:r>
          </a:p>
        </p:txBody>
      </p:sp>
      <p:sp>
        <p:nvSpPr>
          <p:cNvPr id="9" name="TextBox 9"/>
          <p:cNvSpPr txBox="1"/>
          <p:nvPr/>
        </p:nvSpPr>
        <p:spPr>
          <a:xfrm>
            <a:off x="11207781" y="7388919"/>
            <a:ext cx="4861152" cy="505523"/>
          </a:xfrm>
          <a:prstGeom prst="rect">
            <a:avLst/>
          </a:prstGeom>
        </p:spPr>
        <p:txBody>
          <a:bodyPr lIns="0" tIns="0" rIns="0" bIns="0" rtlCol="0" anchor="t">
            <a:spAutoFit/>
          </a:bodyPr>
          <a:lstStyle/>
          <a:p>
            <a:pPr marL="0" lvl="0" indent="0" algn="l">
              <a:lnSpc>
                <a:spcPts val="4200"/>
              </a:lnSpc>
              <a:spcBef>
                <a:spcPct val="0"/>
              </a:spcBef>
            </a:pPr>
            <a:r>
              <a:rPr lang="pl-PL" sz="3000" dirty="0">
                <a:solidFill>
                  <a:srgbClr val="000000"/>
                </a:solidFill>
                <a:latin typeface="Public Sans Bold"/>
              </a:rPr>
              <a:t>CONCLUSION</a:t>
            </a:r>
            <a:endParaRPr lang="en-US" sz="3000" dirty="0">
              <a:solidFill>
                <a:srgbClr val="000000"/>
              </a:solidFill>
              <a:latin typeface="Public Sans Bold"/>
            </a:endParaRPr>
          </a:p>
        </p:txBody>
      </p:sp>
      <p:sp>
        <p:nvSpPr>
          <p:cNvPr id="10" name="TextBox 10"/>
          <p:cNvSpPr txBox="1"/>
          <p:nvPr/>
        </p:nvSpPr>
        <p:spPr>
          <a:xfrm>
            <a:off x="9531607" y="4622165"/>
            <a:ext cx="1204912" cy="1016635"/>
          </a:xfrm>
          <a:prstGeom prst="rect">
            <a:avLst/>
          </a:prstGeom>
        </p:spPr>
        <p:txBody>
          <a:bodyPr lIns="0" tIns="0" rIns="0" bIns="0" rtlCol="0" anchor="t">
            <a:spAutoFit/>
          </a:bodyPr>
          <a:lstStyle/>
          <a:p>
            <a:pPr marL="0" lvl="0" indent="0">
              <a:lnSpc>
                <a:spcPts val="7700"/>
              </a:lnSpc>
            </a:pPr>
            <a:r>
              <a:rPr lang="en-US" sz="7000">
                <a:solidFill>
                  <a:srgbClr val="9B9B9B">
                    <a:alpha val="49804"/>
                  </a:srgbClr>
                </a:solidFill>
                <a:latin typeface="Public Sans Bold"/>
              </a:rPr>
              <a:t>4</a:t>
            </a:r>
          </a:p>
        </p:txBody>
      </p:sp>
      <p:sp>
        <p:nvSpPr>
          <p:cNvPr id="11" name="TextBox 11"/>
          <p:cNvSpPr txBox="1"/>
          <p:nvPr/>
        </p:nvSpPr>
        <p:spPr>
          <a:xfrm>
            <a:off x="9503913" y="7211119"/>
            <a:ext cx="1204912" cy="1012825"/>
          </a:xfrm>
          <a:prstGeom prst="rect">
            <a:avLst/>
          </a:prstGeom>
        </p:spPr>
        <p:txBody>
          <a:bodyPr lIns="0" tIns="0" rIns="0" bIns="0" rtlCol="0" anchor="t">
            <a:spAutoFit/>
          </a:bodyPr>
          <a:lstStyle/>
          <a:p>
            <a:pPr marL="0" lvl="0" indent="0">
              <a:lnSpc>
                <a:spcPts val="7700"/>
              </a:lnSpc>
            </a:pPr>
            <a:r>
              <a:rPr lang="en-US" sz="7000">
                <a:solidFill>
                  <a:srgbClr val="9B9B9B">
                    <a:alpha val="49804"/>
                  </a:srgbClr>
                </a:solidFill>
                <a:latin typeface="Public Sans Bold"/>
              </a:rPr>
              <a:t>5</a:t>
            </a:r>
          </a:p>
        </p:txBody>
      </p:sp>
      <p:sp>
        <p:nvSpPr>
          <p:cNvPr id="12" name="TextBox 12"/>
          <p:cNvSpPr txBox="1"/>
          <p:nvPr/>
        </p:nvSpPr>
        <p:spPr>
          <a:xfrm>
            <a:off x="11207781" y="4535170"/>
            <a:ext cx="4861152" cy="505523"/>
          </a:xfrm>
          <a:prstGeom prst="rect">
            <a:avLst/>
          </a:prstGeom>
        </p:spPr>
        <p:txBody>
          <a:bodyPr lIns="0" tIns="0" rIns="0" bIns="0" rtlCol="0" anchor="t">
            <a:spAutoFit/>
          </a:bodyPr>
          <a:lstStyle/>
          <a:p>
            <a:pPr marL="0" lvl="0" indent="0" algn="l">
              <a:lnSpc>
                <a:spcPts val="4200"/>
              </a:lnSpc>
              <a:spcBef>
                <a:spcPct val="0"/>
              </a:spcBef>
            </a:pPr>
            <a:r>
              <a:rPr lang="en-US" sz="3000" dirty="0">
                <a:solidFill>
                  <a:srgbClr val="000000"/>
                </a:solidFill>
                <a:latin typeface="Public Sans Bold"/>
              </a:rPr>
              <a:t>SOLVING THE PROBLEM</a:t>
            </a:r>
          </a:p>
        </p:txBody>
      </p:sp>
      <p:sp>
        <p:nvSpPr>
          <p:cNvPr id="13" name="Freeform 13"/>
          <p:cNvSpPr/>
          <p:nvPr/>
        </p:nvSpPr>
        <p:spPr>
          <a:xfrm>
            <a:off x="1028700" y="177979"/>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2"/>
            <a:stretch>
              <a:fillRect/>
            </a:stretch>
          </a:blipFill>
        </p:spPr>
        <p:txBody>
          <a:bodyPr/>
          <a:lstStyle/>
          <a:p>
            <a:endParaRPr lang="pl-P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51367" y="2172777"/>
            <a:ext cx="10383628" cy="6922419"/>
          </a:xfrm>
          <a:custGeom>
            <a:avLst/>
            <a:gdLst/>
            <a:ahLst/>
            <a:cxnLst/>
            <a:rect l="l" t="t" r="r" b="b"/>
            <a:pathLst>
              <a:path w="10383628" h="6922419">
                <a:moveTo>
                  <a:pt x="0" y="0"/>
                </a:moveTo>
                <a:lnTo>
                  <a:pt x="10383628" y="0"/>
                </a:lnTo>
                <a:lnTo>
                  <a:pt x="10383628" y="6922419"/>
                </a:lnTo>
                <a:lnTo>
                  <a:pt x="0" y="6922419"/>
                </a:lnTo>
                <a:lnTo>
                  <a:pt x="0" y="0"/>
                </a:lnTo>
                <a:close/>
              </a:path>
            </a:pathLst>
          </a:custGeom>
          <a:blipFill>
            <a:blip r:embed="rId2"/>
            <a:stretch>
              <a:fillRect/>
            </a:stretch>
          </a:blipFill>
        </p:spPr>
        <p:txBody>
          <a:bodyPr/>
          <a:lstStyle/>
          <a:p>
            <a:endParaRPr lang="pl-PL"/>
          </a:p>
        </p:txBody>
      </p:sp>
      <p:sp>
        <p:nvSpPr>
          <p:cNvPr id="3" name="TextBox 3"/>
          <p:cNvSpPr txBox="1"/>
          <p:nvPr/>
        </p:nvSpPr>
        <p:spPr>
          <a:xfrm>
            <a:off x="1371600" y="4239437"/>
            <a:ext cx="4491037" cy="2789097"/>
          </a:xfrm>
          <a:prstGeom prst="rect">
            <a:avLst/>
          </a:prstGeom>
        </p:spPr>
        <p:txBody>
          <a:bodyPr wrap="square" lIns="0" tIns="0" rIns="0" bIns="0" rtlCol="0" anchor="t">
            <a:spAutoFit/>
          </a:bodyPr>
          <a:lstStyle/>
          <a:p>
            <a:pPr algn="ctr">
              <a:lnSpc>
                <a:spcPts val="7419"/>
              </a:lnSpc>
            </a:pPr>
            <a:r>
              <a:rPr lang="pl-PL" sz="6000" b="1" dirty="0" err="1">
                <a:solidFill>
                  <a:srgbClr val="000000"/>
                </a:solidFill>
                <a:latin typeface="Public Sans"/>
              </a:rPr>
              <a:t>Creating</a:t>
            </a:r>
            <a:r>
              <a:rPr lang="pl-PL" sz="6000" b="1" dirty="0">
                <a:solidFill>
                  <a:srgbClr val="000000"/>
                </a:solidFill>
                <a:latin typeface="Public Sans"/>
              </a:rPr>
              <a:t> </a:t>
            </a:r>
            <a:r>
              <a:rPr lang="pl-PL" sz="6000" b="1" dirty="0" err="1">
                <a:solidFill>
                  <a:srgbClr val="000000"/>
                </a:solidFill>
                <a:latin typeface="Public Sans"/>
              </a:rPr>
              <a:t>interesting</a:t>
            </a:r>
            <a:r>
              <a:rPr lang="pl-PL" sz="6000" b="1" dirty="0">
                <a:solidFill>
                  <a:srgbClr val="000000"/>
                </a:solidFill>
                <a:latin typeface="Public Sans"/>
              </a:rPr>
              <a:t> </a:t>
            </a:r>
            <a:r>
              <a:rPr lang="pl-PL" sz="6000" b="1" dirty="0" err="1">
                <a:solidFill>
                  <a:srgbClr val="000000"/>
                </a:solidFill>
                <a:latin typeface="Public Sans"/>
              </a:rPr>
              <a:t>stories</a:t>
            </a:r>
            <a:endParaRPr lang="en-US" sz="6000" b="1" dirty="0">
              <a:solidFill>
                <a:srgbClr val="000000"/>
              </a:solidFill>
              <a:latin typeface="Public Sans"/>
            </a:endParaRPr>
          </a:p>
        </p:txBody>
      </p:sp>
      <p:sp>
        <p:nvSpPr>
          <p:cNvPr id="4" name="Freeform 4"/>
          <p:cNvSpPr/>
          <p:nvPr/>
        </p:nvSpPr>
        <p:spPr>
          <a:xfrm>
            <a:off x="781224" y="539389"/>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3"/>
            <a:stretch>
              <a:fillRect/>
            </a:stretch>
          </a:blipFill>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0208" y="608647"/>
            <a:ext cx="9263652" cy="9018996"/>
            <a:chOff x="0" y="0"/>
            <a:chExt cx="2439810" cy="2375374"/>
          </a:xfrm>
        </p:grpSpPr>
        <p:sp>
          <p:nvSpPr>
            <p:cNvPr id="3" name="Freeform 3"/>
            <p:cNvSpPr/>
            <p:nvPr/>
          </p:nvSpPr>
          <p:spPr>
            <a:xfrm>
              <a:off x="0" y="0"/>
              <a:ext cx="2439810" cy="2375374"/>
            </a:xfrm>
            <a:custGeom>
              <a:avLst/>
              <a:gdLst/>
              <a:ahLst/>
              <a:cxnLst/>
              <a:rect l="l" t="t" r="r" b="b"/>
              <a:pathLst>
                <a:path w="2439810" h="2375374">
                  <a:moveTo>
                    <a:pt x="42622" y="0"/>
                  </a:moveTo>
                  <a:lnTo>
                    <a:pt x="2397187" y="0"/>
                  </a:lnTo>
                  <a:cubicBezTo>
                    <a:pt x="2420727" y="0"/>
                    <a:pt x="2439810" y="19083"/>
                    <a:pt x="2439810" y="42622"/>
                  </a:cubicBezTo>
                  <a:lnTo>
                    <a:pt x="2439810" y="2332751"/>
                  </a:lnTo>
                  <a:cubicBezTo>
                    <a:pt x="2439810" y="2356291"/>
                    <a:pt x="2420727" y="2375374"/>
                    <a:pt x="2397187" y="2375374"/>
                  </a:cubicBezTo>
                  <a:lnTo>
                    <a:pt x="42622" y="2375374"/>
                  </a:lnTo>
                  <a:cubicBezTo>
                    <a:pt x="19083" y="2375374"/>
                    <a:pt x="0" y="2356291"/>
                    <a:pt x="0" y="2332751"/>
                  </a:cubicBezTo>
                  <a:lnTo>
                    <a:pt x="0" y="42622"/>
                  </a:lnTo>
                  <a:cubicBezTo>
                    <a:pt x="0" y="19083"/>
                    <a:pt x="19083" y="0"/>
                    <a:pt x="42622" y="0"/>
                  </a:cubicBezTo>
                  <a:close/>
                </a:path>
              </a:pathLst>
            </a:custGeom>
            <a:solidFill>
              <a:srgbClr val="9B9B9B"/>
            </a:solidFill>
          </p:spPr>
          <p:txBody>
            <a:bodyPr/>
            <a:lstStyle/>
            <a:p>
              <a:endParaRPr lang="pl-PL"/>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675"/>
                </a:lnSpc>
              </a:pPr>
              <a:endParaRPr/>
            </a:p>
          </p:txBody>
        </p:sp>
      </p:grpSp>
      <p:sp>
        <p:nvSpPr>
          <p:cNvPr id="5" name="Freeform 5"/>
          <p:cNvSpPr/>
          <p:nvPr/>
        </p:nvSpPr>
        <p:spPr>
          <a:xfrm>
            <a:off x="1661697" y="885175"/>
            <a:ext cx="3166307" cy="2533045"/>
          </a:xfrm>
          <a:custGeom>
            <a:avLst/>
            <a:gdLst/>
            <a:ahLst/>
            <a:cxnLst/>
            <a:rect l="l" t="t" r="r" b="b"/>
            <a:pathLst>
              <a:path w="3166307" h="2533045">
                <a:moveTo>
                  <a:pt x="0" y="0"/>
                </a:moveTo>
                <a:lnTo>
                  <a:pt x="3166306" y="0"/>
                </a:lnTo>
                <a:lnTo>
                  <a:pt x="3166306" y="2533045"/>
                </a:lnTo>
                <a:lnTo>
                  <a:pt x="0" y="2533045"/>
                </a:lnTo>
                <a:lnTo>
                  <a:pt x="0" y="0"/>
                </a:lnTo>
                <a:close/>
              </a:path>
            </a:pathLst>
          </a:custGeom>
          <a:blipFill>
            <a:blip r:embed="rId2"/>
            <a:stretch>
              <a:fillRect/>
            </a:stretch>
          </a:blipFill>
        </p:spPr>
        <p:txBody>
          <a:bodyPr/>
          <a:lstStyle/>
          <a:p>
            <a:endParaRPr lang="pl-PL"/>
          </a:p>
        </p:txBody>
      </p:sp>
      <p:sp>
        <p:nvSpPr>
          <p:cNvPr id="6" name="Freeform 6"/>
          <p:cNvSpPr/>
          <p:nvPr/>
        </p:nvSpPr>
        <p:spPr>
          <a:xfrm>
            <a:off x="1661697" y="4098576"/>
            <a:ext cx="3192040" cy="1915224"/>
          </a:xfrm>
          <a:custGeom>
            <a:avLst/>
            <a:gdLst/>
            <a:ahLst/>
            <a:cxnLst/>
            <a:rect l="l" t="t" r="r" b="b"/>
            <a:pathLst>
              <a:path w="3192040" h="1915224">
                <a:moveTo>
                  <a:pt x="0" y="0"/>
                </a:moveTo>
                <a:lnTo>
                  <a:pt x="3192040" y="0"/>
                </a:lnTo>
                <a:lnTo>
                  <a:pt x="3192040" y="1915223"/>
                </a:lnTo>
                <a:lnTo>
                  <a:pt x="0" y="1915223"/>
                </a:lnTo>
                <a:lnTo>
                  <a:pt x="0" y="0"/>
                </a:lnTo>
                <a:close/>
              </a:path>
            </a:pathLst>
          </a:custGeom>
          <a:blipFill>
            <a:blip r:embed="rId3"/>
            <a:stretch>
              <a:fillRect/>
            </a:stretch>
          </a:blipFill>
        </p:spPr>
        <p:txBody>
          <a:bodyPr/>
          <a:lstStyle/>
          <a:p>
            <a:endParaRPr lang="pl-PL"/>
          </a:p>
        </p:txBody>
      </p:sp>
      <p:sp>
        <p:nvSpPr>
          <p:cNvPr id="7" name="Freeform 7"/>
          <p:cNvSpPr/>
          <p:nvPr/>
        </p:nvSpPr>
        <p:spPr>
          <a:xfrm>
            <a:off x="1661697" y="6883570"/>
            <a:ext cx="3166307" cy="2374730"/>
          </a:xfrm>
          <a:custGeom>
            <a:avLst/>
            <a:gdLst/>
            <a:ahLst/>
            <a:cxnLst/>
            <a:rect l="l" t="t" r="r" b="b"/>
            <a:pathLst>
              <a:path w="3166307" h="2374730">
                <a:moveTo>
                  <a:pt x="0" y="0"/>
                </a:moveTo>
                <a:lnTo>
                  <a:pt x="3166306" y="0"/>
                </a:lnTo>
                <a:lnTo>
                  <a:pt x="3166306" y="2374730"/>
                </a:lnTo>
                <a:lnTo>
                  <a:pt x="0" y="2374730"/>
                </a:lnTo>
                <a:lnTo>
                  <a:pt x="0" y="0"/>
                </a:lnTo>
                <a:close/>
              </a:path>
            </a:pathLst>
          </a:custGeom>
          <a:blipFill>
            <a:blip r:embed="rId4"/>
            <a:stretch>
              <a:fillRect/>
            </a:stretch>
          </a:blipFill>
        </p:spPr>
        <p:txBody>
          <a:bodyPr/>
          <a:lstStyle/>
          <a:p>
            <a:endParaRPr lang="pl-PL"/>
          </a:p>
        </p:txBody>
      </p:sp>
      <p:sp>
        <p:nvSpPr>
          <p:cNvPr id="8" name="Freeform 8"/>
          <p:cNvSpPr/>
          <p:nvPr/>
        </p:nvSpPr>
        <p:spPr>
          <a:xfrm>
            <a:off x="11733568" y="8070935"/>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5"/>
            <a:stretch>
              <a:fillRect/>
            </a:stretch>
          </a:blipFill>
        </p:spPr>
        <p:txBody>
          <a:bodyPr/>
          <a:lstStyle/>
          <a:p>
            <a:endParaRPr lang="pl-PL"/>
          </a:p>
        </p:txBody>
      </p:sp>
      <p:sp>
        <p:nvSpPr>
          <p:cNvPr id="9" name="TextBox 9"/>
          <p:cNvSpPr txBox="1"/>
          <p:nvPr/>
        </p:nvSpPr>
        <p:spPr>
          <a:xfrm>
            <a:off x="11277600" y="4716176"/>
            <a:ext cx="5997741" cy="1065848"/>
          </a:xfrm>
          <a:prstGeom prst="rect">
            <a:avLst/>
          </a:prstGeom>
        </p:spPr>
        <p:txBody>
          <a:bodyPr wrap="square" lIns="0" tIns="0" rIns="0" bIns="0" rtlCol="0" anchor="t">
            <a:spAutoFit/>
          </a:bodyPr>
          <a:lstStyle/>
          <a:p>
            <a:pPr algn="r">
              <a:lnSpc>
                <a:spcPts val="8167"/>
              </a:lnSpc>
            </a:pPr>
            <a:r>
              <a:rPr lang="pl-PL" sz="7425" dirty="0">
                <a:solidFill>
                  <a:srgbClr val="0E2C8E"/>
                </a:solidFill>
                <a:latin typeface="Public Sans Bold"/>
              </a:rPr>
              <a:t>TRADITIONS</a:t>
            </a:r>
            <a:endParaRPr lang="en-US" sz="7425" dirty="0">
              <a:solidFill>
                <a:srgbClr val="0E2C8E"/>
              </a:solidFill>
              <a:latin typeface="Public Sans Bold"/>
            </a:endParaRPr>
          </a:p>
        </p:txBody>
      </p:sp>
      <p:sp>
        <p:nvSpPr>
          <p:cNvPr id="10" name="TextBox 10"/>
          <p:cNvSpPr txBox="1"/>
          <p:nvPr/>
        </p:nvSpPr>
        <p:spPr>
          <a:xfrm>
            <a:off x="6378348" y="1663700"/>
            <a:ext cx="2765652" cy="444737"/>
          </a:xfrm>
          <a:prstGeom prst="rect">
            <a:avLst/>
          </a:prstGeom>
        </p:spPr>
        <p:txBody>
          <a:bodyPr lIns="0" tIns="0" rIns="0" bIns="0" rtlCol="0" anchor="t">
            <a:spAutoFit/>
          </a:bodyPr>
          <a:lstStyle/>
          <a:p>
            <a:pPr>
              <a:lnSpc>
                <a:spcPts val="3675"/>
              </a:lnSpc>
            </a:pPr>
            <a:r>
              <a:rPr lang="pl-PL" sz="2625" dirty="0">
                <a:solidFill>
                  <a:srgbClr val="000000"/>
                </a:solidFill>
                <a:latin typeface="Public Sans Bold"/>
              </a:rPr>
              <a:t>FOOD BLESSING</a:t>
            </a:r>
            <a:endParaRPr lang="en-US" sz="2625" dirty="0">
              <a:solidFill>
                <a:srgbClr val="000000"/>
              </a:solidFill>
              <a:latin typeface="Public Sans Bold"/>
            </a:endParaRPr>
          </a:p>
        </p:txBody>
      </p:sp>
      <p:sp>
        <p:nvSpPr>
          <p:cNvPr id="11" name="TextBox 11"/>
          <p:cNvSpPr txBox="1"/>
          <p:nvPr/>
        </p:nvSpPr>
        <p:spPr>
          <a:xfrm>
            <a:off x="6378348" y="4789487"/>
            <a:ext cx="2765652" cy="919226"/>
          </a:xfrm>
          <a:prstGeom prst="rect">
            <a:avLst/>
          </a:prstGeom>
        </p:spPr>
        <p:txBody>
          <a:bodyPr lIns="0" tIns="0" rIns="0" bIns="0" rtlCol="0" anchor="t">
            <a:spAutoFit/>
          </a:bodyPr>
          <a:lstStyle/>
          <a:p>
            <a:pPr>
              <a:lnSpc>
                <a:spcPts val="3675"/>
              </a:lnSpc>
            </a:pPr>
            <a:r>
              <a:rPr lang="pl-PL" sz="2625" dirty="0">
                <a:solidFill>
                  <a:srgbClr val="000000"/>
                </a:solidFill>
                <a:latin typeface="Public Sans Bold"/>
              </a:rPr>
              <a:t>CHRISTMAS CAROLING</a:t>
            </a:r>
            <a:endParaRPr lang="en-US" sz="2625" dirty="0">
              <a:solidFill>
                <a:srgbClr val="000000"/>
              </a:solidFill>
              <a:latin typeface="Public Sans Bold"/>
            </a:endParaRPr>
          </a:p>
        </p:txBody>
      </p:sp>
      <p:sp>
        <p:nvSpPr>
          <p:cNvPr id="12" name="TextBox 12"/>
          <p:cNvSpPr txBox="1"/>
          <p:nvPr/>
        </p:nvSpPr>
        <p:spPr>
          <a:xfrm>
            <a:off x="6378348" y="7623175"/>
            <a:ext cx="2765652" cy="919226"/>
          </a:xfrm>
          <a:prstGeom prst="rect">
            <a:avLst/>
          </a:prstGeom>
        </p:spPr>
        <p:txBody>
          <a:bodyPr lIns="0" tIns="0" rIns="0" bIns="0" rtlCol="0" anchor="t">
            <a:spAutoFit/>
          </a:bodyPr>
          <a:lstStyle/>
          <a:p>
            <a:pPr>
              <a:lnSpc>
                <a:spcPts val="3675"/>
              </a:lnSpc>
            </a:pPr>
            <a:r>
              <a:rPr lang="en-US" sz="2625" dirty="0">
                <a:solidFill>
                  <a:srgbClr val="000000"/>
                </a:solidFill>
                <a:latin typeface="Public Sans Bold"/>
              </a:rPr>
              <a:t>ŚMINGUS-DYNGU</a:t>
            </a:r>
            <a:r>
              <a:rPr lang="pl-PL" sz="2625" dirty="0">
                <a:solidFill>
                  <a:srgbClr val="000000"/>
                </a:solidFill>
                <a:latin typeface="Public Sans Bold"/>
              </a:rPr>
              <a:t>S</a:t>
            </a:r>
          </a:p>
          <a:p>
            <a:pPr>
              <a:lnSpc>
                <a:spcPts val="3675"/>
              </a:lnSpc>
            </a:pPr>
            <a:r>
              <a:rPr lang="pl-PL" sz="2625" dirty="0">
                <a:solidFill>
                  <a:srgbClr val="000000"/>
                </a:solidFill>
                <a:latin typeface="Public Sans Bold"/>
              </a:rPr>
              <a:t>(WET MONDAY)</a:t>
            </a:r>
            <a:endParaRPr lang="en-US" sz="2625" dirty="0">
              <a:solidFill>
                <a:srgbClr val="000000"/>
              </a:solidFill>
              <a:latin typeface="Public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9044" y="636506"/>
            <a:ext cx="9304072" cy="8998264"/>
            <a:chOff x="0" y="0"/>
            <a:chExt cx="2450455" cy="2369913"/>
          </a:xfrm>
        </p:grpSpPr>
        <p:sp>
          <p:nvSpPr>
            <p:cNvPr id="3" name="Freeform 3"/>
            <p:cNvSpPr/>
            <p:nvPr/>
          </p:nvSpPr>
          <p:spPr>
            <a:xfrm>
              <a:off x="0" y="0"/>
              <a:ext cx="2450455" cy="2369913"/>
            </a:xfrm>
            <a:custGeom>
              <a:avLst/>
              <a:gdLst/>
              <a:ahLst/>
              <a:cxnLst/>
              <a:rect l="l" t="t" r="r" b="b"/>
              <a:pathLst>
                <a:path w="2450455" h="2369913">
                  <a:moveTo>
                    <a:pt x="42437" y="0"/>
                  </a:moveTo>
                  <a:lnTo>
                    <a:pt x="2408018" y="0"/>
                  </a:lnTo>
                  <a:cubicBezTo>
                    <a:pt x="2419273" y="0"/>
                    <a:pt x="2430067" y="4471"/>
                    <a:pt x="2438026" y="12430"/>
                  </a:cubicBezTo>
                  <a:cubicBezTo>
                    <a:pt x="2445984" y="20388"/>
                    <a:pt x="2450455" y="31182"/>
                    <a:pt x="2450455" y="42437"/>
                  </a:cubicBezTo>
                  <a:lnTo>
                    <a:pt x="2450455" y="2327476"/>
                  </a:lnTo>
                  <a:cubicBezTo>
                    <a:pt x="2450455" y="2350913"/>
                    <a:pt x="2431455" y="2369913"/>
                    <a:pt x="2408018" y="2369913"/>
                  </a:cubicBezTo>
                  <a:lnTo>
                    <a:pt x="42437" y="2369913"/>
                  </a:lnTo>
                  <a:cubicBezTo>
                    <a:pt x="31182" y="2369913"/>
                    <a:pt x="20388" y="2365442"/>
                    <a:pt x="12430" y="2357484"/>
                  </a:cubicBezTo>
                  <a:cubicBezTo>
                    <a:pt x="4471" y="2349525"/>
                    <a:pt x="0" y="2338731"/>
                    <a:pt x="0" y="2327476"/>
                  </a:cubicBezTo>
                  <a:lnTo>
                    <a:pt x="0" y="42437"/>
                  </a:lnTo>
                  <a:cubicBezTo>
                    <a:pt x="0" y="31182"/>
                    <a:pt x="4471" y="20388"/>
                    <a:pt x="12430" y="12430"/>
                  </a:cubicBezTo>
                  <a:cubicBezTo>
                    <a:pt x="20388" y="4471"/>
                    <a:pt x="31182" y="0"/>
                    <a:pt x="42437" y="0"/>
                  </a:cubicBezTo>
                  <a:close/>
                </a:path>
              </a:pathLst>
            </a:custGeom>
            <a:solidFill>
              <a:srgbClr val="9B9B9B"/>
            </a:solidFill>
          </p:spPr>
          <p:txBody>
            <a:bodyPr/>
            <a:lstStyle/>
            <a:p>
              <a:endParaRPr lang="pl-PL"/>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675"/>
                </a:lnSpc>
              </a:pPr>
              <a:endParaRPr/>
            </a:p>
          </p:txBody>
        </p:sp>
      </p:grpSp>
      <p:sp>
        <p:nvSpPr>
          <p:cNvPr id="5" name="Freeform 5"/>
          <p:cNvSpPr/>
          <p:nvPr/>
        </p:nvSpPr>
        <p:spPr>
          <a:xfrm>
            <a:off x="1181941" y="976084"/>
            <a:ext cx="3790939" cy="2406945"/>
          </a:xfrm>
          <a:custGeom>
            <a:avLst/>
            <a:gdLst/>
            <a:ahLst/>
            <a:cxnLst/>
            <a:rect l="l" t="t" r="r" b="b"/>
            <a:pathLst>
              <a:path w="3790939" h="2406945">
                <a:moveTo>
                  <a:pt x="0" y="0"/>
                </a:moveTo>
                <a:lnTo>
                  <a:pt x="3790938" y="0"/>
                </a:lnTo>
                <a:lnTo>
                  <a:pt x="3790938" y="2406945"/>
                </a:lnTo>
                <a:lnTo>
                  <a:pt x="0" y="2406945"/>
                </a:lnTo>
                <a:lnTo>
                  <a:pt x="0" y="0"/>
                </a:lnTo>
                <a:close/>
              </a:path>
            </a:pathLst>
          </a:custGeom>
          <a:blipFill>
            <a:blip r:embed="rId2"/>
            <a:stretch>
              <a:fillRect/>
            </a:stretch>
          </a:blipFill>
        </p:spPr>
        <p:txBody>
          <a:bodyPr/>
          <a:lstStyle/>
          <a:p>
            <a:endParaRPr lang="pl-PL"/>
          </a:p>
        </p:txBody>
      </p:sp>
      <p:sp>
        <p:nvSpPr>
          <p:cNvPr id="6" name="Freeform 6"/>
          <p:cNvSpPr/>
          <p:nvPr/>
        </p:nvSpPr>
        <p:spPr>
          <a:xfrm>
            <a:off x="1181941" y="4047287"/>
            <a:ext cx="3790939" cy="2192426"/>
          </a:xfrm>
          <a:custGeom>
            <a:avLst/>
            <a:gdLst/>
            <a:ahLst/>
            <a:cxnLst/>
            <a:rect l="l" t="t" r="r" b="b"/>
            <a:pathLst>
              <a:path w="3790939" h="2192426">
                <a:moveTo>
                  <a:pt x="0" y="0"/>
                </a:moveTo>
                <a:lnTo>
                  <a:pt x="3790938" y="0"/>
                </a:lnTo>
                <a:lnTo>
                  <a:pt x="3790938" y="2192426"/>
                </a:lnTo>
                <a:lnTo>
                  <a:pt x="0" y="2192426"/>
                </a:lnTo>
                <a:lnTo>
                  <a:pt x="0" y="0"/>
                </a:lnTo>
                <a:close/>
              </a:path>
            </a:pathLst>
          </a:custGeom>
          <a:blipFill>
            <a:blip r:embed="rId3"/>
            <a:stretch>
              <a:fillRect/>
            </a:stretch>
          </a:blipFill>
        </p:spPr>
        <p:txBody>
          <a:bodyPr/>
          <a:lstStyle/>
          <a:p>
            <a:endParaRPr lang="pl-PL"/>
          </a:p>
        </p:txBody>
      </p:sp>
      <p:sp>
        <p:nvSpPr>
          <p:cNvPr id="7" name="Freeform 7"/>
          <p:cNvSpPr/>
          <p:nvPr/>
        </p:nvSpPr>
        <p:spPr>
          <a:xfrm>
            <a:off x="1181941" y="6732297"/>
            <a:ext cx="3790939" cy="2526003"/>
          </a:xfrm>
          <a:custGeom>
            <a:avLst/>
            <a:gdLst/>
            <a:ahLst/>
            <a:cxnLst/>
            <a:rect l="l" t="t" r="r" b="b"/>
            <a:pathLst>
              <a:path w="3790939" h="2526003">
                <a:moveTo>
                  <a:pt x="0" y="0"/>
                </a:moveTo>
                <a:lnTo>
                  <a:pt x="3790938" y="0"/>
                </a:lnTo>
                <a:lnTo>
                  <a:pt x="3790938" y="2526003"/>
                </a:lnTo>
                <a:lnTo>
                  <a:pt x="0" y="2526003"/>
                </a:lnTo>
                <a:lnTo>
                  <a:pt x="0" y="0"/>
                </a:lnTo>
                <a:close/>
              </a:path>
            </a:pathLst>
          </a:custGeom>
          <a:blipFill>
            <a:blip r:embed="rId4"/>
            <a:stretch>
              <a:fillRect/>
            </a:stretch>
          </a:blipFill>
        </p:spPr>
        <p:txBody>
          <a:bodyPr/>
          <a:lstStyle/>
          <a:p>
            <a:endParaRPr lang="pl-PL"/>
          </a:p>
        </p:txBody>
      </p:sp>
      <p:sp>
        <p:nvSpPr>
          <p:cNvPr id="8" name="Freeform 8"/>
          <p:cNvSpPr/>
          <p:nvPr/>
        </p:nvSpPr>
        <p:spPr>
          <a:xfrm>
            <a:off x="11526602" y="8327590"/>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5"/>
            <a:stretch>
              <a:fillRect/>
            </a:stretch>
          </a:blipFill>
        </p:spPr>
        <p:txBody>
          <a:bodyPr/>
          <a:lstStyle/>
          <a:p>
            <a:endParaRPr lang="pl-PL"/>
          </a:p>
        </p:txBody>
      </p:sp>
      <p:sp>
        <p:nvSpPr>
          <p:cNvPr id="9" name="TextBox 9"/>
          <p:cNvSpPr txBox="1"/>
          <p:nvPr/>
        </p:nvSpPr>
        <p:spPr>
          <a:xfrm>
            <a:off x="11049000" y="4610576"/>
            <a:ext cx="5709223" cy="1065848"/>
          </a:xfrm>
          <a:prstGeom prst="rect">
            <a:avLst/>
          </a:prstGeom>
        </p:spPr>
        <p:txBody>
          <a:bodyPr lIns="0" tIns="0" rIns="0" bIns="0" rtlCol="0" anchor="t">
            <a:spAutoFit/>
          </a:bodyPr>
          <a:lstStyle/>
          <a:p>
            <a:pPr algn="r">
              <a:lnSpc>
                <a:spcPts val="8167"/>
              </a:lnSpc>
            </a:pPr>
            <a:r>
              <a:rPr lang="pl-PL" sz="7425" dirty="0">
                <a:solidFill>
                  <a:srgbClr val="0E2C8E"/>
                </a:solidFill>
                <a:latin typeface="Public Sans Bold"/>
              </a:rPr>
              <a:t>CUSTOMS</a:t>
            </a:r>
            <a:endParaRPr lang="en-US" sz="7425" dirty="0">
              <a:solidFill>
                <a:srgbClr val="0E2C8E"/>
              </a:solidFill>
              <a:latin typeface="Public Sans Bold"/>
            </a:endParaRPr>
          </a:p>
        </p:txBody>
      </p:sp>
      <p:sp>
        <p:nvSpPr>
          <p:cNvPr id="10" name="TextBox 10"/>
          <p:cNvSpPr txBox="1"/>
          <p:nvPr/>
        </p:nvSpPr>
        <p:spPr>
          <a:xfrm>
            <a:off x="6541452" y="1679494"/>
            <a:ext cx="2765652" cy="444737"/>
          </a:xfrm>
          <a:prstGeom prst="rect">
            <a:avLst/>
          </a:prstGeom>
        </p:spPr>
        <p:txBody>
          <a:bodyPr lIns="0" tIns="0" rIns="0" bIns="0" rtlCol="0" anchor="t">
            <a:spAutoFit/>
          </a:bodyPr>
          <a:lstStyle/>
          <a:p>
            <a:pPr>
              <a:lnSpc>
                <a:spcPts val="3675"/>
              </a:lnSpc>
            </a:pPr>
            <a:r>
              <a:rPr lang="pl-PL" sz="2625" dirty="0">
                <a:solidFill>
                  <a:srgbClr val="000000"/>
                </a:solidFill>
                <a:latin typeface="Public Sans Bold"/>
              </a:rPr>
              <a:t>BREAKING A WAFER</a:t>
            </a:r>
            <a:endParaRPr lang="en-US" sz="2625" dirty="0">
              <a:solidFill>
                <a:srgbClr val="000000"/>
              </a:solidFill>
              <a:latin typeface="Public Sans Bold"/>
            </a:endParaRPr>
          </a:p>
        </p:txBody>
      </p:sp>
      <p:sp>
        <p:nvSpPr>
          <p:cNvPr id="11" name="TextBox 11"/>
          <p:cNvSpPr txBox="1"/>
          <p:nvPr/>
        </p:nvSpPr>
        <p:spPr>
          <a:xfrm>
            <a:off x="6541452" y="4462787"/>
            <a:ext cx="3091859" cy="919226"/>
          </a:xfrm>
          <a:prstGeom prst="rect">
            <a:avLst/>
          </a:prstGeom>
        </p:spPr>
        <p:txBody>
          <a:bodyPr lIns="0" tIns="0" rIns="0" bIns="0" rtlCol="0" anchor="t">
            <a:spAutoFit/>
          </a:bodyPr>
          <a:lstStyle/>
          <a:p>
            <a:pPr>
              <a:lnSpc>
                <a:spcPts val="3675"/>
              </a:lnSpc>
            </a:pPr>
            <a:r>
              <a:rPr lang="pl-PL" sz="2625" dirty="0">
                <a:solidFill>
                  <a:srgbClr val="000000"/>
                </a:solidFill>
                <a:latin typeface="Public Sans Bold"/>
              </a:rPr>
              <a:t>EXCHANGING CHRISTMAS GIFTS</a:t>
            </a:r>
            <a:endParaRPr lang="en-US" sz="2625" dirty="0">
              <a:solidFill>
                <a:srgbClr val="000000"/>
              </a:solidFill>
              <a:latin typeface="Public Sans Bold"/>
            </a:endParaRPr>
          </a:p>
        </p:txBody>
      </p:sp>
      <p:sp>
        <p:nvSpPr>
          <p:cNvPr id="12" name="TextBox 12"/>
          <p:cNvSpPr txBox="1"/>
          <p:nvPr/>
        </p:nvSpPr>
        <p:spPr>
          <a:xfrm>
            <a:off x="6541452" y="7728599"/>
            <a:ext cx="2765652" cy="444737"/>
          </a:xfrm>
          <a:prstGeom prst="rect">
            <a:avLst/>
          </a:prstGeom>
        </p:spPr>
        <p:txBody>
          <a:bodyPr lIns="0" tIns="0" rIns="0" bIns="0" rtlCol="0" anchor="t">
            <a:spAutoFit/>
          </a:bodyPr>
          <a:lstStyle/>
          <a:p>
            <a:pPr>
              <a:lnSpc>
                <a:spcPts val="3675"/>
              </a:lnSpc>
            </a:pPr>
            <a:r>
              <a:rPr lang="pl-PL" sz="2625" dirty="0">
                <a:solidFill>
                  <a:srgbClr val="000000"/>
                </a:solidFill>
                <a:latin typeface="Public Sans Bold"/>
              </a:rPr>
              <a:t>NATIVITY PLAY</a:t>
            </a:r>
            <a:endParaRPr lang="en-US" sz="2625" dirty="0">
              <a:solidFill>
                <a:srgbClr val="000000"/>
              </a:solidFill>
              <a:latin typeface="Public Sans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2160" y="420687"/>
            <a:ext cx="8488909" cy="9426756"/>
            <a:chOff x="0" y="0"/>
            <a:chExt cx="2235762" cy="2482767"/>
          </a:xfrm>
        </p:grpSpPr>
        <p:sp>
          <p:nvSpPr>
            <p:cNvPr id="3" name="Freeform 3"/>
            <p:cNvSpPr/>
            <p:nvPr/>
          </p:nvSpPr>
          <p:spPr>
            <a:xfrm>
              <a:off x="0" y="0"/>
              <a:ext cx="2235762" cy="2482767"/>
            </a:xfrm>
            <a:custGeom>
              <a:avLst/>
              <a:gdLst/>
              <a:ahLst/>
              <a:cxnLst/>
              <a:rect l="l" t="t" r="r" b="b"/>
              <a:pathLst>
                <a:path w="2235762" h="2482767">
                  <a:moveTo>
                    <a:pt x="46512" y="0"/>
                  </a:moveTo>
                  <a:lnTo>
                    <a:pt x="2189250" y="0"/>
                  </a:lnTo>
                  <a:cubicBezTo>
                    <a:pt x="2201586" y="0"/>
                    <a:pt x="2213416" y="4900"/>
                    <a:pt x="2222139" y="13623"/>
                  </a:cubicBezTo>
                  <a:cubicBezTo>
                    <a:pt x="2230862" y="22346"/>
                    <a:pt x="2235762" y="34176"/>
                    <a:pt x="2235762" y="46512"/>
                  </a:cubicBezTo>
                  <a:lnTo>
                    <a:pt x="2235762" y="2436255"/>
                  </a:lnTo>
                  <a:cubicBezTo>
                    <a:pt x="2235762" y="2461943"/>
                    <a:pt x="2214938" y="2482767"/>
                    <a:pt x="2189250" y="2482767"/>
                  </a:cubicBezTo>
                  <a:lnTo>
                    <a:pt x="46512" y="2482767"/>
                  </a:lnTo>
                  <a:cubicBezTo>
                    <a:pt x="34176" y="2482767"/>
                    <a:pt x="22346" y="2477867"/>
                    <a:pt x="13623" y="2469144"/>
                  </a:cubicBezTo>
                  <a:cubicBezTo>
                    <a:pt x="4900" y="2460421"/>
                    <a:pt x="0" y="2448590"/>
                    <a:pt x="0" y="2436255"/>
                  </a:cubicBezTo>
                  <a:lnTo>
                    <a:pt x="0" y="46512"/>
                  </a:lnTo>
                  <a:cubicBezTo>
                    <a:pt x="0" y="34176"/>
                    <a:pt x="4900" y="22346"/>
                    <a:pt x="13623" y="13623"/>
                  </a:cubicBezTo>
                  <a:cubicBezTo>
                    <a:pt x="22346" y="4900"/>
                    <a:pt x="34176" y="0"/>
                    <a:pt x="46512" y="0"/>
                  </a:cubicBezTo>
                  <a:close/>
                </a:path>
              </a:pathLst>
            </a:custGeom>
            <a:solidFill>
              <a:srgbClr val="9B9B9B"/>
            </a:solidFill>
          </p:spPr>
          <p:txBody>
            <a:bodyPr/>
            <a:lstStyle/>
            <a:p>
              <a:endParaRPr lang="pl-PL"/>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675"/>
                </a:lnSpc>
              </a:pPr>
              <a:endParaRPr/>
            </a:p>
          </p:txBody>
        </p:sp>
      </p:grpSp>
      <p:sp>
        <p:nvSpPr>
          <p:cNvPr id="5" name="Freeform 5"/>
          <p:cNvSpPr/>
          <p:nvPr/>
        </p:nvSpPr>
        <p:spPr>
          <a:xfrm>
            <a:off x="1706600" y="3826516"/>
            <a:ext cx="2151660" cy="2978432"/>
          </a:xfrm>
          <a:custGeom>
            <a:avLst/>
            <a:gdLst/>
            <a:ahLst/>
            <a:cxnLst/>
            <a:rect l="l" t="t" r="r" b="b"/>
            <a:pathLst>
              <a:path w="2151660" h="2978432">
                <a:moveTo>
                  <a:pt x="0" y="0"/>
                </a:moveTo>
                <a:lnTo>
                  <a:pt x="2151660" y="0"/>
                </a:lnTo>
                <a:lnTo>
                  <a:pt x="2151660" y="2978432"/>
                </a:lnTo>
                <a:lnTo>
                  <a:pt x="0" y="2978432"/>
                </a:lnTo>
                <a:lnTo>
                  <a:pt x="0" y="0"/>
                </a:lnTo>
                <a:close/>
              </a:path>
            </a:pathLst>
          </a:custGeom>
          <a:blipFill>
            <a:blip r:embed="rId2"/>
            <a:stretch>
              <a:fillRect/>
            </a:stretch>
          </a:blipFill>
        </p:spPr>
        <p:txBody>
          <a:bodyPr/>
          <a:lstStyle/>
          <a:p>
            <a:endParaRPr lang="pl-PL"/>
          </a:p>
        </p:txBody>
      </p:sp>
      <p:sp>
        <p:nvSpPr>
          <p:cNvPr id="6" name="Freeform 6"/>
          <p:cNvSpPr/>
          <p:nvPr/>
        </p:nvSpPr>
        <p:spPr>
          <a:xfrm>
            <a:off x="941183" y="7196095"/>
            <a:ext cx="3434074" cy="2326585"/>
          </a:xfrm>
          <a:custGeom>
            <a:avLst/>
            <a:gdLst/>
            <a:ahLst/>
            <a:cxnLst/>
            <a:rect l="l" t="t" r="r" b="b"/>
            <a:pathLst>
              <a:path w="3434074" h="2326585">
                <a:moveTo>
                  <a:pt x="0" y="0"/>
                </a:moveTo>
                <a:lnTo>
                  <a:pt x="3434074" y="0"/>
                </a:lnTo>
                <a:lnTo>
                  <a:pt x="3434074" y="2326585"/>
                </a:lnTo>
                <a:lnTo>
                  <a:pt x="0" y="2326585"/>
                </a:lnTo>
                <a:lnTo>
                  <a:pt x="0" y="0"/>
                </a:lnTo>
                <a:close/>
              </a:path>
            </a:pathLst>
          </a:custGeom>
          <a:blipFill>
            <a:blip r:embed="rId3"/>
            <a:stretch>
              <a:fillRect/>
            </a:stretch>
          </a:blipFill>
        </p:spPr>
        <p:txBody>
          <a:bodyPr/>
          <a:lstStyle/>
          <a:p>
            <a:endParaRPr lang="pl-PL"/>
          </a:p>
        </p:txBody>
      </p:sp>
      <p:sp>
        <p:nvSpPr>
          <p:cNvPr id="7" name="Freeform 7"/>
          <p:cNvSpPr/>
          <p:nvPr/>
        </p:nvSpPr>
        <p:spPr>
          <a:xfrm>
            <a:off x="1028700" y="1028700"/>
            <a:ext cx="3579753" cy="2380536"/>
          </a:xfrm>
          <a:custGeom>
            <a:avLst/>
            <a:gdLst/>
            <a:ahLst/>
            <a:cxnLst/>
            <a:rect l="l" t="t" r="r" b="b"/>
            <a:pathLst>
              <a:path w="3579753" h="2380536">
                <a:moveTo>
                  <a:pt x="0" y="0"/>
                </a:moveTo>
                <a:lnTo>
                  <a:pt x="3579753" y="0"/>
                </a:lnTo>
                <a:lnTo>
                  <a:pt x="3579753" y="2380536"/>
                </a:lnTo>
                <a:lnTo>
                  <a:pt x="0" y="2380536"/>
                </a:lnTo>
                <a:lnTo>
                  <a:pt x="0" y="0"/>
                </a:lnTo>
                <a:close/>
              </a:path>
            </a:pathLst>
          </a:custGeom>
          <a:blipFill>
            <a:blip r:embed="rId4"/>
            <a:stretch>
              <a:fillRect/>
            </a:stretch>
          </a:blipFill>
        </p:spPr>
        <p:txBody>
          <a:bodyPr/>
          <a:lstStyle/>
          <a:p>
            <a:endParaRPr lang="pl-PL"/>
          </a:p>
        </p:txBody>
      </p:sp>
      <p:sp>
        <p:nvSpPr>
          <p:cNvPr id="8" name="Freeform 8"/>
          <p:cNvSpPr/>
          <p:nvPr/>
        </p:nvSpPr>
        <p:spPr>
          <a:xfrm>
            <a:off x="10629532" y="7951119"/>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5"/>
            <a:stretch>
              <a:fillRect/>
            </a:stretch>
          </a:blipFill>
        </p:spPr>
        <p:txBody>
          <a:bodyPr/>
          <a:lstStyle/>
          <a:p>
            <a:endParaRPr lang="pl-PL"/>
          </a:p>
        </p:txBody>
      </p:sp>
      <p:sp>
        <p:nvSpPr>
          <p:cNvPr id="9" name="TextBox 9"/>
          <p:cNvSpPr txBox="1"/>
          <p:nvPr/>
        </p:nvSpPr>
        <p:spPr>
          <a:xfrm>
            <a:off x="11008252" y="4409503"/>
            <a:ext cx="4975257" cy="1065848"/>
          </a:xfrm>
          <a:prstGeom prst="rect">
            <a:avLst/>
          </a:prstGeom>
        </p:spPr>
        <p:txBody>
          <a:bodyPr lIns="0" tIns="0" rIns="0" bIns="0" rtlCol="0" anchor="t">
            <a:spAutoFit/>
          </a:bodyPr>
          <a:lstStyle/>
          <a:p>
            <a:pPr algn="r">
              <a:lnSpc>
                <a:spcPts val="8167"/>
              </a:lnSpc>
            </a:pPr>
            <a:r>
              <a:rPr lang="pl-PL" sz="7425" dirty="0">
                <a:solidFill>
                  <a:srgbClr val="0E2C8E"/>
                </a:solidFill>
                <a:latin typeface="Public Sans Bold"/>
              </a:rPr>
              <a:t>RITUALS</a:t>
            </a:r>
            <a:endParaRPr lang="en-US" sz="7425" dirty="0">
              <a:solidFill>
                <a:srgbClr val="0E2C8E"/>
              </a:solidFill>
              <a:latin typeface="Public Sans Bold"/>
            </a:endParaRPr>
          </a:p>
        </p:txBody>
      </p:sp>
      <p:sp>
        <p:nvSpPr>
          <p:cNvPr id="10" name="TextBox 10"/>
          <p:cNvSpPr txBox="1"/>
          <p:nvPr/>
        </p:nvSpPr>
        <p:spPr>
          <a:xfrm>
            <a:off x="6378348" y="1897062"/>
            <a:ext cx="2765652" cy="466725"/>
          </a:xfrm>
          <a:prstGeom prst="rect">
            <a:avLst/>
          </a:prstGeom>
        </p:spPr>
        <p:txBody>
          <a:bodyPr lIns="0" tIns="0" rIns="0" bIns="0" rtlCol="0" anchor="t">
            <a:spAutoFit/>
          </a:bodyPr>
          <a:lstStyle/>
          <a:p>
            <a:pPr>
              <a:lnSpc>
                <a:spcPts val="3675"/>
              </a:lnSpc>
            </a:pPr>
            <a:r>
              <a:rPr lang="en-US" sz="2625">
                <a:solidFill>
                  <a:srgbClr val="000000"/>
                </a:solidFill>
                <a:latin typeface="Public Sans Bold"/>
              </a:rPr>
              <a:t>OCZEPINY</a:t>
            </a:r>
          </a:p>
        </p:txBody>
      </p:sp>
      <p:sp>
        <p:nvSpPr>
          <p:cNvPr id="11" name="TextBox 11"/>
          <p:cNvSpPr txBox="1"/>
          <p:nvPr/>
        </p:nvSpPr>
        <p:spPr>
          <a:xfrm>
            <a:off x="6378348" y="4556125"/>
            <a:ext cx="2765652" cy="919226"/>
          </a:xfrm>
          <a:prstGeom prst="rect">
            <a:avLst/>
          </a:prstGeom>
        </p:spPr>
        <p:txBody>
          <a:bodyPr lIns="0" tIns="0" rIns="0" bIns="0" rtlCol="0" anchor="t">
            <a:spAutoFit/>
          </a:bodyPr>
          <a:lstStyle/>
          <a:p>
            <a:pPr>
              <a:lnSpc>
                <a:spcPts val="3675"/>
              </a:lnSpc>
            </a:pPr>
            <a:r>
              <a:rPr lang="pl-PL" sz="2625" dirty="0">
                <a:solidFill>
                  <a:srgbClr val="000000"/>
                </a:solidFill>
                <a:latin typeface="Public Sans Bold"/>
              </a:rPr>
              <a:t>DROWNING OF MARZANNA</a:t>
            </a:r>
            <a:endParaRPr lang="en-US" sz="2625" dirty="0">
              <a:solidFill>
                <a:srgbClr val="000000"/>
              </a:solidFill>
              <a:latin typeface="Public Sans Bold"/>
            </a:endParaRPr>
          </a:p>
        </p:txBody>
      </p:sp>
      <p:sp>
        <p:nvSpPr>
          <p:cNvPr id="12" name="TextBox 12"/>
          <p:cNvSpPr txBox="1"/>
          <p:nvPr/>
        </p:nvSpPr>
        <p:spPr>
          <a:xfrm>
            <a:off x="6378348" y="7856537"/>
            <a:ext cx="2765652" cy="444737"/>
          </a:xfrm>
          <a:prstGeom prst="rect">
            <a:avLst/>
          </a:prstGeom>
        </p:spPr>
        <p:txBody>
          <a:bodyPr lIns="0" tIns="0" rIns="0" bIns="0" rtlCol="0" anchor="t">
            <a:spAutoFit/>
          </a:bodyPr>
          <a:lstStyle/>
          <a:p>
            <a:pPr>
              <a:lnSpc>
                <a:spcPts val="3675"/>
              </a:lnSpc>
            </a:pPr>
            <a:r>
              <a:rPr lang="pl-PL" sz="2625" dirty="0">
                <a:solidFill>
                  <a:srgbClr val="000000"/>
                </a:solidFill>
                <a:latin typeface="Public Sans Bold"/>
              </a:rPr>
              <a:t>ST JOHN’S EVE</a:t>
            </a:r>
            <a:endParaRPr lang="en-US" sz="2625" dirty="0">
              <a:solidFill>
                <a:srgbClr val="000000"/>
              </a:solidFill>
              <a:latin typeface="Public Sans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03224" y="2023696"/>
            <a:ext cx="15681552" cy="2133600"/>
          </a:xfrm>
          <a:prstGeom prst="rect">
            <a:avLst/>
          </a:prstGeom>
        </p:spPr>
        <p:txBody>
          <a:bodyPr lIns="0" tIns="0" rIns="0" bIns="0" rtlCol="0" anchor="t">
            <a:spAutoFit/>
          </a:bodyPr>
          <a:lstStyle/>
          <a:p>
            <a:pPr marL="0" lvl="0" indent="0" algn="ctr">
              <a:lnSpc>
                <a:spcPts val="8250"/>
              </a:lnSpc>
            </a:pPr>
            <a:r>
              <a:rPr lang="en-US" sz="7500" dirty="0">
                <a:solidFill>
                  <a:srgbClr val="000000"/>
                </a:solidFill>
                <a:latin typeface="Public Sans Bold"/>
              </a:rPr>
              <a:t>Create your own story based on the work sheet</a:t>
            </a:r>
          </a:p>
        </p:txBody>
      </p:sp>
      <p:sp>
        <p:nvSpPr>
          <p:cNvPr id="3" name="Freeform 3"/>
          <p:cNvSpPr/>
          <p:nvPr/>
        </p:nvSpPr>
        <p:spPr>
          <a:xfrm>
            <a:off x="1028700" y="4798377"/>
            <a:ext cx="16230600" cy="4459923"/>
          </a:xfrm>
          <a:custGeom>
            <a:avLst/>
            <a:gdLst/>
            <a:ahLst/>
            <a:cxnLst/>
            <a:rect l="l" t="t" r="r" b="b"/>
            <a:pathLst>
              <a:path w="16230600" h="4459923">
                <a:moveTo>
                  <a:pt x="0" y="0"/>
                </a:moveTo>
                <a:lnTo>
                  <a:pt x="16230600" y="0"/>
                </a:lnTo>
                <a:lnTo>
                  <a:pt x="16230600" y="4459923"/>
                </a:lnTo>
                <a:lnTo>
                  <a:pt x="0" y="4459923"/>
                </a:lnTo>
                <a:lnTo>
                  <a:pt x="0" y="0"/>
                </a:lnTo>
                <a:close/>
              </a:path>
            </a:pathLst>
          </a:custGeom>
          <a:blipFill>
            <a:blip r:embed="rId2"/>
            <a:stretch>
              <a:fillRect t="-71458" b="-71458"/>
            </a:stretch>
          </a:blipFill>
        </p:spPr>
        <p:txBody>
          <a:bodyPr/>
          <a:lstStyle/>
          <a:p>
            <a:endParaRPr lang="pl-PL"/>
          </a:p>
        </p:txBody>
      </p:sp>
      <p:sp>
        <p:nvSpPr>
          <p:cNvPr id="4" name="Freeform 4"/>
          <p:cNvSpPr/>
          <p:nvPr/>
        </p:nvSpPr>
        <p:spPr>
          <a:xfrm>
            <a:off x="1028700" y="375109"/>
            <a:ext cx="5732698" cy="1307181"/>
          </a:xfrm>
          <a:custGeom>
            <a:avLst/>
            <a:gdLst/>
            <a:ahLst/>
            <a:cxnLst/>
            <a:rect l="l" t="t" r="r" b="b"/>
            <a:pathLst>
              <a:path w="5732698" h="1307181">
                <a:moveTo>
                  <a:pt x="0" y="0"/>
                </a:moveTo>
                <a:lnTo>
                  <a:pt x="5732698" y="0"/>
                </a:lnTo>
                <a:lnTo>
                  <a:pt x="5732698" y="1307182"/>
                </a:lnTo>
                <a:lnTo>
                  <a:pt x="0" y="1307182"/>
                </a:lnTo>
                <a:lnTo>
                  <a:pt x="0" y="0"/>
                </a:lnTo>
                <a:close/>
              </a:path>
            </a:pathLst>
          </a:custGeom>
          <a:blipFill>
            <a:blip r:embed="rId3"/>
            <a:stretch>
              <a:fillRect/>
            </a:stretch>
          </a:blipFill>
        </p:spPr>
        <p:txBody>
          <a:bodyPr/>
          <a:lstStyle/>
          <a:p>
            <a:endParaRPr lang="pl-P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60AFDF"/>
                  </a:solidFill>
                  <a:latin typeface="Sanchez"/>
                </a:rPr>
                <a:t>Beginning</a:t>
              </a:r>
              <a:endParaRPr lang="en-US" sz="4500" spc="225" dirty="0">
                <a:solidFill>
                  <a:srgbClr val="60AFDF"/>
                </a:solidFill>
                <a:latin typeface="Sanchez"/>
              </a:endParaRP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2619050"/>
          </a:xfrm>
          <a:prstGeom prst="rect">
            <a:avLst/>
          </a:prstGeom>
        </p:spPr>
        <p:txBody>
          <a:bodyPr lIns="0" tIns="0" rIns="0" bIns="0" rtlCol="0" anchor="t">
            <a:spAutoFit/>
          </a:bodyPr>
          <a:lstStyle/>
          <a:p>
            <a:pPr algn="ctr">
              <a:lnSpc>
                <a:spcPts val="7516"/>
              </a:lnSpc>
            </a:pPr>
            <a:endParaRPr lang="pl-PL" dirty="0"/>
          </a:p>
          <a:p>
            <a:pPr algn="ctr">
              <a:lnSpc>
                <a:spcPts val="4366"/>
              </a:lnSpc>
            </a:pPr>
            <a:r>
              <a:rPr lang="en-US" sz="3118" spc="467" dirty="0">
                <a:solidFill>
                  <a:srgbClr val="0E2C8E"/>
                </a:solidFill>
                <a:latin typeface="Sanchez"/>
              </a:rPr>
              <a:t>CREATING OWN STORY ABOUT HOME COUNTRY USING THE STORYTELLING METHOD</a:t>
            </a: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1/5</a:t>
            </a:r>
          </a:p>
        </p:txBody>
      </p:sp>
      <p:sp>
        <p:nvSpPr>
          <p:cNvPr id="17" name="TextBox 17"/>
          <p:cNvSpPr txBox="1"/>
          <p:nvPr/>
        </p:nvSpPr>
        <p:spPr>
          <a:xfrm>
            <a:off x="6798575" y="4159755"/>
            <a:ext cx="4165383" cy="3896772"/>
          </a:xfrm>
          <a:prstGeom prst="rect">
            <a:avLst/>
          </a:prstGeom>
        </p:spPr>
        <p:txBody>
          <a:bodyPr lIns="0" tIns="0" rIns="0" bIns="0" rtlCol="0" anchor="t">
            <a:spAutoFit/>
          </a:bodyPr>
          <a:lstStyle/>
          <a:p>
            <a:pPr algn="ctr">
              <a:lnSpc>
                <a:spcPts val="3376"/>
              </a:lnSpc>
            </a:pPr>
            <a:r>
              <a:rPr lang="en-US" sz="2411" spc="120" dirty="0">
                <a:solidFill>
                  <a:srgbClr val="60AFDF"/>
                </a:solidFill>
                <a:latin typeface="Sanchez"/>
              </a:rPr>
              <a:t>Introduce your little homeland, the protagonist and the context, describe why he or she is important in your story. Remember that at this point you already need to know how the story will end and what you want to say to your audience with 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en-US" sz="4500" spc="225">
                  <a:solidFill>
                    <a:srgbClr val="60AFDF"/>
                  </a:solidFill>
                  <a:latin typeface="Sanchez"/>
                </a:rPr>
                <a:t>Problem</a:t>
              </a: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3747564"/>
          </a:xfrm>
          <a:prstGeom prst="rect">
            <a:avLst/>
          </a:prstGeom>
        </p:spPr>
        <p:txBody>
          <a:bodyPr lIns="0" tIns="0" rIns="0" bIns="0" rtlCol="0" anchor="t">
            <a:spAutoFit/>
          </a:bodyPr>
          <a:lstStyle/>
          <a:p>
            <a:pPr algn="ctr">
              <a:lnSpc>
                <a:spcPts val="7516"/>
              </a:lnSpc>
            </a:pPr>
            <a:endParaRPr lang="pl-PL" dirty="0"/>
          </a:p>
          <a:p>
            <a:pPr algn="ctr">
              <a:lnSpc>
                <a:spcPts val="4366"/>
              </a:lnSpc>
            </a:pPr>
            <a:r>
              <a:rPr lang="en-US" sz="3118" spc="467" dirty="0">
                <a:solidFill>
                  <a:srgbClr val="0E2C8E"/>
                </a:solidFill>
                <a:latin typeface="Sanchez"/>
              </a:rPr>
              <a:t>CREATING OWN STORY ABOUT HOME COUNTRY USING THE STORYTELLING METHOD</a:t>
            </a: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2/5</a:t>
            </a:r>
          </a:p>
        </p:txBody>
      </p:sp>
      <p:sp>
        <p:nvSpPr>
          <p:cNvPr id="17" name="TextBox 17"/>
          <p:cNvSpPr txBox="1"/>
          <p:nvPr/>
        </p:nvSpPr>
        <p:spPr>
          <a:xfrm>
            <a:off x="6684643" y="3866056"/>
            <a:ext cx="4320684" cy="4377480"/>
          </a:xfrm>
          <a:prstGeom prst="rect">
            <a:avLst/>
          </a:prstGeom>
        </p:spPr>
        <p:txBody>
          <a:bodyPr lIns="0" tIns="0" rIns="0" bIns="0" rtlCol="0" anchor="t">
            <a:spAutoFit/>
          </a:bodyPr>
          <a:lstStyle/>
          <a:p>
            <a:pPr algn="ctr">
              <a:lnSpc>
                <a:spcPts val="4295"/>
              </a:lnSpc>
            </a:pPr>
            <a:r>
              <a:rPr lang="en-US" sz="3068" spc="153" dirty="0">
                <a:solidFill>
                  <a:srgbClr val="60AFDF"/>
                </a:solidFill>
                <a:latin typeface="Sanchez"/>
              </a:rPr>
              <a:t>Outline the problem faced by the hero of your little homeland you depicted and describe why it is so significant to him/her (you can be this hero too).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en-US" sz="4500" spc="225" dirty="0" err="1">
                  <a:solidFill>
                    <a:srgbClr val="60AFDF"/>
                  </a:solidFill>
                  <a:latin typeface="Sanchez"/>
                </a:rPr>
                <a:t>Failded</a:t>
              </a:r>
              <a:r>
                <a:rPr lang="en-US" sz="4500" spc="225" dirty="0">
                  <a:solidFill>
                    <a:srgbClr val="60AFDF"/>
                  </a:solidFill>
                  <a:latin typeface="Sanchez"/>
                </a:rPr>
                <a:t> attempt of solving the problem</a:t>
              </a: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757406" y="1120701"/>
            <a:ext cx="12773861" cy="3747564"/>
          </a:xfrm>
          <a:prstGeom prst="rect">
            <a:avLst/>
          </a:prstGeom>
        </p:spPr>
        <p:txBody>
          <a:bodyPr lIns="0" tIns="0" rIns="0" bIns="0" rtlCol="0" anchor="t">
            <a:spAutoFit/>
          </a:bodyPr>
          <a:lstStyle/>
          <a:p>
            <a:pPr algn="ctr">
              <a:lnSpc>
                <a:spcPts val="7516"/>
              </a:lnSpc>
            </a:pPr>
            <a:endParaRPr dirty="0"/>
          </a:p>
          <a:p>
            <a:pPr algn="ctr">
              <a:lnSpc>
                <a:spcPts val="4366"/>
              </a:lnSpc>
            </a:pPr>
            <a:r>
              <a:rPr lang="en-US" sz="3118" spc="467" dirty="0">
                <a:solidFill>
                  <a:srgbClr val="0E2C8E"/>
                </a:solidFill>
                <a:latin typeface="Sanchez"/>
              </a:rPr>
              <a:t>CREATING OWN STORY ABOUT HOME COUNTRY USING THE STORYTELLING METHOD</a:t>
            </a: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a:p>
            <a:pPr algn="ctr">
              <a:lnSpc>
                <a:spcPts val="4366"/>
              </a:lnSpc>
            </a:pPr>
            <a:endParaRPr lang="en-US" sz="3118" spc="467" dirty="0">
              <a:solidFill>
                <a:srgbClr val="0E2C8E"/>
              </a:solidFill>
              <a:latin typeface="Sanchez"/>
            </a:endParaRPr>
          </a:p>
          <a:p>
            <a:pPr algn="ctr">
              <a:lnSpc>
                <a:spcPts val="4366"/>
              </a:lnSpc>
            </a:pPr>
            <a:endParaRPr lang="en-US" sz="3118"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3/5</a:t>
            </a:r>
          </a:p>
        </p:txBody>
      </p:sp>
      <p:sp>
        <p:nvSpPr>
          <p:cNvPr id="17" name="TextBox 17"/>
          <p:cNvSpPr txBox="1"/>
          <p:nvPr/>
        </p:nvSpPr>
        <p:spPr>
          <a:xfrm>
            <a:off x="6570712" y="3679911"/>
            <a:ext cx="4320684" cy="4586256"/>
          </a:xfrm>
          <a:prstGeom prst="rect">
            <a:avLst/>
          </a:prstGeom>
        </p:spPr>
        <p:txBody>
          <a:bodyPr lIns="0" tIns="0" rIns="0" bIns="0" rtlCol="0" anchor="t">
            <a:spAutoFit/>
          </a:bodyPr>
          <a:lstStyle/>
          <a:p>
            <a:pPr algn="ctr">
              <a:lnSpc>
                <a:spcPts val="4046"/>
              </a:lnSpc>
            </a:pPr>
            <a:r>
              <a:rPr lang="en-US" sz="2890" spc="144" dirty="0">
                <a:solidFill>
                  <a:srgbClr val="60AFDF"/>
                </a:solidFill>
                <a:latin typeface="Sanchez"/>
              </a:rPr>
              <a:t>Describe the protagonist's first and unsuccessful attempt to deal with a problem from his/her individual perspective. Describe what the protagonist felt at that moment and how this failure affected him.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60AFDF"/>
                  </a:solidFill>
                  <a:latin typeface="Sanchez"/>
                </a:rPr>
                <a:t>Solving</a:t>
              </a:r>
              <a:r>
                <a:rPr lang="pl-PL" sz="4500" spc="225" dirty="0">
                  <a:solidFill>
                    <a:srgbClr val="60AFDF"/>
                  </a:solidFill>
                  <a:latin typeface="Sanchez"/>
                </a:rPr>
                <a:t> the problem</a:t>
              </a:r>
              <a:endParaRPr lang="en-US" sz="4500" spc="225" dirty="0">
                <a:solidFill>
                  <a:srgbClr val="60AFDF"/>
                </a:solidFill>
                <a:latin typeface="Sanchez"/>
              </a:endParaRP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3747564"/>
          </a:xfrm>
          <a:prstGeom prst="rect">
            <a:avLst/>
          </a:prstGeom>
        </p:spPr>
        <p:txBody>
          <a:bodyPr lIns="0" tIns="0" rIns="0" bIns="0" rtlCol="0" anchor="t">
            <a:spAutoFit/>
          </a:bodyPr>
          <a:lstStyle/>
          <a:p>
            <a:pPr algn="ctr">
              <a:lnSpc>
                <a:spcPts val="7516"/>
              </a:lnSpc>
            </a:pPr>
            <a:endParaRPr lang="pl-PL" dirty="0"/>
          </a:p>
          <a:p>
            <a:pPr algn="ctr">
              <a:lnSpc>
                <a:spcPts val="4366"/>
              </a:lnSpc>
            </a:pPr>
            <a:r>
              <a:rPr lang="en-US" sz="3118" spc="467" dirty="0">
                <a:solidFill>
                  <a:srgbClr val="0E2C8E"/>
                </a:solidFill>
                <a:latin typeface="Sanchez"/>
              </a:rPr>
              <a:t>CREATING OWN STORY ABOUT HOME COUNTRY USING THE STORYTELLING METHOD</a:t>
            </a: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a:p>
            <a:pPr algn="ctr">
              <a:lnSpc>
                <a:spcPts val="4366"/>
              </a:lnSpc>
            </a:pPr>
            <a:endParaRPr lang="en-US" sz="3118" spc="467" dirty="0">
              <a:solidFill>
                <a:srgbClr val="0E2C8E"/>
              </a:solidFill>
              <a:latin typeface="Sanchez"/>
            </a:endParaRPr>
          </a:p>
          <a:p>
            <a:pPr algn="ctr">
              <a:lnSpc>
                <a:spcPts val="4366"/>
              </a:lnSpc>
            </a:pPr>
            <a:endParaRPr lang="en-US" sz="3118"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4/5</a:t>
            </a:r>
          </a:p>
        </p:txBody>
      </p:sp>
      <p:sp>
        <p:nvSpPr>
          <p:cNvPr id="17" name="TextBox 17"/>
          <p:cNvSpPr txBox="1"/>
          <p:nvPr/>
        </p:nvSpPr>
        <p:spPr>
          <a:xfrm>
            <a:off x="6798575" y="4140705"/>
            <a:ext cx="4056732" cy="3827073"/>
          </a:xfrm>
          <a:prstGeom prst="rect">
            <a:avLst/>
          </a:prstGeom>
        </p:spPr>
        <p:txBody>
          <a:bodyPr lIns="0" tIns="0" rIns="0" bIns="0" rtlCol="0" anchor="t">
            <a:spAutoFit/>
          </a:bodyPr>
          <a:lstStyle/>
          <a:p>
            <a:pPr algn="ctr">
              <a:lnSpc>
                <a:spcPts val="4338"/>
              </a:lnSpc>
            </a:pPr>
            <a:r>
              <a:rPr lang="en-US" sz="3098" spc="154" dirty="0">
                <a:solidFill>
                  <a:srgbClr val="60AFDF"/>
                </a:solidFill>
                <a:latin typeface="Sanchez"/>
              </a:rPr>
              <a:t>Describe the situation that led to the resolution of the problem paying particular attention to the elements likely to elicit emotion.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9200" y="481694"/>
            <a:ext cx="4789006" cy="1094011"/>
          </a:xfrm>
          <a:custGeom>
            <a:avLst/>
            <a:gdLst/>
            <a:ahLst/>
            <a:cxnLst/>
            <a:rect l="l" t="t" r="r" b="b"/>
            <a:pathLst>
              <a:path w="4789006" h="1094011">
                <a:moveTo>
                  <a:pt x="0" y="0"/>
                </a:moveTo>
                <a:lnTo>
                  <a:pt x="4789006" y="0"/>
                </a:lnTo>
                <a:lnTo>
                  <a:pt x="4789006" y="1094012"/>
                </a:lnTo>
                <a:lnTo>
                  <a:pt x="0" y="1094012"/>
                </a:lnTo>
                <a:lnTo>
                  <a:pt x="0" y="0"/>
                </a:lnTo>
                <a:close/>
              </a:path>
            </a:pathLst>
          </a:custGeom>
          <a:blipFill>
            <a:blip r:embed="rId2"/>
            <a:stretch>
              <a:fillRect t="-6" b="-6"/>
            </a:stretch>
          </a:blipFill>
        </p:spPr>
        <p:txBody>
          <a:bodyPr/>
          <a:lstStyle/>
          <a:p>
            <a:endParaRPr lang="pl-PL"/>
          </a:p>
        </p:txBody>
      </p:sp>
      <p:sp>
        <p:nvSpPr>
          <p:cNvPr id="3" name="Freeform 3"/>
          <p:cNvSpPr/>
          <p:nvPr/>
        </p:nvSpPr>
        <p:spPr>
          <a:xfrm>
            <a:off x="11342167" y="1028700"/>
            <a:ext cx="5917133" cy="3924933"/>
          </a:xfrm>
          <a:custGeom>
            <a:avLst/>
            <a:gdLst/>
            <a:ahLst/>
            <a:cxnLst/>
            <a:rect l="l" t="t" r="r" b="b"/>
            <a:pathLst>
              <a:path w="5917133" h="3924933">
                <a:moveTo>
                  <a:pt x="0" y="0"/>
                </a:moveTo>
                <a:lnTo>
                  <a:pt x="5917133" y="0"/>
                </a:lnTo>
                <a:lnTo>
                  <a:pt x="5917133" y="3924933"/>
                </a:lnTo>
                <a:lnTo>
                  <a:pt x="0" y="3924933"/>
                </a:lnTo>
                <a:lnTo>
                  <a:pt x="0" y="0"/>
                </a:lnTo>
                <a:close/>
              </a:path>
            </a:pathLst>
          </a:custGeom>
          <a:blipFill>
            <a:blip r:embed="rId3"/>
            <a:stretch>
              <a:fillRect/>
            </a:stretch>
          </a:blipFill>
        </p:spPr>
        <p:txBody>
          <a:bodyPr/>
          <a:lstStyle/>
          <a:p>
            <a:endParaRPr lang="pl-PL"/>
          </a:p>
        </p:txBody>
      </p:sp>
      <p:sp>
        <p:nvSpPr>
          <p:cNvPr id="4" name="Freeform 4"/>
          <p:cNvSpPr/>
          <p:nvPr/>
        </p:nvSpPr>
        <p:spPr>
          <a:xfrm>
            <a:off x="11342167" y="5143500"/>
            <a:ext cx="5917133" cy="3951652"/>
          </a:xfrm>
          <a:custGeom>
            <a:avLst/>
            <a:gdLst/>
            <a:ahLst/>
            <a:cxnLst/>
            <a:rect l="l" t="t" r="r" b="b"/>
            <a:pathLst>
              <a:path w="5917133" h="3951652">
                <a:moveTo>
                  <a:pt x="0" y="0"/>
                </a:moveTo>
                <a:lnTo>
                  <a:pt x="5917133" y="0"/>
                </a:lnTo>
                <a:lnTo>
                  <a:pt x="5917133" y="3951652"/>
                </a:lnTo>
                <a:lnTo>
                  <a:pt x="0" y="3951652"/>
                </a:lnTo>
                <a:lnTo>
                  <a:pt x="0" y="0"/>
                </a:lnTo>
                <a:close/>
              </a:path>
            </a:pathLst>
          </a:custGeom>
          <a:blipFill>
            <a:blip r:embed="rId4"/>
            <a:stretch>
              <a:fillRect/>
            </a:stretch>
          </a:blipFill>
        </p:spPr>
        <p:txBody>
          <a:bodyPr/>
          <a:lstStyle/>
          <a:p>
            <a:endParaRPr lang="pl-PL"/>
          </a:p>
        </p:txBody>
      </p:sp>
      <p:sp>
        <p:nvSpPr>
          <p:cNvPr id="5" name="TextBox 5"/>
          <p:cNvSpPr txBox="1"/>
          <p:nvPr/>
        </p:nvSpPr>
        <p:spPr>
          <a:xfrm>
            <a:off x="1219200" y="2363319"/>
            <a:ext cx="8991600" cy="2000548"/>
          </a:xfrm>
          <a:prstGeom prst="rect">
            <a:avLst/>
          </a:prstGeom>
        </p:spPr>
        <p:txBody>
          <a:bodyPr wrap="square" lIns="0" tIns="0" rIns="0" bIns="0" rtlCol="0" anchor="t">
            <a:spAutoFit/>
          </a:bodyPr>
          <a:lstStyle/>
          <a:p>
            <a:pPr marL="0" lvl="0" indent="0">
              <a:lnSpc>
                <a:spcPts val="7837"/>
              </a:lnSpc>
            </a:pPr>
            <a:r>
              <a:rPr lang="pl-PL" sz="7125" dirty="0" err="1">
                <a:solidFill>
                  <a:srgbClr val="000000"/>
                </a:solidFill>
                <a:latin typeface="Public Sans Bold"/>
              </a:rPr>
              <a:t>Aim</a:t>
            </a:r>
            <a:r>
              <a:rPr lang="pl-PL" sz="7125" dirty="0">
                <a:solidFill>
                  <a:srgbClr val="000000"/>
                </a:solidFill>
                <a:latin typeface="Public Sans Bold"/>
              </a:rPr>
              <a:t> of the </a:t>
            </a:r>
            <a:r>
              <a:rPr lang="pl-PL" sz="7125" dirty="0" err="1">
                <a:solidFill>
                  <a:srgbClr val="000000"/>
                </a:solidFill>
                <a:latin typeface="Public Sans Bold"/>
              </a:rPr>
              <a:t>workshop</a:t>
            </a:r>
            <a:r>
              <a:rPr lang="en-US" sz="7125" dirty="0">
                <a:solidFill>
                  <a:srgbClr val="000000"/>
                </a:solidFill>
                <a:latin typeface="Public Sans Bold"/>
              </a:rPr>
              <a:t>:</a:t>
            </a:r>
          </a:p>
        </p:txBody>
      </p:sp>
      <p:sp>
        <p:nvSpPr>
          <p:cNvPr id="6" name="TextBox 6"/>
          <p:cNvSpPr txBox="1"/>
          <p:nvPr/>
        </p:nvSpPr>
        <p:spPr>
          <a:xfrm>
            <a:off x="1219200" y="4378720"/>
            <a:ext cx="8991600" cy="2745175"/>
          </a:xfrm>
          <a:prstGeom prst="rect">
            <a:avLst/>
          </a:prstGeom>
        </p:spPr>
        <p:txBody>
          <a:bodyPr wrap="square" lIns="0" tIns="0" rIns="0" bIns="0" rtlCol="0" anchor="t">
            <a:spAutoFit/>
          </a:bodyPr>
          <a:lstStyle/>
          <a:p>
            <a:pPr algn="just">
              <a:lnSpc>
                <a:spcPts val="5508"/>
              </a:lnSpc>
            </a:pPr>
            <a:r>
              <a:rPr lang="pl-PL" sz="3400" dirty="0">
                <a:solidFill>
                  <a:srgbClr val="000000"/>
                </a:solidFill>
                <a:latin typeface="Public Sans Bold"/>
              </a:rPr>
              <a:t>M</a:t>
            </a:r>
            <a:r>
              <a:rPr lang="en-US" sz="3400" dirty="0" err="1">
                <a:solidFill>
                  <a:srgbClr val="000000"/>
                </a:solidFill>
                <a:latin typeface="Public Sans Bold"/>
              </a:rPr>
              <a:t>astering</a:t>
            </a:r>
            <a:r>
              <a:rPr lang="en-US" sz="3400" dirty="0">
                <a:solidFill>
                  <a:srgbClr val="000000"/>
                </a:solidFill>
                <a:latin typeface="Public Sans Bold"/>
              </a:rPr>
              <a:t> the ability to narrate intangible cultural heritage and to convey knowledge about customs, traditions, rituals and other aspects of culture through storytelling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83894" y="3584720"/>
            <a:ext cx="4715498" cy="5962456"/>
            <a:chOff x="0" y="0"/>
            <a:chExt cx="1241942" cy="1570359"/>
          </a:xfrm>
        </p:grpSpPr>
        <p:sp>
          <p:nvSpPr>
            <p:cNvPr id="3" name="Freeform 3"/>
            <p:cNvSpPr/>
            <p:nvPr/>
          </p:nvSpPr>
          <p:spPr>
            <a:xfrm>
              <a:off x="0" y="0"/>
              <a:ext cx="1241942" cy="1570359"/>
            </a:xfrm>
            <a:custGeom>
              <a:avLst/>
              <a:gdLst/>
              <a:ahLst/>
              <a:cxnLst/>
              <a:rect l="l" t="t" r="r" b="b"/>
              <a:pathLst>
                <a:path w="1241942" h="1570359">
                  <a:moveTo>
                    <a:pt x="0" y="0"/>
                  </a:moveTo>
                  <a:lnTo>
                    <a:pt x="1241942" y="0"/>
                  </a:lnTo>
                  <a:lnTo>
                    <a:pt x="1241942" y="1570359"/>
                  </a:lnTo>
                  <a:lnTo>
                    <a:pt x="0" y="1570359"/>
                  </a:lnTo>
                  <a:close/>
                </a:path>
              </a:pathLst>
            </a:custGeom>
            <a:solidFill>
              <a:srgbClr val="F8D7CD"/>
            </a:solidFill>
          </p:spPr>
          <p:txBody>
            <a:bodyPr/>
            <a:lstStyle/>
            <a:p>
              <a:endParaRPr lang="pl-PL"/>
            </a:p>
          </p:txBody>
        </p:sp>
        <p:sp>
          <p:nvSpPr>
            <p:cNvPr id="4" name="TextBox 4"/>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60AFDF"/>
                  </a:solidFill>
                  <a:latin typeface="Sanchez"/>
                </a:rPr>
                <a:t>Conclusion</a:t>
              </a:r>
              <a:endParaRPr lang="en-US" sz="4500" spc="225" dirty="0">
                <a:solidFill>
                  <a:srgbClr val="60AFDF"/>
                </a:solidFill>
                <a:latin typeface="Sanchez"/>
              </a:endParaRPr>
            </a:p>
          </p:txBody>
        </p:sp>
      </p:grpSp>
      <p:grpSp>
        <p:nvGrpSpPr>
          <p:cNvPr id="5" name="Group 5"/>
          <p:cNvGrpSpPr/>
          <p:nvPr/>
        </p:nvGrpSpPr>
        <p:grpSpPr>
          <a:xfrm>
            <a:off x="6570712" y="3558786"/>
            <a:ext cx="4548546" cy="5949489"/>
            <a:chOff x="0" y="0"/>
            <a:chExt cx="1197971" cy="1566944"/>
          </a:xfrm>
        </p:grpSpPr>
        <p:sp>
          <p:nvSpPr>
            <p:cNvPr id="6" name="Freeform 6"/>
            <p:cNvSpPr/>
            <p:nvPr/>
          </p:nvSpPr>
          <p:spPr>
            <a:xfrm>
              <a:off x="0" y="0"/>
              <a:ext cx="1197971" cy="1566944"/>
            </a:xfrm>
            <a:custGeom>
              <a:avLst/>
              <a:gdLst/>
              <a:ahLst/>
              <a:cxnLst/>
              <a:rect l="l" t="t" r="r" b="b"/>
              <a:pathLst>
                <a:path w="1197971" h="1566944">
                  <a:moveTo>
                    <a:pt x="0" y="0"/>
                  </a:moveTo>
                  <a:lnTo>
                    <a:pt x="1197971" y="0"/>
                  </a:lnTo>
                  <a:lnTo>
                    <a:pt x="1197971" y="1566944"/>
                  </a:lnTo>
                  <a:lnTo>
                    <a:pt x="0" y="1566944"/>
                  </a:lnTo>
                  <a:close/>
                </a:path>
              </a:pathLst>
            </a:custGeom>
            <a:solidFill>
              <a:srgbClr val="F8F2ED"/>
            </a:solidFill>
          </p:spPr>
          <p:txBody>
            <a:bodyPr/>
            <a:lstStyle/>
            <a:p>
              <a:endParaRPr lang="pl-PL"/>
            </a:p>
          </p:txBody>
        </p:sp>
        <p:sp>
          <p:nvSpPr>
            <p:cNvPr id="7" name="TextBox 7"/>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8" name="Group 8"/>
          <p:cNvGrpSpPr/>
          <p:nvPr/>
        </p:nvGrpSpPr>
        <p:grpSpPr>
          <a:xfrm>
            <a:off x="11790578" y="3584720"/>
            <a:ext cx="4668607" cy="5923555"/>
            <a:chOff x="0" y="0"/>
            <a:chExt cx="1229592" cy="1560113"/>
          </a:xfrm>
        </p:grpSpPr>
        <p:sp>
          <p:nvSpPr>
            <p:cNvPr id="9" name="Freeform 9"/>
            <p:cNvSpPr/>
            <p:nvPr/>
          </p:nvSpPr>
          <p:spPr>
            <a:xfrm>
              <a:off x="0" y="0"/>
              <a:ext cx="1229592" cy="1560113"/>
            </a:xfrm>
            <a:custGeom>
              <a:avLst/>
              <a:gdLst/>
              <a:ahLst/>
              <a:cxnLst/>
              <a:rect l="l" t="t" r="r" b="b"/>
              <a:pathLst>
                <a:path w="1229592" h="1560113">
                  <a:moveTo>
                    <a:pt x="0" y="0"/>
                  </a:moveTo>
                  <a:lnTo>
                    <a:pt x="1229592" y="0"/>
                  </a:lnTo>
                  <a:lnTo>
                    <a:pt x="1229592" y="1560113"/>
                  </a:lnTo>
                  <a:lnTo>
                    <a:pt x="0" y="1560113"/>
                  </a:lnTo>
                  <a:close/>
                </a:path>
              </a:pathLst>
            </a:custGeom>
            <a:solidFill>
              <a:srgbClr val="B5D2EC"/>
            </a:solidFill>
          </p:spPr>
          <p:txBody>
            <a:bodyPr/>
            <a:lstStyle/>
            <a:p>
              <a:endParaRPr lang="pl-PL"/>
            </a:p>
          </p:txBody>
        </p:sp>
        <p:sp>
          <p:nvSpPr>
            <p:cNvPr id="10" name="TextBox 10"/>
            <p:cNvSpPr txBox="1"/>
            <p:nvPr/>
          </p:nvSpPr>
          <p:spPr>
            <a:xfrm>
              <a:off x="0" y="161925"/>
              <a:ext cx="812800" cy="650875"/>
            </a:xfrm>
            <a:prstGeom prst="rect">
              <a:avLst/>
            </a:prstGeom>
          </p:spPr>
          <p:txBody>
            <a:bodyPr lIns="71438" tIns="71438" rIns="71438" bIns="71438" rtlCol="0" anchor="ctr"/>
            <a:lstStyle/>
            <a:p>
              <a:pPr algn="ctr">
                <a:lnSpc>
                  <a:spcPts val="3779"/>
                </a:lnSpc>
              </a:pPr>
              <a:r>
                <a:rPr lang="pl-PL" sz="4500" spc="225" dirty="0" err="1">
                  <a:solidFill>
                    <a:srgbClr val="FFFFFF"/>
                  </a:solidFill>
                  <a:latin typeface="Sanchez"/>
                </a:rPr>
                <a:t>Your</a:t>
              </a:r>
              <a:r>
                <a:rPr lang="pl-PL" sz="4500" spc="225" dirty="0">
                  <a:solidFill>
                    <a:srgbClr val="FFFFFF"/>
                  </a:solidFill>
                  <a:latin typeface="Sanchez"/>
                </a:rPr>
                <a:t> notes</a:t>
              </a:r>
              <a:endParaRPr lang="en-US" sz="4500" spc="225" dirty="0">
                <a:solidFill>
                  <a:srgbClr val="FFFFFF"/>
                </a:solidFill>
                <a:latin typeface="Sanchez"/>
              </a:endParaRPr>
            </a:p>
          </p:txBody>
        </p:sp>
      </p:grpSp>
      <p:sp>
        <p:nvSpPr>
          <p:cNvPr id="11" name="TextBox 11"/>
          <p:cNvSpPr txBox="1"/>
          <p:nvPr/>
        </p:nvSpPr>
        <p:spPr>
          <a:xfrm>
            <a:off x="2862721" y="1120701"/>
            <a:ext cx="12773861" cy="3747564"/>
          </a:xfrm>
          <a:prstGeom prst="rect">
            <a:avLst/>
          </a:prstGeom>
        </p:spPr>
        <p:txBody>
          <a:bodyPr lIns="0" tIns="0" rIns="0" bIns="0" rtlCol="0" anchor="t">
            <a:spAutoFit/>
          </a:bodyPr>
          <a:lstStyle/>
          <a:p>
            <a:pPr algn="ctr">
              <a:lnSpc>
                <a:spcPts val="7516"/>
              </a:lnSpc>
            </a:pPr>
            <a:endParaRPr dirty="0"/>
          </a:p>
          <a:p>
            <a:pPr algn="ctr">
              <a:lnSpc>
                <a:spcPts val="4366"/>
              </a:lnSpc>
            </a:pPr>
            <a:r>
              <a:rPr lang="en-US" sz="3118" spc="467" dirty="0">
                <a:solidFill>
                  <a:srgbClr val="0E2C8E"/>
                </a:solidFill>
                <a:latin typeface="Sanchez"/>
              </a:rPr>
              <a:t>CREATING OWN STORY ABOUT HOME COUNTRY USING THE STORYTELLING METHOD</a:t>
            </a:r>
            <a:endParaRPr lang="pl-PL" sz="3118" spc="467" dirty="0">
              <a:solidFill>
                <a:srgbClr val="0E2C8E"/>
              </a:solidFill>
              <a:latin typeface="Sanchez"/>
            </a:endParaRPr>
          </a:p>
          <a:p>
            <a:pPr algn="ctr">
              <a:lnSpc>
                <a:spcPts val="4366"/>
              </a:lnSpc>
            </a:pPr>
            <a:endParaRPr lang="pl-PL" sz="3118" spc="467" dirty="0">
              <a:solidFill>
                <a:srgbClr val="0E2C8E"/>
              </a:solidFill>
              <a:latin typeface="Sanchez"/>
            </a:endParaRPr>
          </a:p>
          <a:p>
            <a:pPr algn="ctr">
              <a:lnSpc>
                <a:spcPts val="4366"/>
              </a:lnSpc>
            </a:pPr>
            <a:endParaRPr lang="en-US" sz="3118" spc="467" dirty="0">
              <a:solidFill>
                <a:srgbClr val="0E2C8E"/>
              </a:solidFill>
              <a:latin typeface="Sanchez"/>
            </a:endParaRPr>
          </a:p>
          <a:p>
            <a:pPr algn="ctr">
              <a:lnSpc>
                <a:spcPts val="4366"/>
              </a:lnSpc>
            </a:pPr>
            <a:endParaRPr lang="en-US" sz="3118" spc="467" dirty="0">
              <a:solidFill>
                <a:srgbClr val="0E2C8E"/>
              </a:solidFill>
              <a:latin typeface="Sanchez"/>
            </a:endParaRPr>
          </a:p>
        </p:txBody>
      </p:sp>
      <p:grpSp>
        <p:nvGrpSpPr>
          <p:cNvPr id="12" name="Group 12"/>
          <p:cNvGrpSpPr/>
          <p:nvPr/>
        </p:nvGrpSpPr>
        <p:grpSpPr>
          <a:xfrm>
            <a:off x="2286000" y="381928"/>
            <a:ext cx="13716000" cy="1272115"/>
            <a:chOff x="0" y="0"/>
            <a:chExt cx="3612444" cy="335043"/>
          </a:xfrm>
        </p:grpSpPr>
        <p:sp>
          <p:nvSpPr>
            <p:cNvPr id="13" name="Freeform 13"/>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FFFFF"/>
            </a:solidFill>
          </p:spPr>
          <p:txBody>
            <a:bodyPr/>
            <a:lstStyle/>
            <a:p>
              <a:endParaRPr lang="pl-PL"/>
            </a:p>
          </p:txBody>
        </p:sp>
        <p:sp>
          <p:nvSpPr>
            <p:cNvPr id="14" name="TextBox 14"/>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5" name="Freeform 15"/>
          <p:cNvSpPr/>
          <p:nvPr/>
        </p:nvSpPr>
        <p:spPr>
          <a:xfrm>
            <a:off x="621720" y="414380"/>
            <a:ext cx="4271372" cy="974294"/>
          </a:xfrm>
          <a:custGeom>
            <a:avLst/>
            <a:gdLst/>
            <a:ahLst/>
            <a:cxnLst/>
            <a:rect l="l" t="t" r="r" b="b"/>
            <a:pathLst>
              <a:path w="4271372" h="974294">
                <a:moveTo>
                  <a:pt x="0" y="0"/>
                </a:moveTo>
                <a:lnTo>
                  <a:pt x="4271372" y="0"/>
                </a:lnTo>
                <a:lnTo>
                  <a:pt x="4271372" y="974294"/>
                </a:lnTo>
                <a:lnTo>
                  <a:pt x="0" y="974294"/>
                </a:lnTo>
                <a:lnTo>
                  <a:pt x="0" y="0"/>
                </a:lnTo>
                <a:close/>
              </a:path>
            </a:pathLst>
          </a:custGeom>
          <a:blipFill>
            <a:blip r:embed="rId2"/>
            <a:stretch>
              <a:fillRect l="-16" r="-16"/>
            </a:stretch>
          </a:blipFill>
        </p:spPr>
        <p:txBody>
          <a:bodyPr/>
          <a:lstStyle/>
          <a:p>
            <a:endParaRPr lang="pl-PL"/>
          </a:p>
        </p:txBody>
      </p:sp>
      <p:sp>
        <p:nvSpPr>
          <p:cNvPr id="16" name="TextBox 16"/>
          <p:cNvSpPr txBox="1"/>
          <p:nvPr/>
        </p:nvSpPr>
        <p:spPr>
          <a:xfrm>
            <a:off x="4659814" y="847740"/>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5/5</a:t>
            </a:r>
          </a:p>
        </p:txBody>
      </p:sp>
      <p:sp>
        <p:nvSpPr>
          <p:cNvPr id="17" name="TextBox 17"/>
          <p:cNvSpPr txBox="1"/>
          <p:nvPr/>
        </p:nvSpPr>
        <p:spPr>
          <a:xfrm>
            <a:off x="6859719" y="4131350"/>
            <a:ext cx="3970532" cy="3040576"/>
          </a:xfrm>
          <a:prstGeom prst="rect">
            <a:avLst/>
          </a:prstGeom>
        </p:spPr>
        <p:txBody>
          <a:bodyPr lIns="0" tIns="0" rIns="0" bIns="0" rtlCol="0" anchor="t">
            <a:spAutoFit/>
          </a:bodyPr>
          <a:lstStyle/>
          <a:p>
            <a:pPr algn="ctr">
              <a:lnSpc>
                <a:spcPts val="4825"/>
              </a:lnSpc>
            </a:pPr>
            <a:r>
              <a:rPr lang="en-US" sz="3446" spc="172" dirty="0">
                <a:solidFill>
                  <a:srgbClr val="60AFDF"/>
                </a:solidFill>
                <a:latin typeface="Sanchez"/>
              </a:rPr>
              <a:t>End the story with some kind of conclusion that will be meaningful to your audience.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6230600" cy="4781550"/>
          </a:xfrm>
          <a:custGeom>
            <a:avLst/>
            <a:gdLst/>
            <a:ahLst/>
            <a:cxnLst/>
            <a:rect l="l" t="t" r="r" b="b"/>
            <a:pathLst>
              <a:path w="16230600" h="4781550">
                <a:moveTo>
                  <a:pt x="0" y="0"/>
                </a:moveTo>
                <a:lnTo>
                  <a:pt x="16230600" y="0"/>
                </a:lnTo>
                <a:lnTo>
                  <a:pt x="16230600" y="4781550"/>
                </a:lnTo>
                <a:lnTo>
                  <a:pt x="0" y="4781550"/>
                </a:lnTo>
                <a:lnTo>
                  <a:pt x="0" y="0"/>
                </a:lnTo>
                <a:close/>
              </a:path>
            </a:pathLst>
          </a:custGeom>
          <a:blipFill>
            <a:blip r:embed="rId2"/>
            <a:stretch>
              <a:fillRect t="-45468" b="-45468"/>
            </a:stretch>
          </a:blipFill>
        </p:spPr>
        <p:txBody>
          <a:bodyPr/>
          <a:lstStyle/>
          <a:p>
            <a:endParaRPr lang="pl-PL"/>
          </a:p>
        </p:txBody>
      </p:sp>
      <p:sp>
        <p:nvSpPr>
          <p:cNvPr id="3" name="Freeform 3"/>
          <p:cNvSpPr/>
          <p:nvPr/>
        </p:nvSpPr>
        <p:spPr>
          <a:xfrm>
            <a:off x="14414288" y="4531861"/>
            <a:ext cx="3492436" cy="4114800"/>
          </a:xfrm>
          <a:custGeom>
            <a:avLst/>
            <a:gdLst/>
            <a:ahLst/>
            <a:cxnLst/>
            <a:rect l="l" t="t" r="r" b="b"/>
            <a:pathLst>
              <a:path w="3492436" h="4114800">
                <a:moveTo>
                  <a:pt x="0" y="0"/>
                </a:moveTo>
                <a:lnTo>
                  <a:pt x="3492436" y="0"/>
                </a:lnTo>
                <a:lnTo>
                  <a:pt x="34924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4" name="TextBox 4"/>
          <p:cNvSpPr txBox="1"/>
          <p:nvPr/>
        </p:nvSpPr>
        <p:spPr>
          <a:xfrm>
            <a:off x="1882718" y="6181725"/>
            <a:ext cx="14522563" cy="2539157"/>
          </a:xfrm>
          <a:prstGeom prst="rect">
            <a:avLst/>
          </a:prstGeom>
        </p:spPr>
        <p:txBody>
          <a:bodyPr lIns="0" tIns="0" rIns="0" bIns="0" rtlCol="0" anchor="t">
            <a:spAutoFit/>
          </a:bodyPr>
          <a:lstStyle/>
          <a:p>
            <a:pPr marL="0" lvl="0" indent="0" algn="ctr">
              <a:lnSpc>
                <a:spcPts val="9900"/>
              </a:lnSpc>
            </a:pPr>
            <a:r>
              <a:rPr lang="pl-PL" sz="9000" dirty="0">
                <a:solidFill>
                  <a:srgbClr val="000000"/>
                </a:solidFill>
                <a:latin typeface="Public Sans Bold"/>
              </a:rPr>
              <a:t>Presentation of the </a:t>
            </a:r>
            <a:r>
              <a:rPr lang="pl-PL" sz="9000" dirty="0" err="1">
                <a:solidFill>
                  <a:srgbClr val="000000"/>
                </a:solidFill>
                <a:latin typeface="Public Sans Bold"/>
              </a:rPr>
              <a:t>prepared</a:t>
            </a:r>
            <a:r>
              <a:rPr lang="pl-PL" sz="9000" dirty="0">
                <a:solidFill>
                  <a:srgbClr val="000000"/>
                </a:solidFill>
                <a:latin typeface="Public Sans Bold"/>
              </a:rPr>
              <a:t> </a:t>
            </a:r>
            <a:r>
              <a:rPr lang="pl-PL" sz="9000" dirty="0" err="1">
                <a:solidFill>
                  <a:srgbClr val="000000"/>
                </a:solidFill>
                <a:latin typeface="Public Sans Bold"/>
              </a:rPr>
              <a:t>stories</a:t>
            </a:r>
            <a:endParaRPr lang="en-US" sz="9000" dirty="0">
              <a:solidFill>
                <a:srgbClr val="000000"/>
              </a:solidFill>
              <a:latin typeface="Public San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24800" y="1939022"/>
            <a:ext cx="8985629" cy="6876959"/>
          </a:xfrm>
          <a:custGeom>
            <a:avLst/>
            <a:gdLst/>
            <a:ahLst/>
            <a:cxnLst/>
            <a:rect l="l" t="t" r="r" b="b"/>
            <a:pathLst>
              <a:path w="8985629" h="6876959">
                <a:moveTo>
                  <a:pt x="0" y="0"/>
                </a:moveTo>
                <a:lnTo>
                  <a:pt x="8985629" y="0"/>
                </a:lnTo>
                <a:lnTo>
                  <a:pt x="8985629" y="6876960"/>
                </a:lnTo>
                <a:lnTo>
                  <a:pt x="0" y="6876960"/>
                </a:lnTo>
                <a:lnTo>
                  <a:pt x="0" y="0"/>
                </a:lnTo>
                <a:close/>
              </a:path>
            </a:pathLst>
          </a:custGeom>
          <a:blipFill>
            <a:blip r:embed="rId2"/>
            <a:stretch>
              <a:fillRect l="-7399" r="-7399"/>
            </a:stretch>
          </a:blipFill>
        </p:spPr>
        <p:txBody>
          <a:bodyPr/>
          <a:lstStyle/>
          <a:p>
            <a:endParaRPr lang="pl-PL"/>
          </a:p>
        </p:txBody>
      </p:sp>
      <p:sp>
        <p:nvSpPr>
          <p:cNvPr id="3" name="TextBox 3"/>
          <p:cNvSpPr txBox="1"/>
          <p:nvPr/>
        </p:nvSpPr>
        <p:spPr>
          <a:xfrm>
            <a:off x="1600200" y="4642008"/>
            <a:ext cx="6686361" cy="1002982"/>
          </a:xfrm>
          <a:prstGeom prst="rect">
            <a:avLst/>
          </a:prstGeom>
        </p:spPr>
        <p:txBody>
          <a:bodyPr lIns="0" tIns="0" rIns="0" bIns="0" rtlCol="0" anchor="t">
            <a:spAutoFit/>
          </a:bodyPr>
          <a:lstStyle/>
          <a:p>
            <a:pPr marL="0" lvl="0" indent="0">
              <a:lnSpc>
                <a:spcPts val="7672"/>
              </a:lnSpc>
            </a:pPr>
            <a:r>
              <a:rPr lang="pl-PL" sz="6975" dirty="0" err="1">
                <a:solidFill>
                  <a:srgbClr val="000000"/>
                </a:solidFill>
                <a:latin typeface="Public Sans Bold"/>
              </a:rPr>
              <a:t>Conclusion</a:t>
            </a:r>
            <a:endParaRPr lang="en-US" sz="6975" dirty="0">
              <a:solidFill>
                <a:srgbClr val="000000"/>
              </a:solidFill>
              <a:latin typeface="Public Sans Bold"/>
            </a:endParaRPr>
          </a:p>
        </p:txBody>
      </p:sp>
      <p:sp>
        <p:nvSpPr>
          <p:cNvPr id="4" name="Freeform 4"/>
          <p:cNvSpPr/>
          <p:nvPr/>
        </p:nvSpPr>
        <p:spPr>
          <a:xfrm>
            <a:off x="691722" y="631841"/>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3"/>
            <a:stretch>
              <a:fillRect/>
            </a:stretch>
          </a:blipFill>
        </p:spPr>
        <p:txBody>
          <a:bodyPr/>
          <a:lstStyle/>
          <a:p>
            <a:endParaRPr lang="pl-PL"/>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6127296" cy="8229600"/>
          </a:xfrm>
          <a:custGeom>
            <a:avLst/>
            <a:gdLst/>
            <a:ahLst/>
            <a:cxnLst/>
            <a:rect l="l" t="t" r="r" b="b"/>
            <a:pathLst>
              <a:path w="6127296" h="8229600">
                <a:moveTo>
                  <a:pt x="0" y="0"/>
                </a:moveTo>
                <a:lnTo>
                  <a:pt x="6127296" y="0"/>
                </a:lnTo>
                <a:lnTo>
                  <a:pt x="6127296" y="8229600"/>
                </a:lnTo>
                <a:lnTo>
                  <a:pt x="0" y="8229600"/>
                </a:lnTo>
                <a:lnTo>
                  <a:pt x="0" y="0"/>
                </a:lnTo>
                <a:close/>
              </a:path>
            </a:pathLst>
          </a:custGeom>
          <a:blipFill>
            <a:blip r:embed="rId2"/>
            <a:stretch>
              <a:fillRect l="-7669" r="-7669"/>
            </a:stretch>
          </a:blipFill>
        </p:spPr>
        <p:txBody>
          <a:bodyPr/>
          <a:lstStyle/>
          <a:p>
            <a:endParaRPr lang="pl-PL"/>
          </a:p>
        </p:txBody>
      </p:sp>
      <p:sp>
        <p:nvSpPr>
          <p:cNvPr id="3" name="TextBox 3"/>
          <p:cNvSpPr txBox="1"/>
          <p:nvPr/>
        </p:nvSpPr>
        <p:spPr>
          <a:xfrm>
            <a:off x="9144000" y="4074795"/>
            <a:ext cx="7613877" cy="2205732"/>
          </a:xfrm>
          <a:prstGeom prst="rect">
            <a:avLst/>
          </a:prstGeom>
        </p:spPr>
        <p:txBody>
          <a:bodyPr lIns="0" tIns="0" rIns="0" bIns="0" rtlCol="0" anchor="t">
            <a:spAutoFit/>
          </a:bodyPr>
          <a:lstStyle/>
          <a:p>
            <a:pPr algn="ctr">
              <a:lnSpc>
                <a:spcPts val="8580"/>
              </a:lnSpc>
            </a:pPr>
            <a:r>
              <a:rPr lang="pl-PL" sz="7800" dirty="0" err="1">
                <a:solidFill>
                  <a:srgbClr val="000000"/>
                </a:solidFill>
                <a:latin typeface="Public Sans Bold"/>
              </a:rPr>
              <a:t>Thank</a:t>
            </a:r>
            <a:r>
              <a:rPr lang="pl-PL" sz="7800" dirty="0">
                <a:solidFill>
                  <a:srgbClr val="000000"/>
                </a:solidFill>
                <a:latin typeface="Public Sans Bold"/>
              </a:rPr>
              <a:t> </a:t>
            </a:r>
            <a:r>
              <a:rPr lang="pl-PL" sz="7800" dirty="0" err="1">
                <a:solidFill>
                  <a:srgbClr val="000000"/>
                </a:solidFill>
                <a:latin typeface="Public Sans Bold"/>
              </a:rPr>
              <a:t>you</a:t>
            </a:r>
            <a:r>
              <a:rPr lang="pl-PL" sz="7800" dirty="0">
                <a:solidFill>
                  <a:srgbClr val="000000"/>
                </a:solidFill>
                <a:latin typeface="Public Sans Bold"/>
              </a:rPr>
              <a:t> for </a:t>
            </a:r>
            <a:r>
              <a:rPr lang="pl-PL" sz="7800" dirty="0" err="1">
                <a:solidFill>
                  <a:srgbClr val="000000"/>
                </a:solidFill>
                <a:latin typeface="Public Sans Bold"/>
              </a:rPr>
              <a:t>your</a:t>
            </a:r>
            <a:r>
              <a:rPr lang="pl-PL" sz="7800" dirty="0">
                <a:solidFill>
                  <a:srgbClr val="000000"/>
                </a:solidFill>
                <a:latin typeface="Public Sans Bold"/>
              </a:rPr>
              <a:t> </a:t>
            </a:r>
            <a:r>
              <a:rPr lang="pl-PL" sz="7800" dirty="0" err="1">
                <a:solidFill>
                  <a:srgbClr val="000000"/>
                </a:solidFill>
                <a:latin typeface="Public Sans Bold"/>
              </a:rPr>
              <a:t>attention</a:t>
            </a:r>
            <a:endParaRPr lang="en-US" sz="7800" dirty="0">
              <a:solidFill>
                <a:srgbClr val="000000"/>
              </a:solidFill>
              <a:latin typeface="Public Sans Bold"/>
            </a:endParaRPr>
          </a:p>
        </p:txBody>
      </p:sp>
      <p:sp>
        <p:nvSpPr>
          <p:cNvPr id="4" name="Freeform 4"/>
          <p:cNvSpPr/>
          <p:nvPr/>
        </p:nvSpPr>
        <p:spPr>
          <a:xfrm>
            <a:off x="11954749" y="713393"/>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3"/>
            <a:stretch>
              <a:fillRect/>
            </a:stretch>
          </a:blipFill>
        </p:spPr>
        <p:txBody>
          <a:bodyPr/>
          <a:lstStyle/>
          <a:p>
            <a:endParaRPr lang="pl-P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D7CD"/>
        </a:solidFill>
        <a:effectLst/>
      </p:bgPr>
    </p:bg>
    <p:spTree>
      <p:nvGrpSpPr>
        <p:cNvPr id="1" name=""/>
        <p:cNvGrpSpPr/>
        <p:nvPr/>
      </p:nvGrpSpPr>
      <p:grpSpPr>
        <a:xfrm>
          <a:off x="0" y="0"/>
          <a:ext cx="0" cy="0"/>
          <a:chOff x="0" y="0"/>
          <a:chExt cx="0" cy="0"/>
        </a:xfrm>
      </p:grpSpPr>
      <p:sp>
        <p:nvSpPr>
          <p:cNvPr id="2" name="Freeform 2"/>
          <p:cNvSpPr/>
          <p:nvPr/>
        </p:nvSpPr>
        <p:spPr>
          <a:xfrm>
            <a:off x="-88435" y="3477006"/>
            <a:ext cx="9125019" cy="5132823"/>
          </a:xfrm>
          <a:custGeom>
            <a:avLst/>
            <a:gdLst/>
            <a:ahLst/>
            <a:cxnLst/>
            <a:rect l="l" t="t" r="r" b="b"/>
            <a:pathLst>
              <a:path w="9125019" h="5132823">
                <a:moveTo>
                  <a:pt x="0" y="0"/>
                </a:moveTo>
                <a:lnTo>
                  <a:pt x="9125020" y="0"/>
                </a:lnTo>
                <a:lnTo>
                  <a:pt x="9125020" y="5132823"/>
                </a:lnTo>
                <a:lnTo>
                  <a:pt x="0" y="5132823"/>
                </a:lnTo>
                <a:lnTo>
                  <a:pt x="0" y="0"/>
                </a:lnTo>
                <a:close/>
              </a:path>
            </a:pathLst>
          </a:custGeom>
          <a:blipFill>
            <a:blip r:embed="rId2"/>
            <a:stretch>
              <a:fillRect/>
            </a:stretch>
          </a:blipFill>
        </p:spPr>
        <p:txBody>
          <a:bodyPr/>
          <a:lstStyle/>
          <a:p>
            <a:endParaRPr lang="pl-PL"/>
          </a:p>
        </p:txBody>
      </p:sp>
      <p:sp>
        <p:nvSpPr>
          <p:cNvPr id="3" name="TextBox 3"/>
          <p:cNvSpPr txBox="1"/>
          <p:nvPr/>
        </p:nvSpPr>
        <p:spPr>
          <a:xfrm>
            <a:off x="9144000" y="3259975"/>
            <a:ext cx="8799080" cy="5001369"/>
          </a:xfrm>
          <a:prstGeom prst="rect">
            <a:avLst/>
          </a:prstGeom>
        </p:spPr>
        <p:txBody>
          <a:bodyPr lIns="0" tIns="0" rIns="0" bIns="0" rtlCol="0" anchor="t">
            <a:spAutoFit/>
          </a:bodyPr>
          <a:lstStyle/>
          <a:p>
            <a:pPr>
              <a:lnSpc>
                <a:spcPts val="3942"/>
              </a:lnSpc>
            </a:pPr>
            <a:r>
              <a:rPr lang="en-US" sz="3285" dirty="0">
                <a:solidFill>
                  <a:srgbClr val="000000"/>
                </a:solidFill>
                <a:latin typeface="Public Sans Bold"/>
              </a:rPr>
              <a:t>Intangible heritage, as defined by the UNESCO Convention, includes:</a:t>
            </a:r>
          </a:p>
          <a:p>
            <a:pPr marL="709306" lvl="1" indent="-354653">
              <a:lnSpc>
                <a:spcPts val="3942"/>
              </a:lnSpc>
              <a:buFont typeface="Arial"/>
              <a:buChar char="•"/>
            </a:pPr>
            <a:r>
              <a:rPr lang="en-US" sz="3285" dirty="0">
                <a:solidFill>
                  <a:srgbClr val="000000"/>
                </a:solidFill>
                <a:latin typeface="Public Sans Bold"/>
              </a:rPr>
              <a:t>traditions and oral transmissions, including language as a vehicle for intangible cultural heritage</a:t>
            </a:r>
            <a:endParaRPr lang="pl-PL" sz="3285" dirty="0">
              <a:solidFill>
                <a:srgbClr val="000000"/>
              </a:solidFill>
              <a:latin typeface="Public Sans Bold"/>
            </a:endParaRPr>
          </a:p>
          <a:p>
            <a:pPr marL="709306" lvl="1" indent="-354653">
              <a:lnSpc>
                <a:spcPts val="3942"/>
              </a:lnSpc>
              <a:buFont typeface="Arial"/>
              <a:buChar char="•"/>
            </a:pPr>
            <a:r>
              <a:rPr lang="pl-PL" sz="3285" dirty="0" err="1">
                <a:solidFill>
                  <a:srgbClr val="000000"/>
                </a:solidFill>
                <a:latin typeface="Public Sans Bold"/>
              </a:rPr>
              <a:t>visual</a:t>
            </a:r>
            <a:r>
              <a:rPr lang="pl-PL" sz="3285" dirty="0">
                <a:solidFill>
                  <a:srgbClr val="000000"/>
                </a:solidFill>
                <a:latin typeface="Public Sans Bold"/>
              </a:rPr>
              <a:t> </a:t>
            </a:r>
            <a:r>
              <a:rPr lang="pl-PL" sz="3285" dirty="0" err="1">
                <a:solidFill>
                  <a:srgbClr val="000000"/>
                </a:solidFill>
                <a:latin typeface="Public Sans Bold"/>
              </a:rPr>
              <a:t>arts</a:t>
            </a:r>
            <a:endParaRPr lang="pl-PL" sz="3285" dirty="0">
              <a:solidFill>
                <a:srgbClr val="000000"/>
              </a:solidFill>
              <a:latin typeface="Public Sans Bold"/>
            </a:endParaRPr>
          </a:p>
          <a:p>
            <a:pPr marL="709306" lvl="1" indent="-354653">
              <a:lnSpc>
                <a:spcPts val="3942"/>
              </a:lnSpc>
              <a:buFont typeface="Arial"/>
              <a:buChar char="•"/>
            </a:pPr>
            <a:r>
              <a:rPr lang="en-US" sz="3285" dirty="0">
                <a:solidFill>
                  <a:srgbClr val="000000"/>
                </a:solidFill>
                <a:latin typeface="Public Sans Bold"/>
              </a:rPr>
              <a:t>customs, rituals and festive rites</a:t>
            </a:r>
            <a:endParaRPr lang="pl-PL" sz="3285" dirty="0">
              <a:solidFill>
                <a:srgbClr val="000000"/>
              </a:solidFill>
              <a:latin typeface="Public Sans Bold"/>
            </a:endParaRPr>
          </a:p>
          <a:p>
            <a:pPr marL="709306" lvl="1" indent="-354653">
              <a:lnSpc>
                <a:spcPts val="3942"/>
              </a:lnSpc>
              <a:buFont typeface="Arial"/>
              <a:buChar char="•"/>
            </a:pPr>
            <a:r>
              <a:rPr lang="en-US" sz="3285" dirty="0">
                <a:solidFill>
                  <a:srgbClr val="000000"/>
                </a:solidFill>
                <a:latin typeface="Public Sans Bold"/>
              </a:rPr>
              <a:t>knowledge and practices concerning nature and the universe</a:t>
            </a:r>
          </a:p>
          <a:p>
            <a:pPr marL="709306" lvl="1" indent="-354653">
              <a:lnSpc>
                <a:spcPts val="3942"/>
              </a:lnSpc>
              <a:buFont typeface="Arial"/>
              <a:buChar char="•"/>
            </a:pPr>
            <a:r>
              <a:rPr lang="en-US" sz="3285" dirty="0">
                <a:solidFill>
                  <a:srgbClr val="000000"/>
                </a:solidFill>
                <a:latin typeface="Public Sans Bold"/>
              </a:rPr>
              <a:t>skills associated with traditional crafts</a:t>
            </a:r>
          </a:p>
        </p:txBody>
      </p:sp>
      <p:sp>
        <p:nvSpPr>
          <p:cNvPr id="4" name="Freeform 4"/>
          <p:cNvSpPr/>
          <p:nvPr/>
        </p:nvSpPr>
        <p:spPr>
          <a:xfrm>
            <a:off x="2079572" y="787514"/>
            <a:ext cx="4789006" cy="1094011"/>
          </a:xfrm>
          <a:custGeom>
            <a:avLst/>
            <a:gdLst/>
            <a:ahLst/>
            <a:cxnLst/>
            <a:rect l="l" t="t" r="r" b="b"/>
            <a:pathLst>
              <a:path w="4789006" h="1094011">
                <a:moveTo>
                  <a:pt x="0" y="0"/>
                </a:moveTo>
                <a:lnTo>
                  <a:pt x="4789006" y="0"/>
                </a:lnTo>
                <a:lnTo>
                  <a:pt x="4789006" y="1094011"/>
                </a:lnTo>
                <a:lnTo>
                  <a:pt x="0" y="1094011"/>
                </a:lnTo>
                <a:lnTo>
                  <a:pt x="0" y="0"/>
                </a:lnTo>
                <a:close/>
              </a:path>
            </a:pathLst>
          </a:custGeom>
          <a:blipFill>
            <a:blip r:embed="rId3"/>
            <a:stretch>
              <a:fillRect t="-6" b="-6"/>
            </a:stretch>
          </a:blipFill>
        </p:spPr>
        <p:txBody>
          <a:bodyPr/>
          <a:lstStyle/>
          <a:p>
            <a:endParaRPr lang="pl-P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02059" y="2990429"/>
            <a:ext cx="8773241" cy="5848827"/>
          </a:xfrm>
          <a:custGeom>
            <a:avLst/>
            <a:gdLst/>
            <a:ahLst/>
            <a:cxnLst/>
            <a:rect l="l" t="t" r="r" b="b"/>
            <a:pathLst>
              <a:path w="8773241" h="5848827">
                <a:moveTo>
                  <a:pt x="0" y="0"/>
                </a:moveTo>
                <a:lnTo>
                  <a:pt x="8773242" y="0"/>
                </a:lnTo>
                <a:lnTo>
                  <a:pt x="8773242" y="5848827"/>
                </a:lnTo>
                <a:lnTo>
                  <a:pt x="0" y="5848827"/>
                </a:lnTo>
                <a:lnTo>
                  <a:pt x="0" y="0"/>
                </a:lnTo>
                <a:close/>
              </a:path>
            </a:pathLst>
          </a:custGeom>
          <a:blipFill>
            <a:blip r:embed="rId2"/>
            <a:stretch>
              <a:fillRect/>
            </a:stretch>
          </a:blipFill>
        </p:spPr>
        <p:txBody>
          <a:bodyPr/>
          <a:lstStyle/>
          <a:p>
            <a:endParaRPr lang="pl-PL"/>
          </a:p>
        </p:txBody>
      </p:sp>
      <p:sp>
        <p:nvSpPr>
          <p:cNvPr id="3" name="TextBox 3"/>
          <p:cNvSpPr txBox="1"/>
          <p:nvPr/>
        </p:nvSpPr>
        <p:spPr>
          <a:xfrm>
            <a:off x="10381769" y="779968"/>
            <a:ext cx="4851627" cy="1161098"/>
          </a:xfrm>
          <a:prstGeom prst="rect">
            <a:avLst/>
          </a:prstGeom>
        </p:spPr>
        <p:txBody>
          <a:bodyPr lIns="0" tIns="0" rIns="0" bIns="0" rtlCol="0" anchor="t">
            <a:spAutoFit/>
          </a:bodyPr>
          <a:lstStyle/>
          <a:p>
            <a:pPr marL="0" lvl="0" indent="0">
              <a:lnSpc>
                <a:spcPts val="8992"/>
              </a:lnSpc>
            </a:pPr>
            <a:r>
              <a:rPr lang="pl-PL" sz="8175" dirty="0" err="1">
                <a:solidFill>
                  <a:srgbClr val="000000"/>
                </a:solidFill>
                <a:latin typeface="Public Sans Bold"/>
              </a:rPr>
              <a:t>Customs</a:t>
            </a:r>
            <a:endParaRPr lang="en-US" sz="8175" dirty="0">
              <a:solidFill>
                <a:srgbClr val="000000"/>
              </a:solidFill>
              <a:latin typeface="Public Sans Bold"/>
            </a:endParaRPr>
          </a:p>
        </p:txBody>
      </p:sp>
      <p:sp>
        <p:nvSpPr>
          <p:cNvPr id="4" name="TextBox 4"/>
          <p:cNvSpPr txBox="1"/>
          <p:nvPr/>
        </p:nvSpPr>
        <p:spPr>
          <a:xfrm>
            <a:off x="550475" y="3009479"/>
            <a:ext cx="7672880" cy="5257850"/>
          </a:xfrm>
          <a:prstGeom prst="rect">
            <a:avLst/>
          </a:prstGeom>
        </p:spPr>
        <p:txBody>
          <a:bodyPr lIns="0" tIns="0" rIns="0" bIns="0" rtlCol="0" anchor="t">
            <a:spAutoFit/>
          </a:bodyPr>
          <a:lstStyle/>
          <a:p>
            <a:pPr algn="just">
              <a:lnSpc>
                <a:spcPts val="4115"/>
              </a:lnSpc>
              <a:spcBef>
                <a:spcPct val="0"/>
              </a:spcBef>
            </a:pPr>
            <a:r>
              <a:rPr lang="en-US" sz="3741" dirty="0">
                <a:solidFill>
                  <a:srgbClr val="000000"/>
                </a:solidFill>
                <a:latin typeface="Public Sans Bold"/>
              </a:rPr>
              <a:t>Customs are accepted behaviors in a community, based on tradition and passed on from father to son. However, unlike customs, failure to observe customs is not associated with a negative perception from the group. Customs may only occur within a particular group and thus emphasize its distinctiveness.</a:t>
            </a:r>
          </a:p>
        </p:txBody>
      </p:sp>
      <p:sp>
        <p:nvSpPr>
          <p:cNvPr id="5" name="Freeform 5"/>
          <p:cNvSpPr/>
          <p:nvPr/>
        </p:nvSpPr>
        <p:spPr>
          <a:xfrm>
            <a:off x="550475" y="481694"/>
            <a:ext cx="4789006" cy="1094011"/>
          </a:xfrm>
          <a:custGeom>
            <a:avLst/>
            <a:gdLst/>
            <a:ahLst/>
            <a:cxnLst/>
            <a:rect l="l" t="t" r="r" b="b"/>
            <a:pathLst>
              <a:path w="4789006" h="1094011">
                <a:moveTo>
                  <a:pt x="0" y="0"/>
                </a:moveTo>
                <a:lnTo>
                  <a:pt x="4789006" y="0"/>
                </a:lnTo>
                <a:lnTo>
                  <a:pt x="4789006" y="1094012"/>
                </a:lnTo>
                <a:lnTo>
                  <a:pt x="0" y="1094012"/>
                </a:lnTo>
                <a:lnTo>
                  <a:pt x="0" y="0"/>
                </a:lnTo>
                <a:close/>
              </a:path>
            </a:pathLst>
          </a:custGeom>
          <a:blipFill>
            <a:blip r:embed="rId3"/>
            <a:stretch>
              <a:fillRect t="-6" b="-6"/>
            </a:stretch>
          </a:blipFill>
        </p:spPr>
        <p:txBody>
          <a:bodyPr/>
          <a:lstStyle/>
          <a:p>
            <a:endParaRPr lang="pl-P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31857" y="2772153"/>
            <a:ext cx="8540535" cy="5696537"/>
          </a:xfrm>
          <a:custGeom>
            <a:avLst/>
            <a:gdLst/>
            <a:ahLst/>
            <a:cxnLst/>
            <a:rect l="l" t="t" r="r" b="b"/>
            <a:pathLst>
              <a:path w="8540535" h="5696537">
                <a:moveTo>
                  <a:pt x="0" y="0"/>
                </a:moveTo>
                <a:lnTo>
                  <a:pt x="8540536" y="0"/>
                </a:lnTo>
                <a:lnTo>
                  <a:pt x="8540536" y="5696537"/>
                </a:lnTo>
                <a:lnTo>
                  <a:pt x="0" y="5696537"/>
                </a:lnTo>
                <a:lnTo>
                  <a:pt x="0" y="0"/>
                </a:lnTo>
                <a:close/>
              </a:path>
            </a:pathLst>
          </a:custGeom>
          <a:blipFill>
            <a:blip r:embed="rId2"/>
            <a:stretch>
              <a:fillRect/>
            </a:stretch>
          </a:blipFill>
        </p:spPr>
        <p:txBody>
          <a:bodyPr/>
          <a:lstStyle/>
          <a:p>
            <a:endParaRPr lang="pl-PL"/>
          </a:p>
        </p:txBody>
      </p:sp>
      <p:sp>
        <p:nvSpPr>
          <p:cNvPr id="3" name="TextBox 3"/>
          <p:cNvSpPr txBox="1"/>
          <p:nvPr/>
        </p:nvSpPr>
        <p:spPr>
          <a:xfrm>
            <a:off x="722881" y="2688312"/>
            <a:ext cx="7735319" cy="5129609"/>
          </a:xfrm>
          <a:prstGeom prst="rect">
            <a:avLst/>
          </a:prstGeom>
        </p:spPr>
        <p:txBody>
          <a:bodyPr wrap="square" lIns="0" tIns="0" rIns="0" bIns="0" rtlCol="0" anchor="t">
            <a:spAutoFit/>
          </a:bodyPr>
          <a:lstStyle/>
          <a:p>
            <a:pPr algn="just">
              <a:lnSpc>
                <a:spcPts val="3960"/>
              </a:lnSpc>
              <a:spcBef>
                <a:spcPct val="0"/>
              </a:spcBef>
            </a:pPr>
            <a:r>
              <a:rPr lang="en-US" sz="3600" dirty="0">
                <a:solidFill>
                  <a:srgbClr val="000000"/>
                </a:solidFill>
                <a:latin typeface="Public Sans Bold"/>
              </a:rPr>
              <a:t>Ritual - the most important celebration in everyone's life.</a:t>
            </a:r>
            <a:r>
              <a:rPr lang="pl-PL" sz="3600" dirty="0">
                <a:solidFill>
                  <a:srgbClr val="000000"/>
                </a:solidFill>
                <a:latin typeface="Public Sans Bold"/>
              </a:rPr>
              <a:t> </a:t>
            </a:r>
            <a:r>
              <a:rPr lang="en-US" sz="3600" dirty="0">
                <a:solidFill>
                  <a:srgbClr val="000000"/>
                </a:solidFill>
                <a:latin typeface="Public Sans Bold"/>
              </a:rPr>
              <a:t>Rituals are the most complicated, complex but also the most important practices. They are usually associated with moments of transition in a person's life: they accompany changes, help to accept them, explain them and familiarize people with them.</a:t>
            </a:r>
          </a:p>
        </p:txBody>
      </p:sp>
      <p:sp>
        <p:nvSpPr>
          <p:cNvPr id="4" name="Freeform 4"/>
          <p:cNvSpPr/>
          <p:nvPr/>
        </p:nvSpPr>
        <p:spPr>
          <a:xfrm>
            <a:off x="722881" y="481694"/>
            <a:ext cx="4789006" cy="1094011"/>
          </a:xfrm>
          <a:custGeom>
            <a:avLst/>
            <a:gdLst/>
            <a:ahLst/>
            <a:cxnLst/>
            <a:rect l="l" t="t" r="r" b="b"/>
            <a:pathLst>
              <a:path w="4789006" h="1094011">
                <a:moveTo>
                  <a:pt x="0" y="0"/>
                </a:moveTo>
                <a:lnTo>
                  <a:pt x="4789006" y="0"/>
                </a:lnTo>
                <a:lnTo>
                  <a:pt x="4789006" y="1094012"/>
                </a:lnTo>
                <a:lnTo>
                  <a:pt x="0" y="1094012"/>
                </a:lnTo>
                <a:lnTo>
                  <a:pt x="0" y="0"/>
                </a:lnTo>
                <a:close/>
              </a:path>
            </a:pathLst>
          </a:custGeom>
          <a:blipFill>
            <a:blip r:embed="rId3"/>
            <a:stretch>
              <a:fillRect t="-6" b="-6"/>
            </a:stretch>
          </a:blipFill>
        </p:spPr>
        <p:txBody>
          <a:bodyPr/>
          <a:lstStyle/>
          <a:p>
            <a:endParaRPr lang="pl-PL"/>
          </a:p>
        </p:txBody>
      </p:sp>
      <p:sp>
        <p:nvSpPr>
          <p:cNvPr id="5" name="TextBox 5"/>
          <p:cNvSpPr txBox="1"/>
          <p:nvPr/>
        </p:nvSpPr>
        <p:spPr>
          <a:xfrm>
            <a:off x="11430000" y="995156"/>
            <a:ext cx="4851627" cy="1161098"/>
          </a:xfrm>
          <a:prstGeom prst="rect">
            <a:avLst/>
          </a:prstGeom>
        </p:spPr>
        <p:txBody>
          <a:bodyPr lIns="0" tIns="0" rIns="0" bIns="0" rtlCol="0" anchor="t">
            <a:spAutoFit/>
          </a:bodyPr>
          <a:lstStyle/>
          <a:p>
            <a:pPr marL="0" lvl="0" indent="0">
              <a:lnSpc>
                <a:spcPts val="8992"/>
              </a:lnSpc>
            </a:pPr>
            <a:r>
              <a:rPr lang="pl-PL" sz="8175" dirty="0" err="1">
                <a:solidFill>
                  <a:srgbClr val="000000"/>
                </a:solidFill>
                <a:latin typeface="Public Sans Bold"/>
              </a:rPr>
              <a:t>Rituals</a:t>
            </a:r>
            <a:endParaRPr lang="en-US" sz="8175" dirty="0">
              <a:solidFill>
                <a:srgbClr val="000000"/>
              </a:solidFill>
              <a:latin typeface="Public Sans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3219356"/>
            <a:ext cx="7934098" cy="5289399"/>
          </a:xfrm>
          <a:custGeom>
            <a:avLst/>
            <a:gdLst/>
            <a:ahLst/>
            <a:cxnLst/>
            <a:rect l="l" t="t" r="r" b="b"/>
            <a:pathLst>
              <a:path w="7934098" h="5289399">
                <a:moveTo>
                  <a:pt x="0" y="0"/>
                </a:moveTo>
                <a:lnTo>
                  <a:pt x="7934098" y="0"/>
                </a:lnTo>
                <a:lnTo>
                  <a:pt x="7934098" y="5289399"/>
                </a:lnTo>
                <a:lnTo>
                  <a:pt x="0" y="5289399"/>
                </a:lnTo>
                <a:lnTo>
                  <a:pt x="0" y="0"/>
                </a:lnTo>
                <a:close/>
              </a:path>
            </a:pathLst>
          </a:custGeom>
          <a:blipFill>
            <a:blip r:embed="rId2"/>
            <a:stretch>
              <a:fillRect/>
            </a:stretch>
          </a:blipFill>
        </p:spPr>
        <p:txBody>
          <a:bodyPr/>
          <a:lstStyle/>
          <a:p>
            <a:endParaRPr lang="pl-PL"/>
          </a:p>
        </p:txBody>
      </p:sp>
      <p:sp>
        <p:nvSpPr>
          <p:cNvPr id="3" name="TextBox 3"/>
          <p:cNvSpPr txBox="1"/>
          <p:nvPr/>
        </p:nvSpPr>
        <p:spPr>
          <a:xfrm>
            <a:off x="9448801" y="849667"/>
            <a:ext cx="6258888" cy="1161098"/>
          </a:xfrm>
          <a:prstGeom prst="rect">
            <a:avLst/>
          </a:prstGeom>
        </p:spPr>
        <p:txBody>
          <a:bodyPr wrap="square" lIns="0" tIns="0" rIns="0" bIns="0" rtlCol="0" anchor="t">
            <a:spAutoFit/>
          </a:bodyPr>
          <a:lstStyle/>
          <a:p>
            <a:pPr marL="0" lvl="0" indent="0">
              <a:lnSpc>
                <a:spcPts val="8992"/>
              </a:lnSpc>
            </a:pPr>
            <a:r>
              <a:rPr lang="en-US" sz="8175" dirty="0">
                <a:solidFill>
                  <a:srgbClr val="000000"/>
                </a:solidFill>
                <a:latin typeface="Public Sans Bold"/>
              </a:rPr>
              <a:t>Trad</a:t>
            </a:r>
            <a:r>
              <a:rPr lang="pl-PL" sz="8175" dirty="0" err="1">
                <a:solidFill>
                  <a:srgbClr val="000000"/>
                </a:solidFill>
                <a:latin typeface="Public Sans Bold"/>
              </a:rPr>
              <a:t>itions</a:t>
            </a:r>
            <a:endParaRPr lang="en-US" sz="8175" dirty="0">
              <a:solidFill>
                <a:srgbClr val="000000"/>
              </a:solidFill>
              <a:latin typeface="Public Sans Bold"/>
            </a:endParaRPr>
          </a:p>
        </p:txBody>
      </p:sp>
      <p:sp>
        <p:nvSpPr>
          <p:cNvPr id="4" name="TextBox 4"/>
          <p:cNvSpPr txBox="1"/>
          <p:nvPr/>
        </p:nvSpPr>
        <p:spPr>
          <a:xfrm>
            <a:off x="914400" y="3607027"/>
            <a:ext cx="7772399" cy="4514056"/>
          </a:xfrm>
          <a:prstGeom prst="rect">
            <a:avLst/>
          </a:prstGeom>
        </p:spPr>
        <p:txBody>
          <a:bodyPr wrap="square" lIns="0" tIns="0" rIns="0" bIns="0" rtlCol="0" anchor="t">
            <a:spAutoFit/>
          </a:bodyPr>
          <a:lstStyle/>
          <a:p>
            <a:pPr algn="just">
              <a:lnSpc>
                <a:spcPts val="4432"/>
              </a:lnSpc>
              <a:spcBef>
                <a:spcPct val="0"/>
              </a:spcBef>
            </a:pPr>
            <a:r>
              <a:rPr lang="en-US" sz="4029" dirty="0">
                <a:solidFill>
                  <a:srgbClr val="000000"/>
                </a:solidFill>
                <a:latin typeface="Public Sans Bold"/>
              </a:rPr>
              <a:t>Tradition - the totality of customs, norms, views, behaviors, etc. inherent in a social group, handed down from generation to generation; also: the continuity of these customs, norms, views or behaviors.</a:t>
            </a:r>
          </a:p>
        </p:txBody>
      </p:sp>
      <p:sp>
        <p:nvSpPr>
          <p:cNvPr id="5" name="Freeform 5"/>
          <p:cNvSpPr/>
          <p:nvPr/>
        </p:nvSpPr>
        <p:spPr>
          <a:xfrm>
            <a:off x="1334519" y="773467"/>
            <a:ext cx="4789006" cy="1094011"/>
          </a:xfrm>
          <a:custGeom>
            <a:avLst/>
            <a:gdLst/>
            <a:ahLst/>
            <a:cxnLst/>
            <a:rect l="l" t="t" r="r" b="b"/>
            <a:pathLst>
              <a:path w="4789006" h="1094011">
                <a:moveTo>
                  <a:pt x="0" y="0"/>
                </a:moveTo>
                <a:lnTo>
                  <a:pt x="4789006" y="0"/>
                </a:lnTo>
                <a:lnTo>
                  <a:pt x="4789006" y="1094011"/>
                </a:lnTo>
                <a:lnTo>
                  <a:pt x="0" y="1094011"/>
                </a:lnTo>
                <a:lnTo>
                  <a:pt x="0" y="0"/>
                </a:lnTo>
                <a:close/>
              </a:path>
            </a:pathLst>
          </a:custGeom>
          <a:blipFill>
            <a:blip r:embed="rId3"/>
            <a:stretch>
              <a:fillRect t="-6" b="-6"/>
            </a:stretch>
          </a:blipFill>
        </p:spPr>
        <p:txBody>
          <a:bodyPr/>
          <a:lstStyle/>
          <a:p>
            <a:endParaRPr lang="pl-P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80896" y="3426187"/>
            <a:ext cx="7522427" cy="4008043"/>
          </a:xfrm>
          <a:custGeom>
            <a:avLst/>
            <a:gdLst/>
            <a:ahLst/>
            <a:cxnLst/>
            <a:rect l="l" t="t" r="r" b="b"/>
            <a:pathLst>
              <a:path w="7522427" h="4008043">
                <a:moveTo>
                  <a:pt x="0" y="0"/>
                </a:moveTo>
                <a:lnTo>
                  <a:pt x="7522427" y="0"/>
                </a:lnTo>
                <a:lnTo>
                  <a:pt x="7522427" y="4008043"/>
                </a:lnTo>
                <a:lnTo>
                  <a:pt x="0" y="4008043"/>
                </a:lnTo>
                <a:lnTo>
                  <a:pt x="0" y="0"/>
                </a:lnTo>
                <a:close/>
              </a:path>
            </a:pathLst>
          </a:custGeom>
          <a:blipFill>
            <a:blip r:embed="rId2"/>
            <a:stretch>
              <a:fillRect/>
            </a:stretch>
          </a:blipFill>
        </p:spPr>
        <p:txBody>
          <a:bodyPr/>
          <a:lstStyle/>
          <a:p>
            <a:endParaRPr lang="pl-PL"/>
          </a:p>
        </p:txBody>
      </p:sp>
      <p:sp>
        <p:nvSpPr>
          <p:cNvPr id="3" name="TextBox 3"/>
          <p:cNvSpPr txBox="1"/>
          <p:nvPr/>
        </p:nvSpPr>
        <p:spPr>
          <a:xfrm>
            <a:off x="2057400" y="4156050"/>
            <a:ext cx="6690182" cy="1974900"/>
          </a:xfrm>
          <a:prstGeom prst="rect">
            <a:avLst/>
          </a:prstGeom>
        </p:spPr>
        <p:txBody>
          <a:bodyPr wrap="square" lIns="0" tIns="0" rIns="0" bIns="0" rtlCol="0" anchor="t">
            <a:spAutoFit/>
          </a:bodyPr>
          <a:lstStyle/>
          <a:p>
            <a:pPr marL="0" lvl="0" indent="0" algn="ctr">
              <a:lnSpc>
                <a:spcPts val="7672"/>
              </a:lnSpc>
            </a:pPr>
            <a:r>
              <a:rPr lang="pl-PL" sz="6975" dirty="0" err="1">
                <a:solidFill>
                  <a:srgbClr val="000000"/>
                </a:solidFill>
                <a:latin typeface="Public Sans Bold"/>
              </a:rPr>
              <a:t>Hear</a:t>
            </a:r>
            <a:r>
              <a:rPr lang="pl-PL" sz="6975" dirty="0">
                <a:solidFill>
                  <a:srgbClr val="000000"/>
                </a:solidFill>
                <a:latin typeface="Public Sans Bold"/>
              </a:rPr>
              <a:t> a </a:t>
            </a:r>
            <a:r>
              <a:rPr lang="pl-PL" sz="6975" dirty="0" err="1">
                <a:solidFill>
                  <a:srgbClr val="000000"/>
                </a:solidFill>
                <a:latin typeface="Public Sans Bold"/>
              </a:rPr>
              <a:t>funny</a:t>
            </a:r>
            <a:r>
              <a:rPr lang="pl-PL" sz="6975" dirty="0">
                <a:solidFill>
                  <a:srgbClr val="000000"/>
                </a:solidFill>
                <a:latin typeface="Public Sans Bold"/>
              </a:rPr>
              <a:t> story</a:t>
            </a:r>
            <a:endParaRPr lang="en-US" sz="6975" dirty="0">
              <a:solidFill>
                <a:srgbClr val="000000"/>
              </a:solidFill>
              <a:latin typeface="Public Sans Bold"/>
            </a:endParaRPr>
          </a:p>
        </p:txBody>
      </p:sp>
      <p:sp>
        <p:nvSpPr>
          <p:cNvPr id="4" name="Freeform 4"/>
          <p:cNvSpPr/>
          <p:nvPr/>
        </p:nvSpPr>
        <p:spPr>
          <a:xfrm>
            <a:off x="1028700" y="644798"/>
            <a:ext cx="4789006" cy="1094011"/>
          </a:xfrm>
          <a:custGeom>
            <a:avLst/>
            <a:gdLst/>
            <a:ahLst/>
            <a:cxnLst/>
            <a:rect l="l" t="t" r="r" b="b"/>
            <a:pathLst>
              <a:path w="4789006" h="1094011">
                <a:moveTo>
                  <a:pt x="0" y="0"/>
                </a:moveTo>
                <a:lnTo>
                  <a:pt x="4789006" y="0"/>
                </a:lnTo>
                <a:lnTo>
                  <a:pt x="4789006" y="1094011"/>
                </a:lnTo>
                <a:lnTo>
                  <a:pt x="0" y="1094011"/>
                </a:lnTo>
                <a:lnTo>
                  <a:pt x="0" y="0"/>
                </a:lnTo>
                <a:close/>
              </a:path>
            </a:pathLst>
          </a:custGeom>
          <a:blipFill>
            <a:blip r:embed="rId3"/>
            <a:stretch>
              <a:fillRect t="-6" b="-6"/>
            </a:stretch>
          </a:blipFill>
        </p:spPr>
        <p:txBody>
          <a:bodyPr/>
          <a:lstStyle/>
          <a:p>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1649323" y="705962"/>
            <a:ext cx="4789006" cy="1032847"/>
          </a:xfrm>
          <a:custGeom>
            <a:avLst/>
            <a:gdLst/>
            <a:ahLst/>
            <a:cxnLst/>
            <a:rect l="l" t="t" r="r" b="b"/>
            <a:pathLst>
              <a:path w="4789006" h="1032847">
                <a:moveTo>
                  <a:pt x="0" y="0"/>
                </a:moveTo>
                <a:lnTo>
                  <a:pt x="4789006" y="0"/>
                </a:lnTo>
                <a:lnTo>
                  <a:pt x="4789006" y="1032847"/>
                </a:lnTo>
                <a:lnTo>
                  <a:pt x="0" y="1032847"/>
                </a:lnTo>
                <a:lnTo>
                  <a:pt x="0" y="0"/>
                </a:lnTo>
                <a:close/>
              </a:path>
            </a:pathLst>
          </a:custGeom>
          <a:blipFill>
            <a:blip r:embed="rId2"/>
            <a:stretch>
              <a:fillRect t="-7" b="-5929"/>
            </a:stretch>
          </a:blipFill>
        </p:spPr>
        <p:txBody>
          <a:bodyPr/>
          <a:lstStyle/>
          <a:p>
            <a:endParaRPr lang="pl-PL"/>
          </a:p>
        </p:txBody>
      </p:sp>
      <p:sp>
        <p:nvSpPr>
          <p:cNvPr id="3" name="Freeform 3"/>
          <p:cNvSpPr/>
          <p:nvPr/>
        </p:nvSpPr>
        <p:spPr>
          <a:xfrm>
            <a:off x="1649323" y="5567760"/>
            <a:ext cx="2591310" cy="3886965"/>
          </a:xfrm>
          <a:custGeom>
            <a:avLst/>
            <a:gdLst/>
            <a:ahLst/>
            <a:cxnLst/>
            <a:rect l="l" t="t" r="r" b="b"/>
            <a:pathLst>
              <a:path w="2591310" h="3886965">
                <a:moveTo>
                  <a:pt x="0" y="0"/>
                </a:moveTo>
                <a:lnTo>
                  <a:pt x="2591310" y="0"/>
                </a:lnTo>
                <a:lnTo>
                  <a:pt x="2591310" y="3886964"/>
                </a:lnTo>
                <a:lnTo>
                  <a:pt x="0" y="3886964"/>
                </a:lnTo>
                <a:lnTo>
                  <a:pt x="0" y="0"/>
                </a:lnTo>
                <a:close/>
              </a:path>
            </a:pathLst>
          </a:custGeom>
          <a:blipFill>
            <a:blip r:embed="rId3"/>
            <a:stretch>
              <a:fillRect/>
            </a:stretch>
          </a:blipFill>
        </p:spPr>
        <p:txBody>
          <a:bodyPr/>
          <a:lstStyle/>
          <a:p>
            <a:endParaRPr lang="pl-PL"/>
          </a:p>
        </p:txBody>
      </p:sp>
      <p:sp>
        <p:nvSpPr>
          <p:cNvPr id="4" name="Freeform 4"/>
          <p:cNvSpPr/>
          <p:nvPr/>
        </p:nvSpPr>
        <p:spPr>
          <a:xfrm>
            <a:off x="5472607" y="5863498"/>
            <a:ext cx="3582419" cy="3384000"/>
          </a:xfrm>
          <a:custGeom>
            <a:avLst/>
            <a:gdLst/>
            <a:ahLst/>
            <a:cxnLst/>
            <a:rect l="l" t="t" r="r" b="b"/>
            <a:pathLst>
              <a:path w="3582419" h="3239104">
                <a:moveTo>
                  <a:pt x="0" y="0"/>
                </a:moveTo>
                <a:lnTo>
                  <a:pt x="3582419" y="0"/>
                </a:lnTo>
                <a:lnTo>
                  <a:pt x="3582419" y="3239104"/>
                </a:lnTo>
                <a:lnTo>
                  <a:pt x="0" y="3239104"/>
                </a:lnTo>
                <a:lnTo>
                  <a:pt x="0" y="0"/>
                </a:lnTo>
                <a:close/>
              </a:path>
            </a:pathLst>
          </a:custGeom>
          <a:blipFill>
            <a:blip r:embed="rId4"/>
            <a:stretch>
              <a:fillRect/>
            </a:stretch>
          </a:blipFill>
        </p:spPr>
        <p:txBody>
          <a:bodyPr/>
          <a:lstStyle/>
          <a:p>
            <a:endParaRPr lang="pl-PL"/>
          </a:p>
        </p:txBody>
      </p:sp>
      <p:sp>
        <p:nvSpPr>
          <p:cNvPr id="5" name="Freeform 5"/>
          <p:cNvSpPr/>
          <p:nvPr/>
        </p:nvSpPr>
        <p:spPr>
          <a:xfrm>
            <a:off x="10287000" y="5863498"/>
            <a:ext cx="5937323" cy="3339744"/>
          </a:xfrm>
          <a:custGeom>
            <a:avLst/>
            <a:gdLst/>
            <a:ahLst/>
            <a:cxnLst/>
            <a:rect l="l" t="t" r="r" b="b"/>
            <a:pathLst>
              <a:path w="5937323" h="3339744">
                <a:moveTo>
                  <a:pt x="0" y="0"/>
                </a:moveTo>
                <a:lnTo>
                  <a:pt x="5937323" y="0"/>
                </a:lnTo>
                <a:lnTo>
                  <a:pt x="5937323" y="3339744"/>
                </a:lnTo>
                <a:lnTo>
                  <a:pt x="0" y="3339744"/>
                </a:lnTo>
                <a:lnTo>
                  <a:pt x="0" y="0"/>
                </a:lnTo>
                <a:close/>
              </a:path>
            </a:pathLst>
          </a:custGeom>
          <a:blipFill>
            <a:blip r:embed="rId5"/>
            <a:stretch>
              <a:fillRect/>
            </a:stretch>
          </a:blipFill>
        </p:spPr>
        <p:txBody>
          <a:bodyPr/>
          <a:lstStyle/>
          <a:p>
            <a:endParaRPr lang="pl-PL"/>
          </a:p>
        </p:txBody>
      </p:sp>
      <p:sp>
        <p:nvSpPr>
          <p:cNvPr id="6" name="TextBox 6"/>
          <p:cNvSpPr txBox="1"/>
          <p:nvPr/>
        </p:nvSpPr>
        <p:spPr>
          <a:xfrm>
            <a:off x="2374305" y="3136897"/>
            <a:ext cx="12274444" cy="1461892"/>
          </a:xfrm>
          <a:prstGeom prst="rect">
            <a:avLst/>
          </a:prstGeom>
        </p:spPr>
        <p:txBody>
          <a:bodyPr lIns="0" tIns="0" rIns="0" bIns="0" rtlCol="0" anchor="t">
            <a:spAutoFit/>
          </a:bodyPr>
          <a:lstStyle/>
          <a:p>
            <a:pPr marL="0" lvl="0" indent="0" algn="just">
              <a:lnSpc>
                <a:spcPts val="5856"/>
              </a:lnSpc>
              <a:spcBef>
                <a:spcPct val="0"/>
              </a:spcBef>
            </a:pPr>
            <a:r>
              <a:rPr lang="en-US" sz="4183" dirty="0">
                <a:solidFill>
                  <a:srgbClr val="000000"/>
                </a:solidFill>
                <a:latin typeface="Public Sans"/>
              </a:rPr>
              <a:t>What customs, rituals, traditions are cultivated in your area?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62170" y="1828800"/>
            <a:ext cx="13363660" cy="1065848"/>
          </a:xfrm>
          <a:prstGeom prst="rect">
            <a:avLst/>
          </a:prstGeom>
        </p:spPr>
        <p:txBody>
          <a:bodyPr lIns="0" tIns="0" rIns="0" bIns="0" rtlCol="0" anchor="t">
            <a:spAutoFit/>
          </a:bodyPr>
          <a:lstStyle/>
          <a:p>
            <a:pPr marL="0" lvl="0" indent="0" algn="ctr">
              <a:lnSpc>
                <a:spcPts val="8167"/>
              </a:lnSpc>
            </a:pPr>
            <a:r>
              <a:rPr lang="pl-PL" sz="7425" dirty="0">
                <a:solidFill>
                  <a:srgbClr val="000000"/>
                </a:solidFill>
                <a:latin typeface="Public Sans Bold"/>
              </a:rPr>
              <a:t>STORY PLAN No. 1</a:t>
            </a:r>
            <a:endParaRPr lang="en-US" sz="7425" dirty="0">
              <a:solidFill>
                <a:srgbClr val="000000"/>
              </a:solidFill>
              <a:latin typeface="Public Sans Bold"/>
            </a:endParaRPr>
          </a:p>
        </p:txBody>
      </p:sp>
      <p:sp>
        <p:nvSpPr>
          <p:cNvPr id="3" name="TextBox 3"/>
          <p:cNvSpPr txBox="1"/>
          <p:nvPr/>
        </p:nvSpPr>
        <p:spPr>
          <a:xfrm>
            <a:off x="12504624" y="7403866"/>
            <a:ext cx="4099152" cy="464820"/>
          </a:xfrm>
          <a:prstGeom prst="rect">
            <a:avLst/>
          </a:prstGeom>
        </p:spPr>
        <p:txBody>
          <a:bodyPr lIns="0" tIns="0" rIns="0" bIns="0" rtlCol="0" anchor="t">
            <a:spAutoFit/>
          </a:bodyPr>
          <a:lstStyle/>
          <a:p>
            <a:pPr marL="0" lvl="0" indent="0" algn="ctr">
              <a:lnSpc>
                <a:spcPts val="3779"/>
              </a:lnSpc>
              <a:spcBef>
                <a:spcPct val="0"/>
              </a:spcBef>
            </a:pPr>
            <a:r>
              <a:rPr lang="pl-PL" sz="2700" dirty="0">
                <a:solidFill>
                  <a:srgbClr val="000000"/>
                </a:solidFill>
                <a:latin typeface="Public Sans Bold"/>
              </a:rPr>
              <a:t>CLOSURE</a:t>
            </a:r>
            <a:endParaRPr lang="en-US" sz="2700" dirty="0">
              <a:solidFill>
                <a:srgbClr val="000000"/>
              </a:solidFill>
              <a:latin typeface="Public Sans Bold"/>
            </a:endParaRPr>
          </a:p>
        </p:txBody>
      </p:sp>
      <p:sp>
        <p:nvSpPr>
          <p:cNvPr id="4" name="TextBox 4"/>
          <p:cNvSpPr txBox="1"/>
          <p:nvPr/>
        </p:nvSpPr>
        <p:spPr>
          <a:xfrm>
            <a:off x="12504624" y="8081010"/>
            <a:ext cx="4099152" cy="844270"/>
          </a:xfrm>
          <a:prstGeom prst="rect">
            <a:avLst/>
          </a:prstGeom>
        </p:spPr>
        <p:txBody>
          <a:bodyPr lIns="0" tIns="0" rIns="0" bIns="0" rtlCol="0" anchor="t">
            <a:spAutoFit/>
          </a:bodyPr>
          <a:lstStyle/>
          <a:p>
            <a:pPr algn="ctr">
              <a:lnSpc>
                <a:spcPts val="3359"/>
              </a:lnSpc>
            </a:pPr>
            <a:r>
              <a:rPr lang="en-US" sz="2400" spc="120" dirty="0">
                <a:solidFill>
                  <a:srgbClr val="9B9B9B"/>
                </a:solidFill>
                <a:latin typeface="Public Sans"/>
              </a:rPr>
              <a:t>Solving the problem and conclusion</a:t>
            </a:r>
          </a:p>
        </p:txBody>
      </p:sp>
      <p:sp>
        <p:nvSpPr>
          <p:cNvPr id="5" name="Freeform 5"/>
          <p:cNvSpPr/>
          <p:nvPr/>
        </p:nvSpPr>
        <p:spPr>
          <a:xfrm>
            <a:off x="12504624" y="3854333"/>
            <a:ext cx="4099152" cy="2667000"/>
          </a:xfrm>
          <a:custGeom>
            <a:avLst/>
            <a:gdLst/>
            <a:ahLst/>
            <a:cxnLst/>
            <a:rect l="l" t="t" r="r" b="b"/>
            <a:pathLst>
              <a:path w="4099152" h="2667000">
                <a:moveTo>
                  <a:pt x="0" y="0"/>
                </a:moveTo>
                <a:lnTo>
                  <a:pt x="4099152" y="0"/>
                </a:lnTo>
                <a:lnTo>
                  <a:pt x="4099152" y="2667000"/>
                </a:lnTo>
                <a:lnTo>
                  <a:pt x="0" y="2667000"/>
                </a:lnTo>
                <a:lnTo>
                  <a:pt x="0" y="0"/>
                </a:lnTo>
                <a:close/>
              </a:path>
            </a:pathLst>
          </a:custGeom>
          <a:blipFill>
            <a:blip r:embed="rId2"/>
            <a:stretch>
              <a:fillRect b="-2465"/>
            </a:stretch>
          </a:blipFill>
        </p:spPr>
        <p:txBody>
          <a:bodyPr/>
          <a:lstStyle/>
          <a:p>
            <a:endParaRPr lang="pl-PL"/>
          </a:p>
        </p:txBody>
      </p:sp>
      <p:sp>
        <p:nvSpPr>
          <p:cNvPr id="6" name="TextBox 6"/>
          <p:cNvSpPr txBox="1"/>
          <p:nvPr/>
        </p:nvSpPr>
        <p:spPr>
          <a:xfrm>
            <a:off x="7094424" y="7403866"/>
            <a:ext cx="4099152" cy="464820"/>
          </a:xfrm>
          <a:prstGeom prst="rect">
            <a:avLst/>
          </a:prstGeom>
        </p:spPr>
        <p:txBody>
          <a:bodyPr lIns="0" tIns="0" rIns="0" bIns="0" rtlCol="0" anchor="t">
            <a:spAutoFit/>
          </a:bodyPr>
          <a:lstStyle/>
          <a:p>
            <a:pPr marL="0" lvl="0" indent="0" algn="ctr">
              <a:lnSpc>
                <a:spcPts val="3779"/>
              </a:lnSpc>
              <a:spcBef>
                <a:spcPct val="0"/>
              </a:spcBef>
            </a:pPr>
            <a:r>
              <a:rPr lang="pl-PL" sz="2700" dirty="0">
                <a:solidFill>
                  <a:srgbClr val="000000"/>
                </a:solidFill>
                <a:latin typeface="Public Sans Bold"/>
              </a:rPr>
              <a:t>DEVELOPMENT</a:t>
            </a:r>
            <a:endParaRPr lang="en-US" sz="2700" dirty="0">
              <a:solidFill>
                <a:srgbClr val="000000"/>
              </a:solidFill>
              <a:latin typeface="Public Sans Bold"/>
            </a:endParaRPr>
          </a:p>
        </p:txBody>
      </p:sp>
      <p:sp>
        <p:nvSpPr>
          <p:cNvPr id="7" name="TextBox 7"/>
          <p:cNvSpPr txBox="1"/>
          <p:nvPr/>
        </p:nvSpPr>
        <p:spPr>
          <a:xfrm>
            <a:off x="7094424" y="8081010"/>
            <a:ext cx="4099152" cy="844270"/>
          </a:xfrm>
          <a:prstGeom prst="rect">
            <a:avLst/>
          </a:prstGeom>
        </p:spPr>
        <p:txBody>
          <a:bodyPr lIns="0" tIns="0" rIns="0" bIns="0" rtlCol="0" anchor="t">
            <a:spAutoFit/>
          </a:bodyPr>
          <a:lstStyle/>
          <a:p>
            <a:pPr algn="ctr">
              <a:lnSpc>
                <a:spcPts val="3359"/>
              </a:lnSpc>
            </a:pPr>
            <a:r>
              <a:rPr lang="en-US" sz="2400" dirty="0">
                <a:solidFill>
                  <a:srgbClr val="9B9B9B"/>
                </a:solidFill>
                <a:latin typeface="Public Sans"/>
              </a:rPr>
              <a:t>Attempt of solving the problem by the protagonist</a:t>
            </a:r>
          </a:p>
        </p:txBody>
      </p:sp>
      <p:sp>
        <p:nvSpPr>
          <p:cNvPr id="8" name="Freeform 8"/>
          <p:cNvSpPr/>
          <p:nvPr/>
        </p:nvSpPr>
        <p:spPr>
          <a:xfrm>
            <a:off x="7094424" y="3854333"/>
            <a:ext cx="4099152" cy="2667000"/>
          </a:xfrm>
          <a:custGeom>
            <a:avLst/>
            <a:gdLst/>
            <a:ahLst/>
            <a:cxnLst/>
            <a:rect l="l" t="t" r="r" b="b"/>
            <a:pathLst>
              <a:path w="4099152" h="2667000">
                <a:moveTo>
                  <a:pt x="0" y="0"/>
                </a:moveTo>
                <a:lnTo>
                  <a:pt x="4099152" y="0"/>
                </a:lnTo>
                <a:lnTo>
                  <a:pt x="4099152" y="2667000"/>
                </a:lnTo>
                <a:lnTo>
                  <a:pt x="0" y="2667000"/>
                </a:lnTo>
                <a:lnTo>
                  <a:pt x="0" y="0"/>
                </a:lnTo>
                <a:close/>
              </a:path>
            </a:pathLst>
          </a:custGeom>
          <a:blipFill>
            <a:blip r:embed="rId3"/>
            <a:stretch>
              <a:fillRect t="-31146" b="-18901"/>
            </a:stretch>
          </a:blipFill>
        </p:spPr>
        <p:txBody>
          <a:bodyPr/>
          <a:lstStyle/>
          <a:p>
            <a:endParaRPr lang="pl-PL"/>
          </a:p>
        </p:txBody>
      </p:sp>
      <p:sp>
        <p:nvSpPr>
          <p:cNvPr id="9" name="TextBox 9"/>
          <p:cNvSpPr txBox="1"/>
          <p:nvPr/>
        </p:nvSpPr>
        <p:spPr>
          <a:xfrm>
            <a:off x="1684224" y="7403866"/>
            <a:ext cx="4099152" cy="464820"/>
          </a:xfrm>
          <a:prstGeom prst="rect">
            <a:avLst/>
          </a:prstGeom>
        </p:spPr>
        <p:txBody>
          <a:bodyPr lIns="0" tIns="0" rIns="0" bIns="0" rtlCol="0" anchor="t">
            <a:spAutoFit/>
          </a:bodyPr>
          <a:lstStyle/>
          <a:p>
            <a:pPr marL="0" lvl="0" indent="0" algn="ctr">
              <a:lnSpc>
                <a:spcPts val="3779"/>
              </a:lnSpc>
              <a:spcBef>
                <a:spcPct val="0"/>
              </a:spcBef>
            </a:pPr>
            <a:r>
              <a:rPr lang="pl-PL" sz="2700" dirty="0">
                <a:solidFill>
                  <a:srgbClr val="000000"/>
                </a:solidFill>
                <a:latin typeface="Public Sans Bold"/>
              </a:rPr>
              <a:t>INTRODUCTION</a:t>
            </a:r>
            <a:endParaRPr lang="en-US" sz="2700" dirty="0">
              <a:solidFill>
                <a:srgbClr val="000000"/>
              </a:solidFill>
              <a:latin typeface="Public Sans Bold"/>
            </a:endParaRPr>
          </a:p>
        </p:txBody>
      </p:sp>
      <p:sp>
        <p:nvSpPr>
          <p:cNvPr id="10" name="TextBox 10"/>
          <p:cNvSpPr txBox="1"/>
          <p:nvPr/>
        </p:nvSpPr>
        <p:spPr>
          <a:xfrm>
            <a:off x="1684224" y="8081010"/>
            <a:ext cx="4099152" cy="844270"/>
          </a:xfrm>
          <a:prstGeom prst="rect">
            <a:avLst/>
          </a:prstGeom>
        </p:spPr>
        <p:txBody>
          <a:bodyPr lIns="0" tIns="0" rIns="0" bIns="0" rtlCol="0" anchor="t">
            <a:spAutoFit/>
          </a:bodyPr>
          <a:lstStyle/>
          <a:p>
            <a:pPr algn="ctr">
              <a:lnSpc>
                <a:spcPts val="3359"/>
              </a:lnSpc>
            </a:pPr>
            <a:r>
              <a:rPr lang="en-US" sz="2400" spc="120" dirty="0">
                <a:solidFill>
                  <a:srgbClr val="9B9B9B"/>
                </a:solidFill>
                <a:latin typeface="Public Sans"/>
              </a:rPr>
              <a:t>Presenting the protagonist and their problem</a:t>
            </a:r>
          </a:p>
        </p:txBody>
      </p:sp>
      <p:sp>
        <p:nvSpPr>
          <p:cNvPr id="11" name="Freeform 11"/>
          <p:cNvSpPr/>
          <p:nvPr/>
        </p:nvSpPr>
        <p:spPr>
          <a:xfrm>
            <a:off x="1684224" y="3854333"/>
            <a:ext cx="4099152" cy="2667000"/>
          </a:xfrm>
          <a:custGeom>
            <a:avLst/>
            <a:gdLst/>
            <a:ahLst/>
            <a:cxnLst/>
            <a:rect l="l" t="t" r="r" b="b"/>
            <a:pathLst>
              <a:path w="4099152" h="2667000">
                <a:moveTo>
                  <a:pt x="0" y="0"/>
                </a:moveTo>
                <a:lnTo>
                  <a:pt x="4099152" y="0"/>
                </a:lnTo>
                <a:lnTo>
                  <a:pt x="4099152" y="2667000"/>
                </a:lnTo>
                <a:lnTo>
                  <a:pt x="0" y="2667000"/>
                </a:lnTo>
                <a:lnTo>
                  <a:pt x="0" y="0"/>
                </a:lnTo>
                <a:close/>
              </a:path>
            </a:pathLst>
          </a:custGeom>
          <a:blipFill>
            <a:blip r:embed="rId4"/>
            <a:stretch>
              <a:fillRect t="-79815" b="-50733"/>
            </a:stretch>
          </a:blipFill>
        </p:spPr>
        <p:txBody>
          <a:bodyPr/>
          <a:lstStyle/>
          <a:p>
            <a:endParaRPr lang="pl-PL"/>
          </a:p>
        </p:txBody>
      </p:sp>
      <p:sp>
        <p:nvSpPr>
          <p:cNvPr id="12" name="Freeform 12"/>
          <p:cNvSpPr/>
          <p:nvPr/>
        </p:nvSpPr>
        <p:spPr>
          <a:xfrm>
            <a:off x="478017" y="95187"/>
            <a:ext cx="5305358" cy="1209738"/>
          </a:xfrm>
          <a:custGeom>
            <a:avLst/>
            <a:gdLst/>
            <a:ahLst/>
            <a:cxnLst/>
            <a:rect l="l" t="t" r="r" b="b"/>
            <a:pathLst>
              <a:path w="5305358" h="1209738">
                <a:moveTo>
                  <a:pt x="0" y="0"/>
                </a:moveTo>
                <a:lnTo>
                  <a:pt x="5305359" y="0"/>
                </a:lnTo>
                <a:lnTo>
                  <a:pt x="5305359" y="1209738"/>
                </a:lnTo>
                <a:lnTo>
                  <a:pt x="0" y="1209738"/>
                </a:lnTo>
                <a:lnTo>
                  <a:pt x="0" y="0"/>
                </a:lnTo>
                <a:close/>
              </a:path>
            </a:pathLst>
          </a:custGeom>
          <a:blipFill>
            <a:blip r:embed="rId5"/>
            <a:stretch>
              <a:fillRect/>
            </a:stretch>
          </a:blipFill>
        </p:spPr>
        <p:txBody>
          <a:bodyPr/>
          <a:lstStyle/>
          <a:p>
            <a:endParaRPr lang="pl-PL"/>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597</Words>
  <Application>Microsoft Office PowerPoint</Application>
  <PresentationFormat>Custom</PresentationFormat>
  <Paragraphs>88</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Sanchez</vt:lpstr>
      <vt:lpstr>Arial</vt:lpstr>
      <vt:lpstr>Public Sans Bold</vt:lpstr>
      <vt:lpstr>Public Sans</vt:lpstr>
      <vt:lpstr>Calibri</vt:lpstr>
      <vt:lpstr>Merriweather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Niematerialne dziedzictwo kulturowe – jak mówić o zwyczajach, tradycjach, obrzędach?</dc:title>
  <dc:creator>Dorota Lachowska</dc:creator>
  <cp:lastModifiedBy>Gumienniak, Agata</cp:lastModifiedBy>
  <cp:revision>5</cp:revision>
  <dcterms:created xsi:type="dcterms:W3CDTF">2006-08-16T00:00:00Z</dcterms:created>
  <dcterms:modified xsi:type="dcterms:W3CDTF">2023-08-30T16:13:17Z</dcterms:modified>
  <dc:identifier>DAFqTDF6UUc</dc:identifier>
</cp:coreProperties>
</file>