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753600" cy="73152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Roboto Bold" panose="020B0604020202020204" charset="0"/>
      <p:regular r:id="rId40"/>
    </p:embeddedFont>
    <p:embeddedFont>
      <p:font typeface="Open Sans Bold" panose="020B0604020202020204" charset="0"/>
      <p:regular r:id="rId41"/>
    </p:embeddedFont>
    <p:embeddedFont>
      <p:font typeface="Roboto" panose="020B0604020202020204" charset="0"/>
      <p:regular r:id="rId42"/>
      <p:bold r:id="rId43"/>
      <p:italic r:id="rId44"/>
      <p:boldItalic r:id="rId45"/>
    </p:embeddedFont>
    <p:embeddedFont>
      <p:font typeface="Open Sans Extra Bold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0" d="100"/>
          <a:sy n="80" d="100"/>
        </p:scale>
        <p:origin x="147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36576" y="2035076"/>
            <a:ext cx="7132320" cy="182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4"/>
              </a:lnSpc>
            </a:pPr>
            <a:r>
              <a:rPr lang="en-US" sz="4393" spc="-176" dirty="0">
                <a:solidFill>
                  <a:srgbClr val="0E2C8E"/>
                </a:solidFill>
                <a:latin typeface="Roboto Bold"/>
              </a:rPr>
              <a:t>MULTIMEDIA FOR PROMOTING CULTURAL HERITAGE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98624" y="4102281"/>
            <a:ext cx="7315200" cy="695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7"/>
              </a:lnSpc>
            </a:pPr>
            <a:r>
              <a:rPr lang="en-US" sz="2799" spc="-111" dirty="0">
                <a:solidFill>
                  <a:srgbClr val="0E2C8E"/>
                </a:solidFill>
                <a:latin typeface="Roboto Bold"/>
              </a:rPr>
              <a:t>Smartphone filmmaking workshop part 1 - creating simple story-telling scenarios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6321024"/>
            <a:ext cx="9753600" cy="1036416"/>
          </a:xfrm>
          <a:custGeom>
            <a:avLst/>
            <a:gdLst/>
            <a:ahLst/>
            <a:cxnLst/>
            <a:rect l="l" t="t" r="r" b="b"/>
            <a:pathLst>
              <a:path w="9753600" h="1036416">
                <a:moveTo>
                  <a:pt x="0" y="0"/>
                </a:moveTo>
                <a:lnTo>
                  <a:pt x="9753600" y="0"/>
                </a:lnTo>
                <a:lnTo>
                  <a:pt x="9753600" y="1036416"/>
                </a:lnTo>
                <a:lnTo>
                  <a:pt x="0" y="103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5599488" y="6396288"/>
            <a:ext cx="2814336" cy="803712"/>
          </a:xfrm>
          <a:custGeom>
            <a:avLst/>
            <a:gdLst/>
            <a:ahLst/>
            <a:cxnLst/>
            <a:rect l="l" t="t" r="r" b="b"/>
            <a:pathLst>
              <a:path w="2814336" h="803712">
                <a:moveTo>
                  <a:pt x="0" y="0"/>
                </a:moveTo>
                <a:lnTo>
                  <a:pt x="2814336" y="0"/>
                </a:lnTo>
                <a:lnTo>
                  <a:pt x="2814336" y="803712"/>
                </a:lnTo>
                <a:lnTo>
                  <a:pt x="0" y="803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" b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193088" y="6528768"/>
            <a:ext cx="2716416" cy="620544"/>
          </a:xfrm>
          <a:custGeom>
            <a:avLst/>
            <a:gdLst/>
            <a:ahLst/>
            <a:cxnLst/>
            <a:rect l="l" t="t" r="r" b="b"/>
            <a:pathLst>
              <a:path w="2716416" h="620544">
                <a:moveTo>
                  <a:pt x="0" y="0"/>
                </a:moveTo>
                <a:lnTo>
                  <a:pt x="2716416" y="0"/>
                </a:lnTo>
                <a:lnTo>
                  <a:pt x="2716416" y="620544"/>
                </a:lnTo>
                <a:lnTo>
                  <a:pt x="0" y="62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0" y="5576064"/>
            <a:ext cx="9753600" cy="764544"/>
          </a:xfrm>
          <a:custGeom>
            <a:avLst/>
            <a:gdLst/>
            <a:ahLst/>
            <a:cxnLst/>
            <a:rect l="l" t="t" r="r" b="b"/>
            <a:pathLst>
              <a:path w="9753600" h="764544">
                <a:moveTo>
                  <a:pt x="0" y="0"/>
                </a:moveTo>
                <a:lnTo>
                  <a:pt x="9753600" y="0"/>
                </a:lnTo>
                <a:lnTo>
                  <a:pt x="9753600" y="764544"/>
                </a:lnTo>
                <a:lnTo>
                  <a:pt x="0" y="764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51840" y="5617536"/>
            <a:ext cx="2377344" cy="662016"/>
          </a:xfrm>
          <a:custGeom>
            <a:avLst/>
            <a:gdLst/>
            <a:ahLst/>
            <a:cxnLst/>
            <a:rect l="l" t="t" r="r" b="b"/>
            <a:pathLst>
              <a:path w="2377344" h="662016">
                <a:moveTo>
                  <a:pt x="0" y="0"/>
                </a:moveTo>
                <a:lnTo>
                  <a:pt x="2377344" y="0"/>
                </a:lnTo>
                <a:lnTo>
                  <a:pt x="2377344" y="662016"/>
                </a:lnTo>
                <a:lnTo>
                  <a:pt x="0" y="662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9" b="-1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037568" y="5623296"/>
            <a:ext cx="1331328" cy="601344"/>
          </a:xfrm>
          <a:custGeom>
            <a:avLst/>
            <a:gdLst/>
            <a:ahLst/>
            <a:cxnLst/>
            <a:rect l="l" t="t" r="r" b="b"/>
            <a:pathLst>
              <a:path w="1331328" h="601344">
                <a:moveTo>
                  <a:pt x="0" y="0"/>
                </a:moveTo>
                <a:lnTo>
                  <a:pt x="1331328" y="0"/>
                </a:lnTo>
                <a:lnTo>
                  <a:pt x="1331328" y="601344"/>
                </a:lnTo>
                <a:lnTo>
                  <a:pt x="0" y="601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" b="-1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4542720" y="5602944"/>
            <a:ext cx="668160" cy="629376"/>
          </a:xfrm>
          <a:custGeom>
            <a:avLst/>
            <a:gdLst/>
            <a:ahLst/>
            <a:cxnLst/>
            <a:rect l="l" t="t" r="r" b="b"/>
            <a:pathLst>
              <a:path w="668160" h="629376">
                <a:moveTo>
                  <a:pt x="0" y="0"/>
                </a:moveTo>
                <a:lnTo>
                  <a:pt x="668160" y="0"/>
                </a:lnTo>
                <a:lnTo>
                  <a:pt x="668160" y="629376"/>
                </a:lnTo>
                <a:lnTo>
                  <a:pt x="0" y="6293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625" b="-36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7691160" y="5089944"/>
            <a:ext cx="1777104" cy="21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</a:pPr>
            <a:r>
              <a:rPr lang="en-US" sz="1439" spc="-58">
                <a:solidFill>
                  <a:srgbClr val="0E2C8E"/>
                </a:solidFill>
                <a:latin typeface="Open Sans Bold"/>
              </a:rPr>
              <a:t>M4W2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1970398"/>
            <a:ext cx="9753600" cy="4765092"/>
          </a:xfrm>
          <a:custGeom>
            <a:avLst/>
            <a:gdLst/>
            <a:ahLst/>
            <a:cxnLst/>
            <a:rect l="l" t="t" r="r" b="b"/>
            <a:pathLst>
              <a:path w="9753600" h="4765092">
                <a:moveTo>
                  <a:pt x="0" y="0"/>
                </a:moveTo>
                <a:lnTo>
                  <a:pt x="9753600" y="0"/>
                </a:lnTo>
                <a:lnTo>
                  <a:pt x="9753600" y="4765092"/>
                </a:lnTo>
                <a:lnTo>
                  <a:pt x="0" y="4765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186" b="-1818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22016" y="995772"/>
            <a:ext cx="8600064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3500" spc="-140" dirty="0">
                <a:solidFill>
                  <a:srgbClr val="BDD62F"/>
                </a:solidFill>
                <a:latin typeface="Roboto Bold"/>
              </a:rPr>
              <a:t>Stage 2: </a:t>
            </a:r>
            <a:r>
              <a:rPr lang="en-US" sz="3500" spc="-140" dirty="0" err="1">
                <a:solidFill>
                  <a:srgbClr val="BDD62F"/>
                </a:solidFill>
                <a:latin typeface="Roboto Bold"/>
              </a:rPr>
              <a:t>Conceptualising</a:t>
            </a:r>
            <a:r>
              <a:rPr lang="en-US" sz="3500" spc="-140" dirty="0">
                <a:solidFill>
                  <a:srgbClr val="BDD62F"/>
                </a:solidFill>
                <a:latin typeface="Roboto Bold"/>
              </a:rPr>
              <a:t> an interesting scenario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014937" y="4312516"/>
            <a:ext cx="1723727" cy="1934055"/>
          </a:xfrm>
          <a:custGeom>
            <a:avLst/>
            <a:gdLst/>
            <a:ahLst/>
            <a:cxnLst/>
            <a:rect l="l" t="t" r="r" b="b"/>
            <a:pathLst>
              <a:path w="1723727" h="1934055">
                <a:moveTo>
                  <a:pt x="0" y="0"/>
                </a:moveTo>
                <a:lnTo>
                  <a:pt x="1723726" y="0"/>
                </a:lnTo>
                <a:lnTo>
                  <a:pt x="1723726" y="1934056"/>
                </a:lnTo>
                <a:lnTo>
                  <a:pt x="0" y="1934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2313432"/>
            <a:ext cx="829056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 dirty="0">
                <a:solidFill>
                  <a:srgbClr val="FFFFFF"/>
                </a:solidFill>
                <a:latin typeface="Roboto Bold"/>
              </a:rPr>
              <a:t>If our promotional video does not hold the viewer's attention within the first few seconds, we can be almost certain that the viewer will not watch it to the end.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949517" y="4012258"/>
            <a:ext cx="1854565" cy="2018574"/>
          </a:xfrm>
          <a:custGeom>
            <a:avLst/>
            <a:gdLst/>
            <a:ahLst/>
            <a:cxnLst/>
            <a:rect l="l" t="t" r="r" b="b"/>
            <a:pathLst>
              <a:path w="1854565" h="2018574">
                <a:moveTo>
                  <a:pt x="0" y="0"/>
                </a:moveTo>
                <a:lnTo>
                  <a:pt x="1854566" y="0"/>
                </a:lnTo>
                <a:lnTo>
                  <a:pt x="1854566" y="2018575"/>
                </a:lnTo>
                <a:lnTo>
                  <a:pt x="0" y="2018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2397618"/>
            <a:ext cx="8290560" cy="906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 dirty="0">
                <a:solidFill>
                  <a:srgbClr val="FFFFFF"/>
                </a:solidFill>
                <a:latin typeface="Roboto Bold"/>
              </a:rPr>
              <a:t>If we want to convey too much the viewer will get tired and not </a:t>
            </a:r>
            <a:r>
              <a:rPr lang="pl-PL" sz="3200" spc="-128" dirty="0" err="1">
                <a:solidFill>
                  <a:srgbClr val="FFFFFF"/>
                </a:solidFill>
                <a:latin typeface="Roboto Bold"/>
              </a:rPr>
              <a:t>make</a:t>
            </a:r>
            <a:r>
              <a:rPr lang="pl-PL" sz="3200" spc="-128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pl-PL" sz="3200" spc="-128" dirty="0" err="1">
                <a:solidFill>
                  <a:srgbClr val="FFFFFF"/>
                </a:solidFill>
                <a:latin typeface="Roboto Bold"/>
              </a:rPr>
              <a:t>it</a:t>
            </a:r>
            <a:r>
              <a:rPr lang="en-US" sz="3200" spc="-128" dirty="0">
                <a:solidFill>
                  <a:srgbClr val="FFFFFF"/>
                </a:solidFill>
                <a:latin typeface="Roboto Bold"/>
              </a:rPr>
              <a:t> to the end of the film.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2725309"/>
            <a:ext cx="8290560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200" spc="-128" dirty="0">
                <a:solidFill>
                  <a:srgbClr val="FFFFFF"/>
                </a:solidFill>
                <a:latin typeface="Roboto Bold"/>
              </a:rPr>
              <a:t>Let's read our script and try to imagine the whole film shot by shot. Also consult it with several independent persons.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230975" y="4372783"/>
            <a:ext cx="1291650" cy="1435167"/>
          </a:xfrm>
          <a:custGeom>
            <a:avLst/>
            <a:gdLst/>
            <a:ahLst/>
            <a:cxnLst/>
            <a:rect l="l" t="t" r="r" b="b"/>
            <a:pathLst>
              <a:path w="1291650" h="1435167">
                <a:moveTo>
                  <a:pt x="0" y="0"/>
                </a:moveTo>
                <a:lnTo>
                  <a:pt x="1291650" y="0"/>
                </a:lnTo>
                <a:lnTo>
                  <a:pt x="1291650" y="1435167"/>
                </a:lnTo>
                <a:lnTo>
                  <a:pt x="0" y="1435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2303923"/>
            <a:ext cx="829056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200" spc="-128" dirty="0">
                <a:solidFill>
                  <a:srgbClr val="FEFEFB"/>
                </a:solidFill>
                <a:latin typeface="Roboto Bold"/>
              </a:rPr>
              <a:t>If, at the editing stage, any parts of the film seem boring or slow down the action - cut them out.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2303923"/>
            <a:ext cx="8290560" cy="134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 dirty="0">
                <a:solidFill>
                  <a:srgbClr val="FEFEFB"/>
                </a:solidFill>
                <a:latin typeface="Roboto Bold"/>
              </a:rPr>
              <a:t>Use Storytelling, i.e. influencing the listener's imagination and emotions through </a:t>
            </a:r>
            <a:r>
              <a:rPr lang="pl-PL" sz="3200" spc="-128" dirty="0">
                <a:solidFill>
                  <a:srgbClr val="FEFEFB"/>
                </a:solidFill>
                <a:latin typeface="Roboto Bold"/>
              </a:rPr>
              <a:t>"</a:t>
            </a:r>
            <a:r>
              <a:rPr lang="en-US" sz="3200" spc="-128" dirty="0">
                <a:solidFill>
                  <a:srgbClr val="FEFEFB"/>
                </a:solidFill>
                <a:latin typeface="Roboto Bold"/>
              </a:rPr>
              <a:t>real life</a:t>
            </a:r>
            <a:r>
              <a:rPr lang="pl-PL" sz="3200" spc="-128" dirty="0">
                <a:solidFill>
                  <a:srgbClr val="FEFEFB"/>
                </a:solidFill>
                <a:latin typeface="Roboto Bold"/>
              </a:rPr>
              <a:t>"</a:t>
            </a:r>
            <a:r>
              <a:rPr lang="en-US" sz="3200" spc="-128" dirty="0">
                <a:solidFill>
                  <a:srgbClr val="FEFEFB"/>
                </a:solidFill>
                <a:latin typeface="Roboto Bold"/>
              </a:rPr>
              <a:t> stories.</a:t>
            </a:r>
          </a:p>
        </p:txBody>
      </p:sp>
      <p:sp>
        <p:nvSpPr>
          <p:cNvPr id="4" name="Freeform 4"/>
          <p:cNvSpPr/>
          <p:nvPr/>
        </p:nvSpPr>
        <p:spPr>
          <a:xfrm>
            <a:off x="3896382" y="3879711"/>
            <a:ext cx="1960837" cy="2370242"/>
          </a:xfrm>
          <a:custGeom>
            <a:avLst/>
            <a:gdLst/>
            <a:ahLst/>
            <a:cxnLst/>
            <a:rect l="l" t="t" r="r" b="b"/>
            <a:pathLst>
              <a:path w="1960837" h="2370242">
                <a:moveTo>
                  <a:pt x="0" y="0"/>
                </a:moveTo>
                <a:lnTo>
                  <a:pt x="1960836" y="0"/>
                </a:lnTo>
                <a:lnTo>
                  <a:pt x="1960836" y="2370242"/>
                </a:lnTo>
                <a:lnTo>
                  <a:pt x="0" y="2370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858243" y="4078320"/>
            <a:ext cx="2037113" cy="2108267"/>
          </a:xfrm>
          <a:custGeom>
            <a:avLst/>
            <a:gdLst/>
            <a:ahLst/>
            <a:cxnLst/>
            <a:rect l="l" t="t" r="r" b="b"/>
            <a:pathLst>
              <a:path w="2037113" h="2108267">
                <a:moveTo>
                  <a:pt x="0" y="0"/>
                </a:moveTo>
                <a:lnTo>
                  <a:pt x="2037114" y="0"/>
                </a:lnTo>
                <a:lnTo>
                  <a:pt x="2037114" y="2108268"/>
                </a:lnTo>
                <a:lnTo>
                  <a:pt x="0" y="21082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2303923"/>
            <a:ext cx="8290560" cy="906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200" spc="-128" dirty="0">
                <a:solidFill>
                  <a:srgbClr val="FEFEFB"/>
                </a:solidFill>
                <a:latin typeface="Roboto Bold"/>
              </a:rPr>
              <a:t>What is most important? History. Originality. Interesting title.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2299414"/>
            <a:ext cx="9753600" cy="4503386"/>
          </a:xfrm>
          <a:custGeom>
            <a:avLst/>
            <a:gdLst/>
            <a:ahLst/>
            <a:cxnLst/>
            <a:rect l="l" t="t" r="r" b="b"/>
            <a:pathLst>
              <a:path w="9753600" h="4503386">
                <a:moveTo>
                  <a:pt x="0" y="0"/>
                </a:moveTo>
                <a:lnTo>
                  <a:pt x="9753600" y="0"/>
                </a:lnTo>
                <a:lnTo>
                  <a:pt x="9753600" y="4503386"/>
                </a:lnTo>
                <a:lnTo>
                  <a:pt x="0" y="45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149" b="-2214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22016" y="1358299"/>
            <a:ext cx="860006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3100" spc="-124" dirty="0">
                <a:solidFill>
                  <a:srgbClr val="BDD62F"/>
                </a:solidFill>
                <a:latin typeface="Roboto Bold"/>
              </a:rPr>
              <a:t>Stage 3: Scripting the films </a:t>
            </a:r>
            <a:endParaRPr lang="pl-PL" sz="3100" spc="-124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48"/>
              </a:lnSpc>
            </a:pPr>
            <a:r>
              <a:rPr lang="en-US" sz="3100" spc="-124" dirty="0">
                <a:solidFill>
                  <a:srgbClr val="BDD62F"/>
                </a:solidFill>
                <a:latin typeface="Roboto Bold"/>
              </a:rPr>
              <a:t>- examples of good practice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793004" y="4375093"/>
            <a:ext cx="2167591" cy="1891716"/>
          </a:xfrm>
          <a:custGeom>
            <a:avLst/>
            <a:gdLst/>
            <a:ahLst/>
            <a:cxnLst/>
            <a:rect l="l" t="t" r="r" b="b"/>
            <a:pathLst>
              <a:path w="2167591" h="1891716">
                <a:moveTo>
                  <a:pt x="0" y="0"/>
                </a:moveTo>
                <a:lnTo>
                  <a:pt x="2167592" y="0"/>
                </a:lnTo>
                <a:lnTo>
                  <a:pt x="2167592" y="1891716"/>
                </a:lnTo>
                <a:lnTo>
                  <a:pt x="0" y="1891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319346"/>
            <a:ext cx="8290560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In front of you are 4 videos made with different techniques and concepts.</a:t>
            </a:r>
            <a:endParaRPr lang="pl-PL" sz="3200" spc="-128" dirty="0">
              <a:solidFill>
                <a:srgbClr val="58595A"/>
              </a:solidFill>
              <a:latin typeface="Roboto Bold"/>
            </a:endParaRPr>
          </a:p>
          <a:p>
            <a:pPr algn="ctr">
              <a:lnSpc>
                <a:spcPts val="3456"/>
              </a:lnSpc>
              <a:spcBef>
                <a:spcPct val="0"/>
              </a:spcBef>
            </a:pPr>
            <a:endParaRPr lang="pl-PL" sz="3200" spc="-128" dirty="0">
              <a:solidFill>
                <a:srgbClr val="58595A"/>
              </a:solidFill>
              <a:latin typeface="Roboto Bold"/>
            </a:endParaRPr>
          </a:p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 Pay attention not to the content itself, but to how many possibilities there are for creating interesting video content.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279522" y="1243651"/>
            <a:ext cx="7079294" cy="4689583"/>
          </a:xfrm>
          <a:custGeom>
            <a:avLst/>
            <a:gdLst/>
            <a:ahLst/>
            <a:cxnLst/>
            <a:rect l="l" t="t" r="r" b="b"/>
            <a:pathLst>
              <a:path w="7079294" h="4689583">
                <a:moveTo>
                  <a:pt x="0" y="0"/>
                </a:moveTo>
                <a:lnTo>
                  <a:pt x="7079294" y="0"/>
                </a:lnTo>
                <a:lnTo>
                  <a:pt x="7079294" y="4689583"/>
                </a:lnTo>
                <a:lnTo>
                  <a:pt x="0" y="468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279522" y="6122826"/>
            <a:ext cx="705535" cy="493875"/>
          </a:xfrm>
          <a:custGeom>
            <a:avLst/>
            <a:gdLst/>
            <a:ahLst/>
            <a:cxnLst/>
            <a:rect l="l" t="t" r="r" b="b"/>
            <a:pathLst>
              <a:path w="705535" h="493875">
                <a:moveTo>
                  <a:pt x="0" y="0"/>
                </a:moveTo>
                <a:lnTo>
                  <a:pt x="705535" y="0"/>
                </a:lnTo>
                <a:lnTo>
                  <a:pt x="705535" y="493874"/>
                </a:lnTo>
                <a:lnTo>
                  <a:pt x="0" y="493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599287" y="6215140"/>
            <a:ext cx="575952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BDD62F"/>
                </a:solidFill>
                <a:latin typeface="Open Sans Extra Bold"/>
              </a:rPr>
              <a:t>https://www.youtube.com/watch?v=UWIO2yG3DHk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03930" y="575490"/>
            <a:ext cx="385488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l-PL" sz="3000" dirty="0" err="1">
                <a:solidFill>
                  <a:srgbClr val="545454"/>
                </a:solidFill>
                <a:latin typeface="Open Sans Bold"/>
              </a:rPr>
              <a:t>An</a:t>
            </a:r>
            <a:r>
              <a:rPr lang="pl-PL" sz="3000" dirty="0">
                <a:solidFill>
                  <a:srgbClr val="545454"/>
                </a:solidFill>
                <a:latin typeface="Open Sans Bold"/>
              </a:rPr>
              <a:t> </a:t>
            </a:r>
            <a:r>
              <a:rPr lang="pl-PL" sz="3000" dirty="0" err="1">
                <a:solidFill>
                  <a:srgbClr val="545454"/>
                </a:solidFill>
                <a:latin typeface="Open Sans Bold"/>
              </a:rPr>
              <a:t>honest</a:t>
            </a:r>
            <a:r>
              <a:rPr lang="pl-PL" sz="3000" dirty="0">
                <a:solidFill>
                  <a:srgbClr val="545454"/>
                </a:solidFill>
                <a:latin typeface="Open Sans Bold"/>
              </a:rPr>
              <a:t> </a:t>
            </a:r>
            <a:r>
              <a:rPr lang="pl-PL" sz="3000" dirty="0" err="1">
                <a:solidFill>
                  <a:srgbClr val="545454"/>
                </a:solidFill>
                <a:latin typeface="Open Sans Bold"/>
              </a:rPr>
              <a:t>guide</a:t>
            </a:r>
            <a:endParaRPr lang="en-US" sz="3000" dirty="0">
              <a:solidFill>
                <a:srgbClr val="545454"/>
              </a:solidFill>
              <a:latin typeface="Open Sans Bold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1970398"/>
            <a:ext cx="9753600" cy="4765092"/>
          </a:xfrm>
          <a:custGeom>
            <a:avLst/>
            <a:gdLst/>
            <a:ahLst/>
            <a:cxnLst/>
            <a:rect l="l" t="t" r="r" b="b"/>
            <a:pathLst>
              <a:path w="9753600" h="4765092">
                <a:moveTo>
                  <a:pt x="0" y="0"/>
                </a:moveTo>
                <a:lnTo>
                  <a:pt x="9753600" y="0"/>
                </a:lnTo>
                <a:lnTo>
                  <a:pt x="9753600" y="4765092"/>
                </a:lnTo>
                <a:lnTo>
                  <a:pt x="0" y="4765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97" b="-2667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1734616" y="1153890"/>
            <a:ext cx="6284367" cy="56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19"/>
              </a:lnSpc>
              <a:spcBef>
                <a:spcPct val="0"/>
              </a:spcBef>
            </a:pPr>
            <a:r>
              <a:rPr lang="en-US" sz="3999" spc="-160" dirty="0">
                <a:solidFill>
                  <a:srgbClr val="BDD62F"/>
                </a:solidFill>
                <a:latin typeface="Roboto Bold"/>
              </a:rPr>
              <a:t>Stage 1: What is a film script?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279522" y="1243651"/>
            <a:ext cx="7079294" cy="4689583"/>
          </a:xfrm>
          <a:custGeom>
            <a:avLst/>
            <a:gdLst/>
            <a:ahLst/>
            <a:cxnLst/>
            <a:rect l="l" t="t" r="r" b="b"/>
            <a:pathLst>
              <a:path w="7079294" h="4689583">
                <a:moveTo>
                  <a:pt x="0" y="0"/>
                </a:moveTo>
                <a:lnTo>
                  <a:pt x="7079294" y="0"/>
                </a:lnTo>
                <a:lnTo>
                  <a:pt x="7079294" y="4689583"/>
                </a:lnTo>
                <a:lnTo>
                  <a:pt x="0" y="468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" r="-10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279522" y="6122826"/>
            <a:ext cx="705535" cy="493875"/>
          </a:xfrm>
          <a:custGeom>
            <a:avLst/>
            <a:gdLst/>
            <a:ahLst/>
            <a:cxnLst/>
            <a:rect l="l" t="t" r="r" b="b"/>
            <a:pathLst>
              <a:path w="705535" h="493875">
                <a:moveTo>
                  <a:pt x="0" y="0"/>
                </a:moveTo>
                <a:lnTo>
                  <a:pt x="705535" y="0"/>
                </a:lnTo>
                <a:lnTo>
                  <a:pt x="705535" y="493874"/>
                </a:lnTo>
                <a:lnTo>
                  <a:pt x="0" y="493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634113" y="6215140"/>
            <a:ext cx="5689878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BDD62F"/>
                </a:solidFill>
                <a:latin typeface="Open Sans Extra Bold"/>
              </a:rPr>
              <a:t>https://www.youtube.com/watch?v=JDaauwvXysw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95338" y="575490"/>
            <a:ext cx="306347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l-PL" sz="3000" dirty="0">
                <a:solidFill>
                  <a:srgbClr val="545454"/>
                </a:solidFill>
                <a:latin typeface="Open Sans Bold"/>
              </a:rPr>
              <a:t>The </a:t>
            </a:r>
            <a:r>
              <a:rPr lang="pl-PL" sz="3000" dirty="0" err="1">
                <a:solidFill>
                  <a:srgbClr val="545454"/>
                </a:solidFill>
                <a:latin typeface="Open Sans Bold"/>
              </a:rPr>
              <a:t>history</a:t>
            </a:r>
            <a:r>
              <a:rPr lang="pl-PL" sz="3000" dirty="0">
                <a:solidFill>
                  <a:srgbClr val="545454"/>
                </a:solidFill>
                <a:latin typeface="Open Sans Bold"/>
              </a:rPr>
              <a:t> </a:t>
            </a:r>
            <a:r>
              <a:rPr lang="pl-PL" sz="3000" dirty="0" err="1">
                <a:solidFill>
                  <a:srgbClr val="545454"/>
                </a:solidFill>
                <a:latin typeface="Open Sans Bold"/>
              </a:rPr>
              <a:t>guy</a:t>
            </a:r>
            <a:endParaRPr lang="en-US" sz="3000" dirty="0">
              <a:solidFill>
                <a:srgbClr val="545454"/>
              </a:solidFill>
              <a:latin typeface="Open Sans Bold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279522" y="1243651"/>
            <a:ext cx="7079294" cy="4689583"/>
          </a:xfrm>
          <a:custGeom>
            <a:avLst/>
            <a:gdLst/>
            <a:ahLst/>
            <a:cxnLst/>
            <a:rect l="l" t="t" r="r" b="b"/>
            <a:pathLst>
              <a:path w="7079294" h="4689583">
                <a:moveTo>
                  <a:pt x="0" y="0"/>
                </a:moveTo>
                <a:lnTo>
                  <a:pt x="7079294" y="0"/>
                </a:lnTo>
                <a:lnTo>
                  <a:pt x="7079294" y="4689583"/>
                </a:lnTo>
                <a:lnTo>
                  <a:pt x="0" y="468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2" r="-19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279522" y="6122826"/>
            <a:ext cx="705535" cy="493875"/>
          </a:xfrm>
          <a:custGeom>
            <a:avLst/>
            <a:gdLst/>
            <a:ahLst/>
            <a:cxnLst/>
            <a:rect l="l" t="t" r="r" b="b"/>
            <a:pathLst>
              <a:path w="705535" h="493875">
                <a:moveTo>
                  <a:pt x="0" y="0"/>
                </a:moveTo>
                <a:lnTo>
                  <a:pt x="705535" y="0"/>
                </a:lnTo>
                <a:lnTo>
                  <a:pt x="705535" y="493874"/>
                </a:lnTo>
                <a:lnTo>
                  <a:pt x="0" y="493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549304" y="6215140"/>
            <a:ext cx="613163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BDD62F"/>
                </a:solidFill>
                <a:latin typeface="Open Sans Extra Bold"/>
              </a:rPr>
              <a:t>https://www.youtube.com/watch?v=DUafW5QkASA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57601" y="575490"/>
            <a:ext cx="4701216" cy="503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545454"/>
                </a:solidFill>
                <a:latin typeface="Open Sans Bold"/>
              </a:rPr>
              <a:t>Eiffel Tower for children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279522" y="1243651"/>
            <a:ext cx="7079294" cy="4689583"/>
          </a:xfrm>
          <a:custGeom>
            <a:avLst/>
            <a:gdLst/>
            <a:ahLst/>
            <a:cxnLst/>
            <a:rect l="l" t="t" r="r" b="b"/>
            <a:pathLst>
              <a:path w="7079294" h="4689583">
                <a:moveTo>
                  <a:pt x="0" y="0"/>
                </a:moveTo>
                <a:lnTo>
                  <a:pt x="7079294" y="0"/>
                </a:lnTo>
                <a:lnTo>
                  <a:pt x="7079294" y="4689583"/>
                </a:lnTo>
                <a:lnTo>
                  <a:pt x="0" y="468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1" r="-45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279522" y="6122826"/>
            <a:ext cx="705535" cy="493875"/>
          </a:xfrm>
          <a:custGeom>
            <a:avLst/>
            <a:gdLst/>
            <a:ahLst/>
            <a:cxnLst/>
            <a:rect l="l" t="t" r="r" b="b"/>
            <a:pathLst>
              <a:path w="705535" h="493875">
                <a:moveTo>
                  <a:pt x="0" y="0"/>
                </a:moveTo>
                <a:lnTo>
                  <a:pt x="705535" y="0"/>
                </a:lnTo>
                <a:lnTo>
                  <a:pt x="705535" y="493874"/>
                </a:lnTo>
                <a:lnTo>
                  <a:pt x="0" y="493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549304" y="6215140"/>
            <a:ext cx="613163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BDD62F"/>
                </a:solidFill>
                <a:latin typeface="Open Sans Extra Bold"/>
              </a:rPr>
              <a:t>https://www.youtube.com/watch?v=I5czYNgfPZs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11173" y="617418"/>
            <a:ext cx="304764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l-PL" sz="3000" dirty="0" err="1">
                <a:solidFill>
                  <a:srgbClr val="545454"/>
                </a:solidFill>
                <a:latin typeface="Open Sans Bold"/>
              </a:rPr>
              <a:t>Pink</a:t>
            </a:r>
            <a:r>
              <a:rPr lang="pl-PL" sz="3000" dirty="0">
                <a:solidFill>
                  <a:srgbClr val="545454"/>
                </a:solidFill>
                <a:latin typeface="Open Sans Bold"/>
              </a:rPr>
              <a:t> </a:t>
            </a:r>
            <a:r>
              <a:rPr lang="pl-PL" sz="3000" dirty="0" err="1">
                <a:solidFill>
                  <a:srgbClr val="545454"/>
                </a:solidFill>
                <a:latin typeface="Open Sans Bold"/>
              </a:rPr>
              <a:t>Suitcase</a:t>
            </a:r>
            <a:endParaRPr lang="en-US" sz="3000" dirty="0">
              <a:solidFill>
                <a:srgbClr val="545454"/>
              </a:solidFill>
              <a:latin typeface="Open Sans Bold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2299414"/>
            <a:ext cx="9753600" cy="4503386"/>
          </a:xfrm>
          <a:custGeom>
            <a:avLst/>
            <a:gdLst/>
            <a:ahLst/>
            <a:cxnLst/>
            <a:rect l="l" t="t" r="r" b="b"/>
            <a:pathLst>
              <a:path w="9753600" h="4503386">
                <a:moveTo>
                  <a:pt x="0" y="0"/>
                </a:moveTo>
                <a:lnTo>
                  <a:pt x="9753600" y="0"/>
                </a:lnTo>
                <a:lnTo>
                  <a:pt x="9753600" y="4503386"/>
                </a:lnTo>
                <a:lnTo>
                  <a:pt x="0" y="45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149" b="-2214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22016" y="1681470"/>
            <a:ext cx="8600064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  <a:spcBef>
                <a:spcPct val="0"/>
              </a:spcBef>
            </a:pPr>
            <a:r>
              <a:rPr lang="en-US" sz="3100" spc="-124" dirty="0">
                <a:solidFill>
                  <a:srgbClr val="BDD62F"/>
                </a:solidFill>
                <a:latin typeface="Roboto Bold"/>
              </a:rPr>
              <a:t>Stage 4: Scriptwriting exercise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576768" y="1660746"/>
            <a:ext cx="8600064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3500" spc="-140" dirty="0">
                <a:solidFill>
                  <a:srgbClr val="BDD62F"/>
                </a:solidFill>
                <a:latin typeface="Roboto Bold"/>
              </a:rPr>
              <a:t>Scriptwriting exercise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1520" y="2484589"/>
            <a:ext cx="829056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9"/>
              </a:lnSpc>
            </a:pPr>
            <a:r>
              <a:rPr lang="en-US" sz="2999" spc="-119" dirty="0">
                <a:solidFill>
                  <a:srgbClr val="58595A"/>
                </a:solidFill>
                <a:latin typeface="Roboto Bold"/>
              </a:rPr>
              <a:t>Let's pair up, draw a theme scenario and write it!</a:t>
            </a:r>
            <a:endParaRPr lang="en-US" sz="2999" spc="-120" dirty="0">
              <a:solidFill>
                <a:srgbClr val="58595A"/>
              </a:solidFill>
              <a:latin typeface="Roboto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388400" y="3635209"/>
            <a:ext cx="2976799" cy="2570872"/>
          </a:xfrm>
          <a:custGeom>
            <a:avLst/>
            <a:gdLst/>
            <a:ahLst/>
            <a:cxnLst/>
            <a:rect l="l" t="t" r="r" b="b"/>
            <a:pathLst>
              <a:path w="2976799" h="2570872">
                <a:moveTo>
                  <a:pt x="0" y="0"/>
                </a:moveTo>
                <a:lnTo>
                  <a:pt x="2976800" y="0"/>
                </a:lnTo>
                <a:lnTo>
                  <a:pt x="2976800" y="2570872"/>
                </a:lnTo>
                <a:lnTo>
                  <a:pt x="0" y="2570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2299414"/>
            <a:ext cx="9753600" cy="4503386"/>
          </a:xfrm>
          <a:custGeom>
            <a:avLst/>
            <a:gdLst/>
            <a:ahLst/>
            <a:cxnLst/>
            <a:rect l="l" t="t" r="r" b="b"/>
            <a:pathLst>
              <a:path w="9753600" h="4503386">
                <a:moveTo>
                  <a:pt x="0" y="0"/>
                </a:moveTo>
                <a:lnTo>
                  <a:pt x="9753600" y="0"/>
                </a:lnTo>
                <a:lnTo>
                  <a:pt x="9753600" y="4503386"/>
                </a:lnTo>
                <a:lnTo>
                  <a:pt x="0" y="45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284" b="-2228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182754" y="2194560"/>
            <a:ext cx="3388093" cy="2926080"/>
          </a:xfrm>
          <a:custGeom>
            <a:avLst/>
            <a:gdLst/>
            <a:ahLst/>
            <a:cxnLst/>
            <a:rect l="l" t="t" r="r" b="b"/>
            <a:pathLst>
              <a:path w="3388093" h="2926080">
                <a:moveTo>
                  <a:pt x="0" y="0"/>
                </a:moveTo>
                <a:lnTo>
                  <a:pt x="3388092" y="0"/>
                </a:lnTo>
                <a:lnTo>
                  <a:pt x="338809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22016" y="1681470"/>
            <a:ext cx="8600064" cy="866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pl-PL" sz="3100" spc="-124" dirty="0" err="1">
                <a:solidFill>
                  <a:srgbClr val="BDD62F"/>
                </a:solidFill>
                <a:latin typeface="Roboto Bold"/>
              </a:rPr>
              <a:t>Stage</a:t>
            </a:r>
            <a:r>
              <a:rPr lang="en-US" sz="3100" spc="-124" dirty="0">
                <a:solidFill>
                  <a:srgbClr val="BDD62F"/>
                </a:solidFill>
                <a:latin typeface="Roboto Bold"/>
              </a:rPr>
              <a:t> 5: </a:t>
            </a:r>
            <a:r>
              <a:rPr lang="pl-PL" sz="3100" spc="-124" dirty="0" err="1">
                <a:solidFill>
                  <a:srgbClr val="BDD62F"/>
                </a:solidFill>
                <a:latin typeface="Roboto Bold"/>
              </a:rPr>
              <a:t>Conclusion</a:t>
            </a:r>
            <a:endParaRPr lang="en-US" sz="3100" spc="-124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348"/>
              </a:lnSpc>
              <a:spcBef>
                <a:spcPct val="0"/>
              </a:spcBef>
            </a:pPr>
            <a:endParaRPr lang="en-US" sz="3100" spc="-124" dirty="0">
              <a:solidFill>
                <a:srgbClr val="BDD62F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507913" y="3904240"/>
            <a:ext cx="2737774" cy="2804378"/>
          </a:xfrm>
          <a:custGeom>
            <a:avLst/>
            <a:gdLst/>
            <a:ahLst/>
            <a:cxnLst/>
            <a:rect l="l" t="t" r="r" b="b"/>
            <a:pathLst>
              <a:path w="2737774" h="2804378">
                <a:moveTo>
                  <a:pt x="0" y="0"/>
                </a:moveTo>
                <a:lnTo>
                  <a:pt x="2737774" y="0"/>
                </a:lnTo>
                <a:lnTo>
                  <a:pt x="2737774" y="2804378"/>
                </a:lnTo>
                <a:lnTo>
                  <a:pt x="0" y="2804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995811"/>
            <a:ext cx="8290560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</a:pPr>
            <a:r>
              <a:rPr lang="en-US" sz="4599" spc="-183" dirty="0">
                <a:solidFill>
                  <a:srgbClr val="545454"/>
                </a:solidFill>
                <a:latin typeface="Roboto Bold"/>
              </a:rPr>
              <a:t>Think well of an interesting </a:t>
            </a:r>
            <a:endParaRPr lang="pl-PL" sz="4599" spc="-183" dirty="0">
              <a:solidFill>
                <a:srgbClr val="545454"/>
              </a:solidFill>
              <a:latin typeface="Roboto Bold"/>
            </a:endParaRPr>
          </a:p>
          <a:p>
            <a:pPr algn="ctr">
              <a:lnSpc>
                <a:spcPts val="4967"/>
              </a:lnSpc>
            </a:pPr>
            <a:r>
              <a:rPr lang="en-US" sz="4599" spc="-183" dirty="0">
                <a:solidFill>
                  <a:srgbClr val="BDD62F"/>
                </a:solidFill>
                <a:latin typeface="Roboto Bold"/>
              </a:rPr>
              <a:t>film</a:t>
            </a:r>
            <a:r>
              <a:rPr lang="pl-PL" sz="4599" spc="-183" dirty="0">
                <a:solidFill>
                  <a:srgbClr val="BDD62F"/>
                </a:solidFill>
                <a:latin typeface="Roboto Bold"/>
              </a:rPr>
              <a:t> </a:t>
            </a:r>
            <a:r>
              <a:rPr lang="pl-PL" sz="4599" spc="-183" dirty="0" err="1">
                <a:solidFill>
                  <a:srgbClr val="BDD62F"/>
                </a:solidFill>
                <a:latin typeface="Roboto Bold"/>
              </a:rPr>
              <a:t>theme</a:t>
            </a:r>
            <a:endParaRPr lang="en-US" sz="4599" spc="-183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4967"/>
              </a:lnSpc>
              <a:spcBef>
                <a:spcPct val="0"/>
              </a:spcBef>
            </a:pPr>
            <a:endParaRPr lang="en-US" sz="4599" spc="-183" dirty="0">
              <a:solidFill>
                <a:srgbClr val="BDD62F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240548" y="3504253"/>
            <a:ext cx="1272505" cy="2926080"/>
          </a:xfrm>
          <a:custGeom>
            <a:avLst/>
            <a:gdLst/>
            <a:ahLst/>
            <a:cxnLst/>
            <a:rect l="l" t="t" r="r" b="b"/>
            <a:pathLst>
              <a:path w="1272505" h="2926080">
                <a:moveTo>
                  <a:pt x="0" y="0"/>
                </a:moveTo>
                <a:lnTo>
                  <a:pt x="1272504" y="0"/>
                </a:lnTo>
                <a:lnTo>
                  <a:pt x="127250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995811"/>
            <a:ext cx="8290560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</a:pPr>
            <a:r>
              <a:rPr lang="en-US" sz="4599" spc="-183" dirty="0">
                <a:solidFill>
                  <a:srgbClr val="545454"/>
                </a:solidFill>
                <a:latin typeface="Roboto Bold"/>
              </a:rPr>
              <a:t>Prepare a concise original </a:t>
            </a:r>
            <a:r>
              <a:rPr lang="en-US" sz="4599" spc="-183" dirty="0" err="1">
                <a:solidFill>
                  <a:srgbClr val="BDD62F"/>
                </a:solidFill>
                <a:latin typeface="Roboto Bold"/>
              </a:rPr>
              <a:t>scenari</a:t>
            </a:r>
            <a:r>
              <a:rPr lang="pl-PL" sz="4599" spc="-183" dirty="0">
                <a:solidFill>
                  <a:srgbClr val="BDD62F"/>
                </a:solidFill>
                <a:latin typeface="Roboto Bold"/>
              </a:rPr>
              <a:t>o</a:t>
            </a:r>
            <a:r>
              <a:rPr lang="en-US" sz="4599" spc="-183" dirty="0">
                <a:solidFill>
                  <a:srgbClr val="BDD62F"/>
                </a:solidFill>
                <a:latin typeface="Roboto Bold"/>
              </a:rPr>
              <a:t> </a:t>
            </a:r>
          </a:p>
          <a:p>
            <a:pPr algn="ctr">
              <a:lnSpc>
                <a:spcPts val="4967"/>
              </a:lnSpc>
              <a:spcBef>
                <a:spcPct val="0"/>
              </a:spcBef>
            </a:pPr>
            <a:endParaRPr lang="en-US" sz="4599" spc="-183" dirty="0">
              <a:solidFill>
                <a:srgbClr val="BDD62F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1995811"/>
            <a:ext cx="8290560" cy="1279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en-US" sz="4599" spc="-184" dirty="0">
                <a:solidFill>
                  <a:srgbClr val="58595A"/>
                </a:solidFill>
                <a:latin typeface="Roboto Bold"/>
              </a:rPr>
              <a:t>Try to include elements of </a:t>
            </a:r>
            <a:r>
              <a:rPr lang="en-US" sz="4599" spc="-184" dirty="0">
                <a:solidFill>
                  <a:srgbClr val="BDD62F"/>
                </a:solidFill>
                <a:latin typeface="Roboto Bold"/>
              </a:rPr>
              <a:t> </a:t>
            </a:r>
            <a:r>
              <a:rPr lang="en-US" sz="4599" spc="-184" dirty="0" err="1">
                <a:solidFill>
                  <a:srgbClr val="BDD62F"/>
                </a:solidFill>
                <a:latin typeface="Roboto Bold"/>
              </a:rPr>
              <a:t>Storyteling</a:t>
            </a:r>
            <a:endParaRPr lang="en-US" sz="4599" spc="-184" dirty="0">
              <a:solidFill>
                <a:srgbClr val="BDD62F"/>
              </a:solidFill>
              <a:latin typeface="Roboto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992046" y="3657600"/>
            <a:ext cx="3769507" cy="2926080"/>
          </a:xfrm>
          <a:custGeom>
            <a:avLst/>
            <a:gdLst/>
            <a:ahLst/>
            <a:cxnLst/>
            <a:rect l="l" t="t" r="r" b="b"/>
            <a:pathLst>
              <a:path w="3769507" h="2926080">
                <a:moveTo>
                  <a:pt x="0" y="0"/>
                </a:moveTo>
                <a:lnTo>
                  <a:pt x="3769508" y="0"/>
                </a:lnTo>
                <a:lnTo>
                  <a:pt x="3769508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846080" y="3946753"/>
            <a:ext cx="2061439" cy="2193021"/>
          </a:xfrm>
          <a:custGeom>
            <a:avLst/>
            <a:gdLst/>
            <a:ahLst/>
            <a:cxnLst/>
            <a:rect l="l" t="t" r="r" b="b"/>
            <a:pathLst>
              <a:path w="2061439" h="2193021">
                <a:moveTo>
                  <a:pt x="0" y="0"/>
                </a:moveTo>
                <a:lnTo>
                  <a:pt x="2061440" y="0"/>
                </a:lnTo>
                <a:lnTo>
                  <a:pt x="2061440" y="2193021"/>
                </a:lnTo>
                <a:lnTo>
                  <a:pt x="0" y="21930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749171"/>
            <a:ext cx="8290560" cy="190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en-US" sz="4599" spc="-184" dirty="0">
                <a:solidFill>
                  <a:srgbClr val="58595A"/>
                </a:solidFill>
                <a:latin typeface="Roboto Bold"/>
              </a:rPr>
              <a:t>Remember that the script </a:t>
            </a:r>
            <a:endParaRPr lang="pl-PL" sz="4599" spc="-184" dirty="0">
              <a:solidFill>
                <a:srgbClr val="58595A"/>
              </a:solidFill>
              <a:latin typeface="Roboto Bold"/>
            </a:endParaRPr>
          </a:p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en-US" sz="4599" spc="-184" dirty="0">
                <a:solidFill>
                  <a:srgbClr val="BDD62F"/>
                </a:solidFill>
                <a:latin typeface="Roboto Bold"/>
              </a:rPr>
              <a:t>must engage the audience from the first second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776152" y="4132933"/>
            <a:ext cx="2201297" cy="2201297"/>
          </a:xfrm>
          <a:custGeom>
            <a:avLst/>
            <a:gdLst/>
            <a:ahLst/>
            <a:cxnLst/>
            <a:rect l="l" t="t" r="r" b="b"/>
            <a:pathLst>
              <a:path w="2201297" h="2201297">
                <a:moveTo>
                  <a:pt x="0" y="0"/>
                </a:moveTo>
                <a:lnTo>
                  <a:pt x="2201296" y="0"/>
                </a:lnTo>
                <a:lnTo>
                  <a:pt x="2201296" y="2201297"/>
                </a:lnTo>
                <a:lnTo>
                  <a:pt x="0" y="2201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716820"/>
            <a:ext cx="8290560" cy="1782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pl-PL" sz="3200" spc="-128" dirty="0">
                <a:solidFill>
                  <a:srgbClr val="BDD62F"/>
                </a:solidFill>
                <a:latin typeface="Roboto Bold"/>
              </a:rPr>
              <a:t>Film </a:t>
            </a:r>
            <a:r>
              <a:rPr lang="pl-PL" sz="3200" spc="-128" dirty="0" err="1">
                <a:solidFill>
                  <a:srgbClr val="BDD62F"/>
                </a:solidFill>
                <a:latin typeface="Roboto Bold"/>
              </a:rPr>
              <a:t>script</a:t>
            </a:r>
            <a:r>
              <a:rPr lang="pl-PL" sz="3200" spc="-128" dirty="0">
                <a:solidFill>
                  <a:srgbClr val="BDD62F"/>
                </a:solidFill>
                <a:latin typeface="Roboto Bold"/>
              </a:rPr>
              <a:t> 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– the literary material on which the film is based,  with narration in the present tense. Includes: dialogue, description of action, characters, places and time.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038937" y="3119648"/>
            <a:ext cx="1675725" cy="3464032"/>
          </a:xfrm>
          <a:custGeom>
            <a:avLst/>
            <a:gdLst/>
            <a:ahLst/>
            <a:cxnLst/>
            <a:rect l="l" t="t" r="r" b="b"/>
            <a:pathLst>
              <a:path w="1675725" h="3464032">
                <a:moveTo>
                  <a:pt x="0" y="0"/>
                </a:moveTo>
                <a:lnTo>
                  <a:pt x="1675726" y="0"/>
                </a:lnTo>
                <a:lnTo>
                  <a:pt x="1675726" y="3464032"/>
                </a:lnTo>
                <a:lnTo>
                  <a:pt x="0" y="3464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749171"/>
            <a:ext cx="8290560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pl-PL" sz="4599" spc="-184" dirty="0" err="1">
                <a:solidFill>
                  <a:srgbClr val="58595A"/>
                </a:solidFill>
                <a:latin typeface="Roboto Bold"/>
              </a:rPr>
              <a:t>Try</a:t>
            </a:r>
            <a:r>
              <a:rPr lang="pl-PL" sz="4599" spc="-184" dirty="0">
                <a:solidFill>
                  <a:srgbClr val="58595A"/>
                </a:solidFill>
                <a:latin typeface="Roboto Bold"/>
              </a:rPr>
              <a:t> to</a:t>
            </a:r>
            <a:r>
              <a:rPr lang="en-US" sz="4599" spc="-184" dirty="0">
                <a:solidFill>
                  <a:srgbClr val="58595A"/>
                </a:solidFill>
                <a:latin typeface="Roboto Bold"/>
              </a:rPr>
              <a:t> </a:t>
            </a:r>
            <a:r>
              <a:rPr lang="pl-PL" sz="4599" spc="-184" dirty="0" err="1">
                <a:solidFill>
                  <a:srgbClr val="BED72F"/>
                </a:solidFill>
                <a:latin typeface="Roboto Bold"/>
              </a:rPr>
              <a:t>imagine</a:t>
            </a:r>
            <a:r>
              <a:rPr lang="pl-PL" sz="4599" spc="-184" dirty="0">
                <a:solidFill>
                  <a:srgbClr val="BED72F"/>
                </a:solidFill>
                <a:latin typeface="Roboto Bold"/>
              </a:rPr>
              <a:t> the </a:t>
            </a:r>
            <a:r>
              <a:rPr lang="pl-PL" sz="4599" spc="-184" dirty="0" err="1">
                <a:solidFill>
                  <a:srgbClr val="BED72F"/>
                </a:solidFill>
                <a:latin typeface="Roboto Bold"/>
              </a:rPr>
              <a:t>scenes</a:t>
            </a:r>
            <a:r>
              <a:rPr lang="en-US" sz="4599" spc="-184" dirty="0">
                <a:solidFill>
                  <a:srgbClr val="58595A"/>
                </a:solidFill>
                <a:latin typeface="Roboto Bold"/>
              </a:rPr>
              <a:t> </a:t>
            </a:r>
            <a:r>
              <a:rPr lang="pl-PL" sz="4599" spc="-184" dirty="0">
                <a:solidFill>
                  <a:srgbClr val="58595A"/>
                </a:solidFill>
                <a:latin typeface="Roboto Bold"/>
              </a:rPr>
              <a:t>of the film </a:t>
            </a:r>
            <a:r>
              <a:rPr lang="pl-PL" sz="4599" spc="-184" dirty="0" err="1">
                <a:solidFill>
                  <a:srgbClr val="58595A"/>
                </a:solidFill>
                <a:latin typeface="Roboto Bold"/>
              </a:rPr>
              <a:t>basing</a:t>
            </a:r>
            <a:r>
              <a:rPr lang="pl-PL" sz="4599" spc="-184" dirty="0">
                <a:solidFill>
                  <a:srgbClr val="58595A"/>
                </a:solidFill>
                <a:latin typeface="Roboto Bold"/>
              </a:rPr>
              <a:t> on the </a:t>
            </a:r>
            <a:r>
              <a:rPr lang="pl-PL" sz="4599" spc="-184" dirty="0" err="1">
                <a:solidFill>
                  <a:srgbClr val="58595A"/>
                </a:solidFill>
                <a:latin typeface="Roboto Bold"/>
              </a:rPr>
              <a:t>screenplay</a:t>
            </a:r>
            <a:endParaRPr lang="en-US" sz="4599" spc="-184" dirty="0">
              <a:solidFill>
                <a:srgbClr val="58595A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1749171"/>
            <a:ext cx="829056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pl-PL" sz="4599" spc="-184" dirty="0" err="1">
                <a:solidFill>
                  <a:srgbClr val="58595A"/>
                </a:solidFill>
                <a:latin typeface="Roboto Bold"/>
              </a:rPr>
              <a:t>Think</a:t>
            </a:r>
            <a:r>
              <a:rPr lang="pl-PL" sz="4599" spc="-184" dirty="0">
                <a:solidFill>
                  <a:srgbClr val="58595A"/>
                </a:solidFill>
                <a:latin typeface="Roboto Bold"/>
              </a:rPr>
              <a:t> of </a:t>
            </a:r>
            <a:r>
              <a:rPr lang="pl-PL" sz="4599" spc="-184" dirty="0" err="1">
                <a:solidFill>
                  <a:srgbClr val="58595A"/>
                </a:solidFill>
                <a:latin typeface="Roboto Bold"/>
              </a:rPr>
              <a:t>an</a:t>
            </a:r>
            <a:r>
              <a:rPr lang="pl-PL" sz="4599" spc="-184" dirty="0">
                <a:solidFill>
                  <a:srgbClr val="58595A"/>
                </a:solidFill>
                <a:latin typeface="Roboto Bold"/>
              </a:rPr>
              <a:t> </a:t>
            </a:r>
            <a:r>
              <a:rPr lang="pl-PL" sz="4599" spc="-184" dirty="0" err="1">
                <a:solidFill>
                  <a:srgbClr val="58595A"/>
                </a:solidFill>
                <a:latin typeface="Roboto Bold"/>
              </a:rPr>
              <a:t>intruguing</a:t>
            </a:r>
            <a:r>
              <a:rPr lang="pl-PL" sz="4599" spc="-184" dirty="0">
                <a:solidFill>
                  <a:srgbClr val="58595A"/>
                </a:solidFill>
                <a:latin typeface="Roboto Bold"/>
              </a:rPr>
              <a:t> </a:t>
            </a:r>
            <a:r>
              <a:rPr lang="en-US" sz="4599" spc="-184" dirty="0">
                <a:solidFill>
                  <a:srgbClr val="BED72F"/>
                </a:solidFill>
                <a:latin typeface="Roboto Bold"/>
              </a:rPr>
              <a:t>t</a:t>
            </a:r>
            <a:r>
              <a:rPr lang="pl-PL" sz="4599" spc="-184" dirty="0" err="1">
                <a:solidFill>
                  <a:srgbClr val="BED72F"/>
                </a:solidFill>
                <a:latin typeface="Roboto Bold"/>
              </a:rPr>
              <a:t>itle</a:t>
            </a:r>
            <a:endParaRPr lang="en-US" sz="4599" spc="-184" dirty="0">
              <a:solidFill>
                <a:srgbClr val="BED72F"/>
              </a:solidFill>
              <a:latin typeface="Roboto Bold"/>
            </a:endParaRPr>
          </a:p>
        </p:txBody>
      </p:sp>
      <p:sp>
        <p:nvSpPr>
          <p:cNvPr id="4" name="TextBox 4"/>
          <p:cNvSpPr txBox="1"/>
          <p:nvPr/>
        </p:nvSpPr>
        <p:spPr>
          <a:xfrm rot="-694439">
            <a:off x="2141013" y="4397438"/>
            <a:ext cx="5555175" cy="1224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6"/>
              </a:lnSpc>
            </a:pPr>
            <a:r>
              <a:rPr lang="en-US" sz="11883" dirty="0">
                <a:solidFill>
                  <a:srgbClr val="BDD62F"/>
                </a:solidFill>
                <a:latin typeface="Bangers Bold"/>
              </a:rPr>
              <a:t>t</a:t>
            </a:r>
            <a:r>
              <a:rPr lang="pl-PL" sz="11883" dirty="0">
                <a:solidFill>
                  <a:srgbClr val="BDD62F"/>
                </a:solidFill>
                <a:latin typeface="Bangers Bold"/>
              </a:rPr>
              <a:t>ITLE!</a:t>
            </a:r>
            <a:endParaRPr lang="en-US" sz="11883" dirty="0">
              <a:solidFill>
                <a:srgbClr val="BDD62F"/>
              </a:solidFill>
              <a:latin typeface="Bangers Bold"/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552084" y="3504253"/>
            <a:ext cx="2649432" cy="2926080"/>
          </a:xfrm>
          <a:custGeom>
            <a:avLst/>
            <a:gdLst/>
            <a:ahLst/>
            <a:cxnLst/>
            <a:rect l="l" t="t" r="r" b="b"/>
            <a:pathLst>
              <a:path w="2649432" h="2926080">
                <a:moveTo>
                  <a:pt x="0" y="0"/>
                </a:moveTo>
                <a:lnTo>
                  <a:pt x="2649432" y="0"/>
                </a:lnTo>
                <a:lnTo>
                  <a:pt x="264943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749171"/>
            <a:ext cx="8290560" cy="1279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</a:pPr>
            <a:r>
              <a:rPr lang="pl-PL" sz="4599" spc="-183" dirty="0" err="1">
                <a:solidFill>
                  <a:srgbClr val="BDD62F"/>
                </a:solidFill>
                <a:latin typeface="Roboto Bold"/>
              </a:rPr>
              <a:t>Consult</a:t>
            </a:r>
            <a:r>
              <a:rPr lang="pl-PL" sz="4599" spc="-183" dirty="0">
                <a:solidFill>
                  <a:srgbClr val="BDD62F"/>
                </a:solidFill>
                <a:latin typeface="Roboto Bold"/>
              </a:rPr>
              <a:t> the </a:t>
            </a:r>
            <a:r>
              <a:rPr lang="pl-PL" sz="4599" spc="-183" dirty="0" err="1">
                <a:solidFill>
                  <a:srgbClr val="BDD62F"/>
                </a:solidFill>
                <a:latin typeface="Roboto Bold"/>
              </a:rPr>
              <a:t>script</a:t>
            </a:r>
            <a:endParaRPr lang="en-US" sz="4599" spc="-183" dirty="0">
              <a:solidFill>
                <a:srgbClr val="58595A"/>
              </a:solidFill>
              <a:latin typeface="Roboto Bold"/>
            </a:endParaRPr>
          </a:p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pl-PL" sz="4599" spc="-184" dirty="0">
                <a:solidFill>
                  <a:srgbClr val="58595A"/>
                </a:solidFill>
                <a:latin typeface="Roboto Bold"/>
              </a:rPr>
              <a:t>with </a:t>
            </a:r>
            <a:r>
              <a:rPr lang="pl-PL" sz="4599" spc="-184" dirty="0" err="1">
                <a:solidFill>
                  <a:srgbClr val="58595A"/>
                </a:solidFill>
                <a:latin typeface="Roboto Bold"/>
              </a:rPr>
              <a:t>others</a:t>
            </a:r>
            <a:endParaRPr lang="en-US" sz="4599" spc="-184" dirty="0">
              <a:solidFill>
                <a:srgbClr val="58595A"/>
              </a:solidFill>
              <a:latin typeface="Roboto Bold"/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932312" y="1897817"/>
            <a:ext cx="1714897" cy="3988132"/>
          </a:xfrm>
          <a:custGeom>
            <a:avLst/>
            <a:gdLst/>
            <a:ahLst/>
            <a:cxnLst/>
            <a:rect l="l" t="t" r="r" b="b"/>
            <a:pathLst>
              <a:path w="1714897" h="3988132">
                <a:moveTo>
                  <a:pt x="0" y="0"/>
                </a:moveTo>
                <a:lnTo>
                  <a:pt x="1714896" y="0"/>
                </a:lnTo>
                <a:lnTo>
                  <a:pt x="1714896" y="3988132"/>
                </a:lnTo>
                <a:lnTo>
                  <a:pt x="0" y="3988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876800" y="3000577"/>
            <a:ext cx="414528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9"/>
              </a:lnSpc>
            </a:pPr>
            <a:r>
              <a:rPr lang="pl-PL" sz="5899" dirty="0" err="1">
                <a:solidFill>
                  <a:srgbClr val="BED72F"/>
                </a:solidFill>
                <a:latin typeface="Roboto Bold"/>
              </a:rPr>
              <a:t>Thank</a:t>
            </a:r>
            <a:r>
              <a:rPr lang="pl-PL" sz="5899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pl-PL" sz="5899" dirty="0" err="1">
                <a:solidFill>
                  <a:srgbClr val="BED72F"/>
                </a:solidFill>
                <a:latin typeface="Roboto Bold"/>
              </a:rPr>
              <a:t>you</a:t>
            </a:r>
            <a:r>
              <a:rPr lang="pl-PL" sz="5899" dirty="0">
                <a:solidFill>
                  <a:srgbClr val="BED72F"/>
                </a:solidFill>
                <a:latin typeface="Roboto Bold"/>
              </a:rPr>
              <a:t>!</a:t>
            </a:r>
            <a:endParaRPr lang="en-US" sz="5400" dirty="0">
              <a:solidFill>
                <a:srgbClr val="BED72F"/>
              </a:solidFill>
              <a:latin typeface="Robot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876800" y="5360812"/>
            <a:ext cx="4145280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4876800" y="5955950"/>
            <a:ext cx="4145280" cy="26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80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4876800" y="6282672"/>
            <a:ext cx="4145280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0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4876800" y="6877810"/>
            <a:ext cx="4145280" cy="26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80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4876800" y="7204532"/>
            <a:ext cx="4145280" cy="22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0"/>
              </a:lnSpc>
            </a:pPr>
            <a:endParaRPr/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32064" y="1915008"/>
            <a:ext cx="4103424" cy="937344"/>
          </a:xfrm>
          <a:custGeom>
            <a:avLst/>
            <a:gdLst/>
            <a:ahLst/>
            <a:cxnLst/>
            <a:rect l="l" t="t" r="r" b="b"/>
            <a:pathLst>
              <a:path w="4103424" h="937344">
                <a:moveTo>
                  <a:pt x="0" y="0"/>
                </a:moveTo>
                <a:lnTo>
                  <a:pt x="4103424" y="0"/>
                </a:lnTo>
                <a:lnTo>
                  <a:pt x="4103424" y="937344"/>
                </a:lnTo>
                <a:lnTo>
                  <a:pt x="0" y="93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" b="-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609472" y="1906176"/>
            <a:ext cx="3566208" cy="1018752"/>
          </a:xfrm>
          <a:custGeom>
            <a:avLst/>
            <a:gdLst/>
            <a:ahLst/>
            <a:cxnLst/>
            <a:rect l="l" t="t" r="r" b="b"/>
            <a:pathLst>
              <a:path w="3566208" h="1018752">
                <a:moveTo>
                  <a:pt x="0" y="0"/>
                </a:moveTo>
                <a:lnTo>
                  <a:pt x="3566208" y="0"/>
                </a:lnTo>
                <a:lnTo>
                  <a:pt x="3566208" y="1018752"/>
                </a:lnTo>
                <a:lnTo>
                  <a:pt x="0" y="1018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" r="-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0" y="4206336"/>
            <a:ext cx="9753600" cy="1106304"/>
          </a:xfrm>
          <a:custGeom>
            <a:avLst/>
            <a:gdLst/>
            <a:ahLst/>
            <a:cxnLst/>
            <a:rect l="l" t="t" r="r" b="b"/>
            <a:pathLst>
              <a:path w="9753600" h="1106304">
                <a:moveTo>
                  <a:pt x="0" y="0"/>
                </a:moveTo>
                <a:lnTo>
                  <a:pt x="9753600" y="0"/>
                </a:lnTo>
                <a:lnTo>
                  <a:pt x="9753600" y="1106304"/>
                </a:lnTo>
                <a:lnTo>
                  <a:pt x="0" y="1106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387840" y="4285440"/>
            <a:ext cx="3173760" cy="883584"/>
          </a:xfrm>
          <a:custGeom>
            <a:avLst/>
            <a:gdLst/>
            <a:ahLst/>
            <a:cxnLst/>
            <a:rect l="l" t="t" r="r" b="b"/>
            <a:pathLst>
              <a:path w="3173760" h="883584">
                <a:moveTo>
                  <a:pt x="0" y="0"/>
                </a:moveTo>
                <a:lnTo>
                  <a:pt x="3173760" y="0"/>
                </a:lnTo>
                <a:lnTo>
                  <a:pt x="3173760" y="883584"/>
                </a:lnTo>
                <a:lnTo>
                  <a:pt x="0" y="8835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1" b="-3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6890112" y="4340352"/>
            <a:ext cx="1879296" cy="849024"/>
          </a:xfrm>
          <a:custGeom>
            <a:avLst/>
            <a:gdLst/>
            <a:ahLst/>
            <a:cxnLst/>
            <a:rect l="l" t="t" r="r" b="b"/>
            <a:pathLst>
              <a:path w="1879296" h="849024">
                <a:moveTo>
                  <a:pt x="0" y="0"/>
                </a:moveTo>
                <a:lnTo>
                  <a:pt x="1879296" y="0"/>
                </a:lnTo>
                <a:lnTo>
                  <a:pt x="1879296" y="849024"/>
                </a:lnTo>
                <a:lnTo>
                  <a:pt x="0" y="8490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" b="-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4404096" y="4307328"/>
            <a:ext cx="945024" cy="954624"/>
          </a:xfrm>
          <a:custGeom>
            <a:avLst/>
            <a:gdLst/>
            <a:ahLst/>
            <a:cxnLst/>
            <a:rect l="l" t="t" r="r" b="b"/>
            <a:pathLst>
              <a:path w="945024" h="954624">
                <a:moveTo>
                  <a:pt x="0" y="0"/>
                </a:moveTo>
                <a:lnTo>
                  <a:pt x="945024" y="0"/>
                </a:lnTo>
                <a:lnTo>
                  <a:pt x="945024" y="954624"/>
                </a:lnTo>
                <a:lnTo>
                  <a:pt x="0" y="9546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" b="-5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542259" y="4351357"/>
            <a:ext cx="2669081" cy="2232323"/>
          </a:xfrm>
          <a:custGeom>
            <a:avLst/>
            <a:gdLst/>
            <a:ahLst/>
            <a:cxnLst/>
            <a:rect l="l" t="t" r="r" b="b"/>
            <a:pathLst>
              <a:path w="2669081" h="2232323">
                <a:moveTo>
                  <a:pt x="0" y="0"/>
                </a:moveTo>
                <a:lnTo>
                  <a:pt x="2669082" y="0"/>
                </a:lnTo>
                <a:lnTo>
                  <a:pt x="2669082" y="2232323"/>
                </a:lnTo>
                <a:lnTo>
                  <a:pt x="0" y="22323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674394"/>
            <a:ext cx="8290560" cy="2244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On the basis of the film script, </a:t>
            </a:r>
            <a:r>
              <a:rPr lang="en-US" sz="3200" spc="-128" dirty="0">
                <a:solidFill>
                  <a:srgbClr val="BDD62F"/>
                </a:solidFill>
                <a:latin typeface="Roboto Bold"/>
              </a:rPr>
              <a:t>a</a:t>
            </a:r>
            <a:r>
              <a:rPr lang="pl-PL" sz="3200" spc="-128" dirty="0">
                <a:solidFill>
                  <a:srgbClr val="BDD62F"/>
                </a:solidFill>
                <a:latin typeface="Roboto Bold"/>
              </a:rPr>
              <a:t> </a:t>
            </a:r>
            <a:r>
              <a:rPr lang="pl-PL" sz="3200" spc="-128" dirty="0" err="1">
                <a:solidFill>
                  <a:srgbClr val="BDD62F"/>
                </a:solidFill>
                <a:latin typeface="Roboto Bold"/>
              </a:rPr>
              <a:t>screenplay</a:t>
            </a:r>
            <a:r>
              <a:rPr lang="pl-PL" sz="3200" spc="-128" dirty="0">
                <a:solidFill>
                  <a:srgbClr val="BDD62F"/>
                </a:solidFill>
                <a:latin typeface="Roboto Bold"/>
              </a:rPr>
              <a:t> </a:t>
            </a:r>
          </a:p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- a technical plan for the production of the film - </a:t>
            </a:r>
            <a:endParaRPr lang="pl-PL" sz="3200" spc="-128" dirty="0">
              <a:solidFill>
                <a:srgbClr val="58595A"/>
              </a:solidFill>
              <a:latin typeface="Roboto Bold"/>
            </a:endParaRPr>
          </a:p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is developed. including a detailed description of the subsequent scenes, set design and camera shots.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3358497"/>
            <a:ext cx="8290560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  <a:spcBef>
                <a:spcPct val="0"/>
              </a:spcBef>
            </a:pPr>
            <a:r>
              <a:rPr lang="en-US" sz="3000" spc="-120" dirty="0">
                <a:solidFill>
                  <a:srgbClr val="BDD62F"/>
                </a:solidFill>
                <a:latin typeface="Roboto Bold"/>
              </a:rPr>
              <a:t>                headline of the recorded scene</a:t>
            </a:r>
          </a:p>
          <a:p>
            <a:pPr>
              <a:lnSpc>
                <a:spcPts val="3240"/>
              </a:lnSpc>
              <a:spcBef>
                <a:spcPct val="0"/>
              </a:spcBef>
            </a:pPr>
            <a:endParaRPr lang="en-US" sz="3000" spc="-120" dirty="0">
              <a:solidFill>
                <a:srgbClr val="BDD62F"/>
              </a:solidFill>
              <a:latin typeface="Roboto Bold"/>
            </a:endParaRPr>
          </a:p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3000" spc="-120" dirty="0">
                <a:solidFill>
                  <a:srgbClr val="BDD62F"/>
                </a:solidFill>
                <a:latin typeface="Roboto Bold"/>
              </a:rPr>
              <a:t>                short description of the </a:t>
            </a:r>
            <a:r>
              <a:rPr lang="pl-PL" sz="3000" spc="-120" dirty="0" err="1">
                <a:solidFill>
                  <a:srgbClr val="BDD62F"/>
                </a:solidFill>
                <a:latin typeface="Roboto Bold"/>
              </a:rPr>
              <a:t>scene</a:t>
            </a:r>
            <a:endParaRPr lang="en-US" sz="3000" spc="-120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240"/>
              </a:lnSpc>
              <a:spcBef>
                <a:spcPct val="0"/>
              </a:spcBef>
            </a:pPr>
            <a:endParaRPr lang="en-US" sz="3000" spc="-120" dirty="0">
              <a:solidFill>
                <a:srgbClr val="BDD62F"/>
              </a:solidFill>
              <a:latin typeface="Roboto Bold"/>
            </a:endParaRPr>
          </a:p>
          <a:p>
            <a:pPr>
              <a:lnSpc>
                <a:spcPts val="3240"/>
              </a:lnSpc>
              <a:spcBef>
                <a:spcPct val="0"/>
              </a:spcBef>
            </a:pPr>
            <a:r>
              <a:rPr lang="en-US" sz="3000" spc="-120" dirty="0">
                <a:solidFill>
                  <a:srgbClr val="BDD62F"/>
                </a:solidFill>
                <a:latin typeface="Roboto Bold"/>
              </a:rPr>
              <a:t>                </a:t>
            </a:r>
            <a:r>
              <a:rPr lang="pl-PL" sz="3000" spc="-120" dirty="0" err="1">
                <a:solidFill>
                  <a:srgbClr val="BDD62F"/>
                </a:solidFill>
                <a:latin typeface="Roboto Bold"/>
              </a:rPr>
              <a:t>actors</a:t>
            </a:r>
            <a:endParaRPr lang="en-US" sz="3000" spc="-120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240"/>
              </a:lnSpc>
              <a:spcBef>
                <a:spcPct val="0"/>
              </a:spcBef>
            </a:pPr>
            <a:endParaRPr lang="en-US" sz="3000" spc="-120" dirty="0">
              <a:solidFill>
                <a:srgbClr val="BDD62F"/>
              </a:solidFill>
              <a:latin typeface="Roboto Bold"/>
            </a:endParaRPr>
          </a:p>
          <a:p>
            <a:pPr>
              <a:lnSpc>
                <a:spcPts val="3240"/>
              </a:lnSpc>
              <a:spcBef>
                <a:spcPct val="0"/>
              </a:spcBef>
            </a:pPr>
            <a:r>
              <a:rPr lang="en-US" sz="3000" spc="-120" dirty="0">
                <a:solidFill>
                  <a:srgbClr val="BDD62F"/>
                </a:solidFill>
                <a:latin typeface="Roboto Bold"/>
              </a:rPr>
              <a:t>                dialog</a:t>
            </a:r>
            <a:r>
              <a:rPr lang="pl-PL" sz="3000" spc="-120" dirty="0" err="1">
                <a:solidFill>
                  <a:srgbClr val="BDD62F"/>
                </a:solidFill>
                <a:latin typeface="Roboto Bold"/>
              </a:rPr>
              <a:t>ue</a:t>
            </a:r>
            <a:endParaRPr lang="en-US" sz="3000" spc="-120" dirty="0">
              <a:solidFill>
                <a:srgbClr val="BDD62F"/>
              </a:solidFill>
              <a:latin typeface="Roboto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31520" y="3471625"/>
            <a:ext cx="1014641" cy="287615"/>
          </a:xfrm>
          <a:custGeom>
            <a:avLst/>
            <a:gdLst/>
            <a:ahLst/>
            <a:cxnLst/>
            <a:rect l="l" t="t" r="r" b="b"/>
            <a:pathLst>
              <a:path w="1014641" h="287615">
                <a:moveTo>
                  <a:pt x="0" y="0"/>
                </a:moveTo>
                <a:lnTo>
                  <a:pt x="1014641" y="0"/>
                </a:lnTo>
                <a:lnTo>
                  <a:pt x="1014641" y="287615"/>
                </a:lnTo>
                <a:lnTo>
                  <a:pt x="0" y="287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731520" y="3893369"/>
            <a:ext cx="948045" cy="769101"/>
          </a:xfrm>
          <a:custGeom>
            <a:avLst/>
            <a:gdLst/>
            <a:ahLst/>
            <a:cxnLst/>
            <a:rect l="l" t="t" r="r" b="b"/>
            <a:pathLst>
              <a:path w="948045" h="769101">
                <a:moveTo>
                  <a:pt x="0" y="0"/>
                </a:moveTo>
                <a:lnTo>
                  <a:pt x="948045" y="0"/>
                </a:lnTo>
                <a:lnTo>
                  <a:pt x="948045" y="769101"/>
                </a:lnTo>
                <a:lnTo>
                  <a:pt x="0" y="7691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731520" y="4795820"/>
            <a:ext cx="656526" cy="742887"/>
          </a:xfrm>
          <a:custGeom>
            <a:avLst/>
            <a:gdLst/>
            <a:ahLst/>
            <a:cxnLst/>
            <a:rect l="l" t="t" r="r" b="b"/>
            <a:pathLst>
              <a:path w="656526" h="742887">
                <a:moveTo>
                  <a:pt x="0" y="0"/>
                </a:moveTo>
                <a:lnTo>
                  <a:pt x="656526" y="0"/>
                </a:lnTo>
                <a:lnTo>
                  <a:pt x="656526" y="742887"/>
                </a:lnTo>
                <a:lnTo>
                  <a:pt x="0" y="7428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731520" y="5672057"/>
            <a:ext cx="681305" cy="666441"/>
          </a:xfrm>
          <a:custGeom>
            <a:avLst/>
            <a:gdLst/>
            <a:ahLst/>
            <a:cxnLst/>
            <a:rect l="l" t="t" r="r" b="b"/>
            <a:pathLst>
              <a:path w="681305" h="666441">
                <a:moveTo>
                  <a:pt x="0" y="0"/>
                </a:moveTo>
                <a:lnTo>
                  <a:pt x="681305" y="0"/>
                </a:lnTo>
                <a:lnTo>
                  <a:pt x="681305" y="666440"/>
                </a:lnTo>
                <a:lnTo>
                  <a:pt x="0" y="666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731520" y="1505284"/>
            <a:ext cx="8290560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1"/>
              </a:lnSpc>
              <a:spcBef>
                <a:spcPct val="0"/>
              </a:spcBef>
            </a:pPr>
            <a:r>
              <a:rPr lang="en-US" sz="3399" spc="-136" dirty="0">
                <a:solidFill>
                  <a:srgbClr val="58595A"/>
                </a:solidFill>
                <a:latin typeface="Roboto Bold"/>
              </a:rPr>
              <a:t>In addition to language issues, it is important to keep the various elements of the plan correct: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3408713"/>
            <a:ext cx="8290560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200" spc="-120" dirty="0">
                <a:solidFill>
                  <a:srgbClr val="BDD62F"/>
                </a:solidFill>
                <a:latin typeface="Roboto Bold"/>
              </a:rPr>
              <a:t>headline of the recorded scene 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- </a:t>
            </a:r>
            <a:r>
              <a:rPr lang="pl-PL" sz="3200" spc="-128" dirty="0">
                <a:solidFill>
                  <a:srgbClr val="58595A"/>
                </a:solidFill>
                <a:latin typeface="Roboto Bold"/>
              </a:rPr>
              <a:t>i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t is usually marked with Arabic or Roman numerals. The digit is followed by the name of the scene in bold.</a:t>
            </a:r>
          </a:p>
        </p:txBody>
      </p:sp>
      <p:sp>
        <p:nvSpPr>
          <p:cNvPr id="4" name="Freeform 4"/>
          <p:cNvSpPr/>
          <p:nvPr/>
        </p:nvSpPr>
        <p:spPr>
          <a:xfrm>
            <a:off x="3270782" y="1971493"/>
            <a:ext cx="3212035" cy="910498"/>
          </a:xfrm>
          <a:custGeom>
            <a:avLst/>
            <a:gdLst/>
            <a:ahLst/>
            <a:cxnLst/>
            <a:rect l="l" t="t" r="r" b="b"/>
            <a:pathLst>
              <a:path w="3212035" h="910498">
                <a:moveTo>
                  <a:pt x="0" y="0"/>
                </a:moveTo>
                <a:lnTo>
                  <a:pt x="3212036" y="0"/>
                </a:lnTo>
                <a:lnTo>
                  <a:pt x="3212036" y="910498"/>
                </a:lnTo>
                <a:lnTo>
                  <a:pt x="0" y="910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3676650"/>
            <a:ext cx="829056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pl-PL" sz="3200" spc="-120" dirty="0">
                <a:solidFill>
                  <a:srgbClr val="BDD62F"/>
                </a:solidFill>
                <a:latin typeface="Roboto Bold"/>
              </a:rPr>
              <a:t>S</a:t>
            </a:r>
            <a:r>
              <a:rPr lang="en-US" sz="3200" spc="-120" dirty="0" err="1">
                <a:solidFill>
                  <a:srgbClr val="BDD62F"/>
                </a:solidFill>
                <a:latin typeface="Roboto Bold"/>
              </a:rPr>
              <a:t>hort</a:t>
            </a:r>
            <a:r>
              <a:rPr lang="en-US" sz="3200" spc="-120" dirty="0">
                <a:solidFill>
                  <a:srgbClr val="BDD62F"/>
                </a:solidFill>
                <a:latin typeface="Roboto Bold"/>
              </a:rPr>
              <a:t> description of the </a:t>
            </a:r>
            <a:r>
              <a:rPr lang="pl-PL" sz="3200" spc="-120" dirty="0" err="1">
                <a:solidFill>
                  <a:srgbClr val="BDD62F"/>
                </a:solidFill>
                <a:latin typeface="Roboto Bold"/>
              </a:rPr>
              <a:t>scene</a:t>
            </a:r>
            <a:endParaRPr lang="en-US" sz="3200" spc="-120" dirty="0">
              <a:solidFill>
                <a:srgbClr val="BDD62F"/>
              </a:solidFill>
              <a:latin typeface="Roboto Bold"/>
            </a:endParaRPr>
          </a:p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 dirty="0">
                <a:solidFill>
                  <a:srgbClr val="BDD62F"/>
                </a:solidFill>
                <a:latin typeface="Roboto Bold"/>
              </a:rPr>
              <a:t> 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- </a:t>
            </a:r>
            <a:r>
              <a:rPr lang="en-US" sz="3200" spc="-128" dirty="0" err="1">
                <a:solidFill>
                  <a:srgbClr val="58595A"/>
                </a:solidFill>
                <a:latin typeface="Roboto Bold"/>
              </a:rPr>
              <a:t>characterisation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 of the set, description of the room, objects, </a:t>
            </a:r>
            <a:r>
              <a:rPr lang="en-US" sz="3200" spc="-128" dirty="0" err="1">
                <a:solidFill>
                  <a:srgbClr val="58595A"/>
                </a:solidFill>
                <a:latin typeface="Roboto Bold"/>
              </a:rPr>
              <a:t>behaviour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 of actors and context of the action.</a:t>
            </a:r>
          </a:p>
        </p:txBody>
      </p:sp>
      <p:sp>
        <p:nvSpPr>
          <p:cNvPr id="4" name="Freeform 4"/>
          <p:cNvSpPr/>
          <p:nvPr/>
        </p:nvSpPr>
        <p:spPr>
          <a:xfrm>
            <a:off x="3817515" y="1366333"/>
            <a:ext cx="2118571" cy="1718691"/>
          </a:xfrm>
          <a:custGeom>
            <a:avLst/>
            <a:gdLst/>
            <a:ahLst/>
            <a:cxnLst/>
            <a:rect l="l" t="t" r="r" b="b"/>
            <a:pathLst>
              <a:path w="2118571" h="1718691">
                <a:moveTo>
                  <a:pt x="0" y="0"/>
                </a:moveTo>
                <a:lnTo>
                  <a:pt x="2118570" y="0"/>
                </a:lnTo>
                <a:lnTo>
                  <a:pt x="2118570" y="1718690"/>
                </a:lnTo>
                <a:lnTo>
                  <a:pt x="0" y="1718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4165457"/>
            <a:ext cx="829056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200" spc="-128" dirty="0">
                <a:solidFill>
                  <a:srgbClr val="BDD62F"/>
                </a:solidFill>
                <a:latin typeface="Roboto Bold"/>
              </a:rPr>
              <a:t>A</a:t>
            </a:r>
            <a:r>
              <a:rPr lang="pl-PL" sz="3200" spc="-128" dirty="0" err="1">
                <a:solidFill>
                  <a:srgbClr val="BDD62F"/>
                </a:solidFill>
                <a:latin typeface="Roboto Bold"/>
              </a:rPr>
              <a:t>ctors</a:t>
            </a:r>
            <a:r>
              <a:rPr lang="en-US" sz="3200" spc="-128" dirty="0">
                <a:solidFill>
                  <a:srgbClr val="BDD62F"/>
                </a:solidFill>
                <a:latin typeface="Roboto Bold"/>
              </a:rPr>
              <a:t> 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- character names are written in capital letters, separated by a dialogue module.</a:t>
            </a:r>
          </a:p>
        </p:txBody>
      </p:sp>
      <p:sp>
        <p:nvSpPr>
          <p:cNvPr id="4" name="Freeform 4"/>
          <p:cNvSpPr/>
          <p:nvPr/>
        </p:nvSpPr>
        <p:spPr>
          <a:xfrm>
            <a:off x="4055350" y="1611105"/>
            <a:ext cx="1642900" cy="1859010"/>
          </a:xfrm>
          <a:custGeom>
            <a:avLst/>
            <a:gdLst/>
            <a:ahLst/>
            <a:cxnLst/>
            <a:rect l="l" t="t" r="r" b="b"/>
            <a:pathLst>
              <a:path w="1642900" h="1859010">
                <a:moveTo>
                  <a:pt x="0" y="0"/>
                </a:moveTo>
                <a:lnTo>
                  <a:pt x="1642900" y="0"/>
                </a:lnTo>
                <a:lnTo>
                  <a:pt x="1642900" y="1859010"/>
                </a:lnTo>
                <a:lnTo>
                  <a:pt x="0" y="1859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016" y="362112"/>
            <a:ext cx="2367744" cy="541056"/>
          </a:xfrm>
          <a:custGeom>
            <a:avLst/>
            <a:gdLst/>
            <a:ahLst/>
            <a:cxnLst/>
            <a:rect l="l" t="t" r="r" b="b"/>
            <a:pathLst>
              <a:path w="2367744" h="541056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r="-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4317156"/>
            <a:ext cx="8290560" cy="134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 dirty="0">
                <a:solidFill>
                  <a:srgbClr val="BDD62F"/>
                </a:solidFill>
                <a:latin typeface="Roboto Bold"/>
              </a:rPr>
              <a:t>Dialog</a:t>
            </a:r>
            <a:r>
              <a:rPr lang="pl-PL" sz="3200" spc="-128" dirty="0" err="1">
                <a:solidFill>
                  <a:srgbClr val="BDD62F"/>
                </a:solidFill>
                <a:latin typeface="Roboto Bold"/>
              </a:rPr>
              <a:t>ue</a:t>
            </a:r>
            <a:r>
              <a:rPr lang="en-US" sz="3200" spc="-128" dirty="0">
                <a:solidFill>
                  <a:srgbClr val="BDD62F"/>
                </a:solidFill>
                <a:latin typeface="Roboto Bold"/>
              </a:rPr>
              <a:t> 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– conversation between characters. They should be </a:t>
            </a:r>
            <a:r>
              <a:rPr lang="en-US" sz="3200" spc="-128" dirty="0" err="1">
                <a:solidFill>
                  <a:srgbClr val="58595A"/>
                </a:solidFill>
                <a:latin typeface="Roboto Bold"/>
              </a:rPr>
              <a:t>centred</a:t>
            </a:r>
            <a:r>
              <a:rPr lang="en-US" sz="3200" spc="-128" dirty="0">
                <a:solidFill>
                  <a:srgbClr val="58595A"/>
                </a:solidFill>
                <a:latin typeface="Roboto Bold"/>
              </a:rPr>
              <a:t> on the diagram of the document - as should the actors' names.</a:t>
            </a:r>
          </a:p>
        </p:txBody>
      </p:sp>
      <p:sp>
        <p:nvSpPr>
          <p:cNvPr id="4" name="Freeform 4"/>
          <p:cNvSpPr/>
          <p:nvPr/>
        </p:nvSpPr>
        <p:spPr>
          <a:xfrm>
            <a:off x="3723776" y="1619458"/>
            <a:ext cx="2306048" cy="2255735"/>
          </a:xfrm>
          <a:custGeom>
            <a:avLst/>
            <a:gdLst/>
            <a:ahLst/>
            <a:cxnLst/>
            <a:rect l="l" t="t" r="r" b="b"/>
            <a:pathLst>
              <a:path w="2306048" h="2255735">
                <a:moveTo>
                  <a:pt x="0" y="0"/>
                </a:moveTo>
                <a:lnTo>
                  <a:pt x="2306048" y="0"/>
                </a:lnTo>
                <a:lnTo>
                  <a:pt x="2306048" y="2255734"/>
                </a:lnTo>
                <a:lnTo>
                  <a:pt x="0" y="2255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528</Words>
  <Application>Microsoft Office PowerPoint</Application>
  <PresentationFormat>Niestandardowy</PresentationFormat>
  <Paragraphs>57</Paragraphs>
  <Slides>34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42" baseType="lpstr">
      <vt:lpstr>Bangers Bold</vt:lpstr>
      <vt:lpstr>Calibri</vt:lpstr>
      <vt:lpstr>Roboto Bold</vt:lpstr>
      <vt:lpstr>Open Sans Bold</vt:lpstr>
      <vt:lpstr>Roboto</vt:lpstr>
      <vt:lpstr>Open Sans Extra Bold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Kopia – LAYOUT OF PRESENTATION!.odp</dc:title>
  <dc:creator>Monika Tarajko</dc:creator>
  <cp:lastModifiedBy>LROT</cp:lastModifiedBy>
  <cp:revision>4</cp:revision>
  <dcterms:created xsi:type="dcterms:W3CDTF">2006-08-16T00:00:00Z</dcterms:created>
  <dcterms:modified xsi:type="dcterms:W3CDTF">2023-07-14T14:33:39Z</dcterms:modified>
  <dc:identifier>DAFoQzpKfQQ</dc:identifier>
</cp:coreProperties>
</file>