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8" r:id="rId7"/>
    <p:sldId id="267" r:id="rId8"/>
    <p:sldId id="269" r:id="rId9"/>
    <p:sldId id="262" r:id="rId10"/>
    <p:sldId id="263" r:id="rId11"/>
    <p:sldId id="273" r:id="rId12"/>
    <p:sldId id="265" r:id="rId13"/>
    <p:sldId id="270" r:id="rId14"/>
    <p:sldId id="271" r:id="rId15"/>
    <p:sldId id="272" r:id="rId16"/>
    <p:sldId id="274" r:id="rId17"/>
  </p:sldIdLst>
  <p:sldSz cx="12188825" cy="6858000"/>
  <p:notesSz cx="6858000" cy="9144000"/>
  <p:defaultTextStyle>
    <a:defPPr rtl="0">
      <a:defRPr lang="it-i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25BF7E6B-7CDF-4058-9C7D-38DCBCB34441}">
          <p14:sldIdLst>
            <p14:sldId id="256"/>
            <p14:sldId id="257"/>
            <p14:sldId id="268"/>
            <p14:sldId id="267"/>
            <p14:sldId id="269"/>
            <p14:sldId id="262"/>
            <p14:sldId id="263"/>
          </p14:sldIdLst>
        </p14:section>
        <p14:section name="Sezione senza titolo" id="{B600D840-AC6E-48F4-ACA0-D14639635880}">
          <p14:sldIdLst>
            <p14:sldId id="273"/>
            <p14:sldId id="265"/>
            <p14:sldId id="270"/>
            <p14:sldId id="271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69" autoAdjust="0"/>
  </p:normalViewPr>
  <p:slideViewPr>
    <p:cSldViewPr>
      <p:cViewPr varScale="1">
        <p:scale>
          <a:sx n="66" d="100"/>
          <a:sy n="66" d="100"/>
        </p:scale>
        <p:origin x="672" y="3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1A1788-7372-4FAC-9AF0-00B54B8D9CBA}" type="datetime1">
              <a:rPr lang="it-IT" smtClean="0"/>
              <a:t>23/08/2023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it-IT" smtClean="0"/>
              <a:pPr algn="r"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943A304-85CD-4257-B418-D8F889FE0DBC}" type="datetime1">
              <a:rPr lang="it-IT" smtClean="0"/>
              <a:t>23/08/2023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Click to change the text styles of the diagram</a:t>
            </a:r>
          </a:p>
          <a:p>
            <a:pPr lvl="1" rtl="0"/>
            <a:r>
              <a:rPr lang="it-IT" dirty="0"/>
              <a:t>Second level</a:t>
            </a:r>
          </a:p>
          <a:p>
            <a:pPr lvl="2" rtl="0"/>
            <a:r>
              <a:rPr lang="it-IT" dirty="0"/>
              <a:t>Third level</a:t>
            </a:r>
          </a:p>
          <a:p>
            <a:pPr lvl="3" rtl="0"/>
            <a:r>
              <a:rPr lang="it-IT" dirty="0"/>
              <a:t>Fourth level</a:t>
            </a:r>
          </a:p>
          <a:p>
            <a:pPr lvl="4" rtl="0"/>
            <a:r>
              <a:rPr lang="it-IT" dirty="0"/>
              <a:t>Fifth level 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3EBA5BD7-F043-4D1B-AA17-CD412FC534D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462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17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921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8439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8408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2514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783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i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nettore dirit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nettore dirit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inee inferiori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igura a mano libera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0" name="Figura a mano libera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1" name="Figura a mano libera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22" name="Segnaposto data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89EF9B-A500-41B6-8F1C-893813E9A898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4" name="Segnaposto numero diapositiva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724BBD-5BEA-4971-A6C4-42E94AF7CB5F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1B2188-7D8C-43C8-B29F-60D01DE77B72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1DC961-63CE-49AB-921E-1CE3DDEFC80A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014DD1E-5D91-48A3-AD6D-45FBA980D10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i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nettore dirit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nettore dirit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066F5F-3C86-4285-A86F-35EFBBDD7800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9BE34E-14EC-4041-A597-EE22FC16794F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FAD192-1BF7-4994-9CBA-74265F19F4C1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76DD40-7EBA-46D0-A855-62759524AC7A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2E4D95-88E1-4556-89BE-EC650C1D14A8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9867D3-FC26-40B1-8BB9-B19FF8D6CD45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it-IT" dirty="0"/>
              <a:t>Fare clic sull'icona per inserire un'immagine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0EE21F-92EE-4289-AFFB-9252D957F459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inee a sinistr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igura a mano libera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1" name="Figura a mano libera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it-IT" dirty="0"/>
              <a:t>Click to change the title style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it-IT" dirty="0"/>
              <a:t>Click to change the text styles of the diagram</a:t>
            </a:r>
          </a:p>
          <a:p>
            <a:pPr lvl="1" rtl="0"/>
            <a:r>
              <a:rPr lang="it-IT" dirty="0"/>
              <a:t>Second level</a:t>
            </a:r>
          </a:p>
          <a:p>
            <a:pPr lvl="2" rtl="0"/>
            <a:r>
              <a:rPr lang="it-IT" dirty="0"/>
              <a:t>Third level</a:t>
            </a:r>
          </a:p>
          <a:p>
            <a:pPr lvl="3" rtl="0"/>
            <a:r>
              <a:rPr lang="it-IT" dirty="0"/>
              <a:t>Fourth level</a:t>
            </a:r>
          </a:p>
          <a:p>
            <a:pPr lvl="4" rtl="0"/>
            <a:r>
              <a:rPr lang="it-IT" dirty="0"/>
              <a:t>Fifth level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56645-DD8C-4009-9A84-A4AD56EB55A9}" type="datetime1">
              <a:rPr lang="it-IT" smtClean="0"/>
              <a:t>23/08/2023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E543C0-B1D7-AC88-537D-8C262983E23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99478" y="1808500"/>
            <a:ext cx="7479246" cy="1159934"/>
          </a:xfrm>
        </p:spPr>
        <p:txBody>
          <a:bodyPr>
            <a:noAutofit/>
          </a:bodyPr>
          <a:lstStyle/>
          <a:p>
            <a:pPr lvl="0" algn="ctr"/>
            <a:r>
              <a:rPr lang="it-IT" sz="4400" b="1" dirty="0">
                <a:solidFill>
                  <a:srgbClr val="0E2C8E"/>
                </a:solidFill>
                <a:latin typeface="Calibri"/>
              </a:rPr>
              <a:t>INTERNET AND ITS DANGERS</a:t>
            </a:r>
            <a:endParaRPr lang="pl-PL" sz="4400" b="1" dirty="0">
              <a:solidFill>
                <a:srgbClr val="0E2C8E"/>
              </a:solidFill>
              <a:latin typeface="Calibri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2E48BDF-6D0D-C78A-4076-82A57B30E2C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52428" y="3801253"/>
            <a:ext cx="6858000" cy="392945"/>
          </a:xfrm>
        </p:spPr>
        <p:txBody>
          <a:bodyPr>
            <a:normAutofit fontScale="92500" lnSpcReduction="10000"/>
          </a:bodyPr>
          <a:lstStyle/>
          <a:p>
            <a:pPr lvl="0" algn="ctr">
              <a:lnSpc>
                <a:spcPct val="80000"/>
              </a:lnSpc>
            </a:pPr>
            <a:r>
              <a:rPr lang="it-IT" sz="2600" b="1" kern="0" cap="none" spc="0" dirty="0" err="1">
                <a:solidFill>
                  <a:srgbClr val="0E2C8E"/>
                </a:solidFill>
                <a:latin typeface="Calibri"/>
              </a:rPr>
              <a:t>Conscious</a:t>
            </a:r>
            <a:r>
              <a:rPr lang="it-IT" sz="2600" b="1" kern="0" cap="none" spc="0" dirty="0">
                <a:solidFill>
                  <a:srgbClr val="0E2C8E"/>
                </a:solidFill>
                <a:latin typeface="Calibri"/>
              </a:rPr>
              <a:t> use of the network</a:t>
            </a:r>
            <a:endParaRPr lang="pl-PL" sz="2600" b="1" kern="0" cap="none" spc="0" dirty="0">
              <a:solidFill>
                <a:srgbClr val="0E2C8E"/>
              </a:solidFill>
              <a:latin typeface="Calibri"/>
            </a:endParaRPr>
          </a:p>
          <a:p>
            <a:pPr lvl="0">
              <a:lnSpc>
                <a:spcPct val="80000"/>
              </a:lnSpc>
            </a:pPr>
            <a:endParaRPr lang="pl-PL" b="1" dirty="0">
              <a:solidFill>
                <a:srgbClr val="0E2C8E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4C40526-C077-5BD4-DF89-C2C90016FE42}"/>
              </a:ext>
            </a:extLst>
          </p:cNvPr>
          <p:cNvSpPr/>
          <p:nvPr/>
        </p:nvSpPr>
        <p:spPr>
          <a:xfrm>
            <a:off x="1522412" y="5926052"/>
            <a:ext cx="9144000" cy="971550"/>
          </a:xfrm>
          <a:prstGeom prst="rect">
            <a:avLst/>
          </a:prstGeom>
          <a:gradFill>
            <a:gsLst>
              <a:gs pos="0">
                <a:srgbClr val="B5D2EC"/>
              </a:gs>
              <a:gs pos="100000">
                <a:srgbClr val="0070C0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BA9D59F-B8F1-7A39-CC75-4E74CED14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000" y="5996443"/>
            <a:ext cx="2638418" cy="7536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9">
            <a:extLst>
              <a:ext uri="{FF2B5EF4-FFF2-40B4-BE49-F238E27FC236}">
                <a16:creationId xmlns:a16="http://schemas.microsoft.com/office/drawing/2014/main" id="{B687886B-2593-AE2A-749B-D3AD40E42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025" y="6120894"/>
            <a:ext cx="2546777" cy="581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Prostokąt 9">
            <a:extLst>
              <a:ext uri="{FF2B5EF4-FFF2-40B4-BE49-F238E27FC236}">
                <a16:creationId xmlns:a16="http://schemas.microsoft.com/office/drawing/2014/main" id="{CEE2F89C-0AD5-CE0C-A4D9-DFEF51C68401}"/>
              </a:ext>
            </a:extLst>
          </p:cNvPr>
          <p:cNvSpPr/>
          <p:nvPr/>
        </p:nvSpPr>
        <p:spPr>
          <a:xfrm>
            <a:off x="1522412" y="5227607"/>
            <a:ext cx="9144000" cy="71669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" name="Obraz 11">
            <a:extLst>
              <a:ext uri="{FF2B5EF4-FFF2-40B4-BE49-F238E27FC236}">
                <a16:creationId xmlns:a16="http://schemas.microsoft.com/office/drawing/2014/main" id="{7BC2F0CC-85C1-67E1-6000-4B3CB69F3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154" y="5266514"/>
            <a:ext cx="2228850" cy="6206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az 12">
            <a:extLst>
              <a:ext uri="{FF2B5EF4-FFF2-40B4-BE49-F238E27FC236}">
                <a16:creationId xmlns:a16="http://schemas.microsoft.com/office/drawing/2014/main" id="{DB42BFAA-8064-2256-3614-A7F7DD662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082" y="5271973"/>
            <a:ext cx="1248018" cy="5638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az 13">
            <a:extLst>
              <a:ext uri="{FF2B5EF4-FFF2-40B4-BE49-F238E27FC236}">
                <a16:creationId xmlns:a16="http://schemas.microsoft.com/office/drawing/2014/main" id="{88477508-6AAB-EBCF-C0E7-6C8BDFADF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1276" y="5252844"/>
            <a:ext cx="626263" cy="5898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pole tekstowe 11">
            <a:extLst>
              <a:ext uri="{FF2B5EF4-FFF2-40B4-BE49-F238E27FC236}">
                <a16:creationId xmlns:a16="http://schemas.microsoft.com/office/drawing/2014/main" id="{3B665EE7-96B2-1424-3870-65EA78AA658D}"/>
              </a:ext>
            </a:extLst>
          </p:cNvPr>
          <p:cNvSpPr txBox="1"/>
          <p:nvPr/>
        </p:nvSpPr>
        <p:spPr>
          <a:xfrm>
            <a:off x="8668283" y="4739884"/>
            <a:ext cx="179493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350" b="1" kern="0" dirty="0">
                <a:solidFill>
                  <a:srgbClr val="0E2C8E"/>
                </a:solidFill>
                <a:latin typeface="Calibri"/>
              </a:rPr>
              <a:t>M3W4-M01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6"/>
                </a:solidFill>
              </a:rPr>
              <a:t>COPYRIGHT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THE USE OF IMAGES OR VIDEOS TAKEN FROM THE WEB WITHOUT THE CONSENT OF THE OWNER OR THE PERSONS DIRECTLY INVOLVED CAN LEAD TO SERIOUS CONSEQUENCES</a:t>
            </a:r>
          </a:p>
          <a:p>
            <a:r>
              <a:rPr lang="it-IT" dirty="0"/>
              <a:t>INFORM YOURSELF BEFORE PUBLISHING ANYTHING THAT DOES NOT COMPLY WITH THE PREVIOUS POINT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47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TIPS ON CORRECT USE OF THE INTERNET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5900" y="1988840"/>
            <a:ext cx="4248472" cy="3672407"/>
          </a:xfrm>
          <a:prstGeom prst="rect">
            <a:avLst/>
          </a:prstGeom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/>
              <a:t>NOT PROVIDING TOO MUCH PERSONAL INFORMATION </a:t>
            </a:r>
          </a:p>
          <a:p>
            <a:r>
              <a:rPr lang="it-IT" dirty="0"/>
              <a:t>USE DIFFERENT PASSWORDS FOR EACH SERVICE</a:t>
            </a:r>
          </a:p>
          <a:p>
            <a:r>
              <a:rPr lang="it-IT" dirty="0"/>
              <a:t>UPDATE YOUR TOOLS</a:t>
            </a:r>
          </a:p>
          <a:p>
            <a:r>
              <a:rPr lang="it-IT" dirty="0"/>
              <a:t>ONLY TRUST OFFICIAL WEBSITES AND APP STORES TO DOWNLOAD MATERIAL</a:t>
            </a:r>
          </a:p>
        </p:txBody>
      </p:sp>
    </p:spTree>
    <p:extLst>
      <p:ext uri="{BB962C8B-B14F-4D97-AF65-F5344CB8AC3E}">
        <p14:creationId xmlns:p14="http://schemas.microsoft.com/office/powerpoint/2010/main" val="28549943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2181713" y="2967335"/>
            <a:ext cx="7825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FIRST DEFENCE IS YOU!!!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C64DD86-8FF3-7000-E7FF-684599D2F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287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85000">
              <a:srgbClr val="00B0F0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2239E0CE-4152-7A10-10F1-EA6DF89A3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080" y="1795416"/>
            <a:ext cx="3846926" cy="8789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az 3">
            <a:extLst>
              <a:ext uri="{FF2B5EF4-FFF2-40B4-BE49-F238E27FC236}">
                <a16:creationId xmlns:a16="http://schemas.microsoft.com/office/drawing/2014/main" id="{8293834F-2FF0-FE4B-0EF4-22803926B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327" y="1787058"/>
            <a:ext cx="3343274" cy="9549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rostokąt 5">
            <a:extLst>
              <a:ext uri="{FF2B5EF4-FFF2-40B4-BE49-F238E27FC236}">
                <a16:creationId xmlns:a16="http://schemas.microsoft.com/office/drawing/2014/main" id="{B9F21586-8B31-F54A-D0FE-CCEBFC49BC5F}"/>
              </a:ext>
            </a:extLst>
          </p:cNvPr>
          <p:cNvSpPr/>
          <p:nvPr/>
        </p:nvSpPr>
        <p:spPr>
          <a:xfrm>
            <a:off x="-26268" y="3943350"/>
            <a:ext cx="12241360" cy="103716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4A36C003-157B-E402-E22C-B7B167B33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77" y="4017700"/>
            <a:ext cx="2975338" cy="8285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9">
            <a:extLst>
              <a:ext uri="{FF2B5EF4-FFF2-40B4-BE49-F238E27FC236}">
                <a16:creationId xmlns:a16="http://schemas.microsoft.com/office/drawing/2014/main" id="{B3A7B699-1891-B1FC-BE67-FC19FFD96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807" y="4069190"/>
            <a:ext cx="1761737" cy="79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10">
            <a:extLst>
              <a:ext uri="{FF2B5EF4-FFF2-40B4-BE49-F238E27FC236}">
                <a16:creationId xmlns:a16="http://schemas.microsoft.com/office/drawing/2014/main" id="{142E3000-A354-9546-AD04-CFC1E2383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412" y="4038146"/>
            <a:ext cx="885998" cy="8950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/>
              <a:t>Internet and its dangers </a:t>
            </a:r>
          </a:p>
        </p:txBody>
      </p:sp>
      <p:pic>
        <p:nvPicPr>
          <p:cNvPr id="3" name="Immagine 2" descr="UltraSoC_&lt;strong&gt;cybersecurity&lt;/strong&gt; - Electronics-Lab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042"/>
            <a:ext cx="12188824" cy="6819957"/>
          </a:xfrm>
          <a:prstGeom prst="rect">
            <a:avLst/>
          </a:prstGeom>
          <a:gradFill>
            <a:gsLst>
              <a:gs pos="0">
                <a:schemeClr val="bg2">
                  <a:tint val="100000"/>
                  <a:shade val="0"/>
                  <a:satMod val="100000"/>
                </a:schemeClr>
              </a:gs>
              <a:gs pos="85000">
                <a:schemeClr val="bg2">
                  <a:tint val="100000"/>
                  <a:shade val="30000"/>
                  <a:satMod val="100000"/>
                </a:schemeClr>
              </a:gs>
              <a:gs pos="100000">
                <a:schemeClr val="bg2">
                  <a:shade val="60000"/>
                  <a:satMod val="100000"/>
                </a:schemeClr>
              </a:gs>
            </a:gsLst>
            <a:lin ang="3600000" scaled="0"/>
          </a:gradFill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accent2"/>
                </a:solidFill>
              </a:rPr>
              <a:t>CONSCIOUS USE OF THE NETWORK </a:t>
            </a:r>
          </a:p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:a14="http://schemas.microsoft.com/office/drawing/2010/main" xmlns="">
      <p:transition spd="med">
        <p:fade/>
        <p:sndAc>
          <p:endSnd/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ARGUMENTS: </a:t>
            </a:r>
          </a:p>
        </p:txBody>
      </p:sp>
      <p:pic>
        <p:nvPicPr>
          <p:cNvPr id="2" name="Immagine 1" descr="Come vivremmo se non ci fosse &lt;strong&gt;internet&lt;/strong&gt;? • Filosofia Digital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41" y="3924901"/>
            <a:ext cx="5461584" cy="288431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596900"/>
          </a:effectLst>
        </p:spPr>
      </p:pic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it-IT" dirty="0"/>
              <a:t>What is the Internet and why can it be dangerous?</a:t>
            </a:r>
          </a:p>
          <a:p>
            <a:pPr rtl="0"/>
            <a:r>
              <a:rPr lang="it-IT" dirty="0"/>
              <a:t>The daily risks we expose ourselves to (social media, e-mail, blogs, etc.).</a:t>
            </a:r>
          </a:p>
          <a:p>
            <a:pPr rtl="0"/>
            <a:r>
              <a:rPr lang="it-IT" dirty="0"/>
              <a:t>Common and most dangerous attacks</a:t>
            </a:r>
          </a:p>
          <a:p>
            <a:pPr rtl="0"/>
            <a:r>
              <a:rPr lang="it-IT" dirty="0"/>
              <a:t>Privacy and copyright</a:t>
            </a:r>
          </a:p>
          <a:p>
            <a:pPr rtl="0"/>
            <a:endParaRPr lang="it-IT" dirty="0"/>
          </a:p>
        </p:txBody>
      </p:sp>
      <p:pic>
        <p:nvPicPr>
          <p:cNvPr id="3" name="Obraz 1">
            <a:extLst>
              <a:ext uri="{FF2B5EF4-FFF2-40B4-BE49-F238E27FC236}">
                <a16:creationId xmlns:a16="http://schemas.microsoft.com/office/drawing/2014/main" id="{786FD9EB-616F-D6E4-9243-154187DE6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egli &lt;strong&gt;hacker&lt;/strong&gt; hanno &quot;bucato&quot; l'autenticazione a due fattor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4581128"/>
            <a:ext cx="4023797" cy="209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THE INTERNET AND ITS RISKS 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The Internet is the global connection of the world</a:t>
            </a:r>
          </a:p>
          <a:p>
            <a:r>
              <a:rPr lang="it-IT" dirty="0"/>
              <a:t>Web browsers, mail, chat and social networks allow us to search, communicate and express ourselves with anyone who uses the net.</a:t>
            </a:r>
          </a:p>
          <a:p>
            <a:r>
              <a:rPr lang="it-IT" dirty="0"/>
              <a:t>All the information we put on the web will stay there forever.</a:t>
            </a:r>
          </a:p>
          <a:p>
            <a:r>
              <a:rPr lang="it-IT" dirty="0"/>
              <a:t>You should always THINK before posting personal information on the network.</a:t>
            </a:r>
          </a:p>
          <a:p>
            <a:endParaRPr lang="it-IT" dirty="0"/>
          </a:p>
        </p:txBody>
      </p:sp>
      <p:pic>
        <p:nvPicPr>
          <p:cNvPr id="9" name="Immagine 8" descr="Cyberbullying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4797151"/>
            <a:ext cx="4154810" cy="1878283"/>
          </a:xfrm>
          <a:prstGeom prst="rect">
            <a:avLst/>
          </a:prstGeom>
        </p:spPr>
      </p:pic>
      <p:pic>
        <p:nvPicPr>
          <p:cNvPr id="4" name="Obraz 1">
            <a:extLst>
              <a:ext uri="{FF2B5EF4-FFF2-40B4-BE49-F238E27FC236}">
                <a16:creationId xmlns:a16="http://schemas.microsoft.com/office/drawing/2014/main" id="{7BF41376-7C9D-2CAF-5CCE-90D0CC290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RISKS AND ATTACKS ON THE WEB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it-IT" dirty="0"/>
              <a:t>Sharing personal information </a:t>
            </a:r>
          </a:p>
          <a:p>
            <a:pPr rtl="0"/>
            <a:r>
              <a:rPr lang="it-IT" dirty="0"/>
              <a:t>Cyber attacks : Phishing , Viruses , Spamming, Social engineering</a:t>
            </a:r>
          </a:p>
          <a:p>
            <a:pPr rtl="0"/>
            <a:r>
              <a:rPr lang="it-IT" dirty="0"/>
              <a:t>Lack of awareness in the daily use of web tools (Browser, links, social networks)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308" y="908720"/>
            <a:ext cx="6912768" cy="592789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innerShdw blurRad="876300" dir="16800000">
              <a:prstClr val="black">
                <a:alpha val="24000"/>
              </a:prstClr>
            </a:innerShdw>
            <a:softEdge rad="25400"/>
          </a:effectLst>
        </p:spPr>
      </p:pic>
      <p:pic>
        <p:nvPicPr>
          <p:cNvPr id="4" name="Obraz 1">
            <a:extLst>
              <a:ext uri="{FF2B5EF4-FFF2-40B4-BE49-F238E27FC236}">
                <a16:creationId xmlns:a16="http://schemas.microsoft.com/office/drawing/2014/main" id="{08851A93-40F6-6065-2385-271C89310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bg2">
                <a:tint val="100000"/>
                <a:shade val="0"/>
                <a:satMod val="100000"/>
                <a:alpha val="83000"/>
                <a:lumMod val="43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est &lt;strong&gt;Password&lt;/strong&gt; Recovery Software for Windows 10, 8 and 7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  <a14:imgEffect>
                      <a14:brightnessContrast bright="14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274637"/>
            <a:ext cx="3911230" cy="1712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r="5400000" sy="-100000" algn="bl" rotWithShape="0"/>
            <a:softEdge rad="635000"/>
          </a:effec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NETWORK PROTECTION </a:t>
            </a:r>
          </a:p>
        </p:txBody>
      </p:sp>
      <p:pic>
        <p:nvPicPr>
          <p:cNvPr id="5" name="Immagine 4" descr="La &lt;strong&gt;password&lt;/strong&gt; che non sai di sapere - Wired.i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5362414"/>
            <a:ext cx="2952328" cy="1232433"/>
          </a:xfrm>
          <a:prstGeom prst="rect">
            <a:avLst/>
          </a:prstGeom>
          <a:effectLst>
            <a:outerShdw blurRad="101600" dist="50800" dir="5400000" algn="ctr" rotWithShape="0">
              <a:srgbClr val="000000">
                <a:alpha val="99000"/>
              </a:srgbClr>
            </a:outerShdw>
            <a:softEdge rad="215900"/>
          </a:effec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218883" y="1628800"/>
            <a:ext cx="10360501" cy="4536504"/>
          </a:xfrm>
        </p:spPr>
        <p:txBody>
          <a:bodyPr>
            <a:normAutofit/>
          </a:bodyPr>
          <a:lstStyle/>
          <a:p>
            <a:r>
              <a:rPr lang="it-IT" dirty="0"/>
              <a:t>The first protection is PREVENTION (updates, backups, strong passwords).</a:t>
            </a:r>
          </a:p>
          <a:p>
            <a:r>
              <a:rPr lang="it-IT" dirty="0"/>
              <a:t>Protecting our data and the tools we use to surf the Internet is the first step to using it safely and consciously. </a:t>
            </a:r>
          </a:p>
          <a:p>
            <a:r>
              <a:rPr lang="it-IT" dirty="0"/>
              <a:t>Do not click on ads or links promising easy money or free products</a:t>
            </a:r>
          </a:p>
          <a:p>
            <a:r>
              <a:rPr lang="it-IT" dirty="0"/>
              <a:t>Only browse and download online from trusted sources (HTTPS, official sites, etc.). 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6" name="Immagine 5" descr="Whatsapp e Telegram, attacco &lt;strong&gt;hacker&lt;/strong&gt; manipola foto, video e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65" y="5279605"/>
            <a:ext cx="1977355" cy="1398052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7" name="Obraz 1">
            <a:extLst>
              <a:ext uri="{FF2B5EF4-FFF2-40B4-BE49-F238E27FC236}">
                <a16:creationId xmlns:a16="http://schemas.microsoft.com/office/drawing/2014/main" id="{8E68487D-D531-5441-5C8B-AC5D061B57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771080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ONLINE INFORMATION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Safe :</a:t>
            </a:r>
            <a:r>
              <a:rPr lang="it-IT" dirty="0"/>
              <a:t>)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Websites using HTTPS protocol</a:t>
            </a:r>
          </a:p>
          <a:p>
            <a:r>
              <a:rPr lang="it-IT" dirty="0"/>
              <a:t>Complex PASSWORDs with special symbols</a:t>
            </a:r>
          </a:p>
          <a:p>
            <a:r>
              <a:rPr lang="it-IT" dirty="0"/>
              <a:t>Acting with awareness and respect towards others (social media, blogs...)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>
                <a:solidFill>
                  <a:schemeClr val="accent5"/>
                </a:solidFill>
              </a:rPr>
              <a:t>NOT safe :</a:t>
            </a:r>
            <a:r>
              <a:rPr lang="it-IT" dirty="0"/>
              <a:t>( 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/>
              <a:t>Websites that do NOT use the HTTPS protocol</a:t>
            </a:r>
          </a:p>
          <a:p>
            <a:r>
              <a:rPr lang="it-IT" dirty="0"/>
              <a:t>DO NOT share your credentials with anyone!</a:t>
            </a:r>
          </a:p>
          <a:p>
            <a:r>
              <a:rPr lang="it-IT" dirty="0"/>
              <a:t>IGNORE software and antivirus updates</a:t>
            </a:r>
          </a:p>
          <a:p>
            <a:endParaRPr lang="it-IT" dirty="0"/>
          </a:p>
        </p:txBody>
      </p:sp>
      <p:pic>
        <p:nvPicPr>
          <p:cNvPr id="7" name="Obraz 1">
            <a:extLst>
              <a:ext uri="{FF2B5EF4-FFF2-40B4-BE49-F238E27FC236}">
                <a16:creationId xmlns:a16="http://schemas.microsoft.com/office/drawing/2014/main" id="{99272727-06AC-D68B-F32A-3B81BC544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058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                  HTTP HTTPS </a:t>
            </a:r>
            <a:endParaRPr lang="it-IT" dirty="0"/>
          </a:p>
        </p:txBody>
      </p:sp>
      <p:pic>
        <p:nvPicPr>
          <p:cNvPr id="11" name="Segnaposto contenuto 10" descr="File:Antu emblem-&lt;strong&gt;locked&lt;/strong&gt;.svg - Wikimedia Common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1739079"/>
            <a:ext cx="4465637" cy="4465637"/>
          </a:xfrm>
        </p:spPr>
      </p:pic>
      <p:pic>
        <p:nvPicPr>
          <p:cNvPr id="12" name="Segnaposto contenuto 11" descr="File:Antu emblem-&lt;strong&gt;unlocked&lt;/strong&gt;.svg - Wikimedia Commons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33" y="1714481"/>
            <a:ext cx="4465637" cy="4465637"/>
          </a:xfrm>
        </p:spPr>
      </p:pic>
      <p:sp>
        <p:nvSpPr>
          <p:cNvPr id="14" name="CasellaDiTesto 13"/>
          <p:cNvSpPr txBox="1"/>
          <p:nvPr/>
        </p:nvSpPr>
        <p:spPr>
          <a:xfrm>
            <a:off x="1845940" y="2132856"/>
            <a:ext cx="381642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   PROTOCOL IN THE CLEAR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dirty="0"/>
              <a:t>HTTP does not provide for any encryption or authentication, so data travel in the clear and are potentially intercepted by anyone;</a:t>
            </a:r>
          </a:p>
          <a:p>
            <a:endParaRPr lang="it-IT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dirty="0"/>
              <a:t>It is NOT appropriate if the site contains sensitive information (login screens, payment windows with credit card data entry, etc.).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/>
          </a:p>
          <a:p>
            <a:endParaRPr lang="it-IT" sz="28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174532" y="2132856"/>
            <a:ext cx="3744416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>
                <a:solidFill>
                  <a:srgbClr val="AFC34D"/>
                </a:solidFill>
              </a:rPr>
              <a:t> SECURE PROTOCOL</a:t>
            </a:r>
          </a:p>
          <a:p>
            <a:pPr lvl="0"/>
            <a:endParaRPr lang="it-IT">
              <a:solidFill>
                <a:srgbClr val="AFC34D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1900">
                <a:solidFill>
                  <a:prstClr val="white"/>
                </a:solidFill>
              </a:rPr>
              <a:t>Encrypted protocol, i.e. it is difficult to intercept from the outside (avoiding cases of potential SNIFFING of the connection);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1900">
              <a:solidFill>
                <a:prstClr val="white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1900">
                <a:solidFill>
                  <a:prstClr val="white"/>
                </a:solidFill>
              </a:rPr>
              <a:t>It includes various types of certificate, which attest to the veracity of the site in the user's browser (thus avoiding the risk of phishing);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39439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it-IT" sz="5000" dirty="0">
                <a:solidFill>
                  <a:srgbClr val="FFFF00"/>
                </a:solidFill>
              </a:rPr>
              <a:t>PRIVACY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PRIVACY IS A FUNDAMENTAL RIGHT FOR EVERYONE!</a:t>
            </a:r>
          </a:p>
          <a:p>
            <a:r>
              <a:rPr lang="it-IT" dirty="0"/>
              <a:t>LAW 196/2003 GDPR EUROPEAN PROTECTION </a:t>
            </a:r>
          </a:p>
          <a:p>
            <a:r>
              <a:rPr lang="it-IT" dirty="0"/>
              <a:t>ALWAYS PAY CLOSE ATTENTION TO THE CONDITIONS YOU ACCEPT WHEN SUBSCRIBING TO A SERVICE</a:t>
            </a:r>
          </a:p>
          <a:p>
            <a:r>
              <a:rPr lang="it-IT" dirty="0"/>
              <a:t>TIPS: COMPLEX PASSWORDS, DIFFERENT PASSWORDS FOR EACH APP OR SERVICE USED, TWO-FACTOR AUTHENTICATION (E.G. TOKEN OR BIOMETRIC UNLOCKING) </a:t>
            </a:r>
          </a:p>
        </p:txBody>
      </p:sp>
      <p:pic>
        <p:nvPicPr>
          <p:cNvPr id="4" name="Obraz 1">
            <a:extLst>
              <a:ext uri="{FF2B5EF4-FFF2-40B4-BE49-F238E27FC236}">
                <a16:creationId xmlns:a16="http://schemas.microsoft.com/office/drawing/2014/main" id="{5F6393F9-D9C0-5172-98E8-902A04343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cnologi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37_TF02787990.potx" id="{498C47A6-4F7F-4A21-A47B-45258853BE3D}" vid="{26A642C0-B31C-44AA-8A27-2CBE4AFBB4A0}"/>
    </a:ext>
  </a:extLst>
</a:theme>
</file>

<file path=ppt/theme/theme2.xml><?xml version="1.0" encoding="utf-8"?>
<a:theme xmlns:a="http://schemas.openxmlformats.org/drawingml/2006/main" name="Tema di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linee di circuito triple (widescreen)</Template>
  <TotalTime>1</TotalTime>
  <Words>526</Words>
  <Application>Microsoft Office PowerPoint</Application>
  <PresentationFormat>Custom</PresentationFormat>
  <Paragraphs>67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Tecnologia 16x9</vt:lpstr>
      <vt:lpstr>INTERNET AND ITS DANGERS</vt:lpstr>
      <vt:lpstr>Internet and its dangers </vt:lpstr>
      <vt:lpstr>ARGUMENTS: </vt:lpstr>
      <vt:lpstr>THE INTERNET AND ITS RISKS </vt:lpstr>
      <vt:lpstr>RISKS AND ATTACKS ON THE WEB </vt:lpstr>
      <vt:lpstr>NETWORK PROTECTION </vt:lpstr>
      <vt:lpstr>ONLINE INFORMATION </vt:lpstr>
      <vt:lpstr>                  HTTP HTTPS </vt:lpstr>
      <vt:lpstr>PRIVACY</vt:lpstr>
      <vt:lpstr>COPYRIGHT</vt:lpstr>
      <vt:lpstr>TIPS ON CORRECT USE OF THE INTERNET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e i suoi pericoli</dc:title>
  <dc:creator>Carmelo</dc:creator>
  <cp:lastModifiedBy>Gumienniak, Agata</cp:lastModifiedBy>
  <cp:revision>32</cp:revision>
  <dcterms:created xsi:type="dcterms:W3CDTF">2021-07-29T13:42:04Z</dcterms:created>
  <dcterms:modified xsi:type="dcterms:W3CDTF">2023-08-23T13:41:20Z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