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</p:sldIdLst>
  <p:sldSz cx="9753600" cy="7315200"/>
  <p:notesSz cx="6858000" cy="9144000"/>
  <p:embeddedFontLs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Roboto Bold" panose="020B0604020202020204" charset="0"/>
      <p:regular r:id="rId63"/>
    </p:embeddedFont>
    <p:embeddedFont>
      <p:font typeface="Roboto Italics" panose="020B0604020202020204" charset="0"/>
      <p:regular r:id="rId64"/>
    </p:embeddedFont>
    <p:embeddedFont>
      <p:font typeface="Roboto" panose="020B0604020202020204" charset="0"/>
      <p:regular r:id="rId65"/>
      <p:bold r:id="rId66"/>
      <p:italic r:id="rId67"/>
      <p:boldItalic r:id="rId68"/>
    </p:embeddedFont>
    <p:embeddedFont>
      <p:font typeface="Open Sans Bold" panose="020B0604020202020204" charset="0"/>
      <p:regular r:id="rId6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80" d="100"/>
          <a:sy n="80" d="100"/>
        </p:scale>
        <p:origin x="1470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3.sv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ages/create/?ref_type=hc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1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32.png"/><Relationship Id="rId4" Type="http://schemas.openxmlformats.org/officeDocument/2006/relationships/image" Target="../media/image4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12" Type="http://schemas.openxmlformats.org/officeDocument/2006/relationships/image" Target="../media/image60.svg"/><Relationship Id="rId2" Type="http://schemas.openxmlformats.org/officeDocument/2006/relationships/image" Target="../media/image4.png"/><Relationship Id="rId16" Type="http://schemas.openxmlformats.org/officeDocument/2006/relationships/image" Target="../media/image6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11" Type="http://schemas.openxmlformats.org/officeDocument/2006/relationships/image" Target="../media/image40.png"/><Relationship Id="rId5" Type="http://schemas.openxmlformats.org/officeDocument/2006/relationships/image" Target="../media/image38.png"/><Relationship Id="rId15" Type="http://schemas.openxmlformats.org/officeDocument/2006/relationships/image" Target="../media/image42.png"/><Relationship Id="rId10" Type="http://schemas.openxmlformats.org/officeDocument/2006/relationships/image" Target="../media/image45.svg"/><Relationship Id="rId4" Type="http://schemas.openxmlformats.org/officeDocument/2006/relationships/image" Target="../media/image54.svg"/><Relationship Id="rId9" Type="http://schemas.openxmlformats.org/officeDocument/2006/relationships/image" Target="../media/image32.png"/><Relationship Id="rId14" Type="http://schemas.openxmlformats.org/officeDocument/2006/relationships/image" Target="../media/image62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svg"/><Relationship Id="rId5" Type="http://schemas.openxmlformats.org/officeDocument/2006/relationships/image" Target="../media/image56.png"/><Relationship Id="rId4" Type="http://schemas.openxmlformats.org/officeDocument/2006/relationships/image" Target="../media/image82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86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svg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4.pn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svg"/><Relationship Id="rId5" Type="http://schemas.openxmlformats.org/officeDocument/2006/relationships/image" Target="../media/image67.png"/><Relationship Id="rId4" Type="http://schemas.openxmlformats.org/officeDocument/2006/relationships/image" Target="../media/image97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svg"/><Relationship Id="rId5" Type="http://schemas.openxmlformats.org/officeDocument/2006/relationships/image" Target="../media/image69.png"/><Relationship Id="rId4" Type="http://schemas.openxmlformats.org/officeDocument/2006/relationships/image" Target="../media/image101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svg"/><Relationship Id="rId5" Type="http://schemas.openxmlformats.org/officeDocument/2006/relationships/image" Target="../media/image71.png"/><Relationship Id="rId4" Type="http://schemas.openxmlformats.org/officeDocument/2006/relationships/image" Target="../media/image105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svg"/><Relationship Id="rId5" Type="http://schemas.openxmlformats.org/officeDocument/2006/relationships/image" Target="../media/image73.png"/><Relationship Id="rId4" Type="http://schemas.openxmlformats.org/officeDocument/2006/relationships/image" Target="../media/image109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svg"/><Relationship Id="rId5" Type="http://schemas.openxmlformats.org/officeDocument/2006/relationships/image" Target="../media/image75.png"/><Relationship Id="rId4" Type="http://schemas.openxmlformats.org/officeDocument/2006/relationships/image" Target="../media/image113.sv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svg"/><Relationship Id="rId5" Type="http://schemas.openxmlformats.org/officeDocument/2006/relationships/image" Target="../media/image77.png"/><Relationship Id="rId4" Type="http://schemas.openxmlformats.org/officeDocument/2006/relationships/image" Target="../media/image117.sv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svg"/><Relationship Id="rId5" Type="http://schemas.openxmlformats.org/officeDocument/2006/relationships/image" Target="../media/image7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45136" y="2512287"/>
            <a:ext cx="7132320" cy="608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3"/>
              </a:lnSpc>
            </a:pPr>
            <a:r>
              <a:rPr lang="pl-PL" sz="4299" spc="-172" dirty="0">
                <a:solidFill>
                  <a:srgbClr val="0E2C8E"/>
                </a:solidFill>
                <a:latin typeface="Roboto Bold"/>
              </a:rPr>
              <a:t>ONLINE </a:t>
            </a:r>
            <a:r>
              <a:rPr lang="en-US" sz="4299" spc="-172" dirty="0">
                <a:solidFill>
                  <a:srgbClr val="0E2C8E"/>
                </a:solidFill>
                <a:latin typeface="Roboto Bold"/>
              </a:rPr>
              <a:t>STORYTELLING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98624" y="4054656"/>
            <a:ext cx="7315200" cy="775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6"/>
              </a:lnSpc>
            </a:pPr>
            <a:r>
              <a:rPr lang="en-US" sz="2600" spc="-104" dirty="0">
                <a:solidFill>
                  <a:srgbClr val="0E2C8E"/>
                </a:solidFill>
                <a:latin typeface="Roboto Bold"/>
              </a:rPr>
              <a:t>Blogs and social networks part 1. - Technical aspects of setting up and running profiles</a:t>
            </a:r>
          </a:p>
        </p:txBody>
      </p:sp>
      <p:sp>
        <p:nvSpPr>
          <p:cNvPr id="5" name="Freeform 5"/>
          <p:cNvSpPr/>
          <p:nvPr/>
        </p:nvSpPr>
        <p:spPr>
          <a:xfrm>
            <a:off x="0" y="6321024"/>
            <a:ext cx="9753600" cy="1036416"/>
          </a:xfrm>
          <a:custGeom>
            <a:avLst/>
            <a:gdLst/>
            <a:ahLst/>
            <a:cxnLst/>
            <a:rect l="l" t="t" r="r" b="b"/>
            <a:pathLst>
              <a:path w="9753600" h="1036416">
                <a:moveTo>
                  <a:pt x="0" y="0"/>
                </a:moveTo>
                <a:lnTo>
                  <a:pt x="9753600" y="0"/>
                </a:lnTo>
                <a:lnTo>
                  <a:pt x="9753600" y="1036416"/>
                </a:lnTo>
                <a:lnTo>
                  <a:pt x="0" y="10364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599488" y="6396288"/>
            <a:ext cx="2814336" cy="803712"/>
          </a:xfrm>
          <a:custGeom>
            <a:avLst/>
            <a:gdLst/>
            <a:ahLst/>
            <a:cxnLst/>
            <a:rect l="l" t="t" r="r" b="b"/>
            <a:pathLst>
              <a:path w="2814336" h="803712">
                <a:moveTo>
                  <a:pt x="0" y="0"/>
                </a:moveTo>
                <a:lnTo>
                  <a:pt x="2814336" y="0"/>
                </a:lnTo>
                <a:lnTo>
                  <a:pt x="2814336" y="803712"/>
                </a:lnTo>
                <a:lnTo>
                  <a:pt x="0" y="8037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1" b="-11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93088" y="6528768"/>
            <a:ext cx="2716416" cy="620544"/>
          </a:xfrm>
          <a:custGeom>
            <a:avLst/>
            <a:gdLst/>
            <a:ahLst/>
            <a:cxnLst/>
            <a:rect l="l" t="t" r="r" b="b"/>
            <a:pathLst>
              <a:path w="2716416" h="620544">
                <a:moveTo>
                  <a:pt x="0" y="0"/>
                </a:moveTo>
                <a:lnTo>
                  <a:pt x="2716416" y="0"/>
                </a:lnTo>
                <a:lnTo>
                  <a:pt x="2716416" y="620544"/>
                </a:lnTo>
                <a:lnTo>
                  <a:pt x="0" y="6205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" b="-6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5576064"/>
            <a:ext cx="9753600" cy="764544"/>
          </a:xfrm>
          <a:custGeom>
            <a:avLst/>
            <a:gdLst/>
            <a:ahLst/>
            <a:cxnLst/>
            <a:rect l="l" t="t" r="r" b="b"/>
            <a:pathLst>
              <a:path w="9753600" h="764544">
                <a:moveTo>
                  <a:pt x="0" y="0"/>
                </a:moveTo>
                <a:lnTo>
                  <a:pt x="9753600" y="0"/>
                </a:lnTo>
                <a:lnTo>
                  <a:pt x="9753600" y="764544"/>
                </a:lnTo>
                <a:lnTo>
                  <a:pt x="0" y="7645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51840" y="5617536"/>
            <a:ext cx="2377344" cy="662016"/>
          </a:xfrm>
          <a:custGeom>
            <a:avLst/>
            <a:gdLst/>
            <a:ahLst/>
            <a:cxnLst/>
            <a:rect l="l" t="t" r="r" b="b"/>
            <a:pathLst>
              <a:path w="2377344" h="662016">
                <a:moveTo>
                  <a:pt x="0" y="0"/>
                </a:moveTo>
                <a:lnTo>
                  <a:pt x="2377344" y="0"/>
                </a:lnTo>
                <a:lnTo>
                  <a:pt x="2377344" y="662016"/>
                </a:lnTo>
                <a:lnTo>
                  <a:pt x="0" y="6620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9" b="-1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037568" y="5623296"/>
            <a:ext cx="1331328" cy="601344"/>
          </a:xfrm>
          <a:custGeom>
            <a:avLst/>
            <a:gdLst/>
            <a:ahLst/>
            <a:cxnLst/>
            <a:rect l="l" t="t" r="r" b="b"/>
            <a:pathLst>
              <a:path w="1331328" h="601344">
                <a:moveTo>
                  <a:pt x="0" y="0"/>
                </a:moveTo>
                <a:lnTo>
                  <a:pt x="1331328" y="0"/>
                </a:lnTo>
                <a:lnTo>
                  <a:pt x="1331328" y="601344"/>
                </a:lnTo>
                <a:lnTo>
                  <a:pt x="0" y="6013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5" b="-15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542720" y="5602944"/>
            <a:ext cx="668160" cy="629376"/>
          </a:xfrm>
          <a:custGeom>
            <a:avLst/>
            <a:gdLst/>
            <a:ahLst/>
            <a:cxnLst/>
            <a:rect l="l" t="t" r="r" b="b"/>
            <a:pathLst>
              <a:path w="668160" h="629376">
                <a:moveTo>
                  <a:pt x="0" y="0"/>
                </a:moveTo>
                <a:lnTo>
                  <a:pt x="668160" y="0"/>
                </a:lnTo>
                <a:lnTo>
                  <a:pt x="668160" y="629376"/>
                </a:lnTo>
                <a:lnTo>
                  <a:pt x="0" y="6293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3625" b="-3625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7691160" y="5080419"/>
            <a:ext cx="1777104" cy="22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7"/>
              </a:lnSpc>
            </a:pPr>
            <a:r>
              <a:rPr lang="en-US" sz="1439" spc="-58">
                <a:solidFill>
                  <a:srgbClr val="0E2C8E"/>
                </a:solidFill>
                <a:latin typeface="Roboto Bold"/>
              </a:rPr>
              <a:t>M3W1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269657" y="3509283"/>
            <a:ext cx="3214287" cy="3214287"/>
          </a:xfrm>
          <a:custGeom>
            <a:avLst/>
            <a:gdLst/>
            <a:ahLst/>
            <a:cxnLst/>
            <a:rect l="l" t="t" r="r" b="b"/>
            <a:pathLst>
              <a:path w="3214287" h="3214287">
                <a:moveTo>
                  <a:pt x="0" y="0"/>
                </a:moveTo>
                <a:lnTo>
                  <a:pt x="3214286" y="0"/>
                </a:lnTo>
                <a:lnTo>
                  <a:pt x="3214286" y="3214287"/>
                </a:lnTo>
                <a:lnTo>
                  <a:pt x="0" y="32142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31520" y="1657623"/>
            <a:ext cx="8290560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0"/>
              </a:lnSpc>
            </a:pPr>
            <a:r>
              <a:rPr lang="pl-PL" sz="3300" dirty="0">
                <a:solidFill>
                  <a:srgbClr val="D13282"/>
                </a:solidFill>
                <a:latin typeface="Roboto Bold"/>
              </a:rPr>
              <a:t>Instagram </a:t>
            </a:r>
            <a:r>
              <a:rPr lang="pl-PL" sz="3300" dirty="0" err="1">
                <a:solidFill>
                  <a:srgbClr val="000000"/>
                </a:solidFill>
                <a:latin typeface="Roboto"/>
              </a:rPr>
              <a:t>emerged</a:t>
            </a:r>
            <a:r>
              <a:rPr lang="pl-PL" sz="3300" dirty="0">
                <a:solidFill>
                  <a:srgbClr val="000000"/>
                </a:solidFill>
                <a:latin typeface="Roboto"/>
              </a:rPr>
              <a:t> in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3300" dirty="0">
                <a:solidFill>
                  <a:srgbClr val="D13282"/>
                </a:solidFill>
                <a:latin typeface="Roboto Bold"/>
              </a:rPr>
              <a:t>2010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pl-PL" sz="3300" dirty="0">
                <a:solidFill>
                  <a:srgbClr val="000000"/>
                </a:solidFill>
                <a:latin typeface="Roboto"/>
              </a:rPr>
              <a:t>and </a:t>
            </a:r>
            <a:r>
              <a:rPr lang="pl-PL" sz="3300" dirty="0" err="1">
                <a:solidFill>
                  <a:srgbClr val="000000"/>
                </a:solidFill>
                <a:latin typeface="Roboto"/>
              </a:rPr>
              <a:t>started</a:t>
            </a:r>
            <a:r>
              <a:rPr lang="pl-PL" sz="3300" dirty="0">
                <a:solidFill>
                  <a:srgbClr val="000000"/>
                </a:solidFill>
                <a:latin typeface="Roboto"/>
              </a:rPr>
              <a:t> the </a:t>
            </a:r>
            <a:r>
              <a:rPr lang="pl-PL" sz="3300" dirty="0" err="1">
                <a:solidFill>
                  <a:srgbClr val="000000"/>
                </a:solidFill>
                <a:latin typeface="Roboto"/>
              </a:rPr>
              <a:t>new</a:t>
            </a:r>
            <a:r>
              <a:rPr lang="pl-PL" sz="3300" dirty="0">
                <a:solidFill>
                  <a:srgbClr val="000000"/>
                </a:solidFill>
                <a:latin typeface="Roboto"/>
              </a:rPr>
              <a:t> era of </a:t>
            </a:r>
            <a:r>
              <a:rPr lang="pl-PL" sz="3300" dirty="0" err="1">
                <a:solidFill>
                  <a:srgbClr val="000000"/>
                </a:solidFill>
                <a:latin typeface="Roboto"/>
              </a:rPr>
              <a:t>picture</a:t>
            </a:r>
            <a:r>
              <a:rPr lang="pl-PL" sz="3300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3300" dirty="0" err="1">
                <a:solidFill>
                  <a:srgbClr val="000000"/>
                </a:solidFill>
                <a:latin typeface="Roboto"/>
              </a:rPr>
              <a:t>communication</a:t>
            </a:r>
            <a:endParaRPr lang="en-US" sz="3300" dirty="0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1520" y="1637699"/>
            <a:ext cx="8290560" cy="4655752"/>
          </a:xfrm>
          <a:custGeom>
            <a:avLst/>
            <a:gdLst/>
            <a:ahLst/>
            <a:cxnLst/>
            <a:rect l="l" t="t" r="r" b="b"/>
            <a:pathLst>
              <a:path w="8290560" h="4655752">
                <a:moveTo>
                  <a:pt x="0" y="0"/>
                </a:moveTo>
                <a:lnTo>
                  <a:pt x="8290560" y="0"/>
                </a:lnTo>
                <a:lnTo>
                  <a:pt x="8290560" y="4655752"/>
                </a:lnTo>
                <a:lnTo>
                  <a:pt x="0" y="46557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31520" y="6376036"/>
            <a:ext cx="8239363" cy="207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000000"/>
                </a:solidFill>
                <a:latin typeface="Roboto"/>
              </a:rPr>
              <a:t>źródło: https://www.smartinsights.com/social-media-marketing/social-media-strategy/new-global-social-media-research/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1520" y="1221773"/>
            <a:ext cx="8239363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0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Roboto"/>
              </a:rPr>
              <a:t>Global population vs. number of social media users</a:t>
            </a: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1520" y="1597444"/>
            <a:ext cx="8239363" cy="4647051"/>
          </a:xfrm>
          <a:custGeom>
            <a:avLst/>
            <a:gdLst/>
            <a:ahLst/>
            <a:cxnLst/>
            <a:rect l="l" t="t" r="r" b="b"/>
            <a:pathLst>
              <a:path w="8239363" h="4647051">
                <a:moveTo>
                  <a:pt x="0" y="0"/>
                </a:moveTo>
                <a:lnTo>
                  <a:pt x="8239363" y="0"/>
                </a:lnTo>
                <a:lnTo>
                  <a:pt x="8239363" y="4647051"/>
                </a:lnTo>
                <a:lnTo>
                  <a:pt x="0" y="46470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31520" y="6376036"/>
            <a:ext cx="8239363" cy="207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000000"/>
                </a:solidFill>
                <a:latin typeface="Roboto"/>
              </a:rPr>
              <a:t>źródło: https://www.smartinsights.com/social-media-marketing/social-media-strategy/new-global-social-media-research/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81598" y="1133894"/>
            <a:ext cx="7990404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0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Roboto"/>
              </a:rPr>
              <a:t>Most used social media platforms in the world</a:t>
            </a: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1520" y="2383430"/>
            <a:ext cx="8290560" cy="4200250"/>
          </a:xfrm>
          <a:custGeom>
            <a:avLst/>
            <a:gdLst/>
            <a:ahLst/>
            <a:cxnLst/>
            <a:rect l="l" t="t" r="r" b="b"/>
            <a:pathLst>
              <a:path w="8290560" h="4200250">
                <a:moveTo>
                  <a:pt x="0" y="0"/>
                </a:moveTo>
                <a:lnTo>
                  <a:pt x="8290560" y="0"/>
                </a:lnTo>
                <a:lnTo>
                  <a:pt x="8290560" y="4200250"/>
                </a:lnTo>
                <a:lnTo>
                  <a:pt x="0" y="42002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9782" b="-1978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31520" y="1552284"/>
            <a:ext cx="8290560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en-US" sz="3000" dirty="0">
                <a:solidFill>
                  <a:srgbClr val="1A4789"/>
                </a:solidFill>
                <a:latin typeface="Roboto Bold"/>
              </a:rPr>
              <a:t>Step 2: Facebook - setting up and maintaining a profile</a:t>
            </a: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1520" y="1461038"/>
            <a:ext cx="8290560" cy="4275955"/>
          </a:xfrm>
          <a:custGeom>
            <a:avLst/>
            <a:gdLst/>
            <a:ahLst/>
            <a:cxnLst/>
            <a:rect l="l" t="t" r="r" b="b"/>
            <a:pathLst>
              <a:path w="8290560" h="4275955">
                <a:moveTo>
                  <a:pt x="0" y="0"/>
                </a:moveTo>
                <a:lnTo>
                  <a:pt x="8290560" y="0"/>
                </a:lnTo>
                <a:lnTo>
                  <a:pt x="8290560" y="4275955"/>
                </a:lnTo>
                <a:lnTo>
                  <a:pt x="0" y="42759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813" r="-20783" b="-22364"/>
            </a:stretch>
          </a:blipFill>
        </p:spPr>
      </p:sp>
      <p:sp>
        <p:nvSpPr>
          <p:cNvPr id="4" name="Freeform 4"/>
          <p:cNvSpPr/>
          <p:nvPr/>
        </p:nvSpPr>
        <p:spPr>
          <a:xfrm rot="-1410006">
            <a:off x="4577544" y="4603728"/>
            <a:ext cx="2071807" cy="740671"/>
          </a:xfrm>
          <a:custGeom>
            <a:avLst/>
            <a:gdLst/>
            <a:ahLst/>
            <a:cxnLst/>
            <a:rect l="l" t="t" r="r" b="b"/>
            <a:pathLst>
              <a:path w="2071807" h="740671">
                <a:moveTo>
                  <a:pt x="0" y="0"/>
                </a:moveTo>
                <a:lnTo>
                  <a:pt x="2071806" y="0"/>
                </a:lnTo>
                <a:lnTo>
                  <a:pt x="2071806" y="740671"/>
                </a:lnTo>
                <a:lnTo>
                  <a:pt x="0" y="7406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31520" y="5885180"/>
            <a:ext cx="829056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50"/>
              </a:lnSpc>
              <a:spcBef>
                <a:spcPct val="0"/>
              </a:spcBef>
            </a:pPr>
            <a:r>
              <a:rPr lang="pl-PL" sz="2500" dirty="0">
                <a:solidFill>
                  <a:srgbClr val="BDD62F"/>
                </a:solidFill>
                <a:latin typeface="Roboto Bold"/>
              </a:rPr>
              <a:t>Step</a:t>
            </a:r>
            <a:r>
              <a:rPr lang="en-US" sz="2500" dirty="0">
                <a:solidFill>
                  <a:srgbClr val="BDD62F"/>
                </a:solidFill>
                <a:latin typeface="Roboto Bold"/>
              </a:rPr>
              <a:t> 1.</a:t>
            </a:r>
            <a:r>
              <a:rPr lang="en-US" sz="2500" dirty="0">
                <a:solidFill>
                  <a:srgbClr val="000000"/>
                </a:solidFill>
                <a:latin typeface="Roboto"/>
              </a:rPr>
              <a:t> Go to facebook.com and click "Create a new account."</a:t>
            </a:r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07229" y="731520"/>
            <a:ext cx="4614851" cy="5852160"/>
          </a:xfrm>
          <a:custGeom>
            <a:avLst/>
            <a:gdLst/>
            <a:ahLst/>
            <a:cxnLst/>
            <a:rect l="l" t="t" r="r" b="b"/>
            <a:pathLst>
              <a:path w="4614851" h="5852160">
                <a:moveTo>
                  <a:pt x="0" y="0"/>
                </a:moveTo>
                <a:lnTo>
                  <a:pt x="4614851" y="0"/>
                </a:lnTo>
                <a:lnTo>
                  <a:pt x="4614851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2807" t="-19301" r="-97906" b="-9650"/>
            </a:stretch>
          </a:blipFill>
        </p:spPr>
      </p:sp>
      <p:sp>
        <p:nvSpPr>
          <p:cNvPr id="4" name="Freeform 4"/>
          <p:cNvSpPr/>
          <p:nvPr/>
        </p:nvSpPr>
        <p:spPr>
          <a:xfrm rot="-379125">
            <a:off x="4077211" y="5759518"/>
            <a:ext cx="1599178" cy="571706"/>
          </a:xfrm>
          <a:custGeom>
            <a:avLst/>
            <a:gdLst/>
            <a:ahLst/>
            <a:cxnLst/>
            <a:rect l="l" t="t" r="r" b="b"/>
            <a:pathLst>
              <a:path w="1599178" h="571706">
                <a:moveTo>
                  <a:pt x="0" y="0"/>
                </a:moveTo>
                <a:lnTo>
                  <a:pt x="1599178" y="0"/>
                </a:lnTo>
                <a:lnTo>
                  <a:pt x="1599178" y="571706"/>
                </a:lnTo>
                <a:lnTo>
                  <a:pt x="0" y="5717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22016" y="1817370"/>
            <a:ext cx="3786151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19"/>
              </a:lnSpc>
              <a:spcBef>
                <a:spcPct val="0"/>
              </a:spcBef>
            </a:pPr>
            <a:r>
              <a:rPr lang="pl-PL" sz="2199" dirty="0">
                <a:solidFill>
                  <a:srgbClr val="BDD62F"/>
                </a:solidFill>
                <a:latin typeface="Roboto Bold"/>
              </a:rPr>
              <a:t>STEP</a:t>
            </a:r>
            <a:r>
              <a:rPr lang="en-US" sz="2199" dirty="0">
                <a:solidFill>
                  <a:srgbClr val="BDD62F"/>
                </a:solidFill>
                <a:latin typeface="Roboto Bold"/>
              </a:rPr>
              <a:t> 2. 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Enter your first and last name, email address or cell phone number, password, date of birth and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gender.Click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the Register option.</a:t>
            </a:r>
            <a:endParaRPr lang="pl-PL" sz="2199" dirty="0">
              <a:solidFill>
                <a:srgbClr val="000000"/>
              </a:solidFill>
              <a:latin typeface="Roboto"/>
            </a:endParaRPr>
          </a:p>
          <a:p>
            <a:pPr>
              <a:lnSpc>
                <a:spcPts val="2419"/>
              </a:lnSpc>
              <a:spcBef>
                <a:spcPct val="0"/>
              </a:spcBef>
            </a:pPr>
            <a:endParaRPr lang="en-US" sz="2199" dirty="0">
              <a:solidFill>
                <a:srgbClr val="000000"/>
              </a:solidFill>
              <a:latin typeface="Roboto"/>
            </a:endParaRPr>
          </a:p>
          <a:p>
            <a:pPr>
              <a:lnSpc>
                <a:spcPts val="2419"/>
              </a:lnSpc>
              <a:spcBef>
                <a:spcPct val="0"/>
              </a:spcBef>
            </a:pPr>
            <a:r>
              <a:rPr lang="pl-PL" sz="2199" dirty="0">
                <a:solidFill>
                  <a:srgbClr val="BDD62F"/>
                </a:solidFill>
                <a:latin typeface="Roboto Bold"/>
              </a:rPr>
              <a:t>STEP</a:t>
            </a:r>
            <a:r>
              <a:rPr lang="en-US" sz="2199" dirty="0">
                <a:solidFill>
                  <a:srgbClr val="BDD62F"/>
                </a:solidFill>
                <a:latin typeface="Roboto Bold"/>
              </a:rPr>
              <a:t> 3.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Confirm your email address or cell phone number to complete account creation.</a:t>
            </a: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346748"/>
            <a:ext cx="9753600" cy="5500279"/>
          </a:xfrm>
          <a:custGeom>
            <a:avLst/>
            <a:gdLst/>
            <a:ahLst/>
            <a:cxnLst/>
            <a:rect l="l" t="t" r="r" b="b"/>
            <a:pathLst>
              <a:path w="9753600" h="5500279">
                <a:moveTo>
                  <a:pt x="0" y="0"/>
                </a:moveTo>
                <a:lnTo>
                  <a:pt x="9753600" y="0"/>
                </a:lnTo>
                <a:lnTo>
                  <a:pt x="9753600" y="5500279"/>
                </a:lnTo>
                <a:lnTo>
                  <a:pt x="0" y="55002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337771" y="389365"/>
            <a:ext cx="684309" cy="684309"/>
          </a:xfrm>
          <a:custGeom>
            <a:avLst/>
            <a:gdLst/>
            <a:ahLst/>
            <a:cxnLst/>
            <a:rect l="l" t="t" r="r" b="b"/>
            <a:pathLst>
              <a:path w="684309" h="684309">
                <a:moveTo>
                  <a:pt x="0" y="0"/>
                </a:moveTo>
                <a:lnTo>
                  <a:pt x="684309" y="0"/>
                </a:lnTo>
                <a:lnTo>
                  <a:pt x="684309" y="684310"/>
                </a:lnTo>
                <a:lnTo>
                  <a:pt x="0" y="6843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29255" y="1971298"/>
            <a:ext cx="8695090" cy="3250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80"/>
              </a:lnSpc>
              <a:spcBef>
                <a:spcPct val="0"/>
              </a:spcBef>
            </a:pPr>
            <a:r>
              <a:rPr lang="pl-PL" sz="2800" dirty="0" err="1">
                <a:solidFill>
                  <a:srgbClr val="0E2C8E"/>
                </a:solidFill>
                <a:latin typeface="Roboto Bold"/>
              </a:rPr>
              <a:t>Creating</a:t>
            </a:r>
            <a:r>
              <a:rPr lang="pl-PL" sz="2800" dirty="0">
                <a:solidFill>
                  <a:srgbClr val="0E2C8E"/>
                </a:solidFill>
                <a:latin typeface="Roboto Bold"/>
              </a:rPr>
              <a:t> a Facebook </a:t>
            </a:r>
            <a:r>
              <a:rPr lang="pl-PL" sz="2800" dirty="0" err="1">
                <a:solidFill>
                  <a:srgbClr val="0E2C8E"/>
                </a:solidFill>
                <a:latin typeface="Roboto Bold"/>
              </a:rPr>
              <a:t>page</a:t>
            </a:r>
            <a:r>
              <a:rPr lang="en-US" sz="2800" dirty="0">
                <a:solidFill>
                  <a:srgbClr val="0E2C8E"/>
                </a:solidFill>
                <a:latin typeface="Roboto Bold"/>
              </a:rPr>
              <a:t>:</a:t>
            </a:r>
          </a:p>
          <a:p>
            <a:pPr algn="just">
              <a:lnSpc>
                <a:spcPts val="3080"/>
              </a:lnSpc>
              <a:spcBef>
                <a:spcPct val="0"/>
              </a:spcBef>
            </a:pPr>
            <a:endParaRPr lang="en-US" sz="2800" dirty="0">
              <a:solidFill>
                <a:srgbClr val="0E2C8E"/>
              </a:solidFill>
              <a:latin typeface="Roboto Bold"/>
            </a:endParaRPr>
          </a:p>
          <a:p>
            <a:pPr marL="539753" lvl="1" indent="-269876" algn="just">
              <a:lnSpc>
                <a:spcPts val="385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Roboto"/>
              </a:rPr>
              <a:t>Go to</a:t>
            </a:r>
            <a:r>
              <a:rPr lang="en-US" sz="25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00" u="sng" dirty="0">
                <a:solidFill>
                  <a:srgbClr val="000000"/>
                </a:solidFill>
                <a:latin typeface="Roboto"/>
                <a:hlinkClick r:id="rId3" tooltip="https://www.facebook.com/pages/create/?ref_type=hc"/>
              </a:rPr>
              <a:t>facebook.com/pages/create</a:t>
            </a:r>
            <a:r>
              <a:rPr lang="en-US" sz="2500" dirty="0">
                <a:solidFill>
                  <a:srgbClr val="000000"/>
                </a:solidFill>
                <a:latin typeface="Roboto"/>
              </a:rPr>
              <a:t>.</a:t>
            </a:r>
          </a:p>
          <a:p>
            <a:pPr marL="539753" lvl="1" indent="-269876" algn="just">
              <a:lnSpc>
                <a:spcPts val="3850"/>
              </a:lnSpc>
              <a:buFont typeface="Arial"/>
              <a:buChar char="•"/>
            </a:pPr>
            <a:r>
              <a:rPr lang="pl-PL" sz="2500" dirty="0" err="1">
                <a:solidFill>
                  <a:srgbClr val="000000"/>
                </a:solidFill>
                <a:latin typeface="Roboto"/>
              </a:rPr>
              <a:t>Enter</a:t>
            </a:r>
            <a:r>
              <a:rPr lang="pl-PL" sz="2500" dirty="0">
                <a:solidFill>
                  <a:srgbClr val="000000"/>
                </a:solidFill>
                <a:latin typeface="Roboto"/>
              </a:rPr>
              <a:t> the </a:t>
            </a:r>
            <a:r>
              <a:rPr lang="pl-PL" sz="2500" dirty="0" err="1">
                <a:solidFill>
                  <a:srgbClr val="000000"/>
                </a:solidFill>
                <a:latin typeface="Roboto"/>
              </a:rPr>
              <a:t>name</a:t>
            </a:r>
            <a:r>
              <a:rPr lang="pl-PL" sz="2500" dirty="0">
                <a:solidFill>
                  <a:srgbClr val="000000"/>
                </a:solidFill>
                <a:latin typeface="Roboto"/>
              </a:rPr>
              <a:t> of the </a:t>
            </a:r>
            <a:r>
              <a:rPr lang="pl-PL" sz="2500" dirty="0" err="1">
                <a:solidFill>
                  <a:srgbClr val="000000"/>
                </a:solidFill>
                <a:latin typeface="Roboto"/>
              </a:rPr>
              <a:t>page</a:t>
            </a:r>
            <a:r>
              <a:rPr lang="pl-PL" sz="2500" dirty="0">
                <a:solidFill>
                  <a:srgbClr val="000000"/>
                </a:solidFill>
                <a:latin typeface="Roboto"/>
              </a:rPr>
              <a:t> and the </a:t>
            </a:r>
            <a:r>
              <a:rPr lang="pl-PL" sz="2500" dirty="0" err="1">
                <a:solidFill>
                  <a:srgbClr val="000000"/>
                </a:solidFill>
                <a:latin typeface="Roboto"/>
              </a:rPr>
              <a:t>category</a:t>
            </a:r>
            <a:r>
              <a:rPr lang="en-US" sz="2500" dirty="0">
                <a:solidFill>
                  <a:srgbClr val="000000"/>
                </a:solidFill>
                <a:latin typeface="Roboto"/>
              </a:rPr>
              <a:t>. </a:t>
            </a:r>
          </a:p>
          <a:p>
            <a:pPr marL="539753" lvl="1" indent="-269876" algn="just">
              <a:lnSpc>
                <a:spcPts val="3850"/>
              </a:lnSpc>
              <a:buFont typeface="Arial"/>
              <a:buChar char="•"/>
            </a:pPr>
            <a:r>
              <a:rPr lang="pl-PL" sz="2500" dirty="0" err="1">
                <a:solidFill>
                  <a:srgbClr val="000000"/>
                </a:solidFill>
                <a:latin typeface="Roboto"/>
              </a:rPr>
              <a:t>Fill</a:t>
            </a:r>
            <a:r>
              <a:rPr lang="pl-PL" sz="2500" dirty="0">
                <a:solidFill>
                  <a:srgbClr val="000000"/>
                </a:solidFill>
                <a:latin typeface="Roboto"/>
              </a:rPr>
              <a:t> in the </a:t>
            </a:r>
            <a:r>
              <a:rPr lang="pl-PL" sz="2500" dirty="0" err="1">
                <a:solidFill>
                  <a:srgbClr val="000000"/>
                </a:solidFill>
                <a:latin typeface="Roboto"/>
              </a:rPr>
              <a:t>bio</a:t>
            </a:r>
            <a:r>
              <a:rPr lang="en-US" sz="2500" dirty="0">
                <a:solidFill>
                  <a:srgbClr val="000000"/>
                </a:solidFill>
                <a:latin typeface="Roboto"/>
              </a:rPr>
              <a:t> (</a:t>
            </a:r>
            <a:r>
              <a:rPr lang="en-US" sz="2500" dirty="0" err="1">
                <a:solidFill>
                  <a:srgbClr val="000000"/>
                </a:solidFill>
                <a:latin typeface="Roboto"/>
              </a:rPr>
              <a:t>opc</a:t>
            </a:r>
            <a:r>
              <a:rPr lang="pl-PL" sz="2500" dirty="0" err="1">
                <a:solidFill>
                  <a:srgbClr val="000000"/>
                </a:solidFill>
                <a:latin typeface="Roboto"/>
              </a:rPr>
              <a:t>tional</a:t>
            </a:r>
            <a:r>
              <a:rPr lang="en-US" sz="2500" dirty="0">
                <a:solidFill>
                  <a:srgbClr val="000000"/>
                </a:solidFill>
                <a:latin typeface="Roboto"/>
              </a:rPr>
              <a:t>).</a:t>
            </a:r>
          </a:p>
          <a:p>
            <a:pPr marL="539753" lvl="1" indent="-269876" algn="just">
              <a:lnSpc>
                <a:spcPts val="3850"/>
              </a:lnSpc>
              <a:buFont typeface="Arial"/>
              <a:buChar char="•"/>
            </a:pPr>
            <a:r>
              <a:rPr lang="pl-PL" sz="2500" dirty="0" err="1">
                <a:solidFill>
                  <a:srgbClr val="000000"/>
                </a:solidFill>
                <a:latin typeface="Roboto"/>
              </a:rPr>
              <a:t>Click</a:t>
            </a:r>
            <a:r>
              <a:rPr lang="pl-PL" sz="2500" dirty="0">
                <a:solidFill>
                  <a:srgbClr val="000000"/>
                </a:solidFill>
                <a:latin typeface="Roboto"/>
              </a:rPr>
              <a:t> on </a:t>
            </a:r>
            <a:r>
              <a:rPr lang="pl-PL" sz="2500" dirty="0" err="1">
                <a:solidFill>
                  <a:srgbClr val="000000"/>
                </a:solidFill>
                <a:latin typeface="Roboto"/>
              </a:rPr>
              <a:t>Create</a:t>
            </a:r>
            <a:r>
              <a:rPr lang="pl-PL" sz="2500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2500" dirty="0" err="1">
                <a:solidFill>
                  <a:srgbClr val="000000"/>
                </a:solidFill>
                <a:latin typeface="Roboto"/>
              </a:rPr>
              <a:t>page</a:t>
            </a:r>
            <a:r>
              <a:rPr lang="en-US" sz="2500" dirty="0">
                <a:solidFill>
                  <a:srgbClr val="000000"/>
                </a:solidFill>
                <a:latin typeface="Roboto"/>
              </a:rPr>
              <a:t>.</a:t>
            </a:r>
          </a:p>
          <a:p>
            <a:pPr marL="539753" lvl="1" indent="-269876" algn="just">
              <a:lnSpc>
                <a:spcPts val="3850"/>
              </a:lnSpc>
              <a:buFont typeface="Arial"/>
              <a:buChar char="•"/>
            </a:pPr>
            <a:r>
              <a:rPr lang="pl-PL" sz="2500" dirty="0" err="1">
                <a:solidFill>
                  <a:srgbClr val="000000"/>
                </a:solidFill>
                <a:latin typeface="Roboto"/>
              </a:rPr>
              <a:t>You</a:t>
            </a:r>
            <a:r>
              <a:rPr lang="pl-PL" sz="2500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2500" dirty="0" err="1">
                <a:solidFill>
                  <a:srgbClr val="000000"/>
                </a:solidFill>
                <a:latin typeface="Roboto"/>
              </a:rPr>
              <a:t>can</a:t>
            </a:r>
            <a:r>
              <a:rPr lang="pl-PL" sz="2500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2500" dirty="0" err="1">
                <a:solidFill>
                  <a:srgbClr val="000000"/>
                </a:solidFill>
                <a:latin typeface="Roboto"/>
              </a:rPr>
              <a:t>then</a:t>
            </a:r>
            <a:r>
              <a:rPr lang="pl-PL" sz="2500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2500" dirty="0" err="1">
                <a:solidFill>
                  <a:srgbClr val="000000"/>
                </a:solidFill>
                <a:latin typeface="Roboto"/>
              </a:rPr>
              <a:t>add</a:t>
            </a:r>
            <a:r>
              <a:rPr lang="pl-PL" sz="2500" dirty="0">
                <a:solidFill>
                  <a:srgbClr val="000000"/>
                </a:solidFill>
                <a:latin typeface="Roboto"/>
              </a:rPr>
              <a:t> the profile and </a:t>
            </a:r>
            <a:r>
              <a:rPr lang="pl-PL" sz="2500" dirty="0" err="1">
                <a:solidFill>
                  <a:srgbClr val="000000"/>
                </a:solidFill>
                <a:latin typeface="Roboto"/>
              </a:rPr>
              <a:t>background</a:t>
            </a:r>
            <a:r>
              <a:rPr lang="pl-PL" sz="2500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2500" dirty="0" err="1">
                <a:solidFill>
                  <a:srgbClr val="000000"/>
                </a:solidFill>
                <a:latin typeface="Roboto"/>
              </a:rPr>
              <a:t>pictures</a:t>
            </a:r>
            <a:r>
              <a:rPr lang="pl-PL" sz="2500" dirty="0">
                <a:solidFill>
                  <a:srgbClr val="000000"/>
                </a:solidFill>
                <a:latin typeface="Roboto"/>
              </a:rPr>
              <a:t>.</a:t>
            </a:r>
            <a:endParaRPr lang="en-US" sz="25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7848964" y="5410564"/>
            <a:ext cx="1173116" cy="1173116"/>
          </a:xfrm>
          <a:custGeom>
            <a:avLst/>
            <a:gdLst/>
            <a:ahLst/>
            <a:cxnLst/>
            <a:rect l="l" t="t" r="r" b="b"/>
            <a:pathLst>
              <a:path w="1173116" h="1173116">
                <a:moveTo>
                  <a:pt x="0" y="0"/>
                </a:moveTo>
                <a:lnTo>
                  <a:pt x="1173116" y="0"/>
                </a:lnTo>
                <a:lnTo>
                  <a:pt x="1173116" y="1173116"/>
                </a:lnTo>
                <a:lnTo>
                  <a:pt x="0" y="1173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848964" y="5410564"/>
            <a:ext cx="1173116" cy="1173116"/>
          </a:xfrm>
          <a:custGeom>
            <a:avLst/>
            <a:gdLst/>
            <a:ahLst/>
            <a:cxnLst/>
            <a:rect l="l" t="t" r="r" b="b"/>
            <a:pathLst>
              <a:path w="1173116" h="1173116">
                <a:moveTo>
                  <a:pt x="0" y="0"/>
                </a:moveTo>
                <a:lnTo>
                  <a:pt x="1173116" y="0"/>
                </a:lnTo>
                <a:lnTo>
                  <a:pt x="1173116" y="1173116"/>
                </a:lnTo>
                <a:lnTo>
                  <a:pt x="0" y="11731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31520" y="1447881"/>
            <a:ext cx="8290560" cy="1993074"/>
          </a:xfrm>
          <a:custGeom>
            <a:avLst/>
            <a:gdLst/>
            <a:ahLst/>
            <a:cxnLst/>
            <a:rect l="l" t="t" r="r" b="b"/>
            <a:pathLst>
              <a:path w="8290560" h="1993074">
                <a:moveTo>
                  <a:pt x="0" y="0"/>
                </a:moveTo>
                <a:lnTo>
                  <a:pt x="8290560" y="0"/>
                </a:lnTo>
                <a:lnTo>
                  <a:pt x="8290560" y="1993073"/>
                </a:lnTo>
                <a:lnTo>
                  <a:pt x="0" y="19930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31520" y="3907679"/>
            <a:ext cx="6997891" cy="2580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0E2C8E"/>
                </a:solidFill>
                <a:latin typeface="Roboto Bold"/>
              </a:rPr>
              <a:t>Facebook </a:t>
            </a:r>
            <a:r>
              <a:rPr lang="pl-PL" sz="3399" dirty="0" err="1">
                <a:solidFill>
                  <a:srgbClr val="0E2C8E"/>
                </a:solidFill>
                <a:latin typeface="Roboto Bold"/>
              </a:rPr>
              <a:t>enables</a:t>
            </a:r>
            <a:r>
              <a:rPr lang="en-US" sz="3399" dirty="0">
                <a:solidFill>
                  <a:srgbClr val="0E2C8E"/>
                </a:solidFill>
                <a:latin typeface="Roboto Bold"/>
              </a:rPr>
              <a:t>:</a:t>
            </a:r>
          </a:p>
          <a:p>
            <a:pPr marL="604523" lvl="1" indent="-302261" algn="l">
              <a:lnSpc>
                <a:spcPts val="3920"/>
              </a:lnSpc>
              <a:buFont typeface="Arial"/>
              <a:buChar char="•"/>
            </a:pPr>
            <a:r>
              <a:rPr lang="pl-PL" sz="2800" dirty="0" err="1">
                <a:solidFill>
                  <a:srgbClr val="000000"/>
                </a:solidFill>
                <a:latin typeface="Roboto"/>
              </a:rPr>
              <a:t>sharing</a:t>
            </a:r>
            <a:r>
              <a:rPr lang="en-US" sz="2800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2800" dirty="0" err="1">
                <a:solidFill>
                  <a:srgbClr val="BDD62F"/>
                </a:solidFill>
                <a:latin typeface="Roboto"/>
              </a:rPr>
              <a:t>photos</a:t>
            </a:r>
            <a:r>
              <a:rPr lang="pl-PL" sz="2800" dirty="0">
                <a:solidFill>
                  <a:srgbClr val="BDD62F"/>
                </a:solidFill>
                <a:latin typeface="Roboto"/>
              </a:rPr>
              <a:t> and </a:t>
            </a:r>
            <a:r>
              <a:rPr lang="pl-PL" sz="2800" dirty="0" err="1">
                <a:solidFill>
                  <a:srgbClr val="BDD62F"/>
                </a:solidFill>
                <a:latin typeface="Roboto"/>
              </a:rPr>
              <a:t>videos</a:t>
            </a:r>
            <a:endParaRPr lang="en-US" sz="2800" dirty="0">
              <a:solidFill>
                <a:srgbClr val="BDD62F"/>
              </a:solidFill>
              <a:latin typeface="Roboto"/>
            </a:endParaRPr>
          </a:p>
          <a:p>
            <a:pPr marL="604523" lvl="1" indent="-302261">
              <a:lnSpc>
                <a:spcPts val="3920"/>
              </a:lnSpc>
              <a:buFont typeface="Arial"/>
              <a:buChar char="•"/>
            </a:pPr>
            <a:r>
              <a:rPr lang="pl-PL" sz="2800" dirty="0" err="1">
                <a:solidFill>
                  <a:srgbClr val="000000"/>
                </a:solidFill>
                <a:latin typeface="Roboto"/>
              </a:rPr>
              <a:t>sharing</a:t>
            </a:r>
            <a:r>
              <a:rPr lang="en-US" sz="28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800" dirty="0">
                <a:solidFill>
                  <a:srgbClr val="BDD62F"/>
                </a:solidFill>
                <a:latin typeface="Roboto"/>
              </a:rPr>
              <a:t>r</a:t>
            </a:r>
            <a:r>
              <a:rPr lang="pl-PL" sz="2800" dirty="0" err="1">
                <a:solidFill>
                  <a:srgbClr val="BDD62F"/>
                </a:solidFill>
                <a:latin typeface="Roboto"/>
              </a:rPr>
              <a:t>eels</a:t>
            </a:r>
            <a:endParaRPr lang="pl-PL" sz="2800" dirty="0">
              <a:solidFill>
                <a:srgbClr val="BDD62F"/>
              </a:solidFill>
              <a:latin typeface="Roboto"/>
            </a:endParaRPr>
          </a:p>
          <a:p>
            <a:pPr marL="604523" lvl="1" indent="-302261">
              <a:lnSpc>
                <a:spcPts val="3920"/>
              </a:lnSpc>
              <a:buFont typeface="Arial"/>
              <a:buChar char="•"/>
            </a:pPr>
            <a:r>
              <a:rPr lang="pl-PL" sz="2800" dirty="0" err="1">
                <a:solidFill>
                  <a:srgbClr val="000000"/>
                </a:solidFill>
                <a:latin typeface="Roboto"/>
              </a:rPr>
              <a:t>running</a:t>
            </a:r>
            <a:r>
              <a:rPr lang="en-US" sz="2800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2800" dirty="0">
                <a:solidFill>
                  <a:srgbClr val="BDD62F"/>
                </a:solidFill>
                <a:latin typeface="Roboto"/>
              </a:rPr>
              <a:t>live video </a:t>
            </a:r>
            <a:r>
              <a:rPr lang="pl-PL" sz="2800" dirty="0" err="1">
                <a:solidFill>
                  <a:srgbClr val="BDD62F"/>
                </a:solidFill>
                <a:latin typeface="Roboto"/>
              </a:rPr>
              <a:t>transmissions</a:t>
            </a:r>
            <a:endParaRPr lang="en-US" sz="2800" dirty="0">
              <a:solidFill>
                <a:srgbClr val="BDD62F"/>
              </a:solidFill>
              <a:latin typeface="Roboto"/>
            </a:endParaRPr>
          </a:p>
          <a:p>
            <a:pPr marL="604523" lvl="1" indent="-302261">
              <a:lnSpc>
                <a:spcPts val="3920"/>
              </a:lnSpc>
              <a:buFont typeface="Arial"/>
              <a:buChar char="•"/>
            </a:pPr>
            <a:r>
              <a:rPr lang="pl-PL" sz="2800" dirty="0" err="1">
                <a:solidFill>
                  <a:srgbClr val="000000"/>
                </a:solidFill>
                <a:latin typeface="Roboto"/>
              </a:rPr>
              <a:t>sharing</a:t>
            </a:r>
            <a:r>
              <a:rPr lang="en-US" sz="2800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2800" dirty="0" err="1">
                <a:solidFill>
                  <a:srgbClr val="BDD62F"/>
                </a:solidFill>
                <a:latin typeface="Roboto"/>
              </a:rPr>
              <a:t>stories</a:t>
            </a:r>
            <a:endParaRPr lang="en-US" sz="2800" dirty="0">
              <a:solidFill>
                <a:srgbClr val="BDD62F"/>
              </a:solidFill>
              <a:latin typeface="Roboto"/>
            </a:endParaRPr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20887" y="731520"/>
            <a:ext cx="4801193" cy="1154220"/>
          </a:xfrm>
          <a:custGeom>
            <a:avLst/>
            <a:gdLst/>
            <a:ahLst/>
            <a:cxnLst/>
            <a:rect l="l" t="t" r="r" b="b"/>
            <a:pathLst>
              <a:path w="4801193" h="1154220">
                <a:moveTo>
                  <a:pt x="0" y="0"/>
                </a:moveTo>
                <a:lnTo>
                  <a:pt x="4801193" y="0"/>
                </a:lnTo>
                <a:lnTo>
                  <a:pt x="4801193" y="1154220"/>
                </a:lnTo>
                <a:lnTo>
                  <a:pt x="0" y="11542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394128" y="2308183"/>
            <a:ext cx="3653517" cy="4408812"/>
          </a:xfrm>
          <a:custGeom>
            <a:avLst/>
            <a:gdLst/>
            <a:ahLst/>
            <a:cxnLst/>
            <a:rect l="l" t="t" r="r" b="b"/>
            <a:pathLst>
              <a:path w="3653517" h="4408812">
                <a:moveTo>
                  <a:pt x="0" y="0"/>
                </a:moveTo>
                <a:lnTo>
                  <a:pt x="3653517" y="0"/>
                </a:lnTo>
                <a:lnTo>
                  <a:pt x="3653517" y="4408812"/>
                </a:lnTo>
                <a:lnTo>
                  <a:pt x="0" y="44088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9098982">
            <a:off x="5388012" y="2022330"/>
            <a:ext cx="1599178" cy="571706"/>
          </a:xfrm>
          <a:custGeom>
            <a:avLst/>
            <a:gdLst/>
            <a:ahLst/>
            <a:cxnLst/>
            <a:rect l="l" t="t" r="r" b="b"/>
            <a:pathLst>
              <a:path w="1599178" h="571706">
                <a:moveTo>
                  <a:pt x="0" y="0"/>
                </a:moveTo>
                <a:lnTo>
                  <a:pt x="1599178" y="0"/>
                </a:lnTo>
                <a:lnTo>
                  <a:pt x="1599178" y="571706"/>
                </a:lnTo>
                <a:lnTo>
                  <a:pt x="0" y="5717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164645" y="1195834"/>
            <a:ext cx="1724766" cy="689906"/>
          </a:xfrm>
          <a:custGeom>
            <a:avLst/>
            <a:gdLst/>
            <a:ahLst/>
            <a:cxnLst/>
            <a:rect l="l" t="t" r="r" b="b"/>
            <a:pathLst>
              <a:path w="1724766" h="689906">
                <a:moveTo>
                  <a:pt x="0" y="0"/>
                </a:moveTo>
                <a:lnTo>
                  <a:pt x="1724766" y="0"/>
                </a:lnTo>
                <a:lnTo>
                  <a:pt x="1724766" y="689906"/>
                </a:lnTo>
                <a:lnTo>
                  <a:pt x="0" y="6899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1520" y="2383430"/>
            <a:ext cx="8290560" cy="4200250"/>
          </a:xfrm>
          <a:custGeom>
            <a:avLst/>
            <a:gdLst/>
            <a:ahLst/>
            <a:cxnLst/>
            <a:rect l="l" t="t" r="r" b="b"/>
            <a:pathLst>
              <a:path w="8290560" h="4200250">
                <a:moveTo>
                  <a:pt x="0" y="0"/>
                </a:moveTo>
                <a:lnTo>
                  <a:pt x="8290560" y="0"/>
                </a:lnTo>
                <a:lnTo>
                  <a:pt x="8290560" y="4200250"/>
                </a:lnTo>
                <a:lnTo>
                  <a:pt x="0" y="42002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791" b="-1471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31520" y="1358917"/>
            <a:ext cx="8290560" cy="937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0"/>
              </a:lnSpc>
              <a:spcBef>
                <a:spcPct val="0"/>
              </a:spcBef>
            </a:pPr>
            <a:r>
              <a:rPr lang="en-US" sz="3300" dirty="0">
                <a:solidFill>
                  <a:srgbClr val="1A4789"/>
                </a:solidFill>
                <a:latin typeface="Roboto Bold"/>
              </a:rPr>
              <a:t>Step 1: What is social media? </a:t>
            </a:r>
            <a:endParaRPr lang="pl-PL" sz="3300" dirty="0">
              <a:solidFill>
                <a:srgbClr val="1A4789"/>
              </a:solidFill>
              <a:latin typeface="Roboto Bold"/>
            </a:endParaRPr>
          </a:p>
          <a:p>
            <a:pPr algn="ctr">
              <a:lnSpc>
                <a:spcPts val="3630"/>
              </a:lnSpc>
              <a:spcBef>
                <a:spcPct val="0"/>
              </a:spcBef>
            </a:pPr>
            <a:r>
              <a:rPr lang="en-US" sz="3300" dirty="0">
                <a:solidFill>
                  <a:srgbClr val="1A4789"/>
                </a:solidFill>
                <a:latin typeface="Roboto Bold"/>
              </a:rPr>
              <a:t>History and types</a:t>
            </a: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226098" y="-134152"/>
            <a:ext cx="6266030" cy="7561411"/>
          </a:xfrm>
          <a:custGeom>
            <a:avLst/>
            <a:gdLst/>
            <a:ahLst/>
            <a:cxnLst/>
            <a:rect l="l" t="t" r="r" b="b"/>
            <a:pathLst>
              <a:path w="6266030" h="7561411">
                <a:moveTo>
                  <a:pt x="0" y="0"/>
                </a:moveTo>
                <a:lnTo>
                  <a:pt x="6266030" y="0"/>
                </a:lnTo>
                <a:lnTo>
                  <a:pt x="6266030" y="7561411"/>
                </a:lnTo>
                <a:lnTo>
                  <a:pt x="0" y="75614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31520" y="2452795"/>
            <a:ext cx="2222117" cy="1763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 dirty="0" err="1">
                <a:solidFill>
                  <a:srgbClr val="BDD62F"/>
                </a:solidFill>
                <a:latin typeface="Roboto"/>
              </a:rPr>
              <a:t>Te</a:t>
            </a:r>
            <a:r>
              <a:rPr lang="pl-PL" sz="2499" dirty="0">
                <a:solidFill>
                  <a:srgbClr val="BDD62F"/>
                </a:solidFill>
                <a:latin typeface="Roboto"/>
              </a:rPr>
              <a:t>x</a:t>
            </a:r>
            <a:r>
              <a:rPr lang="en-US" sz="2499" dirty="0">
                <a:solidFill>
                  <a:srgbClr val="BDD62F"/>
                </a:solidFill>
                <a:latin typeface="Roboto"/>
              </a:rPr>
              <a:t>t</a:t>
            </a:r>
          </a:p>
          <a:p>
            <a:pPr>
              <a:lnSpc>
                <a:spcPts val="3499"/>
              </a:lnSpc>
            </a:pPr>
            <a:r>
              <a:rPr lang="pl-PL" sz="2499" dirty="0">
                <a:solidFill>
                  <a:srgbClr val="BDD62F"/>
                </a:solidFill>
                <a:latin typeface="Roboto"/>
              </a:rPr>
              <a:t>Photo </a:t>
            </a:r>
            <a:r>
              <a:rPr lang="pl-PL" sz="2499" dirty="0" err="1">
                <a:solidFill>
                  <a:srgbClr val="BDD62F"/>
                </a:solidFill>
                <a:latin typeface="Roboto"/>
              </a:rPr>
              <a:t>or</a:t>
            </a:r>
            <a:r>
              <a:rPr lang="pl-PL" sz="2499" dirty="0">
                <a:solidFill>
                  <a:srgbClr val="BDD62F"/>
                </a:solidFill>
                <a:latin typeface="Roboto"/>
              </a:rPr>
              <a:t> video</a:t>
            </a:r>
            <a:endParaRPr lang="en-US" sz="2499" dirty="0">
              <a:solidFill>
                <a:srgbClr val="BDD62F"/>
              </a:solidFill>
              <a:latin typeface="Roboto"/>
            </a:endParaRPr>
          </a:p>
          <a:p>
            <a:pPr>
              <a:lnSpc>
                <a:spcPts val="3499"/>
              </a:lnSpc>
            </a:pPr>
            <a:r>
              <a:rPr lang="en-US" sz="2499" dirty="0">
                <a:solidFill>
                  <a:srgbClr val="BDD62F"/>
                </a:solidFill>
                <a:latin typeface="Roboto"/>
              </a:rPr>
              <a:t>Lo</a:t>
            </a:r>
            <a:r>
              <a:rPr lang="pl-PL" sz="2499" dirty="0" err="1">
                <a:solidFill>
                  <a:srgbClr val="BDD62F"/>
                </a:solidFill>
                <a:latin typeface="Roboto"/>
              </a:rPr>
              <a:t>cation</a:t>
            </a:r>
            <a:endParaRPr lang="en-US" sz="2499" dirty="0">
              <a:solidFill>
                <a:srgbClr val="BDD62F"/>
              </a:solidFill>
              <a:latin typeface="Roboto"/>
            </a:endParaRPr>
          </a:p>
          <a:p>
            <a:pPr>
              <a:lnSpc>
                <a:spcPts val="3499"/>
              </a:lnSpc>
            </a:pPr>
            <a:r>
              <a:rPr lang="pl-PL" sz="2499" dirty="0" err="1">
                <a:solidFill>
                  <a:srgbClr val="BDD62F"/>
                </a:solidFill>
                <a:latin typeface="Roboto"/>
              </a:rPr>
              <a:t>Mood</a:t>
            </a:r>
            <a:endParaRPr lang="en-US" sz="2499" dirty="0">
              <a:solidFill>
                <a:srgbClr val="BDD62F"/>
              </a:solidFill>
              <a:latin typeface="Roboto"/>
            </a:endParaRP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1520" y="1226804"/>
            <a:ext cx="8290560" cy="5533949"/>
          </a:xfrm>
          <a:custGeom>
            <a:avLst/>
            <a:gdLst/>
            <a:ahLst/>
            <a:cxnLst/>
            <a:rect l="l" t="t" r="r" b="b"/>
            <a:pathLst>
              <a:path w="8290560" h="5533949">
                <a:moveTo>
                  <a:pt x="0" y="0"/>
                </a:moveTo>
                <a:lnTo>
                  <a:pt x="8290560" y="0"/>
                </a:lnTo>
                <a:lnTo>
                  <a:pt x="8290560" y="5533948"/>
                </a:lnTo>
                <a:lnTo>
                  <a:pt x="0" y="55339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836151" y="2899371"/>
            <a:ext cx="2892385" cy="627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63"/>
              </a:lnSpc>
              <a:spcBef>
                <a:spcPct val="0"/>
              </a:spcBef>
            </a:pPr>
            <a:r>
              <a:rPr lang="pl-PL" sz="4421" dirty="0" err="1">
                <a:solidFill>
                  <a:srgbClr val="BDD62F"/>
                </a:solidFill>
                <a:latin typeface="Roboto Bold"/>
              </a:rPr>
              <a:t>Glossary</a:t>
            </a:r>
            <a:endParaRPr lang="en-US" sz="4421" dirty="0">
              <a:solidFill>
                <a:srgbClr val="BDD62F"/>
              </a:solidFill>
              <a:latin typeface="Roboto Bold"/>
            </a:endParaRPr>
          </a:p>
        </p:txBody>
      </p:sp>
      <p:sp>
        <p:nvSpPr>
          <p:cNvPr id="5" name="Freeform 5"/>
          <p:cNvSpPr/>
          <p:nvPr/>
        </p:nvSpPr>
        <p:spPr>
          <a:xfrm rot="3202077">
            <a:off x="3137171" y="3459807"/>
            <a:ext cx="684309" cy="684309"/>
          </a:xfrm>
          <a:custGeom>
            <a:avLst/>
            <a:gdLst/>
            <a:ahLst/>
            <a:cxnLst/>
            <a:rect l="l" t="t" r="r" b="b"/>
            <a:pathLst>
              <a:path w="684309" h="684309">
                <a:moveTo>
                  <a:pt x="0" y="0"/>
                </a:moveTo>
                <a:lnTo>
                  <a:pt x="684310" y="0"/>
                </a:lnTo>
                <a:lnTo>
                  <a:pt x="684310" y="684309"/>
                </a:lnTo>
                <a:lnTo>
                  <a:pt x="0" y="6843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31520" y="1619548"/>
            <a:ext cx="8290560" cy="2257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9"/>
              </a:lnSpc>
              <a:spcBef>
                <a:spcPct val="0"/>
              </a:spcBef>
            </a:pPr>
            <a:r>
              <a:rPr lang="en-US" sz="3999" dirty="0">
                <a:solidFill>
                  <a:srgbClr val="BDD62F"/>
                </a:solidFill>
                <a:latin typeface="Roboto Bold"/>
              </a:rPr>
              <a:t>ADMINISTRATOR </a:t>
            </a:r>
          </a:p>
          <a:p>
            <a:pPr algn="ctr">
              <a:lnSpc>
                <a:spcPts val="3300"/>
              </a:lnSpc>
              <a:spcBef>
                <a:spcPct val="0"/>
              </a:spcBef>
            </a:pPr>
            <a:endParaRPr lang="en-US" sz="3999" dirty="0">
              <a:solidFill>
                <a:srgbClr val="BDD62F"/>
              </a:solidFill>
              <a:latin typeface="Roboto Bold"/>
            </a:endParaRPr>
          </a:p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Roboto"/>
              </a:rPr>
              <a:t>The person who manages a particular profile on social media. Can grant and revoke permissions to other people managing the account.</a:t>
            </a:r>
          </a:p>
        </p:txBody>
      </p:sp>
      <p:sp>
        <p:nvSpPr>
          <p:cNvPr id="4" name="Freeform 4"/>
          <p:cNvSpPr/>
          <p:nvPr/>
        </p:nvSpPr>
        <p:spPr>
          <a:xfrm>
            <a:off x="3901033" y="4594512"/>
            <a:ext cx="1951534" cy="2150989"/>
          </a:xfrm>
          <a:custGeom>
            <a:avLst/>
            <a:gdLst/>
            <a:ahLst/>
            <a:cxnLst/>
            <a:rect l="l" t="t" r="r" b="b"/>
            <a:pathLst>
              <a:path w="1951534" h="2150989">
                <a:moveTo>
                  <a:pt x="0" y="0"/>
                </a:moveTo>
                <a:lnTo>
                  <a:pt x="1951534" y="0"/>
                </a:lnTo>
                <a:lnTo>
                  <a:pt x="1951534" y="2150989"/>
                </a:lnTo>
                <a:lnTo>
                  <a:pt x="0" y="21509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997503" y="4452689"/>
            <a:ext cx="1758595" cy="1841172"/>
          </a:xfrm>
          <a:custGeom>
            <a:avLst/>
            <a:gdLst/>
            <a:ahLst/>
            <a:cxnLst/>
            <a:rect l="l" t="t" r="r" b="b"/>
            <a:pathLst>
              <a:path w="1758595" h="1841172">
                <a:moveTo>
                  <a:pt x="0" y="0"/>
                </a:moveTo>
                <a:lnTo>
                  <a:pt x="1758594" y="0"/>
                </a:lnTo>
                <a:lnTo>
                  <a:pt x="1758594" y="1841172"/>
                </a:lnTo>
                <a:lnTo>
                  <a:pt x="0" y="18411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31520" y="1788929"/>
            <a:ext cx="8290560" cy="1816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9"/>
              </a:lnSpc>
            </a:pPr>
            <a:r>
              <a:rPr lang="en-US" sz="3999" dirty="0">
                <a:solidFill>
                  <a:srgbClr val="BDD62F"/>
                </a:solidFill>
                <a:latin typeface="Roboto Bold"/>
              </a:rPr>
              <a:t>BAN</a:t>
            </a:r>
          </a:p>
          <a:p>
            <a:pPr algn="ctr">
              <a:lnSpc>
                <a:spcPts val="3300"/>
              </a:lnSpc>
              <a:spcBef>
                <a:spcPct val="0"/>
              </a:spcBef>
            </a:pPr>
            <a:endParaRPr lang="en-US" sz="3999" dirty="0">
              <a:solidFill>
                <a:srgbClr val="BDD62F"/>
              </a:solidFill>
              <a:latin typeface="Roboto Bold"/>
            </a:endParaRPr>
          </a:p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Roboto"/>
              </a:rPr>
              <a:t>Facebook account blocking, most often caused by violation of the rules of the portal.</a:t>
            </a:r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31520" y="1470135"/>
            <a:ext cx="8290560" cy="3103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9"/>
              </a:lnSpc>
            </a:pPr>
            <a:r>
              <a:rPr lang="pl-PL" sz="3999" dirty="0">
                <a:solidFill>
                  <a:srgbClr val="BDD62F"/>
                </a:solidFill>
                <a:latin typeface="Roboto Bold"/>
              </a:rPr>
              <a:t>EMOJIS</a:t>
            </a:r>
            <a:endParaRPr lang="en-US" sz="3999" dirty="0">
              <a:solidFill>
                <a:srgbClr val="BDD62F"/>
              </a:solidFill>
              <a:latin typeface="Roboto Bold"/>
            </a:endParaRPr>
          </a:p>
          <a:p>
            <a:pPr algn="ctr">
              <a:lnSpc>
                <a:spcPts val="3300"/>
              </a:lnSpc>
              <a:spcBef>
                <a:spcPct val="0"/>
              </a:spcBef>
            </a:pPr>
            <a:endParaRPr lang="en-US" sz="3999" dirty="0">
              <a:solidFill>
                <a:srgbClr val="BDD62F"/>
              </a:solidFill>
              <a:latin typeface="Roboto Bold"/>
            </a:endParaRPr>
          </a:p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Roboto"/>
              </a:rPr>
              <a:t>Small graphics that you can insert into a Facebook conversation and thus give it an emotional dimension. They can depict emotions or things. Used to draw attention to words in text.</a:t>
            </a:r>
          </a:p>
        </p:txBody>
      </p:sp>
      <p:sp>
        <p:nvSpPr>
          <p:cNvPr id="4" name="Freeform 4"/>
          <p:cNvSpPr/>
          <p:nvPr/>
        </p:nvSpPr>
        <p:spPr>
          <a:xfrm>
            <a:off x="4202150" y="5004029"/>
            <a:ext cx="1349299" cy="1349299"/>
          </a:xfrm>
          <a:custGeom>
            <a:avLst/>
            <a:gdLst/>
            <a:ahLst/>
            <a:cxnLst/>
            <a:rect l="l" t="t" r="r" b="b"/>
            <a:pathLst>
              <a:path w="1349299" h="1349299">
                <a:moveTo>
                  <a:pt x="0" y="0"/>
                </a:moveTo>
                <a:lnTo>
                  <a:pt x="1349300" y="0"/>
                </a:lnTo>
                <a:lnTo>
                  <a:pt x="1349300" y="1349299"/>
                </a:lnTo>
                <a:lnTo>
                  <a:pt x="0" y="13492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115805" y="5004029"/>
            <a:ext cx="1347911" cy="1347911"/>
          </a:xfrm>
          <a:custGeom>
            <a:avLst/>
            <a:gdLst/>
            <a:ahLst/>
            <a:cxnLst/>
            <a:rect l="l" t="t" r="r" b="b"/>
            <a:pathLst>
              <a:path w="1347911" h="1347911">
                <a:moveTo>
                  <a:pt x="0" y="0"/>
                </a:moveTo>
                <a:lnTo>
                  <a:pt x="1347910" y="0"/>
                </a:lnTo>
                <a:lnTo>
                  <a:pt x="1347910" y="1347910"/>
                </a:lnTo>
                <a:lnTo>
                  <a:pt x="0" y="13479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294400" y="5002640"/>
            <a:ext cx="1347911" cy="1347911"/>
          </a:xfrm>
          <a:custGeom>
            <a:avLst/>
            <a:gdLst/>
            <a:ahLst/>
            <a:cxnLst/>
            <a:rect l="l" t="t" r="r" b="b"/>
            <a:pathLst>
              <a:path w="1347911" h="1347911">
                <a:moveTo>
                  <a:pt x="0" y="0"/>
                </a:moveTo>
                <a:lnTo>
                  <a:pt x="1347910" y="0"/>
                </a:lnTo>
                <a:lnTo>
                  <a:pt x="1347910" y="1347911"/>
                </a:lnTo>
                <a:lnTo>
                  <a:pt x="0" y="13479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967669" y="4147148"/>
            <a:ext cx="1818262" cy="2436532"/>
          </a:xfrm>
          <a:custGeom>
            <a:avLst/>
            <a:gdLst/>
            <a:ahLst/>
            <a:cxnLst/>
            <a:rect l="l" t="t" r="r" b="b"/>
            <a:pathLst>
              <a:path w="1818262" h="2436532">
                <a:moveTo>
                  <a:pt x="0" y="0"/>
                </a:moveTo>
                <a:lnTo>
                  <a:pt x="1818262" y="0"/>
                </a:lnTo>
                <a:lnTo>
                  <a:pt x="1818262" y="2436532"/>
                </a:lnTo>
                <a:lnTo>
                  <a:pt x="0" y="24365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31520" y="2055649"/>
            <a:ext cx="8290560" cy="1397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9"/>
              </a:lnSpc>
              <a:spcBef>
                <a:spcPct val="0"/>
              </a:spcBef>
            </a:pPr>
            <a:r>
              <a:rPr lang="en-US" sz="3999" dirty="0">
                <a:solidFill>
                  <a:srgbClr val="BDD62F"/>
                </a:solidFill>
                <a:latin typeface="Roboto Bold"/>
              </a:rPr>
              <a:t>FOLLOWER</a:t>
            </a:r>
          </a:p>
          <a:p>
            <a:pPr algn="ctr">
              <a:lnSpc>
                <a:spcPts val="3300"/>
              </a:lnSpc>
              <a:spcBef>
                <a:spcPct val="0"/>
              </a:spcBef>
            </a:pPr>
            <a:endParaRPr lang="en-US" sz="3999" dirty="0">
              <a:solidFill>
                <a:srgbClr val="BDD62F"/>
              </a:solidFill>
              <a:latin typeface="Roboto Bold"/>
            </a:endParaRPr>
          </a:p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pl-PL" sz="3000" dirty="0">
                <a:solidFill>
                  <a:srgbClr val="000000"/>
                </a:solidFill>
                <a:latin typeface="Roboto"/>
              </a:rPr>
              <a:t>A 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person watching our profile.</a:t>
            </a:r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31520" y="1794177"/>
            <a:ext cx="8290560" cy="1833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9"/>
              </a:lnSpc>
            </a:pPr>
            <a:r>
              <a:rPr lang="en-US" sz="3999" dirty="0">
                <a:solidFill>
                  <a:srgbClr val="BDD62F"/>
                </a:solidFill>
                <a:latin typeface="Roboto Bold"/>
              </a:rPr>
              <a:t>#HAS</a:t>
            </a:r>
            <a:r>
              <a:rPr lang="pl-PL" sz="3999" dirty="0">
                <a:solidFill>
                  <a:srgbClr val="BDD62F"/>
                </a:solidFill>
                <a:latin typeface="Roboto Bold"/>
              </a:rPr>
              <a:t>H</a:t>
            </a:r>
            <a:r>
              <a:rPr lang="en-US" sz="3999" dirty="0">
                <a:solidFill>
                  <a:srgbClr val="BDD62F"/>
                </a:solidFill>
                <a:latin typeface="Roboto Bold"/>
              </a:rPr>
              <a:t>TAG</a:t>
            </a:r>
            <a:r>
              <a:rPr lang="pl-PL" sz="3999" dirty="0">
                <a:solidFill>
                  <a:srgbClr val="BDD62F"/>
                </a:solidFill>
                <a:latin typeface="Roboto Bold"/>
              </a:rPr>
              <a:t>S</a:t>
            </a:r>
            <a:endParaRPr lang="en-US" sz="3999" dirty="0">
              <a:solidFill>
                <a:srgbClr val="BDD62F"/>
              </a:solidFill>
              <a:latin typeface="Roboto Bold"/>
            </a:endParaRPr>
          </a:p>
          <a:p>
            <a:pPr algn="ctr">
              <a:lnSpc>
                <a:spcPts val="3300"/>
              </a:lnSpc>
              <a:spcBef>
                <a:spcPct val="0"/>
              </a:spcBef>
            </a:pPr>
            <a:endParaRPr lang="en-US" sz="3999" dirty="0">
              <a:solidFill>
                <a:srgbClr val="BDD62F"/>
              </a:solidFill>
              <a:latin typeface="Roboto Bold"/>
            </a:endParaRPr>
          </a:p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Roboto"/>
              </a:rPr>
              <a:t>Keywords. Included in posts make it easier to find topical issues in Facebook's resources.</a:t>
            </a:r>
          </a:p>
        </p:txBody>
      </p:sp>
      <p:sp>
        <p:nvSpPr>
          <p:cNvPr id="4" name="Freeform 4"/>
          <p:cNvSpPr/>
          <p:nvPr/>
        </p:nvSpPr>
        <p:spPr>
          <a:xfrm>
            <a:off x="3834330" y="4448477"/>
            <a:ext cx="2084939" cy="2131443"/>
          </a:xfrm>
          <a:custGeom>
            <a:avLst/>
            <a:gdLst/>
            <a:ahLst/>
            <a:cxnLst/>
            <a:rect l="l" t="t" r="r" b="b"/>
            <a:pathLst>
              <a:path w="2084939" h="2131443">
                <a:moveTo>
                  <a:pt x="0" y="0"/>
                </a:moveTo>
                <a:lnTo>
                  <a:pt x="2084940" y="0"/>
                </a:lnTo>
                <a:lnTo>
                  <a:pt x="2084940" y="2131444"/>
                </a:lnTo>
                <a:lnTo>
                  <a:pt x="0" y="21314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905000" y="4803079"/>
            <a:ext cx="1819073" cy="3931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09"/>
              </a:lnSpc>
            </a:pPr>
            <a:r>
              <a:rPr lang="en-US" sz="2363" dirty="0">
                <a:solidFill>
                  <a:srgbClr val="BDD62F"/>
                </a:solidFill>
                <a:latin typeface="Roboto"/>
              </a:rPr>
              <a:t>#</a:t>
            </a:r>
            <a:r>
              <a:rPr lang="pl-PL" sz="2363" dirty="0">
                <a:solidFill>
                  <a:srgbClr val="BDD62F"/>
                </a:solidFill>
                <a:latin typeface="Roboto"/>
              </a:rPr>
              <a:t>monument</a:t>
            </a:r>
            <a:endParaRPr lang="en-US" sz="2363" dirty="0">
              <a:solidFill>
                <a:srgbClr val="BDD62F"/>
              </a:solidFill>
              <a:latin typeface="Roboto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362200" y="5581507"/>
            <a:ext cx="1472130" cy="3931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09"/>
              </a:lnSpc>
            </a:pPr>
            <a:r>
              <a:rPr lang="en-US" sz="2363" dirty="0">
                <a:solidFill>
                  <a:srgbClr val="BDD62F"/>
                </a:solidFill>
                <a:latin typeface="Roboto"/>
              </a:rPr>
              <a:t>#</a:t>
            </a:r>
            <a:r>
              <a:rPr lang="pl-PL" sz="2363" dirty="0" err="1">
                <a:solidFill>
                  <a:srgbClr val="BDD62F"/>
                </a:solidFill>
                <a:latin typeface="Roboto"/>
              </a:rPr>
              <a:t>nature</a:t>
            </a:r>
            <a:endParaRPr lang="en-US" sz="2363" dirty="0">
              <a:solidFill>
                <a:srgbClr val="BDD62F"/>
              </a:solidFill>
              <a:latin typeface="Roboto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919270" y="4516014"/>
            <a:ext cx="991574" cy="423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9"/>
              </a:lnSpc>
            </a:pPr>
            <a:r>
              <a:rPr lang="en-US" sz="2363">
                <a:solidFill>
                  <a:srgbClr val="BDD62F"/>
                </a:solidFill>
                <a:latin typeface="Roboto"/>
              </a:rPr>
              <a:t>#Lublin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214545" y="5090373"/>
            <a:ext cx="1305212" cy="423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9"/>
              </a:lnSpc>
            </a:pPr>
            <a:r>
              <a:rPr lang="en-US" sz="2363">
                <a:solidFill>
                  <a:srgbClr val="BDD62F"/>
                </a:solidFill>
                <a:latin typeface="Roboto"/>
              </a:rPr>
              <a:t>#Palermo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141812" y="5764437"/>
            <a:ext cx="2544987" cy="3931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09"/>
              </a:lnSpc>
            </a:pPr>
            <a:r>
              <a:rPr lang="en-US" sz="2363" dirty="0">
                <a:solidFill>
                  <a:srgbClr val="BDD62F"/>
                </a:solidFill>
                <a:latin typeface="Roboto"/>
              </a:rPr>
              <a:t>#RogaskaSlatina</a:t>
            </a: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31520" y="1534583"/>
            <a:ext cx="8290560" cy="2257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9"/>
              </a:lnSpc>
            </a:pPr>
            <a:r>
              <a:rPr lang="en-US" sz="3999" dirty="0">
                <a:solidFill>
                  <a:srgbClr val="BDD62F"/>
                </a:solidFill>
                <a:latin typeface="Roboto Bold"/>
              </a:rPr>
              <a:t>INFLUENCER </a:t>
            </a:r>
          </a:p>
          <a:p>
            <a:pPr algn="ctr">
              <a:lnSpc>
                <a:spcPts val="3299"/>
              </a:lnSpc>
            </a:pPr>
            <a:endParaRPr lang="en-US" sz="3999" dirty="0">
              <a:solidFill>
                <a:srgbClr val="BDD62F"/>
              </a:solidFill>
              <a:latin typeface="Roboto Bold"/>
            </a:endParaRPr>
          </a:p>
          <a:p>
            <a:pPr algn="ctr">
              <a:lnSpc>
                <a:spcPts val="3299"/>
              </a:lnSpc>
            </a:pPr>
            <a:r>
              <a:rPr lang="en-US" sz="2999" dirty="0">
                <a:solidFill>
                  <a:srgbClr val="000000"/>
                </a:solidFill>
                <a:latin typeface="Roboto"/>
              </a:rPr>
              <a:t>A person who, because of their popularity, can influence the opinions and decisions of others through the social media profile they maintains.</a:t>
            </a:r>
          </a:p>
        </p:txBody>
      </p:sp>
      <p:sp>
        <p:nvSpPr>
          <p:cNvPr id="4" name="Freeform 4"/>
          <p:cNvSpPr/>
          <p:nvPr/>
        </p:nvSpPr>
        <p:spPr>
          <a:xfrm>
            <a:off x="3768615" y="4734572"/>
            <a:ext cx="2216371" cy="2216371"/>
          </a:xfrm>
          <a:custGeom>
            <a:avLst/>
            <a:gdLst/>
            <a:ahLst/>
            <a:cxnLst/>
            <a:rect l="l" t="t" r="r" b="b"/>
            <a:pathLst>
              <a:path w="2216371" h="2216371">
                <a:moveTo>
                  <a:pt x="0" y="0"/>
                </a:moveTo>
                <a:lnTo>
                  <a:pt x="2216370" y="0"/>
                </a:lnTo>
                <a:lnTo>
                  <a:pt x="2216370" y="2216371"/>
                </a:lnTo>
                <a:lnTo>
                  <a:pt x="0" y="22163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13760" y="3741208"/>
            <a:ext cx="2926080" cy="2926080"/>
          </a:xfrm>
          <a:custGeom>
            <a:avLst/>
            <a:gdLst/>
            <a:ahLst/>
            <a:cxnLst/>
            <a:rect l="l" t="t" r="r" b="b"/>
            <a:pathLst>
              <a:path w="2926080" h="2926080">
                <a:moveTo>
                  <a:pt x="0" y="0"/>
                </a:moveTo>
                <a:lnTo>
                  <a:pt x="2926080" y="0"/>
                </a:lnTo>
                <a:lnTo>
                  <a:pt x="292608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339840" y="3657600"/>
            <a:ext cx="1039655" cy="1039655"/>
          </a:xfrm>
          <a:custGeom>
            <a:avLst/>
            <a:gdLst/>
            <a:ahLst/>
            <a:cxnLst/>
            <a:rect l="l" t="t" r="r" b="b"/>
            <a:pathLst>
              <a:path w="1039655" h="1039655">
                <a:moveTo>
                  <a:pt x="0" y="0"/>
                </a:moveTo>
                <a:lnTo>
                  <a:pt x="1039655" y="0"/>
                </a:lnTo>
                <a:lnTo>
                  <a:pt x="1039655" y="1039655"/>
                </a:lnTo>
                <a:lnTo>
                  <a:pt x="0" y="10396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523799" y="5777326"/>
            <a:ext cx="889961" cy="889961"/>
          </a:xfrm>
          <a:custGeom>
            <a:avLst/>
            <a:gdLst/>
            <a:ahLst/>
            <a:cxnLst/>
            <a:rect l="l" t="t" r="r" b="b"/>
            <a:pathLst>
              <a:path w="889961" h="889961">
                <a:moveTo>
                  <a:pt x="0" y="0"/>
                </a:moveTo>
                <a:lnTo>
                  <a:pt x="889961" y="0"/>
                </a:lnTo>
                <a:lnTo>
                  <a:pt x="889961" y="889962"/>
                </a:lnTo>
                <a:lnTo>
                  <a:pt x="0" y="8899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837727" y="3660450"/>
            <a:ext cx="823505" cy="823505"/>
          </a:xfrm>
          <a:custGeom>
            <a:avLst/>
            <a:gdLst/>
            <a:ahLst/>
            <a:cxnLst/>
            <a:rect l="l" t="t" r="r" b="b"/>
            <a:pathLst>
              <a:path w="823505" h="823505">
                <a:moveTo>
                  <a:pt x="0" y="0"/>
                </a:moveTo>
                <a:lnTo>
                  <a:pt x="823505" y="0"/>
                </a:lnTo>
                <a:lnTo>
                  <a:pt x="823505" y="823505"/>
                </a:lnTo>
                <a:lnTo>
                  <a:pt x="0" y="8235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911340" y="4978238"/>
            <a:ext cx="936309" cy="936309"/>
          </a:xfrm>
          <a:custGeom>
            <a:avLst/>
            <a:gdLst/>
            <a:ahLst/>
            <a:cxnLst/>
            <a:rect l="l" t="t" r="r" b="b"/>
            <a:pathLst>
              <a:path w="936309" h="936309">
                <a:moveTo>
                  <a:pt x="0" y="0"/>
                </a:moveTo>
                <a:lnTo>
                  <a:pt x="936309" y="0"/>
                </a:lnTo>
                <a:lnTo>
                  <a:pt x="936309" y="936309"/>
                </a:lnTo>
                <a:lnTo>
                  <a:pt x="0" y="93630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50891" y="4483955"/>
            <a:ext cx="1086836" cy="1140762"/>
          </a:xfrm>
          <a:custGeom>
            <a:avLst/>
            <a:gdLst/>
            <a:ahLst/>
            <a:cxnLst/>
            <a:rect l="l" t="t" r="r" b="b"/>
            <a:pathLst>
              <a:path w="1086836" h="1140762">
                <a:moveTo>
                  <a:pt x="0" y="0"/>
                </a:moveTo>
                <a:lnTo>
                  <a:pt x="1086836" y="0"/>
                </a:lnTo>
                <a:lnTo>
                  <a:pt x="1086836" y="1140763"/>
                </a:lnTo>
                <a:lnTo>
                  <a:pt x="0" y="114076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303541" y="5937126"/>
            <a:ext cx="627745" cy="646554"/>
          </a:xfrm>
          <a:custGeom>
            <a:avLst/>
            <a:gdLst/>
            <a:ahLst/>
            <a:cxnLst/>
            <a:rect l="l" t="t" r="r" b="b"/>
            <a:pathLst>
              <a:path w="627745" h="646554">
                <a:moveTo>
                  <a:pt x="0" y="0"/>
                </a:moveTo>
                <a:lnTo>
                  <a:pt x="627745" y="0"/>
                </a:lnTo>
                <a:lnTo>
                  <a:pt x="627745" y="646554"/>
                </a:lnTo>
                <a:lnTo>
                  <a:pt x="0" y="64655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31520" y="1298575"/>
            <a:ext cx="8290560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9"/>
              </a:lnSpc>
            </a:pPr>
            <a:r>
              <a:rPr lang="en-US" sz="3999" dirty="0">
                <a:solidFill>
                  <a:srgbClr val="BDD62F"/>
                </a:solidFill>
                <a:latin typeface="Roboto Bold"/>
              </a:rPr>
              <a:t>L</a:t>
            </a:r>
            <a:r>
              <a:rPr lang="pl-PL" sz="3999" dirty="0" err="1">
                <a:solidFill>
                  <a:srgbClr val="BDD62F"/>
                </a:solidFill>
                <a:latin typeface="Roboto Bold"/>
              </a:rPr>
              <a:t>ikes</a:t>
            </a:r>
            <a:endParaRPr lang="en-US" sz="3000" dirty="0">
              <a:solidFill>
                <a:srgbClr val="000000"/>
              </a:solidFill>
              <a:latin typeface="Roboto"/>
            </a:endParaRPr>
          </a:p>
          <a:p>
            <a:pPr algn="ctr">
              <a:lnSpc>
                <a:spcPts val="3299"/>
              </a:lnSpc>
            </a:pPr>
            <a:r>
              <a:rPr lang="pl-PL" sz="2999" dirty="0">
                <a:solidFill>
                  <a:srgbClr val="000000"/>
                </a:solidFill>
                <a:latin typeface="Roboto"/>
              </a:rPr>
              <a:t>T</a:t>
            </a:r>
            <a:r>
              <a:rPr lang="en-US" sz="2999" dirty="0">
                <a:solidFill>
                  <a:srgbClr val="000000"/>
                </a:solidFill>
                <a:latin typeface="Roboto"/>
              </a:rPr>
              <a:t>he most popular tool for expressing one's opinion.</a:t>
            </a:r>
          </a:p>
        </p:txBody>
      </p: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860652" y="3894127"/>
            <a:ext cx="2032296" cy="2926080"/>
          </a:xfrm>
          <a:custGeom>
            <a:avLst/>
            <a:gdLst/>
            <a:ahLst/>
            <a:cxnLst/>
            <a:rect l="l" t="t" r="r" b="b"/>
            <a:pathLst>
              <a:path w="2032296" h="2926080">
                <a:moveTo>
                  <a:pt x="0" y="0"/>
                </a:moveTo>
                <a:lnTo>
                  <a:pt x="2032296" y="0"/>
                </a:lnTo>
                <a:lnTo>
                  <a:pt x="2032296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31520" y="1314385"/>
            <a:ext cx="8290560" cy="2257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9"/>
              </a:lnSpc>
            </a:pPr>
            <a:r>
              <a:rPr lang="en-US" sz="3999" dirty="0">
                <a:solidFill>
                  <a:srgbClr val="BDD62F"/>
                </a:solidFill>
                <a:latin typeface="Roboto Bold"/>
              </a:rPr>
              <a:t>post</a:t>
            </a:r>
          </a:p>
          <a:p>
            <a:pPr algn="ctr">
              <a:lnSpc>
                <a:spcPts val="3300"/>
              </a:lnSpc>
            </a:pP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</a:p>
          <a:p>
            <a:pPr algn="ctr">
              <a:lnSpc>
                <a:spcPts val="3299"/>
              </a:lnSpc>
            </a:pPr>
            <a:r>
              <a:rPr lang="en-US" sz="2999" dirty="0">
                <a:solidFill>
                  <a:srgbClr val="000000"/>
                </a:solidFill>
                <a:latin typeface="Roboto"/>
              </a:rPr>
              <a:t>PUBLISHING CONTENT ON FACEBOOK. THE MOST POPULAR TYPE OF POST IS A GRAPHIC ALONG WITH A DESCRIPTION.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42602" y="3657600"/>
            <a:ext cx="6380908" cy="3174502"/>
          </a:xfrm>
          <a:custGeom>
            <a:avLst/>
            <a:gdLst/>
            <a:ahLst/>
            <a:cxnLst/>
            <a:rect l="l" t="t" r="r" b="b"/>
            <a:pathLst>
              <a:path w="6380908" h="3174502">
                <a:moveTo>
                  <a:pt x="0" y="0"/>
                </a:moveTo>
                <a:lnTo>
                  <a:pt x="6380908" y="0"/>
                </a:lnTo>
                <a:lnTo>
                  <a:pt x="6380908" y="3174502"/>
                </a:lnTo>
                <a:lnTo>
                  <a:pt x="0" y="31745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22016" y="1564763"/>
            <a:ext cx="9022080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9"/>
              </a:lnSpc>
            </a:pPr>
            <a:r>
              <a:rPr lang="en-US" sz="3999" dirty="0">
                <a:solidFill>
                  <a:srgbClr val="000000"/>
                </a:solidFill>
                <a:latin typeface="Roboto"/>
              </a:rPr>
              <a:t>The term </a:t>
            </a:r>
            <a:r>
              <a:rPr lang="pl-PL" sz="3999" dirty="0" err="1">
                <a:solidFill>
                  <a:srgbClr val="BDD62F"/>
                </a:solidFill>
                <a:latin typeface="Roboto Bold"/>
              </a:rPr>
              <a:t>social</a:t>
            </a:r>
            <a:r>
              <a:rPr lang="pl-PL" sz="3999" dirty="0">
                <a:solidFill>
                  <a:srgbClr val="BDD62F"/>
                </a:solidFill>
                <a:latin typeface="Roboto Bold"/>
              </a:rPr>
              <a:t> media</a:t>
            </a:r>
            <a:endParaRPr lang="en-US" sz="3999" dirty="0">
              <a:solidFill>
                <a:srgbClr val="000000"/>
              </a:solidFill>
              <a:latin typeface="Roboto"/>
            </a:endParaRPr>
          </a:p>
          <a:p>
            <a:pPr algn="ctr">
              <a:lnSpc>
                <a:spcPts val="4399"/>
              </a:lnSpc>
            </a:pPr>
            <a:r>
              <a:rPr lang="en-US" sz="3999" dirty="0">
                <a:solidFill>
                  <a:srgbClr val="000000"/>
                </a:solidFill>
                <a:latin typeface="Roboto"/>
              </a:rPr>
              <a:t>first appeared </a:t>
            </a:r>
            <a:r>
              <a:rPr lang="pl-PL" sz="3999" dirty="0">
                <a:solidFill>
                  <a:srgbClr val="000000"/>
                </a:solidFill>
                <a:latin typeface="Roboto"/>
              </a:rPr>
              <a:t>in</a:t>
            </a:r>
            <a:r>
              <a:rPr lang="en-US" sz="39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999" dirty="0">
                <a:solidFill>
                  <a:srgbClr val="BDD62F"/>
                </a:solidFill>
                <a:latin typeface="Roboto Bold"/>
              </a:rPr>
              <a:t>2005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946684" y="4622551"/>
            <a:ext cx="1860233" cy="627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9"/>
              </a:lnSpc>
            </a:pPr>
            <a:r>
              <a:rPr lang="en-US" sz="3999" spc="1415">
                <a:solidFill>
                  <a:srgbClr val="000000"/>
                </a:solidFill>
                <a:latin typeface="Roboto"/>
              </a:rPr>
              <a:t>2005</a:t>
            </a:r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376768" y="4465311"/>
            <a:ext cx="3000064" cy="1838221"/>
          </a:xfrm>
          <a:custGeom>
            <a:avLst/>
            <a:gdLst/>
            <a:ahLst/>
            <a:cxnLst/>
            <a:rect l="l" t="t" r="r" b="b"/>
            <a:pathLst>
              <a:path w="3000064" h="1838221">
                <a:moveTo>
                  <a:pt x="0" y="0"/>
                </a:moveTo>
                <a:lnTo>
                  <a:pt x="3000064" y="0"/>
                </a:lnTo>
                <a:lnTo>
                  <a:pt x="3000064" y="1838221"/>
                </a:lnTo>
                <a:lnTo>
                  <a:pt x="0" y="18382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31520" y="1800219"/>
            <a:ext cx="8290560" cy="2257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9"/>
              </a:lnSpc>
            </a:pPr>
            <a:r>
              <a:rPr lang="en-US" sz="3999" dirty="0">
                <a:solidFill>
                  <a:srgbClr val="BDD62F"/>
                </a:solidFill>
                <a:latin typeface="Roboto Bold"/>
              </a:rPr>
              <a:t>RTM - REAL TIME MARKETING</a:t>
            </a:r>
          </a:p>
          <a:p>
            <a:pPr algn="ctr">
              <a:lnSpc>
                <a:spcPts val="3299"/>
              </a:lnSpc>
            </a:pPr>
            <a:endParaRPr lang="en-US" sz="3999" dirty="0">
              <a:solidFill>
                <a:srgbClr val="BDD62F"/>
              </a:solidFill>
              <a:latin typeface="Roboto Bold"/>
            </a:endParaRPr>
          </a:p>
          <a:p>
            <a:pPr algn="ctr">
              <a:lnSpc>
                <a:spcPts val="3299"/>
              </a:lnSpc>
            </a:pPr>
            <a:r>
              <a:rPr lang="en-US" sz="2999" dirty="0">
                <a:solidFill>
                  <a:srgbClr val="000000"/>
                </a:solidFill>
                <a:latin typeface="Roboto"/>
              </a:rPr>
              <a:t>publication of a post (advertising creation) relating to current events that users like to discuss.</a:t>
            </a:r>
          </a:p>
        </p:txBody>
      </p:sp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1520" y="2456598"/>
            <a:ext cx="8290560" cy="4127082"/>
          </a:xfrm>
          <a:custGeom>
            <a:avLst/>
            <a:gdLst/>
            <a:ahLst/>
            <a:cxnLst/>
            <a:rect l="l" t="t" r="r" b="b"/>
            <a:pathLst>
              <a:path w="8290560" h="4127082">
                <a:moveTo>
                  <a:pt x="0" y="0"/>
                </a:moveTo>
                <a:lnTo>
                  <a:pt x="8290560" y="0"/>
                </a:lnTo>
                <a:lnTo>
                  <a:pt x="8290560" y="4127082"/>
                </a:lnTo>
                <a:lnTo>
                  <a:pt x="0" y="41270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858" b="-30978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31520" y="1625452"/>
            <a:ext cx="8290560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pl-PL" sz="3000" dirty="0">
                <a:solidFill>
                  <a:srgbClr val="1A4789"/>
                </a:solidFill>
                <a:latin typeface="Roboto Bold"/>
              </a:rPr>
              <a:t>STAGE</a:t>
            </a:r>
            <a:r>
              <a:rPr lang="en-US" sz="3000" dirty="0">
                <a:solidFill>
                  <a:srgbClr val="1A4789"/>
                </a:solidFill>
                <a:latin typeface="Roboto Bold"/>
              </a:rPr>
              <a:t> 3: Instagram – setting up and maintaining a profile</a:t>
            </a:r>
          </a:p>
        </p:txBody>
      </p:sp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19925" y="3657600"/>
            <a:ext cx="6513751" cy="1991317"/>
          </a:xfrm>
          <a:custGeom>
            <a:avLst/>
            <a:gdLst/>
            <a:ahLst/>
            <a:cxnLst/>
            <a:rect l="l" t="t" r="r" b="b"/>
            <a:pathLst>
              <a:path w="6513751" h="1991317">
                <a:moveTo>
                  <a:pt x="0" y="0"/>
                </a:moveTo>
                <a:lnTo>
                  <a:pt x="6513750" y="0"/>
                </a:lnTo>
                <a:lnTo>
                  <a:pt x="6513750" y="1991317"/>
                </a:lnTo>
                <a:lnTo>
                  <a:pt x="0" y="19913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362" t="-17173" r="-5659" b="-57491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13561" y="1639000"/>
            <a:ext cx="7926478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pl-PL" sz="3000" dirty="0" err="1">
                <a:solidFill>
                  <a:srgbClr val="000000"/>
                </a:solidFill>
                <a:latin typeface="Roboto Bold"/>
              </a:rPr>
              <a:t>Download</a:t>
            </a:r>
            <a:r>
              <a:rPr lang="pl-PL" sz="3000" dirty="0">
                <a:solidFill>
                  <a:srgbClr val="000000"/>
                </a:solidFill>
                <a:latin typeface="Roboto Bold"/>
              </a:rPr>
              <a:t> the</a:t>
            </a:r>
            <a:r>
              <a:rPr lang="en-US" sz="30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3000" dirty="0">
                <a:solidFill>
                  <a:srgbClr val="D13282"/>
                </a:solidFill>
                <a:latin typeface="Roboto Bold"/>
              </a:rPr>
              <a:t>Instagram </a:t>
            </a:r>
            <a:r>
              <a:rPr lang="pl-PL" sz="3000" dirty="0" err="1">
                <a:solidFill>
                  <a:srgbClr val="000000"/>
                </a:solidFill>
                <a:latin typeface="Roboto Bold"/>
              </a:rPr>
              <a:t>app</a:t>
            </a:r>
            <a:r>
              <a:rPr lang="pl-PL" sz="3000" dirty="0">
                <a:solidFill>
                  <a:srgbClr val="000000"/>
                </a:solidFill>
                <a:latin typeface="Roboto Bold"/>
              </a:rPr>
              <a:t> from the </a:t>
            </a:r>
            <a:r>
              <a:rPr lang="en-US" sz="3000" dirty="0">
                <a:solidFill>
                  <a:srgbClr val="000000"/>
                </a:solidFill>
                <a:latin typeface="Roboto Bold"/>
              </a:rPr>
              <a:t>Google Play (Android) </a:t>
            </a:r>
            <a:r>
              <a:rPr lang="pl-PL" sz="3000" dirty="0" err="1">
                <a:solidFill>
                  <a:srgbClr val="000000"/>
                </a:solidFill>
                <a:latin typeface="Roboto Bold"/>
              </a:rPr>
              <a:t>or</a:t>
            </a:r>
            <a:r>
              <a:rPr lang="en-US" sz="3000" dirty="0">
                <a:solidFill>
                  <a:srgbClr val="000000"/>
                </a:solidFill>
                <a:latin typeface="Roboto Bold"/>
              </a:rPr>
              <a:t> App Store (iPhone)</a:t>
            </a:r>
          </a:p>
        </p:txBody>
      </p:sp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992451" y="2773251"/>
            <a:ext cx="1768698" cy="1768698"/>
          </a:xfrm>
          <a:custGeom>
            <a:avLst/>
            <a:gdLst/>
            <a:ahLst/>
            <a:cxnLst/>
            <a:rect l="l" t="t" r="r" b="b"/>
            <a:pathLst>
              <a:path w="1768698" h="1768698">
                <a:moveTo>
                  <a:pt x="0" y="0"/>
                </a:moveTo>
                <a:lnTo>
                  <a:pt x="1768698" y="0"/>
                </a:lnTo>
                <a:lnTo>
                  <a:pt x="1768698" y="1768698"/>
                </a:lnTo>
                <a:lnTo>
                  <a:pt x="0" y="17686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13561" y="1639000"/>
            <a:ext cx="7926478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pl-PL" sz="3000" dirty="0" err="1">
                <a:solidFill>
                  <a:srgbClr val="000000"/>
                </a:solidFill>
                <a:latin typeface="Roboto Bold"/>
              </a:rPr>
              <a:t>After</a:t>
            </a:r>
            <a:r>
              <a:rPr lang="pl-PL" sz="30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pl-PL" sz="3000" dirty="0" err="1">
                <a:solidFill>
                  <a:srgbClr val="000000"/>
                </a:solidFill>
                <a:latin typeface="Roboto Bold"/>
              </a:rPr>
              <a:t>installing</a:t>
            </a:r>
            <a:r>
              <a:rPr lang="pl-PL" sz="30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pl-PL" sz="3000" dirty="0" err="1">
                <a:solidFill>
                  <a:srgbClr val="000000"/>
                </a:solidFill>
                <a:latin typeface="Roboto Bold"/>
              </a:rPr>
              <a:t>touch</a:t>
            </a:r>
            <a:r>
              <a:rPr lang="pl-PL" sz="3000" dirty="0">
                <a:solidFill>
                  <a:srgbClr val="000000"/>
                </a:solidFill>
                <a:latin typeface="Roboto Bold"/>
              </a:rPr>
              <a:t> the</a:t>
            </a:r>
            <a:endParaRPr lang="en-US" sz="3000" dirty="0">
              <a:solidFill>
                <a:srgbClr val="000000"/>
              </a:solidFill>
              <a:latin typeface="Roboto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13561" y="5065824"/>
            <a:ext cx="7926478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pl-PL" sz="3000" dirty="0" err="1">
                <a:solidFill>
                  <a:srgbClr val="000000"/>
                </a:solidFill>
                <a:latin typeface="Roboto Bold"/>
              </a:rPr>
              <a:t>icon</a:t>
            </a:r>
            <a:r>
              <a:rPr lang="pl-PL" sz="3000" dirty="0">
                <a:solidFill>
                  <a:srgbClr val="000000"/>
                </a:solidFill>
                <a:latin typeface="Roboto Bold"/>
              </a:rPr>
              <a:t> to open the </a:t>
            </a:r>
            <a:r>
              <a:rPr lang="pl-PL" sz="3000" dirty="0" err="1">
                <a:solidFill>
                  <a:srgbClr val="000000"/>
                </a:solidFill>
                <a:latin typeface="Roboto Bold"/>
              </a:rPr>
              <a:t>app</a:t>
            </a:r>
            <a:endParaRPr lang="en-US" sz="3000" dirty="0">
              <a:solidFill>
                <a:srgbClr val="000000"/>
              </a:solidFill>
              <a:latin typeface="Roboto Bold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3561" y="3200462"/>
            <a:ext cx="7926478" cy="3383218"/>
          </a:xfrm>
          <a:custGeom>
            <a:avLst/>
            <a:gdLst/>
            <a:ahLst/>
            <a:cxnLst/>
            <a:rect l="l" t="t" r="r" b="b"/>
            <a:pathLst>
              <a:path w="7926478" h="3383218">
                <a:moveTo>
                  <a:pt x="0" y="0"/>
                </a:moveTo>
                <a:lnTo>
                  <a:pt x="7926478" y="0"/>
                </a:lnTo>
                <a:lnTo>
                  <a:pt x="7926478" y="3383218"/>
                </a:lnTo>
                <a:lnTo>
                  <a:pt x="0" y="33832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96" t="-26956" r="-2296" b="-20073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22541" y="1571321"/>
            <a:ext cx="8108519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pl-PL" sz="3000" dirty="0" err="1">
                <a:solidFill>
                  <a:srgbClr val="000000"/>
                </a:solidFill>
                <a:latin typeface="Roboto Bold"/>
              </a:rPr>
              <a:t>Touch</a:t>
            </a:r>
            <a:r>
              <a:rPr lang="pl-PL" sz="3000" dirty="0">
                <a:solidFill>
                  <a:srgbClr val="000000"/>
                </a:solidFill>
                <a:latin typeface="Roboto Bold"/>
              </a:rPr>
              <a:t> the</a:t>
            </a:r>
            <a:r>
              <a:rPr lang="en-US" sz="30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pl-PL" sz="3000" dirty="0" err="1">
                <a:solidFill>
                  <a:srgbClr val="D13282"/>
                </a:solidFill>
                <a:latin typeface="Roboto Bold"/>
              </a:rPr>
              <a:t>Create</a:t>
            </a:r>
            <a:r>
              <a:rPr lang="pl-PL" sz="3000" dirty="0">
                <a:solidFill>
                  <a:srgbClr val="D13282"/>
                </a:solidFill>
                <a:latin typeface="Roboto Bold"/>
              </a:rPr>
              <a:t> a </a:t>
            </a:r>
            <a:r>
              <a:rPr lang="pl-PL" sz="3000" dirty="0" err="1">
                <a:solidFill>
                  <a:srgbClr val="D13282"/>
                </a:solidFill>
                <a:latin typeface="Roboto Bold"/>
              </a:rPr>
              <a:t>new</a:t>
            </a:r>
            <a:r>
              <a:rPr lang="pl-PL" sz="3000" dirty="0">
                <a:solidFill>
                  <a:srgbClr val="D13282"/>
                </a:solidFill>
                <a:latin typeface="Roboto Bold"/>
              </a:rPr>
              <a:t> </a:t>
            </a:r>
            <a:r>
              <a:rPr lang="pl-PL" sz="3000" dirty="0" err="1">
                <a:solidFill>
                  <a:srgbClr val="D13282"/>
                </a:solidFill>
                <a:latin typeface="Roboto Bold"/>
              </a:rPr>
              <a:t>account</a:t>
            </a:r>
            <a:r>
              <a:rPr lang="en-US" sz="30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pl-PL" sz="3000" dirty="0">
                <a:solidFill>
                  <a:srgbClr val="000000"/>
                </a:solidFill>
                <a:latin typeface="Roboto Bold"/>
              </a:rPr>
              <a:t>and insert </a:t>
            </a:r>
            <a:r>
              <a:rPr lang="pl-PL" sz="3000" dirty="0" err="1">
                <a:solidFill>
                  <a:srgbClr val="000000"/>
                </a:solidFill>
                <a:latin typeface="Roboto Bold"/>
              </a:rPr>
              <a:t>your</a:t>
            </a:r>
            <a:r>
              <a:rPr lang="pl-PL" sz="3000" dirty="0">
                <a:solidFill>
                  <a:srgbClr val="000000"/>
                </a:solidFill>
                <a:latin typeface="Roboto Bold"/>
              </a:rPr>
              <a:t> e-mail </a:t>
            </a:r>
            <a:r>
              <a:rPr lang="pl-PL" sz="3000" dirty="0" err="1">
                <a:solidFill>
                  <a:srgbClr val="000000"/>
                </a:solidFill>
                <a:latin typeface="Roboto Bold"/>
              </a:rPr>
              <a:t>address</a:t>
            </a:r>
            <a:r>
              <a:rPr lang="pl-PL" sz="30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pl-PL" sz="3000" dirty="0" err="1">
                <a:solidFill>
                  <a:srgbClr val="000000"/>
                </a:solidFill>
                <a:latin typeface="Roboto Bold"/>
              </a:rPr>
              <a:t>or</a:t>
            </a:r>
            <a:r>
              <a:rPr lang="pl-PL" sz="30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pl-PL" sz="3000" dirty="0" err="1">
                <a:solidFill>
                  <a:srgbClr val="000000"/>
                </a:solidFill>
                <a:latin typeface="Roboto Bold"/>
              </a:rPr>
              <a:t>phone</a:t>
            </a:r>
            <a:r>
              <a:rPr lang="pl-PL" sz="30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pl-PL" sz="3000" dirty="0" err="1">
                <a:solidFill>
                  <a:srgbClr val="000000"/>
                </a:solidFill>
                <a:latin typeface="Roboto Bold"/>
              </a:rPr>
              <a:t>number</a:t>
            </a:r>
            <a:endParaRPr lang="en-US" sz="3000" dirty="0">
              <a:solidFill>
                <a:srgbClr val="000000"/>
              </a:solidFill>
              <a:latin typeface="Roboto Bold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1520" y="3572235"/>
            <a:ext cx="8290560" cy="3011445"/>
          </a:xfrm>
          <a:custGeom>
            <a:avLst/>
            <a:gdLst/>
            <a:ahLst/>
            <a:cxnLst/>
            <a:rect l="l" t="t" r="r" b="b"/>
            <a:pathLst>
              <a:path w="8290560" h="3011445">
                <a:moveTo>
                  <a:pt x="0" y="0"/>
                </a:moveTo>
                <a:lnTo>
                  <a:pt x="8290560" y="0"/>
                </a:lnTo>
                <a:lnTo>
                  <a:pt x="8290560" y="3011445"/>
                </a:lnTo>
                <a:lnTo>
                  <a:pt x="0" y="30114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1237" b="-4252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31520" y="1426398"/>
            <a:ext cx="8290560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pl-PL" sz="2999" dirty="0" err="1">
                <a:solidFill>
                  <a:srgbClr val="000000"/>
                </a:solidFill>
                <a:latin typeface="Roboto Bold"/>
              </a:rPr>
              <a:t>Enter</a:t>
            </a:r>
            <a:r>
              <a:rPr lang="pl-PL" sz="2999" dirty="0">
                <a:solidFill>
                  <a:srgbClr val="000000"/>
                </a:solidFill>
                <a:latin typeface="Roboto Bold"/>
              </a:rPr>
              <a:t> the</a:t>
            </a:r>
            <a:r>
              <a:rPr lang="en-US" sz="29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pl-PL" sz="2999" dirty="0">
                <a:solidFill>
                  <a:srgbClr val="D13282"/>
                </a:solidFill>
                <a:latin typeface="Roboto Bold"/>
              </a:rPr>
              <a:t>c</a:t>
            </a:r>
            <a:r>
              <a:rPr lang="en-US" sz="2999" dirty="0">
                <a:solidFill>
                  <a:srgbClr val="D13282"/>
                </a:solidFill>
                <a:latin typeface="Roboto Bold"/>
              </a:rPr>
              <a:t>o</a:t>
            </a:r>
            <a:r>
              <a:rPr lang="pl-PL" sz="2999" dirty="0" err="1">
                <a:solidFill>
                  <a:srgbClr val="D13282"/>
                </a:solidFill>
                <a:latin typeface="Roboto Bold"/>
              </a:rPr>
              <a:t>nfirmation</a:t>
            </a:r>
            <a:r>
              <a:rPr lang="pl-PL" sz="2999" dirty="0">
                <a:solidFill>
                  <a:srgbClr val="D13282"/>
                </a:solidFill>
                <a:latin typeface="Roboto Bold"/>
              </a:rPr>
              <a:t> </a:t>
            </a:r>
            <a:r>
              <a:rPr lang="pl-PL" sz="2999" dirty="0" err="1">
                <a:solidFill>
                  <a:srgbClr val="D13282"/>
                </a:solidFill>
                <a:latin typeface="Roboto Bold"/>
              </a:rPr>
              <a:t>code</a:t>
            </a:r>
            <a:r>
              <a:rPr lang="en-US" sz="2999" dirty="0">
                <a:solidFill>
                  <a:srgbClr val="000000"/>
                </a:solidFill>
                <a:latin typeface="Roboto Bold"/>
              </a:rPr>
              <a:t> received in an email or to your cell phone number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22541" y="1136014"/>
            <a:ext cx="8108519" cy="5447666"/>
          </a:xfrm>
          <a:custGeom>
            <a:avLst/>
            <a:gdLst/>
            <a:ahLst/>
            <a:cxnLst/>
            <a:rect l="l" t="t" r="r" b="b"/>
            <a:pathLst>
              <a:path w="8108519" h="5447666">
                <a:moveTo>
                  <a:pt x="0" y="0"/>
                </a:moveTo>
                <a:lnTo>
                  <a:pt x="8108518" y="0"/>
                </a:lnTo>
                <a:lnTo>
                  <a:pt x="8108518" y="5447666"/>
                </a:lnTo>
                <a:lnTo>
                  <a:pt x="0" y="54476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696" b="-493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508126" y="1222405"/>
            <a:ext cx="3897878" cy="1532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pl-PL" sz="4399" dirty="0" err="1">
                <a:solidFill>
                  <a:srgbClr val="000000"/>
                </a:solidFill>
                <a:latin typeface="Roboto Bold"/>
              </a:rPr>
              <a:t>Create</a:t>
            </a:r>
            <a:r>
              <a:rPr lang="pl-PL" sz="4399" dirty="0">
                <a:solidFill>
                  <a:srgbClr val="000000"/>
                </a:solidFill>
                <a:latin typeface="Roboto Bold"/>
              </a:rPr>
              <a:t> a</a:t>
            </a:r>
            <a:r>
              <a:rPr lang="en-US" sz="43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pl-PL" sz="4399" dirty="0" err="1">
                <a:solidFill>
                  <a:srgbClr val="D13282"/>
                </a:solidFill>
                <a:latin typeface="Roboto Bold"/>
              </a:rPr>
              <a:t>password</a:t>
            </a:r>
            <a:endParaRPr lang="en-US" sz="4399" dirty="0">
              <a:solidFill>
                <a:srgbClr val="D13282"/>
              </a:solidFill>
              <a:latin typeface="Roboto Bold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1520" y="1163207"/>
            <a:ext cx="8290560" cy="5420473"/>
          </a:xfrm>
          <a:custGeom>
            <a:avLst/>
            <a:gdLst/>
            <a:ahLst/>
            <a:cxnLst/>
            <a:rect l="l" t="t" r="r" b="b"/>
            <a:pathLst>
              <a:path w="8290560" h="5420473">
                <a:moveTo>
                  <a:pt x="0" y="0"/>
                </a:moveTo>
                <a:lnTo>
                  <a:pt x="8290560" y="0"/>
                </a:lnTo>
                <a:lnTo>
                  <a:pt x="8290560" y="5420473"/>
                </a:lnTo>
                <a:lnTo>
                  <a:pt x="0" y="54204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79" r="-1179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216617" y="1465206"/>
            <a:ext cx="5134878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pl-PL" sz="2999" dirty="0">
                <a:solidFill>
                  <a:srgbClr val="000000"/>
                </a:solidFill>
                <a:latin typeface="Roboto Bold"/>
              </a:rPr>
              <a:t>In the </a:t>
            </a:r>
            <a:r>
              <a:rPr lang="pl-PL" sz="2999" dirty="0" err="1">
                <a:solidFill>
                  <a:srgbClr val="000000"/>
                </a:solidFill>
                <a:latin typeface="Roboto Bold"/>
              </a:rPr>
              <a:t>next</a:t>
            </a:r>
            <a:r>
              <a:rPr lang="pl-PL" sz="29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pl-PL" sz="2999" dirty="0" err="1">
                <a:solidFill>
                  <a:srgbClr val="000000"/>
                </a:solidFill>
                <a:latin typeface="Roboto Bold"/>
              </a:rPr>
              <a:t>steps</a:t>
            </a:r>
            <a:r>
              <a:rPr lang="pl-PL" sz="29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pl-PL" sz="2999" dirty="0" err="1">
                <a:solidFill>
                  <a:srgbClr val="000000"/>
                </a:solidFill>
                <a:latin typeface="Roboto Bold"/>
              </a:rPr>
              <a:t>add</a:t>
            </a:r>
            <a:r>
              <a:rPr lang="en-US" sz="2999" dirty="0">
                <a:solidFill>
                  <a:srgbClr val="000000"/>
                </a:solidFill>
                <a:latin typeface="Roboto Bold"/>
              </a:rPr>
              <a:t>: </a:t>
            </a:r>
          </a:p>
          <a:p>
            <a:pPr>
              <a:lnSpc>
                <a:spcPts val="4199"/>
              </a:lnSpc>
            </a:pPr>
            <a:r>
              <a:rPr lang="pl-PL" sz="2999" dirty="0" err="1">
                <a:solidFill>
                  <a:srgbClr val="D13282"/>
                </a:solidFill>
                <a:latin typeface="Roboto Bold"/>
              </a:rPr>
              <a:t>birth</a:t>
            </a:r>
            <a:r>
              <a:rPr lang="pl-PL" sz="2999" dirty="0">
                <a:solidFill>
                  <a:srgbClr val="D13282"/>
                </a:solidFill>
                <a:latin typeface="Roboto Bold"/>
              </a:rPr>
              <a:t> </a:t>
            </a:r>
            <a:r>
              <a:rPr lang="pl-PL" sz="2999" dirty="0" err="1">
                <a:solidFill>
                  <a:srgbClr val="D13282"/>
                </a:solidFill>
                <a:latin typeface="Roboto Bold"/>
              </a:rPr>
              <a:t>date</a:t>
            </a:r>
            <a:endParaRPr lang="pl-PL" sz="2999" dirty="0">
              <a:solidFill>
                <a:srgbClr val="D13282"/>
              </a:solidFill>
              <a:latin typeface="Roboto Bold"/>
            </a:endParaRPr>
          </a:p>
          <a:p>
            <a:pPr>
              <a:lnSpc>
                <a:spcPts val="4199"/>
              </a:lnSpc>
            </a:pPr>
            <a:r>
              <a:rPr lang="pl-PL" sz="2999" dirty="0" err="1">
                <a:solidFill>
                  <a:srgbClr val="D13282"/>
                </a:solidFill>
                <a:latin typeface="Roboto Bold"/>
              </a:rPr>
              <a:t>first</a:t>
            </a:r>
            <a:r>
              <a:rPr lang="pl-PL" sz="2999" dirty="0">
                <a:solidFill>
                  <a:srgbClr val="D13282"/>
                </a:solidFill>
                <a:latin typeface="Roboto Bold"/>
              </a:rPr>
              <a:t> and </a:t>
            </a:r>
            <a:r>
              <a:rPr lang="pl-PL" sz="2999" dirty="0" err="1">
                <a:solidFill>
                  <a:srgbClr val="D13282"/>
                </a:solidFill>
                <a:latin typeface="Roboto Bold"/>
              </a:rPr>
              <a:t>last</a:t>
            </a:r>
            <a:r>
              <a:rPr lang="pl-PL" sz="2999" dirty="0">
                <a:solidFill>
                  <a:srgbClr val="D13282"/>
                </a:solidFill>
                <a:latin typeface="Roboto Bold"/>
              </a:rPr>
              <a:t> </a:t>
            </a:r>
            <a:r>
              <a:rPr lang="pl-PL" sz="2999" dirty="0" err="1">
                <a:solidFill>
                  <a:srgbClr val="D13282"/>
                </a:solidFill>
                <a:latin typeface="Roboto Bold"/>
              </a:rPr>
              <a:t>name</a:t>
            </a:r>
            <a:endParaRPr lang="en-US" sz="2999" dirty="0">
              <a:solidFill>
                <a:srgbClr val="D13282"/>
              </a:solidFill>
              <a:latin typeface="Roboto Bold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1520" y="3375170"/>
            <a:ext cx="5660416" cy="1869659"/>
          </a:xfrm>
          <a:custGeom>
            <a:avLst/>
            <a:gdLst/>
            <a:ahLst/>
            <a:cxnLst/>
            <a:rect l="l" t="t" r="r" b="b"/>
            <a:pathLst>
              <a:path w="5660416" h="1869659">
                <a:moveTo>
                  <a:pt x="0" y="0"/>
                </a:moveTo>
                <a:lnTo>
                  <a:pt x="5660416" y="0"/>
                </a:lnTo>
                <a:lnTo>
                  <a:pt x="5660416" y="1869659"/>
                </a:lnTo>
                <a:lnTo>
                  <a:pt x="0" y="18696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4866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282862" y="2945891"/>
            <a:ext cx="4739218" cy="3637789"/>
          </a:xfrm>
          <a:custGeom>
            <a:avLst/>
            <a:gdLst/>
            <a:ahLst/>
            <a:cxnLst/>
            <a:rect l="l" t="t" r="r" b="b"/>
            <a:pathLst>
              <a:path w="4739218" h="3637789">
                <a:moveTo>
                  <a:pt x="0" y="0"/>
                </a:moveTo>
                <a:lnTo>
                  <a:pt x="4739218" y="0"/>
                </a:lnTo>
                <a:lnTo>
                  <a:pt x="4739218" y="3637789"/>
                </a:lnTo>
                <a:lnTo>
                  <a:pt x="0" y="36377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22016" y="1775668"/>
            <a:ext cx="829056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pl-PL" sz="2999" dirty="0" err="1">
                <a:solidFill>
                  <a:srgbClr val="000000"/>
                </a:solidFill>
                <a:latin typeface="Roboto Bold"/>
              </a:rPr>
              <a:t>Create</a:t>
            </a:r>
            <a:r>
              <a:rPr lang="pl-PL" sz="29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pl-PL" sz="2999" dirty="0" err="1">
                <a:solidFill>
                  <a:srgbClr val="000000"/>
                </a:solidFill>
                <a:latin typeface="Roboto Bold"/>
              </a:rPr>
              <a:t>your</a:t>
            </a:r>
            <a:r>
              <a:rPr lang="en-US" sz="29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pl-PL" sz="2999" dirty="0" err="1">
                <a:solidFill>
                  <a:srgbClr val="D13282"/>
                </a:solidFill>
                <a:latin typeface="Roboto Bold"/>
              </a:rPr>
              <a:t>username</a:t>
            </a:r>
            <a:endParaRPr lang="en-US" sz="2999" dirty="0">
              <a:solidFill>
                <a:srgbClr val="D13282"/>
              </a:solidFill>
              <a:latin typeface="Roboto Bold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241288" y="2796080"/>
            <a:ext cx="3271024" cy="2926080"/>
          </a:xfrm>
          <a:custGeom>
            <a:avLst/>
            <a:gdLst/>
            <a:ahLst/>
            <a:cxnLst/>
            <a:rect l="l" t="t" r="r" b="b"/>
            <a:pathLst>
              <a:path w="3271024" h="2926080">
                <a:moveTo>
                  <a:pt x="0" y="0"/>
                </a:moveTo>
                <a:lnTo>
                  <a:pt x="3271024" y="0"/>
                </a:lnTo>
                <a:lnTo>
                  <a:pt x="3271024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31520" y="1559111"/>
            <a:ext cx="829056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pl-PL" sz="2999" dirty="0">
                <a:solidFill>
                  <a:srgbClr val="D13282"/>
                </a:solidFill>
                <a:latin typeface="Roboto Bold"/>
              </a:rPr>
              <a:t>Read and </a:t>
            </a:r>
            <a:r>
              <a:rPr lang="pl-PL" sz="2999" dirty="0" err="1">
                <a:solidFill>
                  <a:srgbClr val="D13282"/>
                </a:solidFill>
                <a:latin typeface="Roboto Bold"/>
              </a:rPr>
              <a:t>accept</a:t>
            </a:r>
            <a:r>
              <a:rPr lang="en-US" sz="29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pl-PL" sz="2999" dirty="0" err="1">
                <a:solidFill>
                  <a:srgbClr val="00BF15"/>
                </a:solidFill>
                <a:latin typeface="Roboto Bold"/>
              </a:rPr>
              <a:t>Terms</a:t>
            </a:r>
            <a:r>
              <a:rPr lang="pl-PL" sz="2999" dirty="0">
                <a:solidFill>
                  <a:srgbClr val="00BF15"/>
                </a:solidFill>
                <a:latin typeface="Roboto Bold"/>
              </a:rPr>
              <a:t> and </a:t>
            </a:r>
            <a:r>
              <a:rPr lang="pl-PL" sz="2999" dirty="0" err="1">
                <a:solidFill>
                  <a:srgbClr val="00BF15"/>
                </a:solidFill>
                <a:latin typeface="Roboto Bold"/>
              </a:rPr>
              <a:t>conditions</a:t>
            </a:r>
            <a:endParaRPr lang="en-US" sz="2999" dirty="0">
              <a:solidFill>
                <a:srgbClr val="00BF15"/>
              </a:solidFill>
              <a:latin typeface="Roboto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926080" y="2314042"/>
            <a:ext cx="3901440" cy="2687117"/>
          </a:xfrm>
          <a:custGeom>
            <a:avLst/>
            <a:gdLst/>
            <a:ahLst/>
            <a:cxnLst/>
            <a:rect l="l" t="t" r="r" b="b"/>
            <a:pathLst>
              <a:path w="3901440" h="2687117">
                <a:moveTo>
                  <a:pt x="0" y="0"/>
                </a:moveTo>
                <a:lnTo>
                  <a:pt x="3901440" y="0"/>
                </a:lnTo>
                <a:lnTo>
                  <a:pt x="3901440" y="2687116"/>
                </a:lnTo>
                <a:lnTo>
                  <a:pt x="0" y="26871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31520" y="5332066"/>
            <a:ext cx="8290560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1"/>
              </a:lnSpc>
              <a:spcBef>
                <a:spcPct val="0"/>
              </a:spcBef>
            </a:pPr>
            <a:r>
              <a:rPr lang="en-US" sz="2791" dirty="0">
                <a:solidFill>
                  <a:srgbClr val="000000"/>
                </a:solidFill>
                <a:latin typeface="Roboto Italics"/>
              </a:rPr>
              <a:t>"Internet and mobile technologies that enable contact between users through the exchange of information, opinions and knowledge."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1520" y="1122423"/>
            <a:ext cx="8290560" cy="764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5"/>
              </a:lnSpc>
            </a:pPr>
            <a:r>
              <a:rPr lang="pl-PL" sz="4396" spc="422" dirty="0">
                <a:solidFill>
                  <a:srgbClr val="BDD62F"/>
                </a:solidFill>
                <a:latin typeface="Roboto Bold"/>
              </a:rPr>
              <a:t>SOCIAL MEDIA</a:t>
            </a:r>
            <a:endParaRPr lang="en-US" sz="4396" spc="422" dirty="0">
              <a:solidFill>
                <a:srgbClr val="BDD62F"/>
              </a:solidFill>
              <a:latin typeface="Roboto Bold"/>
            </a:endParaRPr>
          </a:p>
        </p:txBody>
      </p:sp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13760" y="3003620"/>
            <a:ext cx="2926080" cy="2926080"/>
          </a:xfrm>
          <a:custGeom>
            <a:avLst/>
            <a:gdLst/>
            <a:ahLst/>
            <a:cxnLst/>
            <a:rect l="l" t="t" r="r" b="b"/>
            <a:pathLst>
              <a:path w="2926080" h="2926080">
                <a:moveTo>
                  <a:pt x="0" y="0"/>
                </a:moveTo>
                <a:lnTo>
                  <a:pt x="2926080" y="0"/>
                </a:lnTo>
                <a:lnTo>
                  <a:pt x="292608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31520" y="1862509"/>
            <a:ext cx="829056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pl-PL" sz="2999" dirty="0" err="1">
                <a:solidFill>
                  <a:srgbClr val="000000"/>
                </a:solidFill>
                <a:latin typeface="Roboto Bold"/>
              </a:rPr>
              <a:t>Add</a:t>
            </a:r>
            <a:r>
              <a:rPr lang="en-US" sz="29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pl-PL" sz="2999" dirty="0">
                <a:solidFill>
                  <a:srgbClr val="D13282"/>
                </a:solidFill>
                <a:latin typeface="Roboto Bold"/>
              </a:rPr>
              <a:t>profile </a:t>
            </a:r>
            <a:r>
              <a:rPr lang="pl-PL" sz="2999" dirty="0" err="1">
                <a:solidFill>
                  <a:srgbClr val="D13282"/>
                </a:solidFill>
                <a:latin typeface="Roboto Bold"/>
              </a:rPr>
              <a:t>picture</a:t>
            </a:r>
            <a:endParaRPr lang="en-US" sz="2999" dirty="0">
              <a:solidFill>
                <a:srgbClr val="D13282"/>
              </a:solidFill>
              <a:latin typeface="Roboto Bold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065217" y="2816510"/>
            <a:ext cx="2184442" cy="2184442"/>
          </a:xfrm>
          <a:custGeom>
            <a:avLst/>
            <a:gdLst/>
            <a:ahLst/>
            <a:cxnLst/>
            <a:rect l="l" t="t" r="r" b="b"/>
            <a:pathLst>
              <a:path w="2184442" h="2184442">
                <a:moveTo>
                  <a:pt x="0" y="0"/>
                </a:moveTo>
                <a:lnTo>
                  <a:pt x="2184441" y="0"/>
                </a:lnTo>
                <a:lnTo>
                  <a:pt x="2184441" y="2184442"/>
                </a:lnTo>
                <a:lnTo>
                  <a:pt x="0" y="21844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503942" y="4254267"/>
            <a:ext cx="1122550" cy="1122550"/>
          </a:xfrm>
          <a:custGeom>
            <a:avLst/>
            <a:gdLst/>
            <a:ahLst/>
            <a:cxnLst/>
            <a:rect l="l" t="t" r="r" b="b"/>
            <a:pathLst>
              <a:path w="1122550" h="1122550">
                <a:moveTo>
                  <a:pt x="0" y="0"/>
                </a:moveTo>
                <a:lnTo>
                  <a:pt x="1122550" y="0"/>
                </a:lnTo>
                <a:lnTo>
                  <a:pt x="1122550" y="1122550"/>
                </a:lnTo>
                <a:lnTo>
                  <a:pt x="0" y="11225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31520" y="1559032"/>
            <a:ext cx="8290560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dirty="0">
                <a:solidFill>
                  <a:srgbClr val="000000"/>
                </a:solidFill>
                <a:latin typeface="Roboto Bold"/>
              </a:rPr>
              <a:t>You can also create an account on Instagram </a:t>
            </a:r>
            <a:r>
              <a:rPr lang="pl-PL" sz="2499" dirty="0" err="1">
                <a:solidFill>
                  <a:srgbClr val="D13282"/>
                </a:solidFill>
                <a:latin typeface="Roboto Bold"/>
              </a:rPr>
              <a:t>using</a:t>
            </a:r>
            <a:r>
              <a:rPr lang="en-US" sz="2499" dirty="0">
                <a:solidFill>
                  <a:srgbClr val="D13282"/>
                </a:solidFill>
                <a:latin typeface="Roboto Bold"/>
              </a:rPr>
              <a:t> Facebook</a:t>
            </a:r>
            <a:r>
              <a:rPr lang="en-US" sz="2499" dirty="0">
                <a:solidFill>
                  <a:srgbClr val="000000"/>
                </a:solidFill>
                <a:latin typeface="Roboto Bold"/>
              </a:rPr>
              <a:t>, synchronizing data from both profiles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31520" y="5723255"/>
            <a:ext cx="8290560" cy="865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dirty="0">
                <a:solidFill>
                  <a:srgbClr val="D13282"/>
                </a:solidFill>
                <a:latin typeface="Roboto Bold"/>
              </a:rPr>
              <a:t>Facebook</a:t>
            </a:r>
            <a:r>
              <a:rPr lang="pl-PL" sz="2499" dirty="0">
                <a:solidFill>
                  <a:srgbClr val="D13282"/>
                </a:solidFill>
                <a:latin typeface="Roboto Bold"/>
              </a:rPr>
              <a:t> </a:t>
            </a:r>
            <a:r>
              <a:rPr lang="pl-PL" sz="2499" dirty="0" err="1">
                <a:solidFill>
                  <a:srgbClr val="D13282"/>
                </a:solidFill>
                <a:latin typeface="Roboto Bold"/>
              </a:rPr>
              <a:t>integration</a:t>
            </a:r>
            <a:r>
              <a:rPr lang="en-US" sz="24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pl-PL" sz="2499" dirty="0" err="1">
                <a:solidFill>
                  <a:srgbClr val="000000"/>
                </a:solidFill>
                <a:latin typeface="Roboto Bold"/>
              </a:rPr>
              <a:t>enables</a:t>
            </a:r>
            <a:r>
              <a:rPr lang="pl-PL" sz="24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pl-PL" sz="2499" dirty="0" err="1">
                <a:solidFill>
                  <a:srgbClr val="000000"/>
                </a:solidFill>
                <a:latin typeface="Roboto Bold"/>
              </a:rPr>
              <a:t>publishing</a:t>
            </a:r>
            <a:r>
              <a:rPr lang="pl-PL" sz="2499" dirty="0">
                <a:solidFill>
                  <a:srgbClr val="000000"/>
                </a:solidFill>
                <a:latin typeface="Roboto Bold"/>
              </a:rPr>
              <a:t> a post </a:t>
            </a:r>
            <a:r>
              <a:rPr lang="pl-PL" sz="2499" dirty="0" err="1">
                <a:solidFill>
                  <a:srgbClr val="000000"/>
                </a:solidFill>
                <a:latin typeface="Roboto Bold"/>
              </a:rPr>
              <a:t>simultaneously</a:t>
            </a:r>
            <a:r>
              <a:rPr lang="pl-PL" sz="2499" dirty="0">
                <a:solidFill>
                  <a:srgbClr val="000000"/>
                </a:solidFill>
                <a:latin typeface="Roboto Bold"/>
              </a:rPr>
              <a:t> on </a:t>
            </a:r>
            <a:r>
              <a:rPr lang="pl-PL" sz="2499" dirty="0" err="1">
                <a:solidFill>
                  <a:srgbClr val="000000"/>
                </a:solidFill>
                <a:latin typeface="Roboto Bold"/>
              </a:rPr>
              <a:t>both</a:t>
            </a:r>
            <a:r>
              <a:rPr lang="pl-PL" sz="24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pl-PL" sz="2499" dirty="0" err="1">
                <a:solidFill>
                  <a:srgbClr val="000000"/>
                </a:solidFill>
                <a:latin typeface="Roboto Bold"/>
              </a:rPr>
              <a:t>profiles</a:t>
            </a:r>
            <a:r>
              <a:rPr lang="pl-PL" sz="2499" dirty="0">
                <a:solidFill>
                  <a:srgbClr val="000000"/>
                </a:solidFill>
                <a:latin typeface="Roboto Bold"/>
              </a:rPr>
              <a:t>.</a:t>
            </a:r>
            <a:endParaRPr lang="en-US" sz="2499" dirty="0">
              <a:solidFill>
                <a:srgbClr val="000000"/>
              </a:solidFill>
              <a:latin typeface="Roboto Bold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36483" y="4110699"/>
            <a:ext cx="1340329" cy="1018650"/>
          </a:xfrm>
          <a:custGeom>
            <a:avLst/>
            <a:gdLst/>
            <a:ahLst/>
            <a:cxnLst/>
            <a:rect l="l" t="t" r="r" b="b"/>
            <a:pathLst>
              <a:path w="1340329" h="1018650">
                <a:moveTo>
                  <a:pt x="0" y="0"/>
                </a:moveTo>
                <a:lnTo>
                  <a:pt x="1340329" y="0"/>
                </a:lnTo>
                <a:lnTo>
                  <a:pt x="1340329" y="1018650"/>
                </a:lnTo>
                <a:lnTo>
                  <a:pt x="0" y="10186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206636" y="5213503"/>
            <a:ext cx="1370177" cy="1370177"/>
          </a:xfrm>
          <a:custGeom>
            <a:avLst/>
            <a:gdLst/>
            <a:ahLst/>
            <a:cxnLst/>
            <a:rect l="l" t="t" r="r" b="b"/>
            <a:pathLst>
              <a:path w="1370177" h="1370177">
                <a:moveTo>
                  <a:pt x="0" y="0"/>
                </a:moveTo>
                <a:lnTo>
                  <a:pt x="1370176" y="0"/>
                </a:lnTo>
                <a:lnTo>
                  <a:pt x="1370176" y="1370177"/>
                </a:lnTo>
                <a:lnTo>
                  <a:pt x="0" y="13701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31520" y="1655455"/>
            <a:ext cx="8290560" cy="1580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pl-PL" sz="3000" dirty="0">
                <a:solidFill>
                  <a:srgbClr val="000000"/>
                </a:solidFill>
                <a:latin typeface="Open Sans Bold"/>
              </a:rPr>
              <a:t>In a post one </a:t>
            </a:r>
            <a:r>
              <a:rPr lang="pl-PL" sz="3000" dirty="0" err="1">
                <a:solidFill>
                  <a:srgbClr val="000000"/>
                </a:solidFill>
                <a:latin typeface="Open Sans Bold"/>
              </a:rPr>
              <a:t>can</a:t>
            </a:r>
            <a:r>
              <a:rPr lang="pl-PL" sz="3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pl-PL" sz="3000" dirty="0" err="1">
                <a:solidFill>
                  <a:srgbClr val="000000"/>
                </a:solidFill>
                <a:latin typeface="Open Sans Bold"/>
              </a:rPr>
              <a:t>also</a:t>
            </a:r>
            <a:r>
              <a:rPr lang="pl-PL" sz="3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pl-PL" sz="3000" dirty="0" err="1">
                <a:solidFill>
                  <a:srgbClr val="D13282"/>
                </a:solidFill>
                <a:latin typeface="Open Sans Bold"/>
              </a:rPr>
              <a:t>tag</a:t>
            </a:r>
            <a:r>
              <a:rPr lang="pl-PL" sz="3000" dirty="0">
                <a:solidFill>
                  <a:srgbClr val="D13282"/>
                </a:solidFill>
                <a:latin typeface="Open Sans Bold"/>
              </a:rPr>
              <a:t> </a:t>
            </a:r>
            <a:r>
              <a:rPr lang="pl-PL" sz="3000" dirty="0" err="1">
                <a:solidFill>
                  <a:srgbClr val="D13282"/>
                </a:solidFill>
                <a:latin typeface="Open Sans Bold"/>
              </a:rPr>
              <a:t>friends</a:t>
            </a:r>
            <a:r>
              <a:rPr lang="en-US" sz="3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pl-PL" sz="3000" dirty="0" err="1">
                <a:solidFill>
                  <a:srgbClr val="000000"/>
                </a:solidFill>
                <a:latin typeface="Open Sans Bold"/>
              </a:rPr>
              <a:t>or</a:t>
            </a:r>
            <a:r>
              <a:rPr lang="pl-PL" sz="3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pl-PL" sz="3000" dirty="0" err="1">
                <a:solidFill>
                  <a:srgbClr val="000000"/>
                </a:solidFill>
                <a:latin typeface="Open Sans Bold"/>
              </a:rPr>
              <a:t>other</a:t>
            </a:r>
            <a:r>
              <a:rPr lang="pl-PL" sz="3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pl-PL" sz="3000" dirty="0" err="1">
                <a:solidFill>
                  <a:srgbClr val="000000"/>
                </a:solidFill>
                <a:latin typeface="Open Sans Bold"/>
              </a:rPr>
              <a:t>profiles</a:t>
            </a:r>
            <a:r>
              <a:rPr lang="pl-PL" sz="3000" dirty="0">
                <a:solidFill>
                  <a:srgbClr val="000000"/>
                </a:solidFill>
                <a:latin typeface="Open Sans Bold"/>
              </a:rPr>
              <a:t>. </a:t>
            </a:r>
            <a:r>
              <a:rPr lang="pl-PL" sz="3000" dirty="0" err="1">
                <a:solidFill>
                  <a:srgbClr val="000000"/>
                </a:solidFill>
                <a:latin typeface="Open Sans Bold"/>
              </a:rPr>
              <a:t>Tagged</a:t>
            </a:r>
            <a:r>
              <a:rPr lang="pl-PL" sz="3000" dirty="0">
                <a:solidFill>
                  <a:srgbClr val="000000"/>
                </a:solidFill>
                <a:latin typeface="Open Sans Bold"/>
              </a:rPr>
              <a:t> profile </a:t>
            </a:r>
            <a:r>
              <a:rPr lang="pl-PL" sz="3000" dirty="0" err="1">
                <a:solidFill>
                  <a:srgbClr val="000000"/>
                </a:solidFill>
                <a:latin typeface="Open Sans Bold"/>
              </a:rPr>
              <a:t>will</a:t>
            </a:r>
            <a:r>
              <a:rPr lang="pl-PL" sz="3000" dirty="0">
                <a:solidFill>
                  <a:srgbClr val="000000"/>
                </a:solidFill>
                <a:latin typeface="Open Sans Bold"/>
              </a:rPr>
              <a:t> be </a:t>
            </a:r>
            <a:r>
              <a:rPr lang="pl-PL" sz="3000" dirty="0" err="1">
                <a:solidFill>
                  <a:srgbClr val="000000"/>
                </a:solidFill>
                <a:latin typeface="Open Sans Bold"/>
              </a:rPr>
              <a:t>notified</a:t>
            </a:r>
            <a:r>
              <a:rPr lang="pl-PL" sz="3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pl-PL" sz="3000" dirty="0" err="1">
                <a:solidFill>
                  <a:srgbClr val="000000"/>
                </a:solidFill>
                <a:latin typeface="Open Sans Bold"/>
              </a:rPr>
              <a:t>about</a:t>
            </a:r>
            <a:r>
              <a:rPr lang="pl-PL" sz="3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pl-PL" sz="3000" dirty="0" err="1">
                <a:solidFill>
                  <a:srgbClr val="000000"/>
                </a:solidFill>
                <a:latin typeface="Open Sans Bold"/>
              </a:rPr>
              <a:t>our</a:t>
            </a:r>
            <a:r>
              <a:rPr lang="pl-PL" sz="3000" dirty="0">
                <a:solidFill>
                  <a:srgbClr val="000000"/>
                </a:solidFill>
                <a:latin typeface="Open Sans Bold"/>
              </a:rPr>
              <a:t> post.</a:t>
            </a:r>
            <a:endParaRPr lang="en-US" sz="3000" dirty="0">
              <a:solidFill>
                <a:srgbClr val="000000"/>
              </a:solidFill>
              <a:latin typeface="Open Sans Bold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299396" y="362112"/>
            <a:ext cx="4160561" cy="6749354"/>
          </a:xfrm>
          <a:custGeom>
            <a:avLst/>
            <a:gdLst/>
            <a:ahLst/>
            <a:cxnLst/>
            <a:rect l="l" t="t" r="r" b="b"/>
            <a:pathLst>
              <a:path w="4160561" h="6749354">
                <a:moveTo>
                  <a:pt x="0" y="0"/>
                </a:moveTo>
                <a:lnTo>
                  <a:pt x="4160561" y="0"/>
                </a:lnTo>
                <a:lnTo>
                  <a:pt x="4160561" y="6749354"/>
                </a:lnTo>
                <a:lnTo>
                  <a:pt x="0" y="67493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221185">
            <a:off x="3463863" y="733224"/>
            <a:ext cx="2602438" cy="652975"/>
          </a:xfrm>
          <a:custGeom>
            <a:avLst/>
            <a:gdLst/>
            <a:ahLst/>
            <a:cxnLst/>
            <a:rect l="l" t="t" r="r" b="b"/>
            <a:pathLst>
              <a:path w="2602438" h="652975">
                <a:moveTo>
                  <a:pt x="0" y="0"/>
                </a:moveTo>
                <a:lnTo>
                  <a:pt x="2602438" y="0"/>
                </a:lnTo>
                <a:lnTo>
                  <a:pt x="2602438" y="652976"/>
                </a:lnTo>
                <a:lnTo>
                  <a:pt x="0" y="6529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2085840" y="2398729"/>
            <a:ext cx="3127442" cy="784704"/>
          </a:xfrm>
          <a:custGeom>
            <a:avLst/>
            <a:gdLst/>
            <a:ahLst/>
            <a:cxnLst/>
            <a:rect l="l" t="t" r="r" b="b"/>
            <a:pathLst>
              <a:path w="3127442" h="784704">
                <a:moveTo>
                  <a:pt x="0" y="0"/>
                </a:moveTo>
                <a:lnTo>
                  <a:pt x="3127441" y="0"/>
                </a:lnTo>
                <a:lnTo>
                  <a:pt x="3127441" y="784703"/>
                </a:lnTo>
                <a:lnTo>
                  <a:pt x="0" y="7847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242490">
            <a:off x="3549731" y="5020804"/>
            <a:ext cx="2117614" cy="531329"/>
          </a:xfrm>
          <a:custGeom>
            <a:avLst/>
            <a:gdLst/>
            <a:ahLst/>
            <a:cxnLst/>
            <a:rect l="l" t="t" r="r" b="b"/>
            <a:pathLst>
              <a:path w="2117614" h="531329">
                <a:moveTo>
                  <a:pt x="0" y="0"/>
                </a:moveTo>
                <a:lnTo>
                  <a:pt x="2117614" y="0"/>
                </a:lnTo>
                <a:lnTo>
                  <a:pt x="2117614" y="531329"/>
                </a:lnTo>
                <a:lnTo>
                  <a:pt x="0" y="5313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9688230">
            <a:off x="2609318" y="5968870"/>
            <a:ext cx="2823466" cy="708433"/>
          </a:xfrm>
          <a:custGeom>
            <a:avLst/>
            <a:gdLst/>
            <a:ahLst/>
            <a:cxnLst/>
            <a:rect l="l" t="t" r="r" b="b"/>
            <a:pathLst>
              <a:path w="2823466" h="708433">
                <a:moveTo>
                  <a:pt x="0" y="0"/>
                </a:moveTo>
                <a:lnTo>
                  <a:pt x="2823466" y="0"/>
                </a:lnTo>
                <a:lnTo>
                  <a:pt x="2823466" y="708434"/>
                </a:lnTo>
                <a:lnTo>
                  <a:pt x="0" y="7084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168025" y="1148786"/>
            <a:ext cx="2367744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EF2945"/>
                </a:solidFill>
                <a:latin typeface="Roboto Bold"/>
              </a:rPr>
              <a:t>Lo</a:t>
            </a:r>
            <a:r>
              <a:rPr lang="pl-PL" sz="3000" dirty="0" err="1">
                <a:solidFill>
                  <a:srgbClr val="EF2945"/>
                </a:solidFill>
                <a:latin typeface="Roboto Bold"/>
              </a:rPr>
              <a:t>cation</a:t>
            </a:r>
            <a:endParaRPr lang="en-US" sz="3000" dirty="0">
              <a:solidFill>
                <a:srgbClr val="EF2945"/>
              </a:solidFill>
              <a:latin typeface="Roboto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44005" y="2322529"/>
            <a:ext cx="1256109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pl-PL" sz="3000" dirty="0">
                <a:solidFill>
                  <a:srgbClr val="EF2945"/>
                </a:solidFill>
                <a:latin typeface="Roboto Bold"/>
              </a:rPr>
              <a:t>Photo</a:t>
            </a:r>
            <a:endParaRPr lang="en-US" sz="3000" dirty="0">
              <a:solidFill>
                <a:srgbClr val="EF2945"/>
              </a:solidFill>
              <a:latin typeface="Roboto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789760" y="4205094"/>
            <a:ext cx="969883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 err="1">
                <a:solidFill>
                  <a:srgbClr val="EF2945"/>
                </a:solidFill>
                <a:latin typeface="Roboto Bold"/>
              </a:rPr>
              <a:t>Te</a:t>
            </a:r>
            <a:r>
              <a:rPr lang="pl-PL" sz="3000" dirty="0">
                <a:solidFill>
                  <a:srgbClr val="EF2945"/>
                </a:solidFill>
                <a:latin typeface="Roboto Bold"/>
              </a:rPr>
              <a:t>x</a:t>
            </a:r>
            <a:r>
              <a:rPr lang="en-US" sz="3000" dirty="0">
                <a:solidFill>
                  <a:srgbClr val="EF2945"/>
                </a:solidFill>
                <a:latin typeface="Roboto Bold"/>
              </a:rPr>
              <a:t>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44005" y="5471919"/>
            <a:ext cx="1825929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dirty="0">
                <a:solidFill>
                  <a:srgbClr val="EF2945"/>
                </a:solidFill>
                <a:latin typeface="Roboto Bold"/>
              </a:rPr>
              <a:t>Has</a:t>
            </a:r>
            <a:r>
              <a:rPr lang="pl-PL" sz="2999" dirty="0">
                <a:solidFill>
                  <a:srgbClr val="EF2945"/>
                </a:solidFill>
                <a:latin typeface="Roboto Bold"/>
              </a:rPr>
              <a:t>h</a:t>
            </a:r>
            <a:r>
              <a:rPr lang="en-US" sz="2999" dirty="0">
                <a:solidFill>
                  <a:srgbClr val="EF2945"/>
                </a:solidFill>
                <a:latin typeface="Roboto Bold"/>
              </a:rPr>
              <a:t>tag</a:t>
            </a:r>
            <a:r>
              <a:rPr lang="pl-PL" sz="2999" dirty="0">
                <a:solidFill>
                  <a:srgbClr val="EF2945"/>
                </a:solidFill>
                <a:latin typeface="Roboto Bold"/>
              </a:rPr>
              <a:t>s</a:t>
            </a:r>
            <a:endParaRPr lang="en-US" sz="2999" dirty="0">
              <a:solidFill>
                <a:srgbClr val="EF2945"/>
              </a:solidFill>
              <a:latin typeface="Roboto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90223" y="5991005"/>
            <a:ext cx="1917957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pl-PL" sz="2000" dirty="0" err="1">
                <a:solidFill>
                  <a:srgbClr val="000000"/>
                </a:solidFill>
                <a:latin typeface="Roboto"/>
              </a:rPr>
              <a:t>ideally</a:t>
            </a:r>
            <a:r>
              <a:rPr lang="pl-PL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2000" dirty="0" err="1">
                <a:solidFill>
                  <a:srgbClr val="000000"/>
                </a:solidFill>
                <a:latin typeface="Roboto"/>
              </a:rPr>
              <a:t>between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11 </a:t>
            </a:r>
            <a:r>
              <a:rPr lang="pl-PL" sz="2000" dirty="0">
                <a:solidFill>
                  <a:srgbClr val="000000"/>
                </a:solidFill>
                <a:latin typeface="Roboto"/>
              </a:rPr>
              <a:t>and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15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604099" y="4621707"/>
            <a:ext cx="229104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pl-PL" sz="2000" dirty="0" err="1">
                <a:solidFill>
                  <a:srgbClr val="000000"/>
                </a:solidFill>
                <a:latin typeface="Roboto"/>
              </a:rPr>
              <a:t>cohesive</a:t>
            </a:r>
            <a:r>
              <a:rPr lang="pl-PL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2000" dirty="0" err="1">
                <a:solidFill>
                  <a:srgbClr val="000000"/>
                </a:solidFill>
                <a:latin typeface="Roboto"/>
              </a:rPr>
              <a:t>is</a:t>
            </a:r>
            <a:r>
              <a:rPr lang="pl-PL" sz="2000" dirty="0">
                <a:solidFill>
                  <a:srgbClr val="000000"/>
                </a:solidFill>
                <a:latin typeface="Roboto"/>
              </a:rPr>
              <a:t> the </a:t>
            </a:r>
            <a:r>
              <a:rPr lang="pl-PL" sz="2000" dirty="0" err="1">
                <a:solidFill>
                  <a:srgbClr val="000000"/>
                </a:solidFill>
                <a:latin typeface="Roboto"/>
              </a:rPr>
              <a:t>best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90223" y="2773778"/>
            <a:ext cx="2959337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pl-PL" sz="2000" dirty="0">
                <a:solidFill>
                  <a:srgbClr val="000000"/>
                </a:solidFill>
                <a:latin typeface="Roboto"/>
              </a:rPr>
              <a:t>the most </a:t>
            </a:r>
            <a:r>
              <a:rPr lang="pl-PL" sz="2000" dirty="0" err="1">
                <a:solidFill>
                  <a:srgbClr val="000000"/>
                </a:solidFill>
                <a:latin typeface="Roboto"/>
              </a:rPr>
              <a:t>essential</a:t>
            </a:r>
            <a:r>
              <a:rPr lang="pl-PL" sz="2000" dirty="0">
                <a:solidFill>
                  <a:srgbClr val="000000"/>
                </a:solidFill>
                <a:latin typeface="Roboto"/>
              </a:rPr>
              <a:t> part of the Instagram post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559114" y="1625036"/>
            <a:ext cx="1431175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pl-PL" sz="2000" dirty="0">
                <a:solidFill>
                  <a:srgbClr val="000000"/>
                </a:solidFill>
                <a:latin typeface="Roboto"/>
              </a:rPr>
              <a:t>do not </a:t>
            </a:r>
            <a:r>
              <a:rPr lang="pl-PL" sz="2000" dirty="0" err="1">
                <a:solidFill>
                  <a:srgbClr val="000000"/>
                </a:solidFill>
                <a:latin typeface="Roboto"/>
              </a:rPr>
              <a:t>omit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03224" y="3774023"/>
            <a:ext cx="5347151" cy="2926080"/>
          </a:xfrm>
          <a:custGeom>
            <a:avLst/>
            <a:gdLst/>
            <a:ahLst/>
            <a:cxnLst/>
            <a:rect l="l" t="t" r="r" b="b"/>
            <a:pathLst>
              <a:path w="5347151" h="2926080">
                <a:moveTo>
                  <a:pt x="0" y="0"/>
                </a:moveTo>
                <a:lnTo>
                  <a:pt x="5347152" y="0"/>
                </a:lnTo>
                <a:lnTo>
                  <a:pt x="5347152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31520" y="2028474"/>
            <a:ext cx="8290560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pl-PL" sz="2999" dirty="0">
                <a:solidFill>
                  <a:srgbClr val="000000"/>
                </a:solidFill>
                <a:latin typeface="Roboto Bold"/>
              </a:rPr>
              <a:t>Instagram </a:t>
            </a:r>
            <a:r>
              <a:rPr lang="pl-PL" sz="2999" dirty="0" err="1">
                <a:solidFill>
                  <a:srgbClr val="000000"/>
                </a:solidFill>
                <a:latin typeface="Roboto Bold"/>
              </a:rPr>
              <a:t>usters</a:t>
            </a:r>
            <a:r>
              <a:rPr lang="pl-PL" sz="29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pl-PL" sz="2999" dirty="0" err="1">
                <a:solidFill>
                  <a:srgbClr val="000000"/>
                </a:solidFill>
                <a:latin typeface="Roboto Bold"/>
              </a:rPr>
              <a:t>mostly</a:t>
            </a:r>
            <a:r>
              <a:rPr lang="pl-PL" sz="29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pl-PL" sz="2999" dirty="0" err="1">
                <a:solidFill>
                  <a:srgbClr val="000000"/>
                </a:solidFill>
                <a:latin typeface="Roboto Bold"/>
              </a:rPr>
              <a:t>create</a:t>
            </a:r>
            <a:r>
              <a:rPr lang="en-US" sz="29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999" dirty="0">
                <a:solidFill>
                  <a:srgbClr val="D13282"/>
                </a:solidFill>
                <a:latin typeface="Roboto Bold"/>
              </a:rPr>
              <a:t>post</a:t>
            </a:r>
            <a:r>
              <a:rPr lang="pl-PL" sz="2999" dirty="0">
                <a:solidFill>
                  <a:srgbClr val="D13282"/>
                </a:solidFill>
                <a:latin typeface="Roboto Bold"/>
              </a:rPr>
              <a:t>s, </a:t>
            </a:r>
            <a:r>
              <a:rPr lang="pl-PL" sz="2999" dirty="0" err="1">
                <a:solidFill>
                  <a:srgbClr val="D13282"/>
                </a:solidFill>
                <a:latin typeface="Roboto Bold"/>
              </a:rPr>
              <a:t>stories</a:t>
            </a:r>
            <a:r>
              <a:rPr lang="pl-PL" sz="2999" dirty="0">
                <a:solidFill>
                  <a:srgbClr val="D13282"/>
                </a:solidFill>
                <a:latin typeface="Roboto Bold"/>
              </a:rPr>
              <a:t> and </a:t>
            </a:r>
            <a:r>
              <a:rPr lang="pl-PL" sz="2999" dirty="0" err="1">
                <a:solidFill>
                  <a:srgbClr val="D13282"/>
                </a:solidFill>
                <a:latin typeface="Roboto Bold"/>
              </a:rPr>
              <a:t>reels</a:t>
            </a:r>
            <a:endParaRPr lang="en-US" sz="2999" dirty="0">
              <a:solidFill>
                <a:srgbClr val="D13282"/>
              </a:solidFill>
              <a:latin typeface="Roboto Bold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456506" y="251534"/>
            <a:ext cx="3823947" cy="6783965"/>
          </a:xfrm>
          <a:custGeom>
            <a:avLst/>
            <a:gdLst/>
            <a:ahLst/>
            <a:cxnLst/>
            <a:rect l="l" t="t" r="r" b="b"/>
            <a:pathLst>
              <a:path w="3823947" h="6783965">
                <a:moveTo>
                  <a:pt x="0" y="0"/>
                </a:moveTo>
                <a:lnTo>
                  <a:pt x="3823947" y="0"/>
                </a:lnTo>
                <a:lnTo>
                  <a:pt x="3823947" y="6783965"/>
                </a:lnTo>
                <a:lnTo>
                  <a:pt x="0" y="67839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17120" y="1356360"/>
            <a:ext cx="4145280" cy="435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pl-PL" sz="2699" dirty="0">
                <a:solidFill>
                  <a:srgbClr val="D13282"/>
                </a:solidFill>
                <a:latin typeface="Roboto Bold"/>
              </a:rPr>
              <a:t>Instagram story</a:t>
            </a:r>
            <a:r>
              <a:rPr lang="en-US" sz="26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pl-PL" sz="2699" dirty="0" err="1">
                <a:solidFill>
                  <a:srgbClr val="000000"/>
                </a:solidFill>
                <a:latin typeface="Roboto Bold"/>
              </a:rPr>
              <a:t>allows</a:t>
            </a:r>
            <a:r>
              <a:rPr lang="pl-PL" sz="26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pl-PL" sz="2699" dirty="0" err="1">
                <a:solidFill>
                  <a:srgbClr val="000000"/>
                </a:solidFill>
                <a:latin typeface="Roboto Bold"/>
              </a:rPr>
              <a:t>adding</a:t>
            </a:r>
            <a:r>
              <a:rPr lang="en-US" sz="26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pl-PL" sz="2699" dirty="0" err="1">
                <a:solidFill>
                  <a:srgbClr val="B678E6"/>
                </a:solidFill>
                <a:latin typeface="Roboto Bold"/>
              </a:rPr>
              <a:t>photo</a:t>
            </a:r>
            <a:r>
              <a:rPr lang="pl-PL" sz="2699" dirty="0">
                <a:solidFill>
                  <a:srgbClr val="B678E6"/>
                </a:solidFill>
                <a:latin typeface="Roboto Bold"/>
              </a:rPr>
              <a:t>, </a:t>
            </a:r>
            <a:r>
              <a:rPr lang="pl-PL" sz="2699" dirty="0" err="1">
                <a:solidFill>
                  <a:srgbClr val="B678E6"/>
                </a:solidFill>
                <a:latin typeface="Roboto Bold"/>
              </a:rPr>
              <a:t>short</a:t>
            </a:r>
            <a:r>
              <a:rPr lang="pl-PL" sz="2699" dirty="0">
                <a:solidFill>
                  <a:srgbClr val="B678E6"/>
                </a:solidFill>
                <a:latin typeface="Roboto Bold"/>
              </a:rPr>
              <a:t> </a:t>
            </a:r>
            <a:r>
              <a:rPr lang="pl-PL" sz="2699" dirty="0" err="1">
                <a:solidFill>
                  <a:srgbClr val="B678E6"/>
                </a:solidFill>
                <a:latin typeface="Roboto Bold"/>
              </a:rPr>
              <a:t>movie</a:t>
            </a:r>
            <a:r>
              <a:rPr lang="pl-PL" sz="2699" dirty="0">
                <a:solidFill>
                  <a:srgbClr val="B678E6"/>
                </a:solidFill>
                <a:latin typeface="Roboto Bold"/>
              </a:rPr>
              <a:t>, </a:t>
            </a:r>
            <a:r>
              <a:rPr lang="pl-PL" sz="2699" dirty="0" err="1">
                <a:solidFill>
                  <a:srgbClr val="B678E6"/>
                </a:solidFill>
                <a:latin typeface="Roboto Bold"/>
              </a:rPr>
              <a:t>text</a:t>
            </a:r>
            <a:r>
              <a:rPr lang="pl-PL" sz="2699" dirty="0">
                <a:solidFill>
                  <a:srgbClr val="B678E6"/>
                </a:solidFill>
                <a:latin typeface="Roboto Bold"/>
              </a:rPr>
              <a:t> </a:t>
            </a:r>
            <a:r>
              <a:rPr lang="pl-PL" sz="2699" dirty="0" err="1">
                <a:solidFill>
                  <a:srgbClr val="B678E6"/>
                </a:solidFill>
                <a:latin typeface="Roboto Bold"/>
              </a:rPr>
              <a:t>information</a:t>
            </a:r>
            <a:r>
              <a:rPr lang="pl-PL" sz="2699" dirty="0">
                <a:solidFill>
                  <a:srgbClr val="B678E6"/>
                </a:solidFill>
                <a:latin typeface="Roboto Bold"/>
              </a:rPr>
              <a:t>, </a:t>
            </a:r>
            <a:r>
              <a:rPr lang="pl-PL" sz="2699" dirty="0" err="1">
                <a:solidFill>
                  <a:srgbClr val="B678E6"/>
                </a:solidFill>
                <a:latin typeface="Roboto Bold"/>
              </a:rPr>
              <a:t>or</a:t>
            </a:r>
            <a:r>
              <a:rPr lang="pl-PL" sz="2699" dirty="0">
                <a:solidFill>
                  <a:srgbClr val="B678E6"/>
                </a:solidFill>
                <a:latin typeface="Roboto Bold"/>
              </a:rPr>
              <a:t> </a:t>
            </a:r>
            <a:r>
              <a:rPr lang="pl-PL" sz="2699" dirty="0" err="1">
                <a:solidFill>
                  <a:srgbClr val="B678E6"/>
                </a:solidFill>
                <a:latin typeface="Roboto Bold"/>
              </a:rPr>
              <a:t>sharing</a:t>
            </a:r>
            <a:r>
              <a:rPr lang="pl-PL" sz="2699" dirty="0">
                <a:solidFill>
                  <a:srgbClr val="B678E6"/>
                </a:solidFill>
                <a:latin typeface="Roboto Bold"/>
              </a:rPr>
              <a:t> a post</a:t>
            </a:r>
            <a:r>
              <a:rPr lang="en-US" sz="2699" dirty="0">
                <a:solidFill>
                  <a:srgbClr val="B678E6"/>
                </a:solidFill>
                <a:latin typeface="Roboto Bold"/>
              </a:rPr>
              <a:t>.</a:t>
            </a:r>
            <a:r>
              <a:rPr lang="en-US" sz="2699" dirty="0">
                <a:solidFill>
                  <a:srgbClr val="000000"/>
                </a:solidFill>
                <a:latin typeface="Roboto Bold"/>
              </a:rPr>
              <a:t> </a:t>
            </a:r>
          </a:p>
          <a:p>
            <a:pPr algn="ctr">
              <a:lnSpc>
                <a:spcPts val="3779"/>
              </a:lnSpc>
            </a:pPr>
            <a:endParaRPr lang="en-US" sz="2699" dirty="0">
              <a:solidFill>
                <a:srgbClr val="000000"/>
              </a:solidFill>
              <a:latin typeface="Roboto Bold"/>
            </a:endParaRP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 dirty="0">
                <a:solidFill>
                  <a:srgbClr val="000000"/>
                </a:solidFill>
                <a:latin typeface="Roboto Bold"/>
              </a:rPr>
              <a:t>Ma</a:t>
            </a:r>
            <a:r>
              <a:rPr lang="pl-PL" sz="2699" dirty="0" err="1">
                <a:solidFill>
                  <a:srgbClr val="000000"/>
                </a:solidFill>
                <a:latin typeface="Roboto Bold"/>
              </a:rPr>
              <a:t>ximum</a:t>
            </a:r>
            <a:r>
              <a:rPr lang="pl-PL" sz="26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pl-PL" sz="2699" dirty="0" err="1">
                <a:solidFill>
                  <a:srgbClr val="000000"/>
                </a:solidFill>
                <a:latin typeface="Roboto Bold"/>
              </a:rPr>
              <a:t>length</a:t>
            </a:r>
            <a:r>
              <a:rPr lang="pl-PL" sz="2699" dirty="0">
                <a:solidFill>
                  <a:srgbClr val="000000"/>
                </a:solidFill>
                <a:latin typeface="Roboto Bold"/>
              </a:rPr>
              <a:t> of a single story </a:t>
            </a:r>
            <a:r>
              <a:rPr lang="pl-PL" sz="2699" dirty="0" err="1">
                <a:solidFill>
                  <a:srgbClr val="000000"/>
                </a:solidFill>
                <a:latin typeface="Roboto Bold"/>
              </a:rPr>
              <a:t>is</a:t>
            </a:r>
            <a:r>
              <a:rPr lang="pl-PL" sz="26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699" dirty="0">
                <a:solidFill>
                  <a:srgbClr val="A280EC"/>
                </a:solidFill>
                <a:latin typeface="Roboto Bold"/>
              </a:rPr>
              <a:t>15 se</a:t>
            </a:r>
            <a:r>
              <a:rPr lang="pl-PL" sz="2699" dirty="0" err="1">
                <a:solidFill>
                  <a:srgbClr val="A280EC"/>
                </a:solidFill>
                <a:latin typeface="Roboto Bold"/>
              </a:rPr>
              <a:t>conds</a:t>
            </a:r>
            <a:r>
              <a:rPr lang="en-US" sz="2699" dirty="0">
                <a:solidFill>
                  <a:srgbClr val="000000"/>
                </a:solidFill>
                <a:latin typeface="Roboto Bold"/>
              </a:rPr>
              <a:t>. </a:t>
            </a:r>
            <a:r>
              <a:rPr lang="pl-PL" sz="2699" dirty="0" err="1">
                <a:solidFill>
                  <a:srgbClr val="000000"/>
                </a:solidFill>
                <a:latin typeface="Roboto Bold"/>
              </a:rPr>
              <a:t>Published</a:t>
            </a:r>
            <a:r>
              <a:rPr lang="pl-PL" sz="2699" dirty="0">
                <a:solidFill>
                  <a:srgbClr val="000000"/>
                </a:solidFill>
                <a:latin typeface="Roboto Bold"/>
              </a:rPr>
              <a:t> story </a:t>
            </a:r>
            <a:r>
              <a:rPr lang="pl-PL" sz="2699" dirty="0" err="1">
                <a:solidFill>
                  <a:srgbClr val="000000"/>
                </a:solidFill>
                <a:latin typeface="Roboto Bold"/>
              </a:rPr>
              <a:t>is</a:t>
            </a:r>
            <a:r>
              <a:rPr lang="pl-PL" sz="26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pl-PL" sz="2699" dirty="0" err="1">
                <a:solidFill>
                  <a:srgbClr val="000000"/>
                </a:solidFill>
                <a:latin typeface="Roboto Bold"/>
              </a:rPr>
              <a:t>visible</a:t>
            </a:r>
            <a:r>
              <a:rPr lang="pl-PL" sz="2699" dirty="0">
                <a:solidFill>
                  <a:srgbClr val="000000"/>
                </a:solidFill>
                <a:latin typeface="Roboto Bold"/>
              </a:rPr>
              <a:t> for</a:t>
            </a:r>
            <a:r>
              <a:rPr lang="en-US" sz="26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699" dirty="0">
                <a:solidFill>
                  <a:srgbClr val="A280EC"/>
                </a:solidFill>
                <a:latin typeface="Roboto Bold"/>
              </a:rPr>
              <a:t>24 </a:t>
            </a:r>
            <a:r>
              <a:rPr lang="pl-PL" sz="2699" dirty="0" err="1">
                <a:solidFill>
                  <a:srgbClr val="A280EC"/>
                </a:solidFill>
                <a:latin typeface="Roboto Bold"/>
              </a:rPr>
              <a:t>hours</a:t>
            </a:r>
            <a:r>
              <a:rPr lang="en-US" sz="2699" dirty="0">
                <a:solidFill>
                  <a:srgbClr val="000000"/>
                </a:solidFill>
                <a:latin typeface="Roboto Bold"/>
              </a:rPr>
              <a:t>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13275" y="632640"/>
            <a:ext cx="3228581" cy="6095441"/>
          </a:xfrm>
          <a:custGeom>
            <a:avLst/>
            <a:gdLst/>
            <a:ahLst/>
            <a:cxnLst/>
            <a:rect l="l" t="t" r="r" b="b"/>
            <a:pathLst>
              <a:path w="3228581" h="6095441">
                <a:moveTo>
                  <a:pt x="0" y="0"/>
                </a:moveTo>
                <a:lnTo>
                  <a:pt x="3228581" y="0"/>
                </a:lnTo>
                <a:lnTo>
                  <a:pt x="3228581" y="6095441"/>
                </a:lnTo>
                <a:lnTo>
                  <a:pt x="0" y="60954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22016" y="1967865"/>
            <a:ext cx="5290709" cy="3375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pl-PL" sz="2699" dirty="0" err="1">
                <a:solidFill>
                  <a:srgbClr val="D13282"/>
                </a:solidFill>
                <a:latin typeface="Roboto Bold"/>
              </a:rPr>
              <a:t>Reel</a:t>
            </a:r>
            <a:r>
              <a:rPr lang="pl-PL" sz="2699" dirty="0">
                <a:solidFill>
                  <a:srgbClr val="D13282"/>
                </a:solidFill>
                <a:latin typeface="Roboto Bold"/>
              </a:rPr>
              <a:t> </a:t>
            </a:r>
            <a:r>
              <a:rPr lang="pl-PL" sz="2699" dirty="0" err="1">
                <a:solidFill>
                  <a:srgbClr val="D13282"/>
                </a:solidFill>
                <a:latin typeface="Roboto Bold"/>
              </a:rPr>
              <a:t>function</a:t>
            </a:r>
            <a:r>
              <a:rPr lang="en-US" sz="26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pl-PL" sz="2699" dirty="0">
                <a:solidFill>
                  <a:srgbClr val="000000"/>
                </a:solidFill>
                <a:latin typeface="Roboto Bold"/>
              </a:rPr>
              <a:t>on Instagram </a:t>
            </a:r>
            <a:r>
              <a:rPr lang="pl-PL" sz="2699" dirty="0" err="1">
                <a:solidFill>
                  <a:srgbClr val="000000"/>
                </a:solidFill>
                <a:latin typeface="Roboto Bold"/>
              </a:rPr>
              <a:t>enables</a:t>
            </a:r>
            <a:r>
              <a:rPr lang="pl-PL" sz="26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pl-PL" sz="2699" dirty="0" err="1">
                <a:solidFill>
                  <a:srgbClr val="000000"/>
                </a:solidFill>
                <a:latin typeface="Roboto Bold"/>
              </a:rPr>
              <a:t>recording</a:t>
            </a:r>
            <a:r>
              <a:rPr lang="pl-PL" sz="2699" dirty="0">
                <a:solidFill>
                  <a:srgbClr val="000000"/>
                </a:solidFill>
                <a:latin typeface="Roboto Bold"/>
              </a:rPr>
              <a:t> a </a:t>
            </a:r>
            <a:r>
              <a:rPr lang="pl-PL" sz="2699" dirty="0" err="1">
                <a:solidFill>
                  <a:srgbClr val="B678E6"/>
                </a:solidFill>
                <a:latin typeface="Roboto Bold"/>
              </a:rPr>
              <a:t>short</a:t>
            </a:r>
            <a:r>
              <a:rPr lang="pl-PL" sz="2699" dirty="0">
                <a:solidFill>
                  <a:srgbClr val="B678E6"/>
                </a:solidFill>
                <a:latin typeface="Roboto Bold"/>
              </a:rPr>
              <a:t> video </a:t>
            </a:r>
            <a:r>
              <a:rPr lang="pl-PL" sz="2699" dirty="0" err="1">
                <a:solidFill>
                  <a:srgbClr val="B678E6"/>
                </a:solidFill>
                <a:latin typeface="Roboto Bold"/>
              </a:rPr>
              <a:t>material</a:t>
            </a:r>
            <a:r>
              <a:rPr lang="en-US" sz="2699" dirty="0">
                <a:solidFill>
                  <a:srgbClr val="000000"/>
                </a:solidFill>
                <a:latin typeface="Roboto Bold"/>
              </a:rPr>
              <a:t> (</a:t>
            </a:r>
            <a:r>
              <a:rPr lang="pl-PL" sz="2699" dirty="0">
                <a:solidFill>
                  <a:srgbClr val="000000"/>
                </a:solidFill>
                <a:latin typeface="Roboto Bold"/>
              </a:rPr>
              <a:t>from 3 to 60 </a:t>
            </a:r>
            <a:r>
              <a:rPr lang="pl-PL" sz="2699" dirty="0" err="1">
                <a:solidFill>
                  <a:srgbClr val="000000"/>
                </a:solidFill>
                <a:latin typeface="Roboto Bold"/>
              </a:rPr>
              <a:t>seconds</a:t>
            </a:r>
            <a:r>
              <a:rPr lang="en-US" sz="2699" dirty="0">
                <a:solidFill>
                  <a:srgbClr val="000000"/>
                </a:solidFill>
                <a:latin typeface="Roboto Bold"/>
              </a:rPr>
              <a:t>) </a:t>
            </a:r>
            <a:r>
              <a:rPr lang="pl-PL" sz="2699" dirty="0">
                <a:solidFill>
                  <a:srgbClr val="000000"/>
                </a:solidFill>
                <a:latin typeface="Roboto Bold"/>
              </a:rPr>
              <a:t>in </a:t>
            </a:r>
            <a:r>
              <a:rPr lang="pl-PL" sz="2699" dirty="0" err="1">
                <a:solidFill>
                  <a:srgbClr val="000000"/>
                </a:solidFill>
                <a:latin typeface="Roboto Bold"/>
              </a:rPr>
              <a:t>vertical</a:t>
            </a:r>
            <a:r>
              <a:rPr lang="pl-PL" sz="2699" dirty="0">
                <a:solidFill>
                  <a:srgbClr val="000000"/>
                </a:solidFill>
                <a:latin typeface="Roboto Bold"/>
              </a:rPr>
              <a:t> format</a:t>
            </a:r>
            <a:r>
              <a:rPr lang="en-US" sz="2699" dirty="0">
                <a:solidFill>
                  <a:srgbClr val="000000"/>
                </a:solidFill>
                <a:latin typeface="Roboto Bold"/>
              </a:rPr>
              <a:t>. </a:t>
            </a:r>
            <a:r>
              <a:rPr lang="pl-PL" sz="2699" dirty="0">
                <a:solidFill>
                  <a:srgbClr val="000000"/>
                </a:solidFill>
                <a:latin typeface="Roboto Bold"/>
              </a:rPr>
              <a:t>The video </a:t>
            </a:r>
            <a:r>
              <a:rPr lang="pl-PL" sz="2699" dirty="0" err="1">
                <a:solidFill>
                  <a:srgbClr val="000000"/>
                </a:solidFill>
                <a:latin typeface="Roboto Bold"/>
              </a:rPr>
              <a:t>can</a:t>
            </a:r>
            <a:r>
              <a:rPr lang="pl-PL" sz="2699" dirty="0">
                <a:solidFill>
                  <a:srgbClr val="000000"/>
                </a:solidFill>
                <a:latin typeface="Roboto Bold"/>
              </a:rPr>
              <a:t> be </a:t>
            </a:r>
            <a:r>
              <a:rPr lang="pl-PL" sz="2699" dirty="0" err="1">
                <a:solidFill>
                  <a:srgbClr val="000000"/>
                </a:solidFill>
                <a:latin typeface="Roboto Bold"/>
              </a:rPr>
              <a:t>enhanced</a:t>
            </a:r>
            <a:r>
              <a:rPr lang="pl-PL" sz="2699" dirty="0">
                <a:solidFill>
                  <a:srgbClr val="000000"/>
                </a:solidFill>
                <a:latin typeface="Roboto Bold"/>
              </a:rPr>
              <a:t> with</a:t>
            </a:r>
            <a:r>
              <a:rPr lang="en-US" sz="26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pl-PL" sz="2699" dirty="0" err="1">
                <a:solidFill>
                  <a:srgbClr val="B678E6"/>
                </a:solidFill>
                <a:latin typeface="Roboto Bold"/>
              </a:rPr>
              <a:t>soundtrack</a:t>
            </a:r>
            <a:r>
              <a:rPr lang="pl-PL" sz="2699" dirty="0">
                <a:solidFill>
                  <a:srgbClr val="B678E6"/>
                </a:solidFill>
                <a:latin typeface="Roboto Bold"/>
              </a:rPr>
              <a:t>, </a:t>
            </a:r>
            <a:r>
              <a:rPr lang="pl-PL" sz="2699" dirty="0" err="1">
                <a:solidFill>
                  <a:srgbClr val="B678E6"/>
                </a:solidFill>
                <a:latin typeface="Roboto Bold"/>
              </a:rPr>
              <a:t>special</a:t>
            </a:r>
            <a:r>
              <a:rPr lang="pl-PL" sz="2699" dirty="0">
                <a:solidFill>
                  <a:srgbClr val="B678E6"/>
                </a:solidFill>
                <a:latin typeface="Roboto Bold"/>
              </a:rPr>
              <a:t> </a:t>
            </a:r>
            <a:r>
              <a:rPr lang="pl-PL" sz="2699" dirty="0" err="1">
                <a:solidFill>
                  <a:srgbClr val="B678E6"/>
                </a:solidFill>
                <a:latin typeface="Roboto Bold"/>
              </a:rPr>
              <a:t>effects</a:t>
            </a:r>
            <a:r>
              <a:rPr lang="pl-PL" sz="2699" dirty="0">
                <a:solidFill>
                  <a:srgbClr val="B678E6"/>
                </a:solidFill>
                <a:latin typeface="Roboto Bold"/>
              </a:rPr>
              <a:t>, </a:t>
            </a:r>
            <a:r>
              <a:rPr lang="pl-PL" sz="2699" dirty="0" err="1">
                <a:solidFill>
                  <a:srgbClr val="B678E6"/>
                </a:solidFill>
                <a:latin typeface="Roboto Bold"/>
              </a:rPr>
              <a:t>text</a:t>
            </a:r>
            <a:r>
              <a:rPr lang="pl-PL" sz="2699" dirty="0">
                <a:solidFill>
                  <a:srgbClr val="B678E6"/>
                </a:solidFill>
                <a:latin typeface="Roboto Bold"/>
              </a:rPr>
              <a:t>, </a:t>
            </a:r>
            <a:r>
              <a:rPr lang="pl-PL" sz="2699" dirty="0" err="1">
                <a:solidFill>
                  <a:srgbClr val="B678E6"/>
                </a:solidFill>
                <a:latin typeface="Roboto Bold"/>
              </a:rPr>
              <a:t>gifs</a:t>
            </a:r>
            <a:r>
              <a:rPr lang="pl-PL" sz="2699" dirty="0">
                <a:solidFill>
                  <a:srgbClr val="B678E6"/>
                </a:solidFill>
                <a:latin typeface="Roboto Bold"/>
              </a:rPr>
              <a:t> and </a:t>
            </a:r>
            <a:r>
              <a:rPr lang="pl-PL" sz="2699" dirty="0" err="1">
                <a:solidFill>
                  <a:srgbClr val="B678E6"/>
                </a:solidFill>
                <a:latin typeface="Roboto Bold"/>
              </a:rPr>
              <a:t>stickers</a:t>
            </a:r>
            <a:r>
              <a:rPr lang="pl-PL" sz="2699" dirty="0">
                <a:solidFill>
                  <a:srgbClr val="B678E6"/>
                </a:solidFill>
                <a:latin typeface="Roboto Bold"/>
              </a:rPr>
              <a:t>.</a:t>
            </a:r>
            <a:endParaRPr lang="en-US" sz="2699" dirty="0">
              <a:solidFill>
                <a:srgbClr val="000000"/>
              </a:solidFill>
              <a:latin typeface="Roboto Bold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1520" y="2378008"/>
            <a:ext cx="8290560" cy="4205672"/>
          </a:xfrm>
          <a:custGeom>
            <a:avLst/>
            <a:gdLst/>
            <a:ahLst/>
            <a:cxnLst/>
            <a:rect l="l" t="t" r="r" b="b"/>
            <a:pathLst>
              <a:path w="8290560" h="4205672">
                <a:moveTo>
                  <a:pt x="0" y="0"/>
                </a:moveTo>
                <a:lnTo>
                  <a:pt x="8290560" y="0"/>
                </a:lnTo>
                <a:lnTo>
                  <a:pt x="8290560" y="4205672"/>
                </a:lnTo>
                <a:lnTo>
                  <a:pt x="0" y="42056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3133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31520" y="1712946"/>
            <a:ext cx="8290560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pl-PL" sz="3000" dirty="0" err="1">
                <a:solidFill>
                  <a:srgbClr val="1A4789"/>
                </a:solidFill>
                <a:latin typeface="Roboto Bold"/>
              </a:rPr>
              <a:t>Stage</a:t>
            </a:r>
            <a:r>
              <a:rPr lang="en-US" sz="3000" dirty="0">
                <a:solidFill>
                  <a:srgbClr val="1A4789"/>
                </a:solidFill>
                <a:latin typeface="Roboto Bold"/>
              </a:rPr>
              <a:t> 4: QUIZ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" r="-8"/>
            </a:stretch>
          </a:blipFill>
        </p:spPr>
      </p:sp>
      <p:pic>
        <p:nvPicPr>
          <p:cNvPr id="4" name="Quiz-Storytelling-M3W1_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1200" y="1066800"/>
            <a:ext cx="5791200" cy="57912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1520" y="2278990"/>
            <a:ext cx="8290560" cy="4304690"/>
          </a:xfrm>
          <a:custGeom>
            <a:avLst/>
            <a:gdLst/>
            <a:ahLst/>
            <a:cxnLst/>
            <a:rect l="l" t="t" r="r" b="b"/>
            <a:pathLst>
              <a:path w="8290560" h="4304690">
                <a:moveTo>
                  <a:pt x="0" y="0"/>
                </a:moveTo>
                <a:lnTo>
                  <a:pt x="8290560" y="0"/>
                </a:lnTo>
                <a:lnTo>
                  <a:pt x="8290560" y="4304690"/>
                </a:lnTo>
                <a:lnTo>
                  <a:pt x="0" y="43046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796" b="-1379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31520" y="1712946"/>
            <a:ext cx="8290560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pl-PL" sz="3000" dirty="0" err="1">
                <a:solidFill>
                  <a:srgbClr val="1A4789"/>
                </a:solidFill>
                <a:latin typeface="Roboto Bold"/>
              </a:rPr>
              <a:t>Stage</a:t>
            </a:r>
            <a:r>
              <a:rPr lang="en-US" sz="3000" dirty="0">
                <a:solidFill>
                  <a:srgbClr val="1A4789"/>
                </a:solidFill>
                <a:latin typeface="Roboto Bold"/>
              </a:rPr>
              <a:t> 5: </a:t>
            </a:r>
            <a:r>
              <a:rPr lang="pl-PL" sz="3000" dirty="0" err="1">
                <a:solidFill>
                  <a:srgbClr val="1A4789"/>
                </a:solidFill>
                <a:latin typeface="Roboto Bold"/>
              </a:rPr>
              <a:t>Conclusion</a:t>
            </a:r>
            <a:endParaRPr lang="en-US" sz="3000" dirty="0">
              <a:solidFill>
                <a:srgbClr val="1A4789"/>
              </a:solidFill>
              <a:latin typeface="Roboto Bold"/>
            </a:endParaRP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1520" y="3401825"/>
            <a:ext cx="8290560" cy="3181855"/>
          </a:xfrm>
          <a:custGeom>
            <a:avLst/>
            <a:gdLst/>
            <a:ahLst/>
            <a:cxnLst/>
            <a:rect l="l" t="t" r="r" b="b"/>
            <a:pathLst>
              <a:path w="8290560" h="3181855">
                <a:moveTo>
                  <a:pt x="0" y="0"/>
                </a:moveTo>
                <a:lnTo>
                  <a:pt x="8290560" y="0"/>
                </a:lnTo>
                <a:lnTo>
                  <a:pt x="8290560" y="3181855"/>
                </a:lnTo>
                <a:lnTo>
                  <a:pt x="0" y="31818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3401" b="-3019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31520" y="1580056"/>
            <a:ext cx="8290560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0"/>
              </a:lnSpc>
              <a:spcBef>
                <a:spcPct val="0"/>
              </a:spcBef>
            </a:pPr>
            <a:r>
              <a:rPr lang="pl-PL" sz="3300" dirty="0">
                <a:solidFill>
                  <a:srgbClr val="BDD62F"/>
                </a:solidFill>
                <a:latin typeface="Roboto Bold"/>
              </a:rPr>
              <a:t>The </a:t>
            </a:r>
            <a:r>
              <a:rPr lang="pl-PL" sz="3300" dirty="0" err="1">
                <a:solidFill>
                  <a:srgbClr val="BDD62F"/>
                </a:solidFill>
                <a:latin typeface="Roboto Bold"/>
              </a:rPr>
              <a:t>beginning</a:t>
            </a:r>
            <a:r>
              <a:rPr lang="pl-PL" sz="3300" dirty="0">
                <a:solidFill>
                  <a:srgbClr val="BDD62F"/>
                </a:solidFill>
                <a:latin typeface="Roboto Bold"/>
              </a:rPr>
              <a:t> of XXI </a:t>
            </a:r>
            <a:r>
              <a:rPr lang="pl-PL" sz="3300" dirty="0" err="1">
                <a:solidFill>
                  <a:srgbClr val="BDD62F"/>
                </a:solidFill>
                <a:latin typeface="Roboto Bold"/>
              </a:rPr>
              <a:t>century</a:t>
            </a:r>
            <a:r>
              <a:rPr lang="pl-PL" sz="3300" dirty="0">
                <a:solidFill>
                  <a:srgbClr val="BDD62F"/>
                </a:solidFill>
                <a:latin typeface="Roboto Bold"/>
              </a:rPr>
              <a:t> 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was</a:t>
            </a:r>
            <a:r>
              <a:rPr lang="pl-PL" sz="3300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3300" dirty="0" err="1">
                <a:solidFill>
                  <a:srgbClr val="000000"/>
                </a:solidFill>
                <a:latin typeface="Roboto"/>
              </a:rPr>
              <a:t>particularly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 fraught with the birth of new social networks.</a:t>
            </a:r>
          </a:p>
        </p:txBody>
      </p:sp>
    </p:spTree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919286" y="731520"/>
            <a:ext cx="1102794" cy="1102794"/>
          </a:xfrm>
          <a:custGeom>
            <a:avLst/>
            <a:gdLst/>
            <a:ahLst/>
            <a:cxnLst/>
            <a:rect l="l" t="t" r="r" b="b"/>
            <a:pathLst>
              <a:path w="1102794" h="1102794">
                <a:moveTo>
                  <a:pt x="0" y="0"/>
                </a:moveTo>
                <a:lnTo>
                  <a:pt x="1102794" y="0"/>
                </a:lnTo>
                <a:lnTo>
                  <a:pt x="1102794" y="1102794"/>
                </a:lnTo>
                <a:lnTo>
                  <a:pt x="0" y="11027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31520" y="2581275"/>
            <a:ext cx="8290560" cy="2115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pl-PL" sz="2999" dirty="0" err="1">
                <a:solidFill>
                  <a:srgbClr val="EF2945"/>
                </a:solidFill>
                <a:latin typeface="Roboto Bold"/>
              </a:rPr>
              <a:t>Social</a:t>
            </a:r>
            <a:r>
              <a:rPr lang="pl-PL" sz="2999" dirty="0">
                <a:solidFill>
                  <a:srgbClr val="EF2945"/>
                </a:solidFill>
                <a:latin typeface="Roboto Bold"/>
              </a:rPr>
              <a:t> media </a:t>
            </a:r>
            <a:r>
              <a:rPr lang="en-US" sz="2999" dirty="0">
                <a:solidFill>
                  <a:srgbClr val="000000"/>
                </a:solidFill>
                <a:latin typeface="Roboto Bold"/>
              </a:rPr>
              <a:t>are online and mobile technologies that enable users to connect with each other by sharing information, opinions and knowledge.</a:t>
            </a:r>
          </a:p>
        </p:txBody>
      </p:sp>
      <p:sp>
        <p:nvSpPr>
          <p:cNvPr id="5" name="Freeform 5"/>
          <p:cNvSpPr/>
          <p:nvPr/>
        </p:nvSpPr>
        <p:spPr>
          <a:xfrm>
            <a:off x="3768420" y="5140771"/>
            <a:ext cx="2216760" cy="1442909"/>
          </a:xfrm>
          <a:custGeom>
            <a:avLst/>
            <a:gdLst/>
            <a:ahLst/>
            <a:cxnLst/>
            <a:rect l="l" t="t" r="r" b="b"/>
            <a:pathLst>
              <a:path w="2216760" h="1442909">
                <a:moveTo>
                  <a:pt x="0" y="0"/>
                </a:moveTo>
                <a:lnTo>
                  <a:pt x="2216760" y="0"/>
                </a:lnTo>
                <a:lnTo>
                  <a:pt x="2216760" y="1442909"/>
                </a:lnTo>
                <a:lnTo>
                  <a:pt x="0" y="14429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910882" y="731520"/>
            <a:ext cx="1111198" cy="1111198"/>
          </a:xfrm>
          <a:custGeom>
            <a:avLst/>
            <a:gdLst/>
            <a:ahLst/>
            <a:cxnLst/>
            <a:rect l="l" t="t" r="r" b="b"/>
            <a:pathLst>
              <a:path w="1111198" h="1111198">
                <a:moveTo>
                  <a:pt x="0" y="0"/>
                </a:moveTo>
                <a:lnTo>
                  <a:pt x="1111198" y="0"/>
                </a:lnTo>
                <a:lnTo>
                  <a:pt x="1111198" y="1111198"/>
                </a:lnTo>
                <a:lnTo>
                  <a:pt x="0" y="11111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93661" y="4438753"/>
            <a:ext cx="2766277" cy="2042016"/>
          </a:xfrm>
          <a:custGeom>
            <a:avLst/>
            <a:gdLst/>
            <a:ahLst/>
            <a:cxnLst/>
            <a:rect l="l" t="t" r="r" b="b"/>
            <a:pathLst>
              <a:path w="2766277" h="2042016">
                <a:moveTo>
                  <a:pt x="0" y="0"/>
                </a:moveTo>
                <a:lnTo>
                  <a:pt x="2766278" y="0"/>
                </a:lnTo>
                <a:lnTo>
                  <a:pt x="2766278" y="2042016"/>
                </a:lnTo>
                <a:lnTo>
                  <a:pt x="0" y="20420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31520" y="2619375"/>
            <a:ext cx="8290560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pl-PL" sz="2999" dirty="0" err="1">
                <a:solidFill>
                  <a:srgbClr val="000000"/>
                </a:solidFill>
                <a:latin typeface="Roboto Bold"/>
              </a:rPr>
              <a:t>Social</a:t>
            </a:r>
            <a:r>
              <a:rPr lang="pl-PL" sz="2999" dirty="0">
                <a:solidFill>
                  <a:srgbClr val="000000"/>
                </a:solidFill>
                <a:latin typeface="Roboto Bold"/>
              </a:rPr>
              <a:t> media </a:t>
            </a:r>
            <a:r>
              <a:rPr lang="pl-PL" sz="2999" dirty="0" err="1">
                <a:solidFill>
                  <a:srgbClr val="000000"/>
                </a:solidFill>
                <a:latin typeface="Roboto Bold"/>
              </a:rPr>
              <a:t>are</a:t>
            </a:r>
            <a:r>
              <a:rPr lang="pl-PL" sz="29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pl-PL" sz="2999" dirty="0" err="1">
                <a:solidFill>
                  <a:srgbClr val="000000"/>
                </a:solidFill>
                <a:latin typeface="Roboto Bold"/>
              </a:rPr>
              <a:t>used</a:t>
            </a:r>
            <a:r>
              <a:rPr lang="pl-PL" sz="2999" dirty="0">
                <a:solidFill>
                  <a:srgbClr val="000000"/>
                </a:solidFill>
                <a:latin typeface="Roboto Bold"/>
              </a:rPr>
              <a:t> by </a:t>
            </a:r>
            <a:r>
              <a:rPr lang="pl-PL" sz="2999" dirty="0" err="1">
                <a:solidFill>
                  <a:srgbClr val="000000"/>
                </a:solidFill>
                <a:latin typeface="Roboto Bold"/>
              </a:rPr>
              <a:t>over</a:t>
            </a:r>
            <a:r>
              <a:rPr lang="pl-PL" sz="29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999" dirty="0">
                <a:solidFill>
                  <a:srgbClr val="EF2945"/>
                </a:solidFill>
                <a:latin typeface="Roboto Bold"/>
              </a:rPr>
              <a:t>4,8 </a:t>
            </a:r>
            <a:r>
              <a:rPr lang="pl-PL" sz="2999" dirty="0">
                <a:solidFill>
                  <a:srgbClr val="EF2945"/>
                </a:solidFill>
                <a:latin typeface="Roboto Bold"/>
              </a:rPr>
              <a:t>bilion </a:t>
            </a:r>
            <a:r>
              <a:rPr lang="pl-PL" sz="2999" dirty="0" err="1">
                <a:solidFill>
                  <a:srgbClr val="EF2945"/>
                </a:solidFill>
                <a:latin typeface="Roboto Bold"/>
              </a:rPr>
              <a:t>people</a:t>
            </a:r>
            <a:r>
              <a:rPr lang="en-US" sz="2999" dirty="0">
                <a:solidFill>
                  <a:srgbClr val="EF2945"/>
                </a:solidFill>
                <a:latin typeface="Roboto Bold"/>
              </a:rPr>
              <a:t>,</a:t>
            </a:r>
            <a:r>
              <a:rPr lang="en-US" sz="29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pl-PL" sz="2999" dirty="0" err="1">
                <a:solidFill>
                  <a:srgbClr val="000000"/>
                </a:solidFill>
                <a:latin typeface="Roboto Bold"/>
              </a:rPr>
              <a:t>so</a:t>
            </a:r>
            <a:r>
              <a:rPr lang="pl-PL" sz="29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pl-PL" sz="2999" dirty="0" err="1">
                <a:solidFill>
                  <a:srgbClr val="000000"/>
                </a:solidFill>
                <a:latin typeface="Roboto Bold"/>
              </a:rPr>
              <a:t>almost</a:t>
            </a:r>
            <a:r>
              <a:rPr lang="en-US" sz="2999" dirty="0">
                <a:solidFill>
                  <a:srgbClr val="EF2945"/>
                </a:solidFill>
                <a:latin typeface="Roboto Bold"/>
              </a:rPr>
              <a:t> 60% </a:t>
            </a:r>
            <a:r>
              <a:rPr lang="en-US" sz="2999" dirty="0" err="1">
                <a:solidFill>
                  <a:srgbClr val="EF2945"/>
                </a:solidFill>
                <a:latin typeface="Roboto Bold"/>
              </a:rPr>
              <a:t>popula</a:t>
            </a:r>
            <a:r>
              <a:rPr lang="pl-PL" sz="2999" dirty="0" err="1">
                <a:solidFill>
                  <a:srgbClr val="EF2945"/>
                </a:solidFill>
                <a:latin typeface="Roboto Bold"/>
              </a:rPr>
              <a:t>tion</a:t>
            </a:r>
            <a:r>
              <a:rPr lang="en-US" sz="2999" dirty="0">
                <a:solidFill>
                  <a:srgbClr val="000000"/>
                </a:solidFill>
                <a:latin typeface="Roboto Bold"/>
              </a:rPr>
              <a:t>!</a:t>
            </a:r>
          </a:p>
        </p:txBody>
      </p:sp>
    </p:spTree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910882" y="731520"/>
            <a:ext cx="1111198" cy="1111198"/>
          </a:xfrm>
          <a:custGeom>
            <a:avLst/>
            <a:gdLst/>
            <a:ahLst/>
            <a:cxnLst/>
            <a:rect l="l" t="t" r="r" b="b"/>
            <a:pathLst>
              <a:path w="1111198" h="1111198">
                <a:moveTo>
                  <a:pt x="0" y="0"/>
                </a:moveTo>
                <a:lnTo>
                  <a:pt x="1111198" y="0"/>
                </a:lnTo>
                <a:lnTo>
                  <a:pt x="1111198" y="1111198"/>
                </a:lnTo>
                <a:lnTo>
                  <a:pt x="0" y="11111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65343" y="4283931"/>
            <a:ext cx="2022913" cy="2015557"/>
          </a:xfrm>
          <a:custGeom>
            <a:avLst/>
            <a:gdLst/>
            <a:ahLst/>
            <a:cxnLst/>
            <a:rect l="l" t="t" r="r" b="b"/>
            <a:pathLst>
              <a:path w="2022913" h="2015557">
                <a:moveTo>
                  <a:pt x="0" y="0"/>
                </a:moveTo>
                <a:lnTo>
                  <a:pt x="2022914" y="0"/>
                </a:lnTo>
                <a:lnTo>
                  <a:pt x="2022914" y="2015558"/>
                </a:lnTo>
                <a:lnTo>
                  <a:pt x="0" y="20155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31520" y="2619375"/>
            <a:ext cx="8290560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pl-PL" sz="2999" dirty="0">
                <a:solidFill>
                  <a:srgbClr val="000000"/>
                </a:solidFill>
                <a:latin typeface="Roboto Bold"/>
              </a:rPr>
              <a:t>The most popular </a:t>
            </a:r>
            <a:r>
              <a:rPr lang="pl-PL" sz="2999" dirty="0" err="1">
                <a:solidFill>
                  <a:srgbClr val="000000"/>
                </a:solidFill>
                <a:latin typeface="Roboto Bold"/>
              </a:rPr>
              <a:t>among</a:t>
            </a:r>
            <a:r>
              <a:rPr lang="pl-PL" sz="29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pl-PL" sz="2999" dirty="0" err="1">
                <a:solidFill>
                  <a:srgbClr val="000000"/>
                </a:solidFill>
                <a:latin typeface="Roboto Bold"/>
              </a:rPr>
              <a:t>social</a:t>
            </a:r>
            <a:r>
              <a:rPr lang="pl-PL" sz="2999" dirty="0">
                <a:solidFill>
                  <a:srgbClr val="000000"/>
                </a:solidFill>
                <a:latin typeface="Roboto Bold"/>
              </a:rPr>
              <a:t> media </a:t>
            </a:r>
            <a:r>
              <a:rPr lang="pl-PL" sz="2999" dirty="0" err="1">
                <a:solidFill>
                  <a:srgbClr val="000000"/>
                </a:solidFill>
                <a:latin typeface="Roboto Bold"/>
              </a:rPr>
              <a:t>platforms</a:t>
            </a:r>
            <a:r>
              <a:rPr lang="pl-PL" sz="29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pl-PL" sz="2999" dirty="0" err="1">
                <a:solidFill>
                  <a:srgbClr val="000000"/>
                </a:solidFill>
                <a:latin typeface="Roboto Bold"/>
              </a:rPr>
              <a:t>is</a:t>
            </a:r>
            <a:r>
              <a:rPr lang="en-US" sz="29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999" dirty="0">
                <a:solidFill>
                  <a:srgbClr val="EF2945"/>
                </a:solidFill>
                <a:latin typeface="Roboto Bold"/>
              </a:rPr>
              <a:t>Facebook</a:t>
            </a:r>
          </a:p>
        </p:txBody>
      </p:sp>
    </p:spTree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910882" y="731520"/>
            <a:ext cx="1111198" cy="1111198"/>
          </a:xfrm>
          <a:custGeom>
            <a:avLst/>
            <a:gdLst/>
            <a:ahLst/>
            <a:cxnLst/>
            <a:rect l="l" t="t" r="r" b="b"/>
            <a:pathLst>
              <a:path w="1111198" h="1111198">
                <a:moveTo>
                  <a:pt x="0" y="0"/>
                </a:moveTo>
                <a:lnTo>
                  <a:pt x="1111198" y="0"/>
                </a:lnTo>
                <a:lnTo>
                  <a:pt x="1111198" y="1111198"/>
                </a:lnTo>
                <a:lnTo>
                  <a:pt x="0" y="11111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742024" y="4314128"/>
            <a:ext cx="2269552" cy="2269552"/>
          </a:xfrm>
          <a:custGeom>
            <a:avLst/>
            <a:gdLst/>
            <a:ahLst/>
            <a:cxnLst/>
            <a:rect l="l" t="t" r="r" b="b"/>
            <a:pathLst>
              <a:path w="2269552" h="2269552">
                <a:moveTo>
                  <a:pt x="0" y="0"/>
                </a:moveTo>
                <a:lnTo>
                  <a:pt x="2269552" y="0"/>
                </a:lnTo>
                <a:lnTo>
                  <a:pt x="2269552" y="2269552"/>
                </a:lnTo>
                <a:lnTo>
                  <a:pt x="0" y="22695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31520" y="2619375"/>
            <a:ext cx="829056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pl-PL" sz="2999" dirty="0" err="1">
                <a:solidFill>
                  <a:srgbClr val="000000"/>
                </a:solidFill>
                <a:latin typeface="Roboto Bold"/>
              </a:rPr>
              <a:t>Another</a:t>
            </a:r>
            <a:r>
              <a:rPr lang="pl-PL" sz="2999" dirty="0">
                <a:solidFill>
                  <a:srgbClr val="000000"/>
                </a:solidFill>
                <a:latin typeface="Roboto Bold"/>
              </a:rPr>
              <a:t> popular platform </a:t>
            </a:r>
            <a:r>
              <a:rPr lang="pl-PL" sz="2999" dirty="0" err="1">
                <a:solidFill>
                  <a:srgbClr val="000000"/>
                </a:solidFill>
                <a:latin typeface="Roboto Bold"/>
              </a:rPr>
              <a:t>is</a:t>
            </a:r>
            <a:r>
              <a:rPr lang="en-US" sz="29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999" dirty="0">
                <a:solidFill>
                  <a:srgbClr val="EF2945"/>
                </a:solidFill>
                <a:latin typeface="Roboto Bold"/>
              </a:rPr>
              <a:t>Instagram</a:t>
            </a:r>
            <a:r>
              <a:rPr lang="en-US" sz="2999" dirty="0">
                <a:solidFill>
                  <a:srgbClr val="000000"/>
                </a:solidFill>
                <a:latin typeface="Roboto Bold"/>
              </a:rPr>
              <a:t>, </a:t>
            </a:r>
            <a:r>
              <a:rPr lang="pl-PL" sz="2999" dirty="0" err="1">
                <a:solidFill>
                  <a:srgbClr val="000000"/>
                </a:solidFill>
                <a:latin typeface="Roboto Bold"/>
              </a:rPr>
              <a:t>that</a:t>
            </a:r>
            <a:r>
              <a:rPr lang="pl-PL" sz="29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pl-PL" sz="2999" dirty="0" err="1">
                <a:solidFill>
                  <a:srgbClr val="000000"/>
                </a:solidFill>
                <a:latin typeface="Roboto Bold"/>
              </a:rPr>
              <a:t>can</a:t>
            </a:r>
            <a:r>
              <a:rPr lang="pl-PL" sz="2999" dirty="0">
                <a:solidFill>
                  <a:srgbClr val="000000"/>
                </a:solidFill>
                <a:latin typeface="Roboto Bold"/>
              </a:rPr>
              <a:t> be </a:t>
            </a:r>
            <a:r>
              <a:rPr lang="pl-PL" sz="2999" dirty="0" err="1">
                <a:solidFill>
                  <a:srgbClr val="000000"/>
                </a:solidFill>
                <a:latin typeface="Roboto Bold"/>
              </a:rPr>
              <a:t>integrated</a:t>
            </a:r>
            <a:r>
              <a:rPr lang="pl-PL" sz="2999" dirty="0">
                <a:solidFill>
                  <a:srgbClr val="000000"/>
                </a:solidFill>
                <a:latin typeface="Roboto Bold"/>
              </a:rPr>
              <a:t> with</a:t>
            </a:r>
            <a:r>
              <a:rPr lang="en-US" sz="2999" dirty="0">
                <a:solidFill>
                  <a:srgbClr val="000000"/>
                </a:solidFill>
                <a:latin typeface="Roboto Bold"/>
              </a:rPr>
              <a:t> Facebook</a:t>
            </a:r>
            <a:r>
              <a:rPr lang="pl-PL" sz="29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pl-PL" sz="2999" dirty="0" err="1">
                <a:solidFill>
                  <a:srgbClr val="000000"/>
                </a:solidFill>
                <a:latin typeface="Roboto Bold"/>
              </a:rPr>
              <a:t>account</a:t>
            </a:r>
            <a:endParaRPr lang="en-US" sz="2999" dirty="0">
              <a:solidFill>
                <a:srgbClr val="000000"/>
              </a:solidFill>
              <a:latin typeface="Roboto Bold"/>
            </a:endParaRPr>
          </a:p>
        </p:txBody>
      </p:sp>
    </p:spTree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910882" y="731520"/>
            <a:ext cx="1111198" cy="1111198"/>
          </a:xfrm>
          <a:custGeom>
            <a:avLst/>
            <a:gdLst/>
            <a:ahLst/>
            <a:cxnLst/>
            <a:rect l="l" t="t" r="r" b="b"/>
            <a:pathLst>
              <a:path w="1111198" h="1111198">
                <a:moveTo>
                  <a:pt x="0" y="0"/>
                </a:moveTo>
                <a:lnTo>
                  <a:pt x="1111198" y="0"/>
                </a:lnTo>
                <a:lnTo>
                  <a:pt x="1111198" y="1111198"/>
                </a:lnTo>
                <a:lnTo>
                  <a:pt x="0" y="11111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952101" y="4734282"/>
            <a:ext cx="1849398" cy="1849398"/>
          </a:xfrm>
          <a:custGeom>
            <a:avLst/>
            <a:gdLst/>
            <a:ahLst/>
            <a:cxnLst/>
            <a:rect l="l" t="t" r="r" b="b"/>
            <a:pathLst>
              <a:path w="1849398" h="1849398">
                <a:moveTo>
                  <a:pt x="0" y="0"/>
                </a:moveTo>
                <a:lnTo>
                  <a:pt x="1849398" y="0"/>
                </a:lnTo>
                <a:lnTo>
                  <a:pt x="1849398" y="1849398"/>
                </a:lnTo>
                <a:lnTo>
                  <a:pt x="0" y="1849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31520" y="2372650"/>
            <a:ext cx="8290560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pl-PL" sz="2999" dirty="0">
                <a:solidFill>
                  <a:srgbClr val="000000"/>
                </a:solidFill>
                <a:latin typeface="Roboto Bold"/>
              </a:rPr>
              <a:t>Both on </a:t>
            </a:r>
            <a:r>
              <a:rPr lang="pl-PL" sz="2999" dirty="0" err="1">
                <a:solidFill>
                  <a:srgbClr val="000000"/>
                </a:solidFill>
                <a:latin typeface="Roboto Bold"/>
              </a:rPr>
              <a:t>facebook</a:t>
            </a:r>
            <a:r>
              <a:rPr lang="pl-PL" sz="2999" dirty="0">
                <a:solidFill>
                  <a:srgbClr val="000000"/>
                </a:solidFill>
                <a:latin typeface="Roboto Bold"/>
              </a:rPr>
              <a:t> and on Instagram one </a:t>
            </a:r>
            <a:r>
              <a:rPr lang="pl-PL" sz="2999" dirty="0" err="1">
                <a:solidFill>
                  <a:srgbClr val="000000"/>
                </a:solidFill>
                <a:latin typeface="Roboto Bold"/>
              </a:rPr>
              <a:t>can</a:t>
            </a:r>
            <a:r>
              <a:rPr lang="pl-PL" sz="2999" dirty="0">
                <a:solidFill>
                  <a:srgbClr val="000000"/>
                </a:solidFill>
                <a:latin typeface="Roboto Bold"/>
              </a:rPr>
              <a:t> not </a:t>
            </a:r>
            <a:r>
              <a:rPr lang="pl-PL" sz="2999" dirty="0" err="1">
                <a:solidFill>
                  <a:srgbClr val="000000"/>
                </a:solidFill>
                <a:latin typeface="Roboto Bold"/>
              </a:rPr>
              <a:t>only</a:t>
            </a:r>
            <a:r>
              <a:rPr lang="pl-PL" sz="29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pl-PL" sz="2999" dirty="0" err="1">
                <a:solidFill>
                  <a:srgbClr val="000000"/>
                </a:solidFill>
                <a:latin typeface="Roboto Bold"/>
              </a:rPr>
              <a:t>publish</a:t>
            </a:r>
            <a:r>
              <a:rPr lang="en-US" sz="29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999" dirty="0" err="1">
                <a:solidFill>
                  <a:srgbClr val="EF2945"/>
                </a:solidFill>
                <a:latin typeface="Roboto Bold"/>
              </a:rPr>
              <a:t>posty</a:t>
            </a:r>
            <a:r>
              <a:rPr lang="en-US" sz="29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pl-PL" sz="2999" dirty="0">
                <a:solidFill>
                  <a:srgbClr val="000000"/>
                </a:solidFill>
                <a:latin typeface="Roboto Bold"/>
              </a:rPr>
              <a:t>but </a:t>
            </a:r>
            <a:r>
              <a:rPr lang="pl-PL" sz="2999" dirty="0" err="1">
                <a:solidFill>
                  <a:srgbClr val="000000"/>
                </a:solidFill>
                <a:latin typeface="Roboto Bold"/>
              </a:rPr>
              <a:t>also</a:t>
            </a:r>
            <a:r>
              <a:rPr lang="pl-PL" sz="29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pl-PL" sz="2999" dirty="0" err="1">
                <a:solidFill>
                  <a:srgbClr val="EF2945"/>
                </a:solidFill>
                <a:latin typeface="Roboto Bold"/>
              </a:rPr>
              <a:t>stories</a:t>
            </a:r>
            <a:r>
              <a:rPr lang="en-US" sz="2999" dirty="0">
                <a:solidFill>
                  <a:srgbClr val="000000"/>
                </a:solidFill>
                <a:latin typeface="Roboto Bold"/>
              </a:rPr>
              <a:t>, </a:t>
            </a:r>
            <a:r>
              <a:rPr lang="pl-PL" sz="2999" dirty="0" err="1">
                <a:solidFill>
                  <a:srgbClr val="000000"/>
                </a:solidFill>
                <a:latin typeface="Roboto Bold"/>
              </a:rPr>
              <a:t>that</a:t>
            </a:r>
            <a:r>
              <a:rPr lang="pl-PL" sz="29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pl-PL" sz="2999" dirty="0" err="1">
                <a:solidFill>
                  <a:srgbClr val="000000"/>
                </a:solidFill>
                <a:latin typeface="Roboto Bold"/>
              </a:rPr>
              <a:t>effectively</a:t>
            </a:r>
            <a:r>
              <a:rPr lang="pl-PL" sz="29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pl-PL" sz="2999" dirty="0" err="1">
                <a:solidFill>
                  <a:srgbClr val="000000"/>
                </a:solidFill>
                <a:latin typeface="Roboto Bold"/>
              </a:rPr>
              <a:t>draw</a:t>
            </a:r>
            <a:r>
              <a:rPr lang="pl-PL" sz="29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pl-PL" sz="2999" dirty="0" err="1">
                <a:solidFill>
                  <a:srgbClr val="000000"/>
                </a:solidFill>
                <a:latin typeface="Roboto Bold"/>
              </a:rPr>
              <a:t>consumers</a:t>
            </a:r>
            <a:r>
              <a:rPr lang="pl-PL" sz="2999" dirty="0">
                <a:solidFill>
                  <a:srgbClr val="000000"/>
                </a:solidFill>
                <a:latin typeface="Roboto Bold"/>
              </a:rPr>
              <a:t>’ </a:t>
            </a:r>
            <a:r>
              <a:rPr lang="pl-PL" sz="2999" dirty="0" err="1">
                <a:solidFill>
                  <a:srgbClr val="000000"/>
                </a:solidFill>
                <a:latin typeface="Roboto Bold"/>
              </a:rPr>
              <a:t>attention</a:t>
            </a:r>
            <a:endParaRPr lang="en-US" sz="2999" dirty="0">
              <a:solidFill>
                <a:srgbClr val="000000"/>
              </a:solidFill>
              <a:latin typeface="Roboto Bold"/>
            </a:endParaRPr>
          </a:p>
        </p:txBody>
      </p:sp>
    </p:spTree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910882" y="731520"/>
            <a:ext cx="1111198" cy="1111198"/>
          </a:xfrm>
          <a:custGeom>
            <a:avLst/>
            <a:gdLst/>
            <a:ahLst/>
            <a:cxnLst/>
            <a:rect l="l" t="t" r="r" b="b"/>
            <a:pathLst>
              <a:path w="1111198" h="1111198">
                <a:moveTo>
                  <a:pt x="0" y="0"/>
                </a:moveTo>
                <a:lnTo>
                  <a:pt x="1111198" y="0"/>
                </a:lnTo>
                <a:lnTo>
                  <a:pt x="1111198" y="1111198"/>
                </a:lnTo>
                <a:lnTo>
                  <a:pt x="0" y="11111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773848" y="4373364"/>
            <a:ext cx="2205904" cy="2210316"/>
          </a:xfrm>
          <a:custGeom>
            <a:avLst/>
            <a:gdLst/>
            <a:ahLst/>
            <a:cxnLst/>
            <a:rect l="l" t="t" r="r" b="b"/>
            <a:pathLst>
              <a:path w="2205904" h="2210316">
                <a:moveTo>
                  <a:pt x="0" y="0"/>
                </a:moveTo>
                <a:lnTo>
                  <a:pt x="2205904" y="0"/>
                </a:lnTo>
                <a:lnTo>
                  <a:pt x="2205904" y="2210316"/>
                </a:lnTo>
                <a:lnTo>
                  <a:pt x="0" y="22103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31520" y="2435522"/>
            <a:ext cx="8290560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pl-PL" sz="2999" dirty="0">
                <a:solidFill>
                  <a:srgbClr val="E52D27"/>
                </a:solidFill>
                <a:latin typeface="Roboto Bold"/>
              </a:rPr>
              <a:t>Do not be </a:t>
            </a:r>
            <a:r>
              <a:rPr lang="pl-PL" sz="2999" dirty="0" err="1">
                <a:solidFill>
                  <a:srgbClr val="E52D27"/>
                </a:solidFill>
                <a:latin typeface="Roboto Bold"/>
              </a:rPr>
              <a:t>afraid</a:t>
            </a:r>
            <a:r>
              <a:rPr lang="pl-PL" sz="2999" dirty="0">
                <a:solidFill>
                  <a:srgbClr val="E52D27"/>
                </a:solidFill>
                <a:latin typeface="Roboto Bold"/>
              </a:rPr>
              <a:t> of </a:t>
            </a:r>
            <a:r>
              <a:rPr lang="pl-PL" sz="2999" dirty="0" err="1">
                <a:solidFill>
                  <a:srgbClr val="E52D27"/>
                </a:solidFill>
                <a:latin typeface="Roboto Bold"/>
              </a:rPr>
              <a:t>social</a:t>
            </a:r>
            <a:r>
              <a:rPr lang="pl-PL" sz="2999" dirty="0">
                <a:solidFill>
                  <a:srgbClr val="E52D27"/>
                </a:solidFill>
                <a:latin typeface="Roboto Bold"/>
              </a:rPr>
              <a:t> media</a:t>
            </a:r>
            <a:r>
              <a:rPr lang="en-US" sz="2999" dirty="0">
                <a:solidFill>
                  <a:srgbClr val="E52D27"/>
                </a:solidFill>
                <a:latin typeface="Roboto Bold"/>
              </a:rPr>
              <a:t> - </a:t>
            </a:r>
          </a:p>
          <a:p>
            <a:pPr algn="ctr">
              <a:lnSpc>
                <a:spcPts val="4199"/>
              </a:lnSpc>
            </a:pPr>
            <a:r>
              <a:rPr lang="pl-PL" sz="2999" dirty="0" err="1">
                <a:solidFill>
                  <a:srgbClr val="000000"/>
                </a:solidFill>
                <a:latin typeface="Roboto Bold"/>
              </a:rPr>
              <a:t>try</a:t>
            </a:r>
            <a:r>
              <a:rPr lang="pl-PL" sz="2999" dirty="0">
                <a:solidFill>
                  <a:srgbClr val="000000"/>
                </a:solidFill>
                <a:latin typeface="Roboto Bold"/>
              </a:rPr>
              <a:t> to </a:t>
            </a:r>
            <a:r>
              <a:rPr lang="pl-PL" sz="2999" dirty="0" err="1">
                <a:solidFill>
                  <a:srgbClr val="000000"/>
                </a:solidFill>
                <a:latin typeface="Roboto Bold"/>
              </a:rPr>
              <a:t>experiment</a:t>
            </a:r>
            <a:r>
              <a:rPr lang="pl-PL" sz="2999" dirty="0">
                <a:solidFill>
                  <a:srgbClr val="000000"/>
                </a:solidFill>
                <a:latin typeface="Roboto Bold"/>
              </a:rPr>
              <a:t> and </a:t>
            </a:r>
            <a:r>
              <a:rPr lang="pl-PL" sz="2999" dirty="0" err="1">
                <a:solidFill>
                  <a:srgbClr val="000000"/>
                </a:solidFill>
                <a:latin typeface="Roboto Bold"/>
              </a:rPr>
              <a:t>implement</a:t>
            </a:r>
            <a:r>
              <a:rPr lang="pl-PL" sz="2999" dirty="0">
                <a:solidFill>
                  <a:srgbClr val="000000"/>
                </a:solidFill>
                <a:latin typeface="Roboto Bold"/>
              </a:rPr>
              <a:t> </a:t>
            </a:r>
          </a:p>
          <a:p>
            <a:pPr algn="ctr">
              <a:lnSpc>
                <a:spcPts val="4199"/>
              </a:lnSpc>
            </a:pPr>
            <a:r>
              <a:rPr lang="pl-PL" sz="2999" dirty="0" err="1">
                <a:solidFill>
                  <a:srgbClr val="000000"/>
                </a:solidFill>
                <a:latin typeface="Roboto Bold"/>
              </a:rPr>
              <a:t>your</a:t>
            </a:r>
            <a:r>
              <a:rPr lang="pl-PL" sz="29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pl-PL" sz="2999" dirty="0" err="1">
                <a:solidFill>
                  <a:srgbClr val="000000"/>
                </a:solidFill>
                <a:latin typeface="Roboto Bold"/>
              </a:rPr>
              <a:t>own</a:t>
            </a:r>
            <a:r>
              <a:rPr lang="pl-PL" sz="29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pl-PL" sz="2999" dirty="0" err="1">
                <a:solidFill>
                  <a:srgbClr val="000000"/>
                </a:solidFill>
                <a:latin typeface="Roboto Bold"/>
              </a:rPr>
              <a:t>original</a:t>
            </a:r>
            <a:r>
              <a:rPr lang="pl-PL" sz="29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pl-PL" sz="2999" dirty="0" err="1">
                <a:solidFill>
                  <a:srgbClr val="000000"/>
                </a:solidFill>
                <a:latin typeface="Roboto Bold"/>
              </a:rPr>
              <a:t>ideas</a:t>
            </a:r>
            <a:r>
              <a:rPr lang="pl-PL" sz="2999" dirty="0">
                <a:solidFill>
                  <a:srgbClr val="000000"/>
                </a:solidFill>
                <a:latin typeface="Roboto Bold"/>
              </a:rPr>
              <a:t>!</a:t>
            </a:r>
            <a:endParaRPr lang="en-US" sz="2999" dirty="0">
              <a:solidFill>
                <a:srgbClr val="000000"/>
              </a:solidFill>
              <a:latin typeface="Roboto Bold"/>
            </a:endParaRPr>
          </a:p>
        </p:txBody>
      </p:sp>
    </p:spTree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31520" y="2947552"/>
            <a:ext cx="8290560" cy="1904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pl-PL" sz="5499" dirty="0">
                <a:solidFill>
                  <a:srgbClr val="BDD62F"/>
                </a:solidFill>
                <a:latin typeface="Roboto Bold"/>
              </a:rPr>
              <a:t>THANK YOU FOR ATTENTION</a:t>
            </a:r>
            <a:endParaRPr lang="en-US" sz="5499" dirty="0">
              <a:solidFill>
                <a:srgbClr val="BDD62F"/>
              </a:solidFill>
              <a:latin typeface="Roboto Bold"/>
            </a:endParaRPr>
          </a:p>
        </p:txBody>
      </p:sp>
    </p:spTree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632064" y="1915008"/>
            <a:ext cx="4103424" cy="937344"/>
          </a:xfrm>
          <a:custGeom>
            <a:avLst/>
            <a:gdLst/>
            <a:ahLst/>
            <a:cxnLst/>
            <a:rect l="l" t="t" r="r" b="b"/>
            <a:pathLst>
              <a:path w="4103424" h="937344">
                <a:moveTo>
                  <a:pt x="0" y="0"/>
                </a:moveTo>
                <a:lnTo>
                  <a:pt x="4103424" y="0"/>
                </a:lnTo>
                <a:lnTo>
                  <a:pt x="4103424" y="937344"/>
                </a:lnTo>
                <a:lnTo>
                  <a:pt x="0" y="9373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" b="-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609472" y="1906176"/>
            <a:ext cx="3566208" cy="1018752"/>
          </a:xfrm>
          <a:custGeom>
            <a:avLst/>
            <a:gdLst/>
            <a:ahLst/>
            <a:cxnLst/>
            <a:rect l="l" t="t" r="r" b="b"/>
            <a:pathLst>
              <a:path w="3566208" h="1018752">
                <a:moveTo>
                  <a:pt x="0" y="0"/>
                </a:moveTo>
                <a:lnTo>
                  <a:pt x="3566208" y="0"/>
                </a:lnTo>
                <a:lnTo>
                  <a:pt x="3566208" y="1018752"/>
                </a:lnTo>
                <a:lnTo>
                  <a:pt x="0" y="10187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" r="-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4206336"/>
            <a:ext cx="9753600" cy="1106304"/>
          </a:xfrm>
          <a:custGeom>
            <a:avLst/>
            <a:gdLst/>
            <a:ahLst/>
            <a:cxnLst/>
            <a:rect l="l" t="t" r="r" b="b"/>
            <a:pathLst>
              <a:path w="9753600" h="1106304">
                <a:moveTo>
                  <a:pt x="0" y="0"/>
                </a:moveTo>
                <a:lnTo>
                  <a:pt x="9753600" y="0"/>
                </a:lnTo>
                <a:lnTo>
                  <a:pt x="9753600" y="1106304"/>
                </a:lnTo>
                <a:lnTo>
                  <a:pt x="0" y="11063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87840" y="4285440"/>
            <a:ext cx="3173760" cy="883584"/>
          </a:xfrm>
          <a:custGeom>
            <a:avLst/>
            <a:gdLst/>
            <a:ahLst/>
            <a:cxnLst/>
            <a:rect l="l" t="t" r="r" b="b"/>
            <a:pathLst>
              <a:path w="3173760" h="883584">
                <a:moveTo>
                  <a:pt x="0" y="0"/>
                </a:moveTo>
                <a:lnTo>
                  <a:pt x="3173760" y="0"/>
                </a:lnTo>
                <a:lnTo>
                  <a:pt x="3173760" y="883584"/>
                </a:lnTo>
                <a:lnTo>
                  <a:pt x="0" y="8835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1" b="-31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90112" y="4340352"/>
            <a:ext cx="1879296" cy="849024"/>
          </a:xfrm>
          <a:custGeom>
            <a:avLst/>
            <a:gdLst/>
            <a:ahLst/>
            <a:cxnLst/>
            <a:rect l="l" t="t" r="r" b="b"/>
            <a:pathLst>
              <a:path w="1879296" h="849024">
                <a:moveTo>
                  <a:pt x="0" y="0"/>
                </a:moveTo>
                <a:lnTo>
                  <a:pt x="1879296" y="0"/>
                </a:lnTo>
                <a:lnTo>
                  <a:pt x="1879296" y="849024"/>
                </a:lnTo>
                <a:lnTo>
                  <a:pt x="0" y="8490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" b="-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404096" y="4307328"/>
            <a:ext cx="945024" cy="954624"/>
          </a:xfrm>
          <a:custGeom>
            <a:avLst/>
            <a:gdLst/>
            <a:ahLst/>
            <a:cxnLst/>
            <a:rect l="l" t="t" r="r" b="b"/>
            <a:pathLst>
              <a:path w="945024" h="954624">
                <a:moveTo>
                  <a:pt x="0" y="0"/>
                </a:moveTo>
                <a:lnTo>
                  <a:pt x="945024" y="0"/>
                </a:lnTo>
                <a:lnTo>
                  <a:pt x="945024" y="954624"/>
                </a:lnTo>
                <a:lnTo>
                  <a:pt x="0" y="95462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" b="-5"/>
            </a:stretch>
          </a:blipFill>
        </p:spPr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13760" y="3472190"/>
            <a:ext cx="2926080" cy="2926080"/>
          </a:xfrm>
          <a:custGeom>
            <a:avLst/>
            <a:gdLst/>
            <a:ahLst/>
            <a:cxnLst/>
            <a:rect l="l" t="t" r="r" b="b"/>
            <a:pathLst>
              <a:path w="2926080" h="2926080">
                <a:moveTo>
                  <a:pt x="0" y="0"/>
                </a:moveTo>
                <a:lnTo>
                  <a:pt x="2926080" y="0"/>
                </a:lnTo>
                <a:lnTo>
                  <a:pt x="292608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31520" y="1592679"/>
            <a:ext cx="8290560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0"/>
              </a:lnSpc>
              <a:spcBef>
                <a:spcPct val="0"/>
              </a:spcBef>
            </a:pPr>
            <a:r>
              <a:rPr lang="pl-PL" sz="3300" dirty="0">
                <a:solidFill>
                  <a:srgbClr val="000000"/>
                </a:solidFill>
                <a:latin typeface="Roboto"/>
              </a:rPr>
              <a:t>In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300" dirty="0">
                <a:solidFill>
                  <a:srgbClr val="0277B5"/>
                </a:solidFill>
                <a:latin typeface="Roboto Bold"/>
              </a:rPr>
              <a:t>2002 </a:t>
            </a:r>
            <a:r>
              <a:rPr lang="pl-PL" sz="3300" dirty="0" err="1">
                <a:solidFill>
                  <a:srgbClr val="000000"/>
                </a:solidFill>
                <a:latin typeface="Roboto"/>
              </a:rPr>
              <a:t>came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300" dirty="0">
                <a:solidFill>
                  <a:srgbClr val="0277B5"/>
                </a:solidFill>
                <a:latin typeface="Roboto Bold"/>
              </a:rPr>
              <a:t>LinkedIn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, an international service specializing in professional and business contacts</a:t>
            </a: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13760" y="3657600"/>
            <a:ext cx="2926080" cy="2926080"/>
          </a:xfrm>
          <a:custGeom>
            <a:avLst/>
            <a:gdLst/>
            <a:ahLst/>
            <a:cxnLst/>
            <a:rect l="l" t="t" r="r" b="b"/>
            <a:pathLst>
              <a:path w="2926080" h="2926080">
                <a:moveTo>
                  <a:pt x="0" y="0"/>
                </a:moveTo>
                <a:lnTo>
                  <a:pt x="2926080" y="0"/>
                </a:lnTo>
                <a:lnTo>
                  <a:pt x="292608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31520" y="1929787"/>
            <a:ext cx="8290560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0"/>
              </a:lnSpc>
            </a:pPr>
            <a:r>
              <a:rPr lang="pl-PL" sz="3300" dirty="0">
                <a:solidFill>
                  <a:srgbClr val="000000"/>
                </a:solidFill>
                <a:latin typeface="Roboto"/>
              </a:rPr>
              <a:t>In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300" dirty="0">
                <a:solidFill>
                  <a:srgbClr val="1A4789"/>
                </a:solidFill>
                <a:latin typeface="Roboto Bold"/>
              </a:rPr>
              <a:t>2004 </a:t>
            </a:r>
            <a:r>
              <a:rPr lang="en-US" sz="3300" dirty="0" err="1">
                <a:solidFill>
                  <a:srgbClr val="1A4789"/>
                </a:solidFill>
                <a:latin typeface="Roboto Bold"/>
              </a:rPr>
              <a:t>roku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3300" dirty="0" err="1">
                <a:solidFill>
                  <a:srgbClr val="000000"/>
                </a:solidFill>
                <a:latin typeface="Roboto"/>
              </a:rPr>
              <a:t>world-famous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300" dirty="0">
                <a:solidFill>
                  <a:srgbClr val="1A4789"/>
                </a:solidFill>
                <a:latin typeface="Roboto Bold"/>
              </a:rPr>
              <a:t>Facebook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3300" dirty="0" err="1">
                <a:solidFill>
                  <a:srgbClr val="000000"/>
                </a:solidFill>
                <a:latin typeface="Roboto"/>
              </a:rPr>
              <a:t>arrived</a:t>
            </a:r>
            <a:endParaRPr lang="en-US" sz="3300" dirty="0">
              <a:solidFill>
                <a:srgbClr val="000000"/>
              </a:solidFill>
              <a:latin typeface="Roboto"/>
            </a:endParaRPr>
          </a:p>
          <a:p>
            <a:pPr algn="ctr">
              <a:lnSpc>
                <a:spcPts val="3630"/>
              </a:lnSpc>
              <a:spcBef>
                <a:spcPct val="0"/>
              </a:spcBef>
            </a:pPr>
            <a:r>
              <a:rPr lang="en-US" sz="3300" dirty="0">
                <a:solidFill>
                  <a:srgbClr val="000000"/>
                </a:solidFill>
                <a:latin typeface="Roboto"/>
              </a:rPr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13760" y="3657600"/>
            <a:ext cx="2926080" cy="2926080"/>
          </a:xfrm>
          <a:custGeom>
            <a:avLst/>
            <a:gdLst/>
            <a:ahLst/>
            <a:cxnLst/>
            <a:rect l="l" t="t" r="r" b="b"/>
            <a:pathLst>
              <a:path w="2926080" h="2926080">
                <a:moveTo>
                  <a:pt x="0" y="0"/>
                </a:moveTo>
                <a:lnTo>
                  <a:pt x="2926080" y="0"/>
                </a:lnTo>
                <a:lnTo>
                  <a:pt x="292608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31520" y="1348740"/>
            <a:ext cx="8290560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0"/>
              </a:lnSpc>
            </a:pPr>
            <a:r>
              <a:rPr lang="pl-PL" sz="3300" dirty="0">
                <a:solidFill>
                  <a:srgbClr val="000000"/>
                </a:solidFill>
                <a:latin typeface="Roboto"/>
              </a:rPr>
              <a:t>In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300" dirty="0">
                <a:solidFill>
                  <a:srgbClr val="E52D27"/>
                </a:solidFill>
                <a:latin typeface="Roboto Bold"/>
              </a:rPr>
              <a:t>2005 </a:t>
            </a:r>
            <a:r>
              <a:rPr lang="pl-PL" sz="3300" dirty="0" err="1">
                <a:solidFill>
                  <a:srgbClr val="000000"/>
                </a:solidFill>
                <a:latin typeface="Roboto"/>
              </a:rPr>
              <a:t>came</a:t>
            </a:r>
            <a:endParaRPr lang="en-US" sz="3300" dirty="0">
              <a:solidFill>
                <a:srgbClr val="000000"/>
              </a:solidFill>
              <a:latin typeface="Roboto"/>
            </a:endParaRPr>
          </a:p>
          <a:p>
            <a:pPr algn="ctr">
              <a:lnSpc>
                <a:spcPts val="3630"/>
              </a:lnSpc>
            </a:pPr>
            <a:r>
              <a:rPr lang="en-US" sz="3300" dirty="0">
                <a:solidFill>
                  <a:srgbClr val="E52D27"/>
                </a:solidFill>
                <a:latin typeface="Roboto Bold"/>
              </a:rPr>
              <a:t>YouTube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, which allows</a:t>
            </a:r>
            <a:r>
              <a:rPr lang="pl-PL" sz="3300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3300" dirty="0" err="1">
                <a:solidFill>
                  <a:srgbClr val="000000"/>
                </a:solidFill>
                <a:latin typeface="Roboto"/>
              </a:rPr>
              <a:t>all</a:t>
            </a:r>
            <a:r>
              <a:rPr lang="pl-PL" sz="3300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3300" dirty="0" err="1">
                <a:solidFill>
                  <a:srgbClr val="000000"/>
                </a:solidFill>
                <a:latin typeface="Roboto"/>
              </a:rPr>
              <a:t>internet</a:t>
            </a:r>
            <a:r>
              <a:rPr lang="pl-PL" sz="3300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3300" dirty="0" err="1">
                <a:solidFill>
                  <a:srgbClr val="000000"/>
                </a:solidFill>
                <a:latin typeface="Roboto"/>
              </a:rPr>
              <a:t>users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 to record and publish videos</a:t>
            </a: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13760" y="3657600"/>
            <a:ext cx="2926080" cy="2926080"/>
          </a:xfrm>
          <a:custGeom>
            <a:avLst/>
            <a:gdLst/>
            <a:ahLst/>
            <a:cxnLst/>
            <a:rect l="l" t="t" r="r" b="b"/>
            <a:pathLst>
              <a:path w="2926080" h="2926080">
                <a:moveTo>
                  <a:pt x="0" y="0"/>
                </a:moveTo>
                <a:lnTo>
                  <a:pt x="2926080" y="0"/>
                </a:lnTo>
                <a:lnTo>
                  <a:pt x="292608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31520" y="1805940"/>
            <a:ext cx="8290560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0"/>
              </a:lnSpc>
            </a:pPr>
            <a:r>
              <a:rPr lang="pl-PL" sz="3300" dirty="0" err="1">
                <a:solidFill>
                  <a:srgbClr val="1D9BF0"/>
                </a:solidFill>
                <a:latin typeface="Roboto Bold"/>
              </a:rPr>
              <a:t>Year</a:t>
            </a:r>
            <a:r>
              <a:rPr lang="en-US" sz="3300" dirty="0">
                <a:solidFill>
                  <a:srgbClr val="1D9BF0"/>
                </a:solidFill>
                <a:latin typeface="Roboto Bold"/>
              </a:rPr>
              <a:t> 2006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3300" dirty="0" err="1">
                <a:solidFill>
                  <a:srgbClr val="000000"/>
                </a:solidFill>
                <a:latin typeface="Roboto"/>
              </a:rPr>
              <a:t>means</a:t>
            </a:r>
            <a:r>
              <a:rPr lang="pl-PL" sz="3300" dirty="0">
                <a:solidFill>
                  <a:srgbClr val="000000"/>
                </a:solidFill>
                <a:latin typeface="Roboto"/>
              </a:rPr>
              <a:t> the </a:t>
            </a:r>
            <a:r>
              <a:rPr lang="pl-PL" sz="3300" dirty="0" err="1">
                <a:solidFill>
                  <a:srgbClr val="000000"/>
                </a:solidFill>
                <a:latin typeface="Roboto"/>
              </a:rPr>
              <a:t>rise</a:t>
            </a:r>
            <a:r>
              <a:rPr lang="pl-PL" sz="3300" dirty="0">
                <a:solidFill>
                  <a:srgbClr val="000000"/>
                </a:solidFill>
                <a:latin typeface="Roboto"/>
              </a:rPr>
              <a:t> of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300" dirty="0">
                <a:solidFill>
                  <a:srgbClr val="1D9BF0"/>
                </a:solidFill>
                <a:latin typeface="Roboto Bold"/>
              </a:rPr>
              <a:t>Twitter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pl-PL" sz="3300" dirty="0" err="1">
                <a:solidFill>
                  <a:srgbClr val="000000"/>
                </a:solidFill>
                <a:latin typeface="Roboto"/>
              </a:rPr>
              <a:t>which</a:t>
            </a:r>
            <a:r>
              <a:rPr lang="pl-PL" sz="3300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3300" dirty="0" err="1">
                <a:solidFill>
                  <a:srgbClr val="000000"/>
                </a:solidFill>
                <a:latin typeface="Roboto"/>
              </a:rPr>
              <a:t>allows</a:t>
            </a:r>
            <a:r>
              <a:rPr lang="pl-PL" sz="3300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3300" dirty="0" err="1">
                <a:solidFill>
                  <a:srgbClr val="000000"/>
                </a:solidFill>
                <a:latin typeface="Roboto"/>
              </a:rPr>
              <a:t>publishing</a:t>
            </a:r>
            <a:r>
              <a:rPr lang="pl-PL" sz="3300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3300" dirty="0" err="1">
                <a:solidFill>
                  <a:srgbClr val="000000"/>
                </a:solidFill>
                <a:latin typeface="Roboto"/>
              </a:rPr>
              <a:t>short</a:t>
            </a:r>
            <a:r>
              <a:rPr lang="pl-PL" sz="3300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3300" dirty="0" err="1">
                <a:solidFill>
                  <a:srgbClr val="000000"/>
                </a:solidFill>
                <a:latin typeface="Roboto"/>
              </a:rPr>
              <a:t>text</a:t>
            </a:r>
            <a:r>
              <a:rPr lang="pl-PL" sz="3300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3300" dirty="0" err="1">
                <a:solidFill>
                  <a:srgbClr val="000000"/>
                </a:solidFill>
                <a:latin typeface="Roboto"/>
              </a:rPr>
              <a:t>messages</a:t>
            </a:r>
            <a:r>
              <a:rPr lang="pl-PL" sz="3300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3300" dirty="0" err="1">
                <a:solidFill>
                  <a:srgbClr val="000000"/>
                </a:solidFill>
                <a:latin typeface="Roboto"/>
              </a:rPr>
              <a:t>known</a:t>
            </a:r>
            <a:r>
              <a:rPr lang="pl-PL" sz="3300" dirty="0">
                <a:solidFill>
                  <a:srgbClr val="000000"/>
                </a:solidFill>
                <a:latin typeface="Roboto"/>
              </a:rPr>
              <a:t> as </a:t>
            </a:r>
            <a:r>
              <a:rPr lang="pl-PL" sz="3300" dirty="0" err="1">
                <a:solidFill>
                  <a:srgbClr val="000000"/>
                </a:solidFill>
                <a:latin typeface="Roboto"/>
              </a:rPr>
              <a:t>tweets</a:t>
            </a:r>
            <a:r>
              <a:rPr lang="pl-PL" sz="3300" dirty="0">
                <a:solidFill>
                  <a:srgbClr val="000000"/>
                </a:solidFill>
                <a:latin typeface="Roboto"/>
              </a:rPr>
              <a:t>.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 </a:t>
            </a: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877</Words>
  <Application>Microsoft Office PowerPoint</Application>
  <PresentationFormat>Niestandardowy</PresentationFormat>
  <Paragraphs>115</Paragraphs>
  <Slides>57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57</vt:i4>
      </vt:variant>
    </vt:vector>
  </HeadingPairs>
  <TitlesOfParts>
    <vt:vector size="64" baseType="lpstr">
      <vt:lpstr>Calibri</vt:lpstr>
      <vt:lpstr>Roboto Bold</vt:lpstr>
      <vt:lpstr>Roboto Italics</vt:lpstr>
      <vt:lpstr>Roboto</vt:lpstr>
      <vt:lpstr>Arial</vt:lpstr>
      <vt:lpstr>Open Sans Bold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PL-M3W1-Online-Storytelling</dc:title>
  <dc:creator>Monika Tarajko</dc:creator>
  <cp:lastModifiedBy>LROT</cp:lastModifiedBy>
  <cp:revision>5</cp:revision>
  <dcterms:created xsi:type="dcterms:W3CDTF">2006-08-16T00:00:00Z</dcterms:created>
  <dcterms:modified xsi:type="dcterms:W3CDTF">2023-06-23T07:24:58Z</dcterms:modified>
  <dc:identifier>DAFjklF9Y0I</dc:identifier>
</cp:coreProperties>
</file>