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753600" cy="73152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Open Sans Bold" panose="020B0604020202020204" charset="0"/>
      <p:regular r:id="rId40"/>
    </p:embeddedFont>
    <p:embeddedFont>
      <p:font typeface="Open Sans Extra Bold" panose="020B0604020202020204" charset="0"/>
      <p:regular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Roboto Bold" panose="02000000000000000000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93" d="100"/>
          <a:sy n="93" d="100"/>
        </p:scale>
        <p:origin x="195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Fare clic per modificare lo stile del titolo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Fare clic per modificare gli stili di testo Master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36576" y="2035076"/>
            <a:ext cx="7132320" cy="182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4"/>
              </a:lnSpc>
            </a:pPr>
            <a:r>
              <a:rPr lang="en-US" sz="4393" spc="-176" dirty="0">
                <a:solidFill>
                  <a:srgbClr val="0E2C8E"/>
                </a:solidFill>
                <a:latin typeface="Roboto Bold"/>
              </a:rPr>
              <a:t>IL MULTIMEDIALE PER LA PROMOZIONE DEL PATRIMONIO CULTURALE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98624" y="4102281"/>
            <a:ext cx="7315200" cy="695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7"/>
              </a:lnSpc>
            </a:pPr>
            <a:r>
              <a:rPr lang="en-US" sz="2799" spc="-111" dirty="0">
                <a:solidFill>
                  <a:srgbClr val="0E2C8E"/>
                </a:solidFill>
                <a:latin typeface="Roboto Bold"/>
              </a:rPr>
              <a:t>Workshop di cinema con smartphone, parte 1 - creazione di semplici scenari di narrazione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6321024"/>
            <a:ext cx="9753600" cy="1036416"/>
          </a:xfrm>
          <a:custGeom>
            <a:avLst/>
            <a:gdLst/>
            <a:ahLst/>
            <a:cxnLst/>
            <a:rect l="l" t="t" r="r" b="b"/>
            <a:pathLst>
              <a:path w="9753600" h="1036416">
                <a:moveTo>
                  <a:pt x="0" y="0"/>
                </a:moveTo>
                <a:lnTo>
                  <a:pt x="9753600" y="0"/>
                </a:lnTo>
                <a:lnTo>
                  <a:pt x="9753600" y="1036416"/>
                </a:lnTo>
                <a:lnTo>
                  <a:pt x="0" y="1036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5599488" y="6396288"/>
            <a:ext cx="2814336" cy="803712"/>
          </a:xfrm>
          <a:custGeom>
            <a:avLst/>
            <a:gdLst/>
            <a:ahLst/>
            <a:cxnLst/>
            <a:rect l="l" t="t" r="r" b="b"/>
            <a:pathLst>
              <a:path w="2814336" h="803712">
                <a:moveTo>
                  <a:pt x="0" y="0"/>
                </a:moveTo>
                <a:lnTo>
                  <a:pt x="2814336" y="0"/>
                </a:lnTo>
                <a:lnTo>
                  <a:pt x="2814336" y="803712"/>
                </a:lnTo>
                <a:lnTo>
                  <a:pt x="0" y="803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" b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193088" y="6528768"/>
            <a:ext cx="2716416" cy="620544"/>
          </a:xfrm>
          <a:custGeom>
            <a:avLst/>
            <a:gdLst/>
            <a:ahLst/>
            <a:cxnLst/>
            <a:rect l="l" t="t" r="r" b="b"/>
            <a:pathLst>
              <a:path w="2716416" h="620544">
                <a:moveTo>
                  <a:pt x="0" y="0"/>
                </a:moveTo>
                <a:lnTo>
                  <a:pt x="2716416" y="0"/>
                </a:lnTo>
                <a:lnTo>
                  <a:pt x="2716416" y="620544"/>
                </a:lnTo>
                <a:lnTo>
                  <a:pt x="0" y="620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" b="-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0" y="5576064"/>
            <a:ext cx="9753600" cy="764544"/>
          </a:xfrm>
          <a:custGeom>
            <a:avLst/>
            <a:gdLst/>
            <a:ahLst/>
            <a:cxnLst/>
            <a:rect l="l" t="t" r="r" b="b"/>
            <a:pathLst>
              <a:path w="9753600" h="764544">
                <a:moveTo>
                  <a:pt x="0" y="0"/>
                </a:moveTo>
                <a:lnTo>
                  <a:pt x="9753600" y="0"/>
                </a:lnTo>
                <a:lnTo>
                  <a:pt x="9753600" y="764544"/>
                </a:lnTo>
                <a:lnTo>
                  <a:pt x="0" y="7645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51840" y="5617536"/>
            <a:ext cx="2377344" cy="662016"/>
          </a:xfrm>
          <a:custGeom>
            <a:avLst/>
            <a:gdLst/>
            <a:ahLst/>
            <a:cxnLst/>
            <a:rect l="l" t="t" r="r" b="b"/>
            <a:pathLst>
              <a:path w="2377344" h="662016">
                <a:moveTo>
                  <a:pt x="0" y="0"/>
                </a:moveTo>
                <a:lnTo>
                  <a:pt x="2377344" y="0"/>
                </a:lnTo>
                <a:lnTo>
                  <a:pt x="2377344" y="662016"/>
                </a:lnTo>
                <a:lnTo>
                  <a:pt x="0" y="662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9" b="-1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7037568" y="5623296"/>
            <a:ext cx="1331328" cy="601344"/>
          </a:xfrm>
          <a:custGeom>
            <a:avLst/>
            <a:gdLst/>
            <a:ahLst/>
            <a:cxnLst/>
            <a:rect l="l" t="t" r="r" b="b"/>
            <a:pathLst>
              <a:path w="1331328" h="601344">
                <a:moveTo>
                  <a:pt x="0" y="0"/>
                </a:moveTo>
                <a:lnTo>
                  <a:pt x="1331328" y="0"/>
                </a:lnTo>
                <a:lnTo>
                  <a:pt x="1331328" y="601344"/>
                </a:lnTo>
                <a:lnTo>
                  <a:pt x="0" y="601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5" b="-1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4542720" y="5602944"/>
            <a:ext cx="668160" cy="629376"/>
          </a:xfrm>
          <a:custGeom>
            <a:avLst/>
            <a:gdLst/>
            <a:ahLst/>
            <a:cxnLst/>
            <a:rect l="l" t="t" r="r" b="b"/>
            <a:pathLst>
              <a:path w="668160" h="629376">
                <a:moveTo>
                  <a:pt x="0" y="0"/>
                </a:moveTo>
                <a:lnTo>
                  <a:pt x="668160" y="0"/>
                </a:lnTo>
                <a:lnTo>
                  <a:pt x="668160" y="629376"/>
                </a:lnTo>
                <a:lnTo>
                  <a:pt x="0" y="6293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625" b="-362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>
            <a:off x="7691160" y="5089944"/>
            <a:ext cx="1777104" cy="21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7"/>
              </a:lnSpc>
            </a:pPr>
            <a:r>
              <a:rPr lang="en-US" sz="1439" spc="-58">
                <a:solidFill>
                  <a:srgbClr val="0E2C8E"/>
                </a:solidFill>
                <a:latin typeface="Open Sans Bold"/>
              </a:rPr>
              <a:t>M4W2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1970398"/>
            <a:ext cx="9753600" cy="4765092"/>
          </a:xfrm>
          <a:custGeom>
            <a:avLst/>
            <a:gdLst/>
            <a:ahLst/>
            <a:cxnLst/>
            <a:rect l="l" t="t" r="r" b="b"/>
            <a:pathLst>
              <a:path w="9753600" h="4765092">
                <a:moveTo>
                  <a:pt x="0" y="0"/>
                </a:moveTo>
                <a:lnTo>
                  <a:pt x="9753600" y="0"/>
                </a:lnTo>
                <a:lnTo>
                  <a:pt x="9753600" y="4765092"/>
                </a:lnTo>
                <a:lnTo>
                  <a:pt x="0" y="4765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186" b="-1818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22016" y="995772"/>
            <a:ext cx="8600064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3500" spc="-140" dirty="0">
                <a:solidFill>
                  <a:srgbClr val="BDD62F"/>
                </a:solidFill>
                <a:latin typeface="Roboto Bold"/>
              </a:rPr>
              <a:t>Fase 2: </a:t>
            </a:r>
            <a:r>
              <a:rPr lang="en-US" sz="3500" spc="-140" dirty="0" err="1">
                <a:solidFill>
                  <a:srgbClr val="BDD62F"/>
                </a:solidFill>
                <a:latin typeface="Roboto Bold"/>
              </a:rPr>
              <a:t>Concettualizzare </a:t>
            </a:r>
            <a:r>
              <a:rPr lang="en-US" sz="3500" spc="-140" dirty="0">
                <a:solidFill>
                  <a:srgbClr val="BDD62F"/>
                </a:solidFill>
                <a:latin typeface="Roboto Bold"/>
              </a:rPr>
              <a:t>uno scenario interessante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4014937" y="4312516"/>
            <a:ext cx="1723727" cy="1934055"/>
          </a:xfrm>
          <a:custGeom>
            <a:avLst/>
            <a:gdLst/>
            <a:ahLst/>
            <a:cxnLst/>
            <a:rect l="l" t="t" r="r" b="b"/>
            <a:pathLst>
              <a:path w="1723727" h="1934055">
                <a:moveTo>
                  <a:pt x="0" y="0"/>
                </a:moveTo>
                <a:lnTo>
                  <a:pt x="1723726" y="0"/>
                </a:lnTo>
                <a:lnTo>
                  <a:pt x="1723726" y="1934056"/>
                </a:lnTo>
                <a:lnTo>
                  <a:pt x="0" y="1934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2313432"/>
            <a:ext cx="8290560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 dirty="0">
                <a:solidFill>
                  <a:srgbClr val="FFFFFF"/>
                </a:solidFill>
                <a:latin typeface="Roboto Bold"/>
              </a:rPr>
              <a:t>Se il nostro video promozionale non cattura l'attenzione dello spettatore entro i primi secondi, possiamo essere quasi certi che lo spettatore non lo </a:t>
            </a:r>
            <a:r>
              <a:rPr lang="en-US" sz="3200" spc="-128" dirty="0" err="1">
                <a:solidFill>
                  <a:srgbClr val="FFFFFF"/>
                </a:solidFill>
                <a:latin typeface="Roboto Bold"/>
              </a:rPr>
              <a:t>guarderà</a:t>
            </a:r>
            <a:r>
              <a:rPr lang="en-US" sz="3200" spc="-128" dirty="0">
                <a:solidFill>
                  <a:srgbClr val="FFFFFF"/>
                </a:solidFill>
                <a:latin typeface="Roboto Bold"/>
              </a:rPr>
              <a:t> fino alla fine.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949517" y="4012258"/>
            <a:ext cx="1854565" cy="2018574"/>
          </a:xfrm>
          <a:custGeom>
            <a:avLst/>
            <a:gdLst/>
            <a:ahLst/>
            <a:cxnLst/>
            <a:rect l="l" t="t" r="r" b="b"/>
            <a:pathLst>
              <a:path w="1854565" h="2018574">
                <a:moveTo>
                  <a:pt x="0" y="0"/>
                </a:moveTo>
                <a:lnTo>
                  <a:pt x="1854566" y="0"/>
                </a:lnTo>
                <a:lnTo>
                  <a:pt x="1854566" y="2018575"/>
                </a:lnTo>
                <a:lnTo>
                  <a:pt x="0" y="2018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2397618"/>
            <a:ext cx="8290560" cy="906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 dirty="0">
                <a:solidFill>
                  <a:srgbClr val="FFFFFF"/>
                </a:solidFill>
                <a:latin typeface="Roboto Bold"/>
              </a:rPr>
              <a:t>Se vogliamo trasmettere troppo, lo spettatore si stancherà e non </a:t>
            </a:r>
            <a:r>
              <a:rPr lang="pl-PL" sz="3200" spc="-128" dirty="0" err="1">
                <a:solidFill>
                  <a:srgbClr val="FFFFFF"/>
                </a:solidFill>
                <a:latin typeface="Roboto Bold"/>
              </a:rPr>
              <a:t>arriverà </a:t>
            </a:r>
            <a:r>
              <a:rPr lang="en-US" sz="3200" spc="-128" dirty="0">
                <a:solidFill>
                  <a:srgbClr val="FFFFFF"/>
                </a:solidFill>
                <a:latin typeface="Roboto Bold"/>
              </a:rPr>
              <a:t>alla fine del film.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2725309"/>
            <a:ext cx="8290560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3200" spc="-128" dirty="0">
                <a:solidFill>
                  <a:srgbClr val="FFFFFF"/>
                </a:solidFill>
                <a:latin typeface="Roboto Bold"/>
              </a:rPr>
              <a:t>Leggiamo la nostra sceneggiatura e cerchiamo di immaginare l'intero film inquadratura per inquadratura. </a:t>
            </a:r>
            <a:r>
              <a:rPr lang="en-US" sz="3200" spc="-128" dirty="0" err="1">
                <a:solidFill>
                  <a:srgbClr val="FFFFFF"/>
                </a:solidFill>
                <a:latin typeface="Roboto Bold"/>
              </a:rPr>
              <a:t>Chiediamo</a:t>
            </a:r>
            <a:r>
              <a:rPr lang="en-US" sz="3200" spc="-128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3200" spc="-128" dirty="0" err="1">
                <a:solidFill>
                  <a:srgbClr val="FFFFFF"/>
                </a:solidFill>
                <a:latin typeface="Roboto Bold"/>
              </a:rPr>
              <a:t>pareri</a:t>
            </a:r>
            <a:r>
              <a:rPr lang="en-US" sz="3200" spc="-128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3200" spc="-128" dirty="0" err="1">
                <a:solidFill>
                  <a:srgbClr val="FFFFFF"/>
                </a:solidFill>
                <a:latin typeface="Roboto Bold"/>
              </a:rPr>
              <a:t>anche</a:t>
            </a:r>
            <a:r>
              <a:rPr lang="en-US" sz="3200" spc="-128" dirty="0">
                <a:solidFill>
                  <a:srgbClr val="FFFFFF"/>
                </a:solidFill>
                <a:latin typeface="Roboto Bold"/>
              </a:rPr>
              <a:t> a diverse persone indipendenti.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4230975" y="4372783"/>
            <a:ext cx="1291650" cy="1435167"/>
          </a:xfrm>
          <a:custGeom>
            <a:avLst/>
            <a:gdLst/>
            <a:ahLst/>
            <a:cxnLst/>
            <a:rect l="l" t="t" r="r" b="b"/>
            <a:pathLst>
              <a:path w="1291650" h="1435167">
                <a:moveTo>
                  <a:pt x="0" y="0"/>
                </a:moveTo>
                <a:lnTo>
                  <a:pt x="1291650" y="0"/>
                </a:lnTo>
                <a:lnTo>
                  <a:pt x="1291650" y="1435167"/>
                </a:lnTo>
                <a:lnTo>
                  <a:pt x="0" y="1435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2303923"/>
            <a:ext cx="8290560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3200" spc="-128" dirty="0">
                <a:solidFill>
                  <a:srgbClr val="FEFEFB"/>
                </a:solidFill>
                <a:latin typeface="Roboto Bold"/>
              </a:rPr>
              <a:t>Se, in fase di montaggio, alcune parti del film sembrano noiose o rallentano l'azione, </a:t>
            </a:r>
            <a:r>
              <a:rPr lang="en-US" sz="3200" spc="-128" dirty="0" err="1">
                <a:solidFill>
                  <a:srgbClr val="FEFEFB"/>
                </a:solidFill>
                <a:latin typeface="Roboto Bold"/>
              </a:rPr>
              <a:t>tagliamole</a:t>
            </a:r>
            <a:r>
              <a:rPr lang="en-US" sz="3200" spc="-128" dirty="0">
                <a:solidFill>
                  <a:srgbClr val="FEFEFB"/>
                </a:solidFill>
                <a:latin typeface="Roboto Bold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2303923"/>
            <a:ext cx="8290560" cy="1344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 dirty="0">
                <a:solidFill>
                  <a:srgbClr val="FEFEFB"/>
                </a:solidFill>
                <a:latin typeface="Roboto Bold"/>
              </a:rPr>
              <a:t>Utilizzare lo Storytelling, cioè influenzare l'immaginazione e le emozioni dell'ascoltatore attraverso storie di </a:t>
            </a:r>
            <a:r>
              <a:rPr lang="pl-PL" sz="3200" spc="-128" dirty="0">
                <a:solidFill>
                  <a:srgbClr val="FEFEFB"/>
                </a:solidFill>
                <a:latin typeface="Roboto Bold"/>
              </a:rPr>
              <a:t>"</a:t>
            </a:r>
            <a:r>
              <a:rPr lang="en-US" sz="3200" spc="-128" dirty="0">
                <a:solidFill>
                  <a:srgbClr val="FEFEFB"/>
                </a:solidFill>
                <a:latin typeface="Roboto Bold"/>
              </a:rPr>
              <a:t>vita reale</a:t>
            </a:r>
            <a:r>
              <a:rPr lang="pl-PL" sz="3200" spc="-128" dirty="0">
                <a:solidFill>
                  <a:srgbClr val="FEFEFB"/>
                </a:solidFill>
                <a:latin typeface="Roboto Bold"/>
              </a:rPr>
              <a:t>".</a:t>
            </a:r>
          </a:p>
        </p:txBody>
      </p:sp>
      <p:sp>
        <p:nvSpPr>
          <p:cNvPr id="4" name="Freeform 4"/>
          <p:cNvSpPr/>
          <p:nvPr/>
        </p:nvSpPr>
        <p:spPr>
          <a:xfrm>
            <a:off x="3896382" y="3879711"/>
            <a:ext cx="1960837" cy="2370242"/>
          </a:xfrm>
          <a:custGeom>
            <a:avLst/>
            <a:gdLst/>
            <a:ahLst/>
            <a:cxnLst/>
            <a:rect l="l" t="t" r="r" b="b"/>
            <a:pathLst>
              <a:path w="1960837" h="2370242">
                <a:moveTo>
                  <a:pt x="0" y="0"/>
                </a:moveTo>
                <a:lnTo>
                  <a:pt x="1960836" y="0"/>
                </a:lnTo>
                <a:lnTo>
                  <a:pt x="1960836" y="2370242"/>
                </a:lnTo>
                <a:lnTo>
                  <a:pt x="0" y="2370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858243" y="4078320"/>
            <a:ext cx="2037113" cy="2108267"/>
          </a:xfrm>
          <a:custGeom>
            <a:avLst/>
            <a:gdLst/>
            <a:ahLst/>
            <a:cxnLst/>
            <a:rect l="l" t="t" r="r" b="b"/>
            <a:pathLst>
              <a:path w="2037113" h="2108267">
                <a:moveTo>
                  <a:pt x="0" y="0"/>
                </a:moveTo>
                <a:lnTo>
                  <a:pt x="2037114" y="0"/>
                </a:lnTo>
                <a:lnTo>
                  <a:pt x="2037114" y="2108268"/>
                </a:lnTo>
                <a:lnTo>
                  <a:pt x="0" y="21082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2303923"/>
            <a:ext cx="8290560" cy="906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3200" spc="-128" dirty="0">
                <a:solidFill>
                  <a:srgbClr val="FEFEFB"/>
                </a:solidFill>
                <a:latin typeface="Roboto Bold"/>
              </a:rPr>
              <a:t>Cosa è più importante? La storia. L'originalità. Un </a:t>
            </a:r>
            <a:r>
              <a:rPr lang="en-US" sz="3200" spc="-128" dirty="0" err="1">
                <a:solidFill>
                  <a:srgbClr val="FEFEFB"/>
                </a:solidFill>
                <a:latin typeface="Roboto Bold"/>
              </a:rPr>
              <a:t>titolo</a:t>
            </a:r>
            <a:r>
              <a:rPr lang="en-US" sz="3200" spc="-128" dirty="0">
                <a:solidFill>
                  <a:srgbClr val="FEFEFB"/>
                </a:solidFill>
                <a:latin typeface="Roboto Bold"/>
              </a:rPr>
              <a:t> interessante.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2299414"/>
            <a:ext cx="9753600" cy="4503386"/>
          </a:xfrm>
          <a:custGeom>
            <a:avLst/>
            <a:gdLst/>
            <a:ahLst/>
            <a:cxnLst/>
            <a:rect l="l" t="t" r="r" b="b"/>
            <a:pathLst>
              <a:path w="9753600" h="4503386">
                <a:moveTo>
                  <a:pt x="0" y="0"/>
                </a:moveTo>
                <a:lnTo>
                  <a:pt x="9753600" y="0"/>
                </a:lnTo>
                <a:lnTo>
                  <a:pt x="9753600" y="4503386"/>
                </a:lnTo>
                <a:lnTo>
                  <a:pt x="0" y="450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149" b="-2214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22016" y="1358299"/>
            <a:ext cx="860006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sz="3100" spc="-124" dirty="0">
                <a:solidFill>
                  <a:srgbClr val="BDD62F"/>
                </a:solidFill>
                <a:latin typeface="Roboto Bold"/>
              </a:rPr>
              <a:t>Fase 3: sceneggiatura dei film </a:t>
            </a:r>
            <a:endParaRPr lang="pl-PL" sz="3100" spc="-124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348"/>
              </a:lnSpc>
            </a:pPr>
            <a:r>
              <a:rPr lang="en-US" sz="3100" spc="-124" dirty="0">
                <a:solidFill>
                  <a:srgbClr val="BDD62F"/>
                </a:solidFill>
                <a:latin typeface="Roboto Bold"/>
              </a:rPr>
              <a:t>- esempi di buone pratiche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793004" y="4375093"/>
            <a:ext cx="2167591" cy="1891716"/>
          </a:xfrm>
          <a:custGeom>
            <a:avLst/>
            <a:gdLst/>
            <a:ahLst/>
            <a:cxnLst/>
            <a:rect l="l" t="t" r="r" b="b"/>
            <a:pathLst>
              <a:path w="2167591" h="1891716">
                <a:moveTo>
                  <a:pt x="0" y="0"/>
                </a:moveTo>
                <a:lnTo>
                  <a:pt x="2167592" y="0"/>
                </a:lnTo>
                <a:lnTo>
                  <a:pt x="2167592" y="1891716"/>
                </a:lnTo>
                <a:lnTo>
                  <a:pt x="0" y="1891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319346"/>
            <a:ext cx="8290560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Davanti a voi ci sono 4 video realizzati con tecniche e concetti diversi.</a:t>
            </a:r>
            <a:endParaRPr lang="pl-PL" sz="3200" spc="-128" dirty="0">
              <a:solidFill>
                <a:srgbClr val="58595A"/>
              </a:solidFill>
              <a:latin typeface="Roboto Bold"/>
            </a:endParaRPr>
          </a:p>
          <a:p>
            <a:pPr algn="ctr">
              <a:lnSpc>
                <a:spcPts val="3456"/>
              </a:lnSpc>
              <a:spcBef>
                <a:spcPct val="0"/>
              </a:spcBef>
            </a:pPr>
            <a:endParaRPr lang="pl-PL" sz="3200" spc="-128" dirty="0">
              <a:solidFill>
                <a:srgbClr val="58595A"/>
              </a:solidFill>
              <a:latin typeface="Roboto Bold"/>
            </a:endParaRPr>
          </a:p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 Non badate al contenuto in sé, ma a quante possibilità ci sono di creare contenuti video interessanti.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279522" y="1243651"/>
            <a:ext cx="7079294" cy="4689583"/>
          </a:xfrm>
          <a:custGeom>
            <a:avLst/>
            <a:gdLst/>
            <a:ahLst/>
            <a:cxnLst/>
            <a:rect l="l" t="t" r="r" b="b"/>
            <a:pathLst>
              <a:path w="7079294" h="4689583">
                <a:moveTo>
                  <a:pt x="0" y="0"/>
                </a:moveTo>
                <a:lnTo>
                  <a:pt x="7079294" y="0"/>
                </a:lnTo>
                <a:lnTo>
                  <a:pt x="7079294" y="4689583"/>
                </a:lnTo>
                <a:lnTo>
                  <a:pt x="0" y="468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279522" y="6122826"/>
            <a:ext cx="705535" cy="493875"/>
          </a:xfrm>
          <a:custGeom>
            <a:avLst/>
            <a:gdLst/>
            <a:ahLst/>
            <a:cxnLst/>
            <a:rect l="l" t="t" r="r" b="b"/>
            <a:pathLst>
              <a:path w="705535" h="493875">
                <a:moveTo>
                  <a:pt x="0" y="0"/>
                </a:moveTo>
                <a:lnTo>
                  <a:pt x="705535" y="0"/>
                </a:lnTo>
                <a:lnTo>
                  <a:pt x="705535" y="493874"/>
                </a:lnTo>
                <a:lnTo>
                  <a:pt x="0" y="493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599287" y="6215140"/>
            <a:ext cx="575952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BDD62F"/>
                </a:solidFill>
                <a:latin typeface="Open Sans Extra Bold"/>
              </a:rPr>
              <a:t>https://www.youtube.com/watch?v=UWIO2yG3DHk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03930" y="575490"/>
            <a:ext cx="385488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pl-PL" sz="3000" dirty="0" err="1">
                <a:solidFill>
                  <a:srgbClr val="545454"/>
                </a:solidFill>
                <a:latin typeface="Open Sans Bold"/>
              </a:rPr>
              <a:t>Una guida onesta</a:t>
            </a:r>
            <a:endParaRPr lang="en-US" sz="3000" dirty="0">
              <a:solidFill>
                <a:srgbClr val="545454"/>
              </a:solidFill>
              <a:latin typeface="Open Sans Bold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1970398"/>
            <a:ext cx="9753600" cy="4765092"/>
          </a:xfrm>
          <a:custGeom>
            <a:avLst/>
            <a:gdLst/>
            <a:ahLst/>
            <a:cxnLst/>
            <a:rect l="l" t="t" r="r" b="b"/>
            <a:pathLst>
              <a:path w="9753600" h="4765092">
                <a:moveTo>
                  <a:pt x="0" y="0"/>
                </a:moveTo>
                <a:lnTo>
                  <a:pt x="9753600" y="0"/>
                </a:lnTo>
                <a:lnTo>
                  <a:pt x="9753600" y="4765092"/>
                </a:lnTo>
                <a:lnTo>
                  <a:pt x="0" y="4765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97" b="-2667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22016" y="1153890"/>
            <a:ext cx="9179184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19"/>
              </a:lnSpc>
              <a:spcBef>
                <a:spcPct val="0"/>
              </a:spcBef>
            </a:pPr>
            <a:r>
              <a:rPr lang="en-US" sz="3999" spc="-160" dirty="0">
                <a:solidFill>
                  <a:srgbClr val="BDD62F"/>
                </a:solidFill>
                <a:latin typeface="Roboto Bold"/>
              </a:rPr>
              <a:t>Fase 1: </a:t>
            </a:r>
            <a:r>
              <a:rPr lang="en-US" sz="3999" spc="-160" dirty="0" err="1">
                <a:solidFill>
                  <a:srgbClr val="BDD62F"/>
                </a:solidFill>
                <a:latin typeface="Roboto Bold"/>
              </a:rPr>
              <a:t>Cos’è</a:t>
            </a:r>
            <a:r>
              <a:rPr lang="en-US" sz="3999" spc="-160" dirty="0">
                <a:solidFill>
                  <a:srgbClr val="BDD62F"/>
                </a:solidFill>
                <a:latin typeface="Roboto Bold"/>
              </a:rPr>
              <a:t> lo script di un film?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279522" y="1243651"/>
            <a:ext cx="7079294" cy="4689583"/>
          </a:xfrm>
          <a:custGeom>
            <a:avLst/>
            <a:gdLst/>
            <a:ahLst/>
            <a:cxnLst/>
            <a:rect l="l" t="t" r="r" b="b"/>
            <a:pathLst>
              <a:path w="7079294" h="4689583">
                <a:moveTo>
                  <a:pt x="0" y="0"/>
                </a:moveTo>
                <a:lnTo>
                  <a:pt x="7079294" y="0"/>
                </a:lnTo>
                <a:lnTo>
                  <a:pt x="7079294" y="4689583"/>
                </a:lnTo>
                <a:lnTo>
                  <a:pt x="0" y="468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6" r="-10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279522" y="6122826"/>
            <a:ext cx="705535" cy="493875"/>
          </a:xfrm>
          <a:custGeom>
            <a:avLst/>
            <a:gdLst/>
            <a:ahLst/>
            <a:cxnLst/>
            <a:rect l="l" t="t" r="r" b="b"/>
            <a:pathLst>
              <a:path w="705535" h="493875">
                <a:moveTo>
                  <a:pt x="0" y="0"/>
                </a:moveTo>
                <a:lnTo>
                  <a:pt x="705535" y="0"/>
                </a:lnTo>
                <a:lnTo>
                  <a:pt x="705535" y="493874"/>
                </a:lnTo>
                <a:lnTo>
                  <a:pt x="0" y="493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634113" y="6215140"/>
            <a:ext cx="5689878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BDD62F"/>
                </a:solidFill>
                <a:latin typeface="Open Sans Extra Bold"/>
              </a:rPr>
              <a:t>https://www.youtube.com/watch?v=JDaauwvXysw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57600" y="575490"/>
            <a:ext cx="4701216" cy="514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pl-PL" sz="3000" dirty="0">
                <a:solidFill>
                  <a:srgbClr val="545454"/>
                </a:solidFill>
                <a:latin typeface="Open Sans Bold"/>
              </a:rPr>
              <a:t>Il </a:t>
            </a:r>
            <a:r>
              <a:rPr lang="pl-PL" sz="3000" dirty="0" err="1">
                <a:solidFill>
                  <a:srgbClr val="545454"/>
                </a:solidFill>
                <a:latin typeface="Open Sans Bold"/>
              </a:rPr>
              <a:t>ragazzo della storia</a:t>
            </a:r>
            <a:endParaRPr lang="en-US" sz="3000" dirty="0">
              <a:solidFill>
                <a:srgbClr val="545454"/>
              </a:solidFill>
              <a:latin typeface="Open Sans Bold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279522" y="1243651"/>
            <a:ext cx="7079294" cy="4689583"/>
          </a:xfrm>
          <a:custGeom>
            <a:avLst/>
            <a:gdLst/>
            <a:ahLst/>
            <a:cxnLst/>
            <a:rect l="l" t="t" r="r" b="b"/>
            <a:pathLst>
              <a:path w="7079294" h="4689583">
                <a:moveTo>
                  <a:pt x="0" y="0"/>
                </a:moveTo>
                <a:lnTo>
                  <a:pt x="7079294" y="0"/>
                </a:lnTo>
                <a:lnTo>
                  <a:pt x="7079294" y="4689583"/>
                </a:lnTo>
                <a:lnTo>
                  <a:pt x="0" y="468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2" r="-19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279522" y="6122826"/>
            <a:ext cx="705535" cy="493875"/>
          </a:xfrm>
          <a:custGeom>
            <a:avLst/>
            <a:gdLst/>
            <a:ahLst/>
            <a:cxnLst/>
            <a:rect l="l" t="t" r="r" b="b"/>
            <a:pathLst>
              <a:path w="705535" h="493875">
                <a:moveTo>
                  <a:pt x="0" y="0"/>
                </a:moveTo>
                <a:lnTo>
                  <a:pt x="705535" y="0"/>
                </a:lnTo>
                <a:lnTo>
                  <a:pt x="705535" y="493874"/>
                </a:lnTo>
                <a:lnTo>
                  <a:pt x="0" y="493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549304" y="6215140"/>
            <a:ext cx="613163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BDD62F"/>
                </a:solidFill>
                <a:latin typeface="Open Sans Extra Bold"/>
              </a:rPr>
              <a:t>https://www.youtube.com/watch?v=DUafW5QkASA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57601" y="575490"/>
            <a:ext cx="4701216" cy="503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545454"/>
                </a:solidFill>
                <a:latin typeface="Open Sans Bold"/>
              </a:rPr>
              <a:t>Torre Eiffel per bambini</a:t>
            </a: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279522" y="1243651"/>
            <a:ext cx="7079294" cy="4689583"/>
          </a:xfrm>
          <a:custGeom>
            <a:avLst/>
            <a:gdLst/>
            <a:ahLst/>
            <a:cxnLst/>
            <a:rect l="l" t="t" r="r" b="b"/>
            <a:pathLst>
              <a:path w="7079294" h="4689583">
                <a:moveTo>
                  <a:pt x="0" y="0"/>
                </a:moveTo>
                <a:lnTo>
                  <a:pt x="7079294" y="0"/>
                </a:lnTo>
                <a:lnTo>
                  <a:pt x="7079294" y="4689583"/>
                </a:lnTo>
                <a:lnTo>
                  <a:pt x="0" y="468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1" r="-45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279522" y="6122826"/>
            <a:ext cx="705535" cy="493875"/>
          </a:xfrm>
          <a:custGeom>
            <a:avLst/>
            <a:gdLst/>
            <a:ahLst/>
            <a:cxnLst/>
            <a:rect l="l" t="t" r="r" b="b"/>
            <a:pathLst>
              <a:path w="705535" h="493875">
                <a:moveTo>
                  <a:pt x="0" y="0"/>
                </a:moveTo>
                <a:lnTo>
                  <a:pt x="705535" y="0"/>
                </a:lnTo>
                <a:lnTo>
                  <a:pt x="705535" y="493874"/>
                </a:lnTo>
                <a:lnTo>
                  <a:pt x="0" y="493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549304" y="6215140"/>
            <a:ext cx="613163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BDD62F"/>
                </a:solidFill>
                <a:latin typeface="Open Sans Extra Bold"/>
              </a:rPr>
              <a:t>https://www.youtube.com/watch?v=I5czYNgfPZs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11173" y="617418"/>
            <a:ext cx="304764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pl-PL" sz="3000" dirty="0" err="1">
                <a:solidFill>
                  <a:srgbClr val="545454"/>
                </a:solidFill>
                <a:latin typeface="Open Sans Bold"/>
              </a:rPr>
              <a:t>Valigia rosa</a:t>
            </a:r>
            <a:endParaRPr lang="en-US" sz="3000" dirty="0">
              <a:solidFill>
                <a:srgbClr val="545454"/>
              </a:solidFill>
              <a:latin typeface="Open Sans Bold"/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2299414"/>
            <a:ext cx="9753600" cy="4503386"/>
          </a:xfrm>
          <a:custGeom>
            <a:avLst/>
            <a:gdLst/>
            <a:ahLst/>
            <a:cxnLst/>
            <a:rect l="l" t="t" r="r" b="b"/>
            <a:pathLst>
              <a:path w="9753600" h="4503386">
                <a:moveTo>
                  <a:pt x="0" y="0"/>
                </a:moveTo>
                <a:lnTo>
                  <a:pt x="9753600" y="0"/>
                </a:lnTo>
                <a:lnTo>
                  <a:pt x="9753600" y="4503386"/>
                </a:lnTo>
                <a:lnTo>
                  <a:pt x="0" y="450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149" b="-2214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22016" y="1681470"/>
            <a:ext cx="8600064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8"/>
              </a:lnSpc>
              <a:spcBef>
                <a:spcPct val="0"/>
              </a:spcBef>
            </a:pPr>
            <a:r>
              <a:rPr lang="en-US" sz="3100" spc="-124" dirty="0">
                <a:solidFill>
                  <a:srgbClr val="BDD62F"/>
                </a:solidFill>
                <a:latin typeface="Roboto Bold"/>
              </a:rPr>
              <a:t>Fase 4: Esercizio di scrittura della sceneggiatura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576768" y="1660746"/>
            <a:ext cx="8600064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3500" spc="-140" dirty="0">
                <a:solidFill>
                  <a:srgbClr val="BDD62F"/>
                </a:solidFill>
                <a:latin typeface="Roboto Bold"/>
              </a:rPr>
              <a:t>Esercizio di sceneggiatura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1520" y="2484589"/>
            <a:ext cx="829056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9"/>
              </a:lnSpc>
            </a:pPr>
            <a:r>
              <a:rPr lang="en-US" sz="2999" spc="-119" dirty="0">
                <a:solidFill>
                  <a:srgbClr val="58595A"/>
                </a:solidFill>
                <a:latin typeface="Roboto Bold"/>
              </a:rPr>
              <a:t>In </a:t>
            </a:r>
            <a:r>
              <a:rPr lang="en-US" sz="2999" spc="-119" dirty="0" err="1">
                <a:solidFill>
                  <a:srgbClr val="58595A"/>
                </a:solidFill>
                <a:latin typeface="Roboto Bold"/>
              </a:rPr>
              <a:t>coppie</a:t>
            </a:r>
            <a:r>
              <a:rPr lang="en-US" sz="2999" spc="-119" dirty="0">
                <a:solidFill>
                  <a:srgbClr val="58595A"/>
                </a:solidFill>
                <a:latin typeface="Roboto Bold"/>
              </a:rPr>
              <a:t>, </a:t>
            </a:r>
            <a:r>
              <a:rPr lang="en-US" sz="2999" spc="-119" dirty="0" err="1">
                <a:solidFill>
                  <a:srgbClr val="58595A"/>
                </a:solidFill>
                <a:latin typeface="Roboto Bold"/>
              </a:rPr>
              <a:t>immaginate</a:t>
            </a:r>
            <a:r>
              <a:rPr lang="en-US" sz="2999" spc="-119" dirty="0">
                <a:solidFill>
                  <a:srgbClr val="58595A"/>
                </a:solidFill>
                <a:latin typeface="Roboto Bold"/>
              </a:rPr>
              <a:t> </a:t>
            </a:r>
            <a:r>
              <a:rPr lang="en-US" sz="2999" spc="-119" dirty="0" err="1">
                <a:solidFill>
                  <a:srgbClr val="58595A"/>
                </a:solidFill>
                <a:latin typeface="Roboto Bold"/>
              </a:rPr>
              <a:t>l’argomento</a:t>
            </a:r>
            <a:r>
              <a:rPr lang="en-US" sz="2999" spc="-119" dirty="0">
                <a:solidFill>
                  <a:srgbClr val="58595A"/>
                </a:solidFill>
                <a:latin typeface="Roboto Bold"/>
              </a:rPr>
              <a:t> di </a:t>
            </a:r>
            <a:r>
              <a:rPr lang="en-US" sz="2999" spc="-119" dirty="0" err="1">
                <a:solidFill>
                  <a:srgbClr val="58595A"/>
                </a:solidFill>
                <a:latin typeface="Roboto Bold"/>
              </a:rPr>
              <a:t>una</a:t>
            </a:r>
            <a:r>
              <a:rPr lang="en-US" sz="2999" spc="-119" dirty="0">
                <a:solidFill>
                  <a:srgbClr val="58595A"/>
                </a:solidFill>
                <a:latin typeface="Roboto Bold"/>
              </a:rPr>
              <a:t> </a:t>
            </a:r>
            <a:r>
              <a:rPr lang="en-US" sz="2999" spc="-119" dirty="0" err="1">
                <a:solidFill>
                  <a:srgbClr val="58595A"/>
                </a:solidFill>
                <a:latin typeface="Roboto Bold"/>
              </a:rPr>
              <a:t>sceneggiatura</a:t>
            </a:r>
            <a:r>
              <a:rPr lang="en-US" sz="2999" spc="-119" dirty="0">
                <a:solidFill>
                  <a:srgbClr val="58595A"/>
                </a:solidFill>
                <a:latin typeface="Roboto Bold"/>
              </a:rPr>
              <a:t> e </a:t>
            </a:r>
            <a:r>
              <a:rPr lang="en-US" sz="2999" spc="-119" dirty="0" err="1">
                <a:solidFill>
                  <a:srgbClr val="58595A"/>
                </a:solidFill>
                <a:latin typeface="Roboto Bold"/>
              </a:rPr>
              <a:t>scrivetelo</a:t>
            </a:r>
            <a:r>
              <a:rPr lang="en-US" sz="2999" spc="-119" dirty="0">
                <a:solidFill>
                  <a:srgbClr val="58595A"/>
                </a:solidFill>
                <a:latin typeface="Roboto Bold"/>
              </a:rPr>
              <a:t>!</a:t>
            </a:r>
            <a:endParaRPr lang="en-US" sz="2999" spc="-120" dirty="0">
              <a:solidFill>
                <a:srgbClr val="58595A"/>
              </a:solidFill>
              <a:latin typeface="Roboto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388400" y="3635209"/>
            <a:ext cx="2976799" cy="2570872"/>
          </a:xfrm>
          <a:custGeom>
            <a:avLst/>
            <a:gdLst/>
            <a:ahLst/>
            <a:cxnLst/>
            <a:rect l="l" t="t" r="r" b="b"/>
            <a:pathLst>
              <a:path w="2976799" h="2570872">
                <a:moveTo>
                  <a:pt x="0" y="0"/>
                </a:moveTo>
                <a:lnTo>
                  <a:pt x="2976800" y="0"/>
                </a:lnTo>
                <a:lnTo>
                  <a:pt x="2976800" y="2570872"/>
                </a:lnTo>
                <a:lnTo>
                  <a:pt x="0" y="2570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2299414"/>
            <a:ext cx="9753600" cy="4503386"/>
          </a:xfrm>
          <a:custGeom>
            <a:avLst/>
            <a:gdLst/>
            <a:ahLst/>
            <a:cxnLst/>
            <a:rect l="l" t="t" r="r" b="b"/>
            <a:pathLst>
              <a:path w="9753600" h="4503386">
                <a:moveTo>
                  <a:pt x="0" y="0"/>
                </a:moveTo>
                <a:lnTo>
                  <a:pt x="9753600" y="0"/>
                </a:lnTo>
                <a:lnTo>
                  <a:pt x="9753600" y="4503386"/>
                </a:lnTo>
                <a:lnTo>
                  <a:pt x="0" y="450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284" b="-2228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182754" y="2194560"/>
            <a:ext cx="3388093" cy="2926080"/>
          </a:xfrm>
          <a:custGeom>
            <a:avLst/>
            <a:gdLst/>
            <a:ahLst/>
            <a:cxnLst/>
            <a:rect l="l" t="t" r="r" b="b"/>
            <a:pathLst>
              <a:path w="3388093" h="2926080">
                <a:moveTo>
                  <a:pt x="0" y="0"/>
                </a:moveTo>
                <a:lnTo>
                  <a:pt x="3388092" y="0"/>
                </a:lnTo>
                <a:lnTo>
                  <a:pt x="338809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422016" y="1681470"/>
            <a:ext cx="8600064" cy="866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8"/>
              </a:lnSpc>
            </a:pPr>
            <a:r>
              <a:rPr lang="pl-PL" sz="3100" spc="-124" dirty="0" err="1">
                <a:solidFill>
                  <a:srgbClr val="BDD62F"/>
                </a:solidFill>
                <a:latin typeface="Roboto Bold"/>
              </a:rPr>
              <a:t>Fase </a:t>
            </a:r>
            <a:r>
              <a:rPr lang="en-US" sz="3100" spc="-124" dirty="0">
                <a:solidFill>
                  <a:srgbClr val="BDD62F"/>
                </a:solidFill>
                <a:latin typeface="Roboto Bold"/>
              </a:rPr>
              <a:t>5: </a:t>
            </a:r>
            <a:r>
              <a:rPr lang="pl-PL" sz="3100" spc="-124" dirty="0" err="1">
                <a:solidFill>
                  <a:srgbClr val="BDD62F"/>
                </a:solidFill>
                <a:latin typeface="Roboto Bold"/>
              </a:rPr>
              <a:t>Conclusione</a:t>
            </a:r>
            <a:endParaRPr lang="en-US" sz="3100" spc="-124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348"/>
              </a:lnSpc>
              <a:spcBef>
                <a:spcPct val="0"/>
              </a:spcBef>
            </a:pPr>
            <a:endParaRPr lang="en-US" sz="3100" spc="-124" dirty="0">
              <a:solidFill>
                <a:srgbClr val="BDD62F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507913" y="3904240"/>
            <a:ext cx="2737774" cy="2804378"/>
          </a:xfrm>
          <a:custGeom>
            <a:avLst/>
            <a:gdLst/>
            <a:ahLst/>
            <a:cxnLst/>
            <a:rect l="l" t="t" r="r" b="b"/>
            <a:pathLst>
              <a:path w="2737774" h="2804378">
                <a:moveTo>
                  <a:pt x="0" y="0"/>
                </a:moveTo>
                <a:lnTo>
                  <a:pt x="2737774" y="0"/>
                </a:lnTo>
                <a:lnTo>
                  <a:pt x="2737774" y="2804378"/>
                </a:lnTo>
                <a:lnTo>
                  <a:pt x="0" y="28043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995811"/>
            <a:ext cx="8290560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</a:pPr>
            <a:r>
              <a:rPr lang="en-US" sz="4599" spc="-183" dirty="0">
                <a:solidFill>
                  <a:srgbClr val="545454"/>
                </a:solidFill>
                <a:latin typeface="Roboto Bold"/>
              </a:rPr>
              <a:t>Pensate bene a un</a:t>
            </a:r>
            <a:r>
              <a:rPr lang="it-IT" sz="4599" spc="-183" dirty="0">
                <a:solidFill>
                  <a:srgbClr val="BDD62F"/>
                </a:solidFill>
                <a:latin typeface="Roboto Bold"/>
              </a:rPr>
              <a:t> argomento per il</a:t>
            </a:r>
            <a:r>
              <a:rPr lang="pl-PL" sz="4599" spc="-183" dirty="0">
                <a:solidFill>
                  <a:srgbClr val="BDD62F"/>
                </a:solidFill>
                <a:latin typeface="Roboto Bold"/>
              </a:rPr>
              <a:t> </a:t>
            </a:r>
            <a:r>
              <a:rPr lang="en-US" sz="4599" spc="-183" dirty="0">
                <a:solidFill>
                  <a:srgbClr val="BDD62F"/>
                </a:solidFill>
                <a:latin typeface="Roboto Bold"/>
              </a:rPr>
              <a:t>film </a:t>
            </a:r>
            <a:r>
              <a:rPr lang="en-US" sz="4599" spc="-183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Bold"/>
              </a:rPr>
              <a:t>interessante</a:t>
            </a:r>
            <a:endParaRPr lang="en-US" sz="4599" spc="-183" dirty="0">
              <a:solidFill>
                <a:schemeClr val="tx1">
                  <a:lumMod val="65000"/>
                  <a:lumOff val="35000"/>
                </a:schemeClr>
              </a:solidFill>
              <a:latin typeface="Roboto Bold"/>
            </a:endParaRPr>
          </a:p>
          <a:p>
            <a:pPr algn="ctr">
              <a:lnSpc>
                <a:spcPts val="4967"/>
              </a:lnSpc>
              <a:spcBef>
                <a:spcPct val="0"/>
              </a:spcBef>
            </a:pPr>
            <a:endParaRPr lang="en-US" sz="4599" spc="-183" dirty="0">
              <a:solidFill>
                <a:srgbClr val="BDD62F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4240548" y="3504253"/>
            <a:ext cx="1272505" cy="2926080"/>
          </a:xfrm>
          <a:custGeom>
            <a:avLst/>
            <a:gdLst/>
            <a:ahLst/>
            <a:cxnLst/>
            <a:rect l="l" t="t" r="r" b="b"/>
            <a:pathLst>
              <a:path w="1272505" h="2926080">
                <a:moveTo>
                  <a:pt x="0" y="0"/>
                </a:moveTo>
                <a:lnTo>
                  <a:pt x="1272504" y="0"/>
                </a:lnTo>
                <a:lnTo>
                  <a:pt x="127250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995811"/>
            <a:ext cx="8290560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</a:pPr>
            <a:r>
              <a:rPr lang="en-US" sz="4599" spc="-183" dirty="0">
                <a:solidFill>
                  <a:srgbClr val="545454"/>
                </a:solidFill>
                <a:latin typeface="Roboto Bold"/>
              </a:rPr>
              <a:t>Preparate uno </a:t>
            </a:r>
            <a:r>
              <a:rPr lang="en-US" sz="4599" spc="-183" dirty="0">
                <a:solidFill>
                  <a:srgbClr val="BDD62F"/>
                </a:solidFill>
                <a:latin typeface="Roboto Bold"/>
              </a:rPr>
              <a:t>scenario </a:t>
            </a:r>
            <a:r>
              <a:rPr lang="en-US" sz="4599" spc="-183" dirty="0" err="1">
                <a:solidFill>
                  <a:srgbClr val="545454"/>
                </a:solidFill>
                <a:latin typeface="Roboto Bold"/>
              </a:rPr>
              <a:t>originale</a:t>
            </a:r>
            <a:r>
              <a:rPr lang="en-US" sz="4599" spc="-183" dirty="0">
                <a:solidFill>
                  <a:srgbClr val="545454"/>
                </a:solidFill>
                <a:latin typeface="Roboto Bold"/>
              </a:rPr>
              <a:t> e </a:t>
            </a:r>
            <a:r>
              <a:rPr lang="en-US" sz="4599" spc="-183" dirty="0" err="1">
                <a:solidFill>
                  <a:srgbClr val="545454"/>
                </a:solidFill>
                <a:latin typeface="Roboto Bold"/>
              </a:rPr>
              <a:t>conciso</a:t>
            </a:r>
            <a:r>
              <a:rPr lang="en-US" sz="4599" spc="-183" dirty="0">
                <a:solidFill>
                  <a:srgbClr val="545454"/>
                </a:solidFill>
                <a:latin typeface="Roboto Bold"/>
              </a:rPr>
              <a:t> </a:t>
            </a:r>
          </a:p>
          <a:p>
            <a:pPr algn="ctr">
              <a:lnSpc>
                <a:spcPts val="4967"/>
              </a:lnSpc>
              <a:spcBef>
                <a:spcPct val="0"/>
              </a:spcBef>
            </a:pPr>
            <a:endParaRPr lang="en-US" sz="4599" spc="-183" dirty="0">
              <a:solidFill>
                <a:srgbClr val="BDD62F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1995811"/>
            <a:ext cx="8290560" cy="1279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  <a:spcBef>
                <a:spcPct val="0"/>
              </a:spcBef>
            </a:pPr>
            <a:r>
              <a:rPr lang="en-US" sz="4599" spc="-184" dirty="0">
                <a:solidFill>
                  <a:srgbClr val="58595A"/>
                </a:solidFill>
                <a:latin typeface="Roboto Bold"/>
              </a:rPr>
              <a:t>Cercate di includere elementi di </a:t>
            </a:r>
            <a:r>
              <a:rPr lang="en-US" sz="4599" spc="-184" dirty="0" err="1">
                <a:solidFill>
                  <a:srgbClr val="BDD62F"/>
                </a:solidFill>
                <a:latin typeface="Roboto Bold"/>
              </a:rPr>
              <a:t>storytelling</a:t>
            </a:r>
            <a:endParaRPr lang="en-US" sz="4599" spc="-184" dirty="0">
              <a:solidFill>
                <a:srgbClr val="BDD62F"/>
              </a:solidFill>
              <a:latin typeface="Roboto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992046" y="3657600"/>
            <a:ext cx="3769507" cy="2926080"/>
          </a:xfrm>
          <a:custGeom>
            <a:avLst/>
            <a:gdLst/>
            <a:ahLst/>
            <a:cxnLst/>
            <a:rect l="l" t="t" r="r" b="b"/>
            <a:pathLst>
              <a:path w="3769507" h="2926080">
                <a:moveTo>
                  <a:pt x="0" y="0"/>
                </a:moveTo>
                <a:lnTo>
                  <a:pt x="3769508" y="0"/>
                </a:lnTo>
                <a:lnTo>
                  <a:pt x="3769508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846080" y="3946753"/>
            <a:ext cx="2061439" cy="2193021"/>
          </a:xfrm>
          <a:custGeom>
            <a:avLst/>
            <a:gdLst/>
            <a:ahLst/>
            <a:cxnLst/>
            <a:rect l="l" t="t" r="r" b="b"/>
            <a:pathLst>
              <a:path w="2061439" h="2193021">
                <a:moveTo>
                  <a:pt x="0" y="0"/>
                </a:moveTo>
                <a:lnTo>
                  <a:pt x="2061440" y="0"/>
                </a:lnTo>
                <a:lnTo>
                  <a:pt x="2061440" y="2193021"/>
                </a:lnTo>
                <a:lnTo>
                  <a:pt x="0" y="21930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749171"/>
            <a:ext cx="8290560" cy="1908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  <a:spcBef>
                <a:spcPct val="0"/>
              </a:spcBef>
            </a:pPr>
            <a:r>
              <a:rPr lang="en-US" sz="4599" spc="-184" dirty="0">
                <a:solidFill>
                  <a:srgbClr val="58595A"/>
                </a:solidFill>
                <a:latin typeface="Roboto Bold"/>
              </a:rPr>
              <a:t>Ricordate che lo script </a:t>
            </a:r>
            <a:endParaRPr lang="pl-PL" sz="4599" spc="-184" dirty="0">
              <a:solidFill>
                <a:srgbClr val="58595A"/>
              </a:solidFill>
              <a:latin typeface="Roboto Bold"/>
            </a:endParaRPr>
          </a:p>
          <a:p>
            <a:pPr algn="ctr">
              <a:lnSpc>
                <a:spcPts val="4967"/>
              </a:lnSpc>
              <a:spcBef>
                <a:spcPct val="0"/>
              </a:spcBef>
            </a:pPr>
            <a:r>
              <a:rPr lang="en-US" sz="4599" spc="-184" dirty="0">
                <a:solidFill>
                  <a:srgbClr val="BDD62F"/>
                </a:solidFill>
                <a:latin typeface="Roboto Bold"/>
              </a:rPr>
              <a:t>deve coinvolgere il pubblico fin dal primo secondo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776152" y="4132933"/>
            <a:ext cx="2201297" cy="2201297"/>
          </a:xfrm>
          <a:custGeom>
            <a:avLst/>
            <a:gdLst/>
            <a:ahLst/>
            <a:cxnLst/>
            <a:rect l="l" t="t" r="r" b="b"/>
            <a:pathLst>
              <a:path w="2201297" h="2201297">
                <a:moveTo>
                  <a:pt x="0" y="0"/>
                </a:moveTo>
                <a:lnTo>
                  <a:pt x="2201296" y="0"/>
                </a:lnTo>
                <a:lnTo>
                  <a:pt x="2201296" y="2201297"/>
                </a:lnTo>
                <a:lnTo>
                  <a:pt x="0" y="2201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716820"/>
            <a:ext cx="8290560" cy="1782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pl-PL" sz="3200" spc="-128" dirty="0">
                <a:solidFill>
                  <a:srgbClr val="BDD62F"/>
                </a:solidFill>
                <a:latin typeface="Roboto Bold"/>
              </a:rPr>
              <a:t>S</a:t>
            </a:r>
            <a:r>
              <a:rPr lang="it-IT" sz="3200" spc="-128" dirty="0" err="1">
                <a:solidFill>
                  <a:srgbClr val="BDD62F"/>
                </a:solidFill>
                <a:latin typeface="Roboto Bold"/>
              </a:rPr>
              <a:t>cript</a:t>
            </a:r>
            <a:r>
              <a:rPr lang="it-IT" sz="3200" spc="-128" dirty="0">
                <a:solidFill>
                  <a:srgbClr val="BDD62F"/>
                </a:solidFill>
                <a:latin typeface="Roboto Bold"/>
              </a:rPr>
              <a:t> di un film 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- il materiale letterario su cui si basa il film, con narrazione al presente. Include: dialoghi, descrizione dell'azione, dei personaggi, dei luoghi e del tempo.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4038937" y="3119648"/>
            <a:ext cx="1675725" cy="3464032"/>
          </a:xfrm>
          <a:custGeom>
            <a:avLst/>
            <a:gdLst/>
            <a:ahLst/>
            <a:cxnLst/>
            <a:rect l="l" t="t" r="r" b="b"/>
            <a:pathLst>
              <a:path w="1675725" h="3464032">
                <a:moveTo>
                  <a:pt x="0" y="0"/>
                </a:moveTo>
                <a:lnTo>
                  <a:pt x="1675726" y="0"/>
                </a:lnTo>
                <a:lnTo>
                  <a:pt x="1675726" y="3464032"/>
                </a:lnTo>
                <a:lnTo>
                  <a:pt x="0" y="3464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749171"/>
            <a:ext cx="8290560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  <a:spcBef>
                <a:spcPct val="0"/>
              </a:spcBef>
            </a:pPr>
            <a:r>
              <a:rPr lang="pl-PL" sz="4599" spc="-184" dirty="0" err="1">
                <a:solidFill>
                  <a:srgbClr val="58595A"/>
                </a:solidFill>
                <a:latin typeface="Roboto Bold"/>
              </a:rPr>
              <a:t>Provate </a:t>
            </a:r>
            <a:r>
              <a:rPr lang="pl-PL" sz="4599" spc="-184" dirty="0">
                <a:solidFill>
                  <a:srgbClr val="58595A"/>
                </a:solidFill>
                <a:latin typeface="Roboto Bold"/>
              </a:rPr>
              <a:t>a </a:t>
            </a:r>
            <a:r>
              <a:rPr lang="pl-PL" sz="4599" spc="-184" dirty="0" err="1">
                <a:solidFill>
                  <a:srgbClr val="BED72F"/>
                </a:solidFill>
                <a:latin typeface="Roboto Bold"/>
              </a:rPr>
              <a:t>immaginare </a:t>
            </a:r>
            <a:r>
              <a:rPr lang="pl-PL" sz="4599" spc="-184" dirty="0">
                <a:solidFill>
                  <a:srgbClr val="BED72F"/>
                </a:solidFill>
                <a:latin typeface="Roboto Bold"/>
              </a:rPr>
              <a:t>le </a:t>
            </a:r>
            <a:r>
              <a:rPr lang="pl-PL" sz="4599" spc="-184" dirty="0" err="1">
                <a:solidFill>
                  <a:srgbClr val="BED72F"/>
                </a:solidFill>
                <a:latin typeface="Roboto Bold"/>
              </a:rPr>
              <a:t>scene </a:t>
            </a:r>
            <a:r>
              <a:rPr lang="pl-PL" sz="4599" spc="-184" dirty="0">
                <a:solidFill>
                  <a:srgbClr val="58595A"/>
                </a:solidFill>
                <a:latin typeface="Roboto Bold"/>
              </a:rPr>
              <a:t>del film </a:t>
            </a:r>
            <a:r>
              <a:rPr lang="pl-PL" sz="4599" spc="-184" dirty="0" err="1">
                <a:solidFill>
                  <a:srgbClr val="58595A"/>
                </a:solidFill>
                <a:latin typeface="Roboto Bold"/>
              </a:rPr>
              <a:t>basandovi </a:t>
            </a:r>
            <a:r>
              <a:rPr lang="pl-PL" sz="4599" spc="-184" dirty="0">
                <a:solidFill>
                  <a:srgbClr val="58595A"/>
                </a:solidFill>
                <a:latin typeface="Roboto Bold"/>
              </a:rPr>
              <a:t>sulla </a:t>
            </a:r>
            <a:r>
              <a:rPr lang="pl-PL" sz="4599" spc="-184" dirty="0" err="1">
                <a:solidFill>
                  <a:srgbClr val="58595A"/>
                </a:solidFill>
                <a:latin typeface="Roboto Bold"/>
              </a:rPr>
              <a:t>sceneggiatura</a:t>
            </a:r>
            <a:endParaRPr lang="en-US" sz="4599" spc="-184" dirty="0">
              <a:solidFill>
                <a:srgbClr val="58595A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1749171"/>
            <a:ext cx="829056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  <a:spcBef>
                <a:spcPct val="0"/>
              </a:spcBef>
            </a:pPr>
            <a:r>
              <a:rPr lang="pl-PL" sz="4599" spc="-184" dirty="0" err="1">
                <a:solidFill>
                  <a:srgbClr val="58595A"/>
                </a:solidFill>
                <a:latin typeface="Roboto Bold"/>
              </a:rPr>
              <a:t>Pensate </a:t>
            </a:r>
            <a:r>
              <a:rPr lang="pl-PL" sz="4599" spc="-184" dirty="0">
                <a:solidFill>
                  <a:srgbClr val="58595A"/>
                </a:solidFill>
                <a:latin typeface="Roboto Bold"/>
              </a:rPr>
              <a:t>a </a:t>
            </a:r>
            <a:r>
              <a:rPr lang="pl-PL" sz="4599" spc="-184" dirty="0" err="1">
                <a:solidFill>
                  <a:srgbClr val="58595A"/>
                </a:solidFill>
                <a:latin typeface="Roboto Bold"/>
              </a:rPr>
              <a:t>un </a:t>
            </a:r>
            <a:r>
              <a:rPr lang="pl-PL" sz="4599" spc="-184" dirty="0" err="1">
                <a:solidFill>
                  <a:srgbClr val="BED72F"/>
                </a:solidFill>
                <a:latin typeface="Roboto Bold"/>
              </a:rPr>
              <a:t>titolo </a:t>
            </a:r>
            <a:r>
              <a:rPr lang="pl-PL" sz="4599" spc="-184" dirty="0" err="1">
                <a:solidFill>
                  <a:srgbClr val="58595A"/>
                </a:solidFill>
                <a:latin typeface="Roboto Bold"/>
              </a:rPr>
              <a:t>intrigante</a:t>
            </a:r>
            <a:endParaRPr lang="en-US" sz="4599" spc="-184" dirty="0">
              <a:solidFill>
                <a:srgbClr val="BED72F"/>
              </a:solidFill>
              <a:latin typeface="Roboto Bold"/>
            </a:endParaRPr>
          </a:p>
        </p:txBody>
      </p:sp>
      <p:sp>
        <p:nvSpPr>
          <p:cNvPr id="4" name="TextBox 4"/>
          <p:cNvSpPr txBox="1"/>
          <p:nvPr/>
        </p:nvSpPr>
        <p:spPr>
          <a:xfrm rot="-694439">
            <a:off x="2141013" y="4397438"/>
            <a:ext cx="5555175" cy="1224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06"/>
              </a:lnSpc>
            </a:pPr>
            <a:r>
              <a:rPr lang="en-US" sz="11883" dirty="0">
                <a:solidFill>
                  <a:srgbClr val="BDD62F"/>
                </a:solidFill>
                <a:latin typeface="Bangers Bold"/>
              </a:rPr>
              <a:t>tITOLO</a:t>
            </a:r>
            <a:r>
              <a:rPr lang="pl-PL" sz="11883" dirty="0">
                <a:solidFill>
                  <a:srgbClr val="BDD62F"/>
                </a:solidFill>
                <a:latin typeface="Bangers Bold"/>
              </a:rPr>
              <a:t>!</a:t>
            </a:r>
            <a:endParaRPr lang="en-US" sz="11883" dirty="0">
              <a:solidFill>
                <a:srgbClr val="BDD62F"/>
              </a:solidFill>
              <a:latin typeface="Bangers Bold"/>
            </a:endParaRP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552084" y="3504253"/>
            <a:ext cx="2649432" cy="2926080"/>
          </a:xfrm>
          <a:custGeom>
            <a:avLst/>
            <a:gdLst/>
            <a:ahLst/>
            <a:cxnLst/>
            <a:rect l="l" t="t" r="r" b="b"/>
            <a:pathLst>
              <a:path w="2649432" h="2926080">
                <a:moveTo>
                  <a:pt x="0" y="0"/>
                </a:moveTo>
                <a:lnTo>
                  <a:pt x="2649432" y="0"/>
                </a:lnTo>
                <a:lnTo>
                  <a:pt x="264943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749171"/>
            <a:ext cx="8290560" cy="1279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</a:pPr>
            <a:r>
              <a:rPr lang="pl-PL" sz="4599" spc="-183" dirty="0">
                <a:solidFill>
                  <a:srgbClr val="BDD62F"/>
                </a:solidFill>
                <a:latin typeface="Roboto Bold"/>
              </a:rPr>
              <a:t>C</a:t>
            </a:r>
            <a:r>
              <a:rPr lang="it-IT" sz="4599" spc="-183" dirty="0" err="1">
                <a:solidFill>
                  <a:srgbClr val="BDD62F"/>
                </a:solidFill>
                <a:latin typeface="Roboto Bold"/>
              </a:rPr>
              <a:t>hiedete</a:t>
            </a:r>
            <a:r>
              <a:rPr lang="it-IT" sz="4599" spc="-183" dirty="0">
                <a:solidFill>
                  <a:srgbClr val="BDD62F"/>
                </a:solidFill>
                <a:latin typeface="Roboto Bold"/>
              </a:rPr>
              <a:t> pareri</a:t>
            </a:r>
            <a:r>
              <a:rPr lang="pl-PL" sz="4599" spc="-183" dirty="0">
                <a:solidFill>
                  <a:srgbClr val="BDD62F"/>
                </a:solidFill>
                <a:latin typeface="Roboto Bold"/>
              </a:rPr>
              <a:t> </a:t>
            </a:r>
            <a:r>
              <a:rPr lang="it-IT" sz="4599" spc="-183" dirty="0">
                <a:solidFill>
                  <a:srgbClr val="BDD62F"/>
                </a:solidFill>
                <a:latin typeface="Roboto Bold"/>
              </a:rPr>
              <a:t>sul</a:t>
            </a:r>
            <a:r>
              <a:rPr lang="pl-PL" sz="4599" spc="-183" dirty="0">
                <a:solidFill>
                  <a:srgbClr val="BDD62F"/>
                </a:solidFill>
                <a:latin typeface="Roboto Bold"/>
              </a:rPr>
              <a:t>lo script</a:t>
            </a:r>
            <a:endParaRPr lang="en-US" sz="4599" spc="-183" dirty="0">
              <a:solidFill>
                <a:srgbClr val="58595A"/>
              </a:solidFill>
              <a:latin typeface="Roboto Bold"/>
            </a:endParaRPr>
          </a:p>
          <a:p>
            <a:pPr algn="ctr">
              <a:lnSpc>
                <a:spcPts val="4967"/>
              </a:lnSpc>
              <a:spcBef>
                <a:spcPct val="0"/>
              </a:spcBef>
            </a:pPr>
            <a:r>
              <a:rPr lang="it-IT" sz="4599" spc="-184" dirty="0">
                <a:solidFill>
                  <a:srgbClr val="58595A"/>
                </a:solidFill>
                <a:latin typeface="Roboto Bold"/>
              </a:rPr>
              <a:t>ad</a:t>
            </a:r>
            <a:r>
              <a:rPr lang="pl-PL" sz="4599" spc="-184" dirty="0">
                <a:solidFill>
                  <a:srgbClr val="58595A"/>
                </a:solidFill>
                <a:latin typeface="Roboto Bold"/>
              </a:rPr>
              <a:t> altri</a:t>
            </a:r>
            <a:endParaRPr lang="en-US" sz="4599" spc="-184" dirty="0">
              <a:solidFill>
                <a:srgbClr val="58595A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932312" y="1897817"/>
            <a:ext cx="1714897" cy="3988132"/>
          </a:xfrm>
          <a:custGeom>
            <a:avLst/>
            <a:gdLst/>
            <a:ahLst/>
            <a:cxnLst/>
            <a:rect l="l" t="t" r="r" b="b"/>
            <a:pathLst>
              <a:path w="1714897" h="3988132">
                <a:moveTo>
                  <a:pt x="0" y="0"/>
                </a:moveTo>
                <a:lnTo>
                  <a:pt x="1714896" y="0"/>
                </a:lnTo>
                <a:lnTo>
                  <a:pt x="1714896" y="3988132"/>
                </a:lnTo>
                <a:lnTo>
                  <a:pt x="0" y="3988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876800" y="3000577"/>
            <a:ext cx="4145280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9"/>
              </a:lnSpc>
            </a:pPr>
            <a:r>
              <a:rPr lang="pl-PL" sz="5899" dirty="0" err="1">
                <a:solidFill>
                  <a:srgbClr val="BED72F"/>
                </a:solidFill>
                <a:latin typeface="Roboto Bold"/>
              </a:rPr>
              <a:t>Grazie</a:t>
            </a:r>
            <a:r>
              <a:rPr lang="pl-PL" sz="5899" dirty="0">
                <a:solidFill>
                  <a:srgbClr val="BED72F"/>
                </a:solidFill>
                <a:latin typeface="Roboto Bold"/>
              </a:rPr>
              <a:t>!</a:t>
            </a:r>
            <a:endParaRPr lang="en-US" sz="5400" dirty="0">
              <a:solidFill>
                <a:srgbClr val="BED72F"/>
              </a:solidFill>
              <a:latin typeface="Roboto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876800" y="5360812"/>
            <a:ext cx="4145280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0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4876800" y="5955950"/>
            <a:ext cx="4145280" cy="262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80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4876800" y="6282672"/>
            <a:ext cx="4145280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0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4876800" y="6877810"/>
            <a:ext cx="4145280" cy="262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80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4876800" y="7204532"/>
            <a:ext cx="4145280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0"/>
              </a:lnSpc>
            </a:pPr>
            <a:endParaRPr/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32064" y="1915008"/>
            <a:ext cx="4103424" cy="937344"/>
          </a:xfrm>
          <a:custGeom>
            <a:avLst/>
            <a:gdLst/>
            <a:ahLst/>
            <a:cxnLst/>
            <a:rect l="l" t="t" r="r" b="b"/>
            <a:pathLst>
              <a:path w="4103424" h="937344">
                <a:moveTo>
                  <a:pt x="0" y="0"/>
                </a:moveTo>
                <a:lnTo>
                  <a:pt x="4103424" y="0"/>
                </a:lnTo>
                <a:lnTo>
                  <a:pt x="4103424" y="937344"/>
                </a:lnTo>
                <a:lnTo>
                  <a:pt x="0" y="93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" b="-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609472" y="1906176"/>
            <a:ext cx="3566208" cy="1018752"/>
          </a:xfrm>
          <a:custGeom>
            <a:avLst/>
            <a:gdLst/>
            <a:ahLst/>
            <a:cxnLst/>
            <a:rect l="l" t="t" r="r" b="b"/>
            <a:pathLst>
              <a:path w="3566208" h="1018752">
                <a:moveTo>
                  <a:pt x="0" y="0"/>
                </a:moveTo>
                <a:lnTo>
                  <a:pt x="3566208" y="0"/>
                </a:lnTo>
                <a:lnTo>
                  <a:pt x="3566208" y="1018752"/>
                </a:lnTo>
                <a:lnTo>
                  <a:pt x="0" y="1018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" r="-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0" y="4206336"/>
            <a:ext cx="9753600" cy="1106304"/>
          </a:xfrm>
          <a:custGeom>
            <a:avLst/>
            <a:gdLst/>
            <a:ahLst/>
            <a:cxnLst/>
            <a:rect l="l" t="t" r="r" b="b"/>
            <a:pathLst>
              <a:path w="9753600" h="1106304">
                <a:moveTo>
                  <a:pt x="0" y="0"/>
                </a:moveTo>
                <a:lnTo>
                  <a:pt x="9753600" y="0"/>
                </a:lnTo>
                <a:lnTo>
                  <a:pt x="9753600" y="1106304"/>
                </a:lnTo>
                <a:lnTo>
                  <a:pt x="0" y="1106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387840" y="4285440"/>
            <a:ext cx="3173760" cy="883584"/>
          </a:xfrm>
          <a:custGeom>
            <a:avLst/>
            <a:gdLst/>
            <a:ahLst/>
            <a:cxnLst/>
            <a:rect l="l" t="t" r="r" b="b"/>
            <a:pathLst>
              <a:path w="3173760" h="883584">
                <a:moveTo>
                  <a:pt x="0" y="0"/>
                </a:moveTo>
                <a:lnTo>
                  <a:pt x="3173760" y="0"/>
                </a:lnTo>
                <a:lnTo>
                  <a:pt x="3173760" y="883584"/>
                </a:lnTo>
                <a:lnTo>
                  <a:pt x="0" y="8835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1" b="-3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6890112" y="4340352"/>
            <a:ext cx="1879296" cy="849024"/>
          </a:xfrm>
          <a:custGeom>
            <a:avLst/>
            <a:gdLst/>
            <a:ahLst/>
            <a:cxnLst/>
            <a:rect l="l" t="t" r="r" b="b"/>
            <a:pathLst>
              <a:path w="1879296" h="849024">
                <a:moveTo>
                  <a:pt x="0" y="0"/>
                </a:moveTo>
                <a:lnTo>
                  <a:pt x="1879296" y="0"/>
                </a:lnTo>
                <a:lnTo>
                  <a:pt x="1879296" y="849024"/>
                </a:lnTo>
                <a:lnTo>
                  <a:pt x="0" y="8490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" b="-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4404096" y="4307328"/>
            <a:ext cx="945024" cy="954624"/>
          </a:xfrm>
          <a:custGeom>
            <a:avLst/>
            <a:gdLst/>
            <a:ahLst/>
            <a:cxnLst/>
            <a:rect l="l" t="t" r="r" b="b"/>
            <a:pathLst>
              <a:path w="945024" h="954624">
                <a:moveTo>
                  <a:pt x="0" y="0"/>
                </a:moveTo>
                <a:lnTo>
                  <a:pt x="945024" y="0"/>
                </a:lnTo>
                <a:lnTo>
                  <a:pt x="945024" y="954624"/>
                </a:lnTo>
                <a:lnTo>
                  <a:pt x="0" y="9546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" b="-5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542259" y="4351357"/>
            <a:ext cx="2669081" cy="2232323"/>
          </a:xfrm>
          <a:custGeom>
            <a:avLst/>
            <a:gdLst/>
            <a:ahLst/>
            <a:cxnLst/>
            <a:rect l="l" t="t" r="r" b="b"/>
            <a:pathLst>
              <a:path w="2669081" h="2232323">
                <a:moveTo>
                  <a:pt x="0" y="0"/>
                </a:moveTo>
                <a:lnTo>
                  <a:pt x="2669082" y="0"/>
                </a:lnTo>
                <a:lnTo>
                  <a:pt x="2669082" y="2232323"/>
                </a:lnTo>
                <a:lnTo>
                  <a:pt x="0" y="22323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674394"/>
            <a:ext cx="8290560" cy="2244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Sulla base </a:t>
            </a:r>
            <a:r>
              <a:rPr lang="en-US" sz="3200" spc="-128" dirty="0" err="1">
                <a:solidFill>
                  <a:srgbClr val="58595A"/>
                </a:solidFill>
                <a:latin typeface="Roboto Bold"/>
              </a:rPr>
              <a:t>dello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 script del film, </a:t>
            </a:r>
            <a:r>
              <a:rPr lang="en-US" sz="3200" spc="-128" dirty="0">
                <a:solidFill>
                  <a:srgbClr val="BDD62F"/>
                </a:solidFill>
                <a:latin typeface="Roboto Bold"/>
              </a:rPr>
              <a:t>una </a:t>
            </a:r>
            <a:r>
              <a:rPr lang="pl-PL" sz="3200" spc="-128" dirty="0">
                <a:solidFill>
                  <a:srgbClr val="BDD62F"/>
                </a:solidFill>
                <a:latin typeface="Roboto Bold"/>
              </a:rPr>
              <a:t>sceneggiatura </a:t>
            </a:r>
          </a:p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- un </a:t>
            </a:r>
            <a:r>
              <a:rPr lang="en-US" sz="3200" spc="-128" dirty="0" err="1">
                <a:solidFill>
                  <a:srgbClr val="58595A"/>
                </a:solidFill>
                <a:latin typeface="Roboto Bold"/>
              </a:rPr>
              <a:t>progetto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 tecnico per la produzione del film - </a:t>
            </a:r>
            <a:endParaRPr lang="pl-PL" sz="3200" spc="-128" dirty="0">
              <a:solidFill>
                <a:srgbClr val="58595A"/>
              </a:solidFill>
              <a:latin typeface="Roboto Bold"/>
            </a:endParaRPr>
          </a:p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 dirty="0" err="1">
                <a:solidFill>
                  <a:srgbClr val="58595A"/>
                </a:solidFill>
                <a:latin typeface="Roboto Bold"/>
              </a:rPr>
              <a:t>viene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 </a:t>
            </a:r>
            <a:r>
              <a:rPr lang="en-US" sz="3200" spc="-128" dirty="0" err="1">
                <a:solidFill>
                  <a:srgbClr val="58595A"/>
                </a:solidFill>
                <a:latin typeface="Roboto Bold"/>
              </a:rPr>
              <a:t>sviluppato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, </a:t>
            </a:r>
            <a:r>
              <a:rPr lang="en-US" sz="3200" spc="-128" dirty="0" err="1">
                <a:solidFill>
                  <a:srgbClr val="58595A"/>
                </a:solidFill>
                <a:latin typeface="Roboto Bold"/>
              </a:rPr>
              <a:t>includendo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 </a:t>
            </a:r>
            <a:r>
              <a:rPr lang="en-US" sz="3200" spc="-128" dirty="0" err="1">
                <a:solidFill>
                  <a:srgbClr val="58595A"/>
                </a:solidFill>
                <a:latin typeface="Roboto Bold"/>
              </a:rPr>
              <a:t>una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 </a:t>
            </a:r>
            <a:r>
              <a:rPr lang="en-US" sz="3200" spc="-128" dirty="0" err="1">
                <a:solidFill>
                  <a:srgbClr val="58595A"/>
                </a:solidFill>
                <a:latin typeface="Roboto Bold"/>
              </a:rPr>
              <a:t>descrizione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 </a:t>
            </a:r>
            <a:r>
              <a:rPr lang="en-US" sz="3200" spc="-128" dirty="0" err="1">
                <a:solidFill>
                  <a:srgbClr val="58595A"/>
                </a:solidFill>
                <a:latin typeface="Roboto Bold"/>
              </a:rPr>
              <a:t>dettagliata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 delle scene successive, della scenografia e delle inquadrature.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3358497"/>
            <a:ext cx="8290560" cy="28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  <a:spcBef>
                <a:spcPct val="0"/>
              </a:spcBef>
            </a:pPr>
            <a:r>
              <a:rPr lang="en-US" sz="3000" spc="-120" dirty="0">
                <a:solidFill>
                  <a:srgbClr val="BDD62F"/>
                </a:solidFill>
                <a:latin typeface="Roboto Bold"/>
              </a:rPr>
              <a:t>                titolo della scena registrata</a:t>
            </a:r>
          </a:p>
          <a:p>
            <a:pPr>
              <a:lnSpc>
                <a:spcPts val="3240"/>
              </a:lnSpc>
              <a:spcBef>
                <a:spcPct val="0"/>
              </a:spcBef>
            </a:pPr>
            <a:endParaRPr lang="en-US" sz="3000" spc="-120" dirty="0">
              <a:solidFill>
                <a:srgbClr val="BDD62F"/>
              </a:solidFill>
              <a:latin typeface="Roboto Bold"/>
            </a:endParaRPr>
          </a:p>
          <a:p>
            <a:pPr algn="l">
              <a:lnSpc>
                <a:spcPts val="3240"/>
              </a:lnSpc>
              <a:spcBef>
                <a:spcPct val="0"/>
              </a:spcBef>
            </a:pPr>
            <a:r>
              <a:rPr lang="en-US" sz="3000" spc="-120" dirty="0">
                <a:solidFill>
                  <a:srgbClr val="BDD62F"/>
                </a:solidFill>
                <a:latin typeface="Roboto Bold"/>
              </a:rPr>
              <a:t>                breve descrizione della </a:t>
            </a:r>
            <a:r>
              <a:rPr lang="pl-PL" sz="3000" spc="-120" dirty="0" err="1">
                <a:solidFill>
                  <a:srgbClr val="BDD62F"/>
                </a:solidFill>
                <a:latin typeface="Roboto Bold"/>
              </a:rPr>
              <a:t>scena</a:t>
            </a:r>
            <a:endParaRPr lang="en-US" sz="3000" spc="-120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240"/>
              </a:lnSpc>
              <a:spcBef>
                <a:spcPct val="0"/>
              </a:spcBef>
            </a:pPr>
            <a:endParaRPr lang="en-US" sz="3000" spc="-120" dirty="0">
              <a:solidFill>
                <a:srgbClr val="BDD62F"/>
              </a:solidFill>
              <a:latin typeface="Roboto Bold"/>
            </a:endParaRPr>
          </a:p>
          <a:p>
            <a:pPr>
              <a:lnSpc>
                <a:spcPts val="3240"/>
              </a:lnSpc>
              <a:spcBef>
                <a:spcPct val="0"/>
              </a:spcBef>
            </a:pPr>
            <a:r>
              <a:rPr lang="pl-PL" sz="3000" spc="-120" dirty="0" err="1">
                <a:solidFill>
                  <a:srgbClr val="BDD62F"/>
                </a:solidFill>
                <a:latin typeface="Roboto Bold"/>
              </a:rPr>
              <a:t>                attori</a:t>
            </a:r>
            <a:endParaRPr lang="en-US" sz="3000" spc="-120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240"/>
              </a:lnSpc>
              <a:spcBef>
                <a:spcPct val="0"/>
              </a:spcBef>
            </a:pPr>
            <a:endParaRPr lang="en-US" sz="3000" spc="-120" dirty="0">
              <a:solidFill>
                <a:srgbClr val="BDD62F"/>
              </a:solidFill>
              <a:latin typeface="Roboto Bold"/>
            </a:endParaRPr>
          </a:p>
          <a:p>
            <a:pPr>
              <a:lnSpc>
                <a:spcPts val="3240"/>
              </a:lnSpc>
              <a:spcBef>
                <a:spcPct val="0"/>
              </a:spcBef>
            </a:pPr>
            <a:r>
              <a:rPr lang="pl-PL" sz="3000" spc="-120" dirty="0" err="1">
                <a:solidFill>
                  <a:srgbClr val="BDD62F"/>
                </a:solidFill>
                <a:latin typeface="Roboto Bold"/>
              </a:rPr>
              <a:t>                dialogo</a:t>
            </a:r>
            <a:endParaRPr lang="en-US" sz="3000" spc="-120" dirty="0">
              <a:solidFill>
                <a:srgbClr val="BDD62F"/>
              </a:solidFill>
              <a:latin typeface="Roboto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31520" y="3471625"/>
            <a:ext cx="1014641" cy="287615"/>
          </a:xfrm>
          <a:custGeom>
            <a:avLst/>
            <a:gdLst/>
            <a:ahLst/>
            <a:cxnLst/>
            <a:rect l="l" t="t" r="r" b="b"/>
            <a:pathLst>
              <a:path w="1014641" h="287615">
                <a:moveTo>
                  <a:pt x="0" y="0"/>
                </a:moveTo>
                <a:lnTo>
                  <a:pt x="1014641" y="0"/>
                </a:lnTo>
                <a:lnTo>
                  <a:pt x="1014641" y="287615"/>
                </a:lnTo>
                <a:lnTo>
                  <a:pt x="0" y="287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731520" y="3893369"/>
            <a:ext cx="948045" cy="769101"/>
          </a:xfrm>
          <a:custGeom>
            <a:avLst/>
            <a:gdLst/>
            <a:ahLst/>
            <a:cxnLst/>
            <a:rect l="l" t="t" r="r" b="b"/>
            <a:pathLst>
              <a:path w="948045" h="769101">
                <a:moveTo>
                  <a:pt x="0" y="0"/>
                </a:moveTo>
                <a:lnTo>
                  <a:pt x="948045" y="0"/>
                </a:lnTo>
                <a:lnTo>
                  <a:pt x="948045" y="769101"/>
                </a:lnTo>
                <a:lnTo>
                  <a:pt x="0" y="7691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731520" y="4795820"/>
            <a:ext cx="656526" cy="742887"/>
          </a:xfrm>
          <a:custGeom>
            <a:avLst/>
            <a:gdLst/>
            <a:ahLst/>
            <a:cxnLst/>
            <a:rect l="l" t="t" r="r" b="b"/>
            <a:pathLst>
              <a:path w="656526" h="742887">
                <a:moveTo>
                  <a:pt x="0" y="0"/>
                </a:moveTo>
                <a:lnTo>
                  <a:pt x="656526" y="0"/>
                </a:lnTo>
                <a:lnTo>
                  <a:pt x="656526" y="742887"/>
                </a:lnTo>
                <a:lnTo>
                  <a:pt x="0" y="7428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731520" y="5672057"/>
            <a:ext cx="681305" cy="666441"/>
          </a:xfrm>
          <a:custGeom>
            <a:avLst/>
            <a:gdLst/>
            <a:ahLst/>
            <a:cxnLst/>
            <a:rect l="l" t="t" r="r" b="b"/>
            <a:pathLst>
              <a:path w="681305" h="666441">
                <a:moveTo>
                  <a:pt x="0" y="0"/>
                </a:moveTo>
                <a:lnTo>
                  <a:pt x="681305" y="0"/>
                </a:lnTo>
                <a:lnTo>
                  <a:pt x="681305" y="666440"/>
                </a:lnTo>
                <a:lnTo>
                  <a:pt x="0" y="6664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731520" y="1505284"/>
            <a:ext cx="8290560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1"/>
              </a:lnSpc>
              <a:spcBef>
                <a:spcPct val="0"/>
              </a:spcBef>
            </a:pPr>
            <a:r>
              <a:rPr lang="en-US" sz="3399" spc="-136" dirty="0">
                <a:solidFill>
                  <a:srgbClr val="58595A"/>
                </a:solidFill>
                <a:latin typeface="Roboto Bold"/>
              </a:rPr>
              <a:t>Oltre alle questioni linguistiche, è importante che i vari elementi del piano siano corretti: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3408713"/>
            <a:ext cx="8290560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3200" spc="-120" dirty="0">
                <a:solidFill>
                  <a:srgbClr val="BDD62F"/>
                </a:solidFill>
                <a:latin typeface="Roboto Bold"/>
              </a:rPr>
              <a:t>Il </a:t>
            </a:r>
            <a:r>
              <a:rPr lang="en-US" sz="3200" spc="-120" dirty="0" err="1">
                <a:solidFill>
                  <a:srgbClr val="BDD62F"/>
                </a:solidFill>
                <a:latin typeface="Roboto Bold"/>
              </a:rPr>
              <a:t>titolo</a:t>
            </a:r>
            <a:r>
              <a:rPr lang="en-US" sz="3200" spc="-120" dirty="0">
                <a:solidFill>
                  <a:srgbClr val="BDD62F"/>
                </a:solidFill>
                <a:latin typeface="Roboto Bold"/>
              </a:rPr>
              <a:t> della scena registrata 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- di solito è contrassegnato da numeri arabi o romani. La cifra è seguita dal nome della scena in grassetto.</a:t>
            </a:r>
          </a:p>
        </p:txBody>
      </p:sp>
      <p:sp>
        <p:nvSpPr>
          <p:cNvPr id="4" name="Freeform 4"/>
          <p:cNvSpPr/>
          <p:nvPr/>
        </p:nvSpPr>
        <p:spPr>
          <a:xfrm>
            <a:off x="3270782" y="1971493"/>
            <a:ext cx="3212035" cy="910498"/>
          </a:xfrm>
          <a:custGeom>
            <a:avLst/>
            <a:gdLst/>
            <a:ahLst/>
            <a:cxnLst/>
            <a:rect l="l" t="t" r="r" b="b"/>
            <a:pathLst>
              <a:path w="3212035" h="910498">
                <a:moveTo>
                  <a:pt x="0" y="0"/>
                </a:moveTo>
                <a:lnTo>
                  <a:pt x="3212036" y="0"/>
                </a:lnTo>
                <a:lnTo>
                  <a:pt x="3212036" y="910498"/>
                </a:lnTo>
                <a:lnTo>
                  <a:pt x="0" y="910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3676650"/>
            <a:ext cx="8290560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0" dirty="0" err="1">
                <a:solidFill>
                  <a:srgbClr val="BDD62F"/>
                </a:solidFill>
                <a:latin typeface="Roboto Bold"/>
              </a:rPr>
              <a:t>Breve </a:t>
            </a:r>
            <a:r>
              <a:rPr lang="en-US" sz="3200" spc="-120" dirty="0">
                <a:solidFill>
                  <a:srgbClr val="BDD62F"/>
                </a:solidFill>
                <a:latin typeface="Roboto Bold"/>
              </a:rPr>
              <a:t>descrizione della </a:t>
            </a:r>
            <a:r>
              <a:rPr lang="pl-PL" sz="3200" spc="-120" dirty="0" err="1">
                <a:solidFill>
                  <a:srgbClr val="BDD62F"/>
                </a:solidFill>
                <a:latin typeface="Roboto Bold"/>
              </a:rPr>
              <a:t>scena</a:t>
            </a:r>
            <a:endParaRPr lang="en-US" sz="3200" spc="-120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 dirty="0" err="1">
                <a:solidFill>
                  <a:srgbClr val="58595A"/>
                </a:solidFill>
                <a:latin typeface="Roboto Bold"/>
              </a:rPr>
              <a:t> - caratterizzazione 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del set, descrizione della stanza, degli oggetti, del </a:t>
            </a:r>
            <a:r>
              <a:rPr lang="en-US" sz="3200" spc="-128" dirty="0" err="1">
                <a:solidFill>
                  <a:srgbClr val="58595A"/>
                </a:solidFill>
                <a:latin typeface="Roboto Bold"/>
              </a:rPr>
              <a:t>comportamento 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degli attori e del contesto dell'azione.</a:t>
            </a:r>
          </a:p>
        </p:txBody>
      </p:sp>
      <p:sp>
        <p:nvSpPr>
          <p:cNvPr id="4" name="Freeform 4"/>
          <p:cNvSpPr/>
          <p:nvPr/>
        </p:nvSpPr>
        <p:spPr>
          <a:xfrm>
            <a:off x="3817515" y="1366333"/>
            <a:ext cx="2118571" cy="1718691"/>
          </a:xfrm>
          <a:custGeom>
            <a:avLst/>
            <a:gdLst/>
            <a:ahLst/>
            <a:cxnLst/>
            <a:rect l="l" t="t" r="r" b="b"/>
            <a:pathLst>
              <a:path w="2118571" h="1718691">
                <a:moveTo>
                  <a:pt x="0" y="0"/>
                </a:moveTo>
                <a:lnTo>
                  <a:pt x="2118570" y="0"/>
                </a:lnTo>
                <a:lnTo>
                  <a:pt x="2118570" y="1718690"/>
                </a:lnTo>
                <a:lnTo>
                  <a:pt x="0" y="1718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4165457"/>
            <a:ext cx="829056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pl-PL" sz="3200" spc="-128" dirty="0" err="1">
                <a:solidFill>
                  <a:srgbClr val="BDD62F"/>
                </a:solidFill>
                <a:latin typeface="Roboto Bold"/>
              </a:rPr>
              <a:t>Attori 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- i nomi dei personaggi sono scritti in lettere maiuscole, separati da un modulo di dialogo.</a:t>
            </a:r>
          </a:p>
        </p:txBody>
      </p:sp>
      <p:sp>
        <p:nvSpPr>
          <p:cNvPr id="4" name="Freeform 4"/>
          <p:cNvSpPr/>
          <p:nvPr/>
        </p:nvSpPr>
        <p:spPr>
          <a:xfrm>
            <a:off x="4055350" y="1611105"/>
            <a:ext cx="1642900" cy="1859010"/>
          </a:xfrm>
          <a:custGeom>
            <a:avLst/>
            <a:gdLst/>
            <a:ahLst/>
            <a:cxnLst/>
            <a:rect l="l" t="t" r="r" b="b"/>
            <a:pathLst>
              <a:path w="1642900" h="1859010">
                <a:moveTo>
                  <a:pt x="0" y="0"/>
                </a:moveTo>
                <a:lnTo>
                  <a:pt x="1642900" y="0"/>
                </a:lnTo>
                <a:lnTo>
                  <a:pt x="1642900" y="1859010"/>
                </a:lnTo>
                <a:lnTo>
                  <a:pt x="0" y="1859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4317156"/>
            <a:ext cx="8290560" cy="1344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pl-PL" sz="3200" spc="-128" dirty="0" err="1">
                <a:solidFill>
                  <a:srgbClr val="BDD62F"/>
                </a:solidFill>
                <a:latin typeface="Roboto Bold"/>
              </a:rPr>
              <a:t>Dialogo 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- conversazione tra personaggi. Devono essere </a:t>
            </a:r>
            <a:r>
              <a:rPr lang="en-US" sz="3200" spc="-128" dirty="0" err="1">
                <a:solidFill>
                  <a:srgbClr val="58595A"/>
                </a:solidFill>
                <a:latin typeface="Roboto Bold"/>
              </a:rPr>
              <a:t>centrati 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sul diagramma del documento, così come i nomi degli attori.</a:t>
            </a:r>
          </a:p>
        </p:txBody>
      </p:sp>
      <p:sp>
        <p:nvSpPr>
          <p:cNvPr id="4" name="Freeform 4"/>
          <p:cNvSpPr/>
          <p:nvPr/>
        </p:nvSpPr>
        <p:spPr>
          <a:xfrm>
            <a:off x="3723776" y="1619458"/>
            <a:ext cx="2306048" cy="2255735"/>
          </a:xfrm>
          <a:custGeom>
            <a:avLst/>
            <a:gdLst/>
            <a:ahLst/>
            <a:cxnLst/>
            <a:rect l="l" t="t" r="r" b="b"/>
            <a:pathLst>
              <a:path w="2306048" h="2255735">
                <a:moveTo>
                  <a:pt x="0" y="0"/>
                </a:moveTo>
                <a:lnTo>
                  <a:pt x="2306048" y="0"/>
                </a:lnTo>
                <a:lnTo>
                  <a:pt x="2306048" y="2255734"/>
                </a:lnTo>
                <a:lnTo>
                  <a:pt x="0" y="2255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552</Words>
  <Application>Microsoft Office PowerPoint</Application>
  <PresentationFormat>Personalizzato</PresentationFormat>
  <Paragraphs>56</Paragraphs>
  <Slides>34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2" baseType="lpstr">
      <vt:lpstr>Bangers Bold</vt:lpstr>
      <vt:lpstr>Arial</vt:lpstr>
      <vt:lpstr>Open Sans Extra Bold</vt:lpstr>
      <vt:lpstr>Open Sans Bold</vt:lpstr>
      <vt:lpstr>Roboto</vt:lpstr>
      <vt:lpstr>Roboto Bold</vt:lpstr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Kopia – LAYOUT OF PRESENTATION!.odp</dc:title>
  <dc:creator>Monika Tarajko</dc:creator>
  <cp:keywords>, docId:6A075F3F2EEB387B6DEE1A349B998809</cp:keywords>
  <cp:lastModifiedBy>Vittoria De Stefani</cp:lastModifiedBy>
  <cp:revision>6</cp:revision>
  <dcterms:created xsi:type="dcterms:W3CDTF">2006-08-16T00:00:00Z</dcterms:created>
  <dcterms:modified xsi:type="dcterms:W3CDTF">2023-07-20T09:53:04Z</dcterms:modified>
  <dc:identifier>DAFoQzpKfQQ</dc:identifier>
</cp:coreProperties>
</file>