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37"/>
  </p:notesMasterIdLst>
  <p:sldIdLst>
    <p:sldId id="291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8" r:id="rId33"/>
    <p:sldId id="289" r:id="rId34"/>
    <p:sldId id="290" r:id="rId35"/>
    <p:sldId id="292" r:id="rId36"/>
  </p:sldIdLst>
  <p:sldSz cx="18288000" cy="10287000"/>
  <p:notesSz cx="6858000" cy="9144000"/>
  <p:embeddedFontLst>
    <p:embeddedFont>
      <p:font typeface="Arimo" panose="020B0604020202020204" charset="0"/>
      <p:regular r:id="rId38"/>
      <p:bold r:id="rId39"/>
      <p:italic r:id="rId40"/>
      <p:boldItalic r:id="rId41"/>
    </p:embeddedFont>
    <p:embeddedFont>
      <p:font typeface="Calibri" panose="020F0502020204030204" pitchFamily="34" charset="0"/>
      <p:regular r:id="rId42"/>
      <p:bold r:id="rId43"/>
      <p:italic r:id="rId44"/>
      <p:boldItalic r:id="rId45"/>
    </p:embeddedFont>
    <p:embeddedFont>
      <p:font typeface="Montserrat" panose="00000500000000000000" pitchFamily="2" charset="-18"/>
      <p:regular r:id="rId46"/>
      <p:bold r:id="rId47"/>
      <p:italic r:id="rId48"/>
      <p:boldItalic r:id="rId49"/>
    </p:embeddedFont>
    <p:embeddedFont>
      <p:font typeface="Montserrat Light" panose="00000400000000000000" pitchFamily="2" charset="-18"/>
      <p:regular r:id="rId50"/>
      <p:bold r:id="rId51"/>
      <p:italic r:id="rId52"/>
      <p:boldItalic r:id="rId53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000000"/>
          </p15:clr>
        </p15:guide>
        <p15:guide id="2" pos="2880">
          <p15:clr>
            <a:srgbClr val="000000"/>
          </p15:clr>
        </p15:guide>
      </p15:sldGuideLst>
    </p:ext>
    <p:ext uri="http://customooxmlschemas.google.com/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r:id="rId54" roundtripDataSignature="AMtx7mgVt8EKZOk1km6bGIX5xPPxKnB+IQ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41" d="100"/>
          <a:sy n="41" d="100"/>
        </p:scale>
        <p:origin x="820" y="4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font" Target="fonts/font2.fntdata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font" Target="fonts/font5.fntdata"/><Relationship Id="rId47" Type="http://schemas.openxmlformats.org/officeDocument/2006/relationships/font" Target="fonts/font10.fntdata"/><Relationship Id="rId50" Type="http://schemas.openxmlformats.org/officeDocument/2006/relationships/font" Target="fonts/font13.fntdata"/><Relationship Id="rId55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font" Target="fonts/font1.fntdata"/><Relationship Id="rId46" Type="http://schemas.openxmlformats.org/officeDocument/2006/relationships/font" Target="fonts/font9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font" Target="fonts/font4.fntdata"/><Relationship Id="rId54" Type="http://customschemas.google.com/relationships/presentationmetadata" Target="meta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notesMaster" Target="notesMasters/notesMaster1.xml"/><Relationship Id="rId40" Type="http://schemas.openxmlformats.org/officeDocument/2006/relationships/font" Target="fonts/font3.fntdata"/><Relationship Id="rId45" Type="http://schemas.openxmlformats.org/officeDocument/2006/relationships/font" Target="fonts/font8.fntdata"/><Relationship Id="rId53" Type="http://schemas.openxmlformats.org/officeDocument/2006/relationships/font" Target="fonts/font16.fntdata"/><Relationship Id="rId58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font" Target="fonts/font12.fntdata"/><Relationship Id="rId57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font" Target="fonts/font7.fntdata"/><Relationship Id="rId52" Type="http://schemas.openxmlformats.org/officeDocument/2006/relationships/font" Target="fonts/font15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font" Target="fonts/font6.fntdata"/><Relationship Id="rId48" Type="http://schemas.openxmlformats.org/officeDocument/2006/relationships/font" Target="fonts/font11.fntdata"/><Relationship Id="rId56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font" Target="fonts/font14.fntdata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Google Shape;218;p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9" name="Google Shape;219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Google Shape;241;p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2" name="Google Shape;242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" name="Google Shape;250;p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1" name="Google Shape;251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" name="Google Shape;258;p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9" name="Google Shape;259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" name="Google Shape;270;p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1" name="Google Shape;271;p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0" name="Google Shape;280;p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1" name="Google Shape;281;p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" name="Google Shape;286;p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7" name="Google Shape;287;p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" name="Google Shape;292;p1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3" name="Google Shape;293;p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8" name="Google Shape;298;p1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9" name="Google Shape;299;p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4" name="Google Shape;304;p2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5" name="Google Shape;305;p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3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1" name="Google Shape;311;p2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2" name="Google Shape;312;p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" name="Google Shape;317;p2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8" name="Google Shape;318;p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3" name="Google Shape;323;p2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4" name="Google Shape;324;p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0" name="Google Shape;330;p2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1" name="Google Shape;331;p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6" name="Google Shape;336;p2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7" name="Google Shape;337;p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3" name="Google Shape;343;p2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4" name="Google Shape;344;p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0" name="Google Shape;350;p2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1" name="Google Shape;351;p2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7" name="Google Shape;357;p2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8" name="Google Shape;358;p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3" name="Google Shape;363;p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4" name="Google Shape;364;p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9" name="Google Shape;369;p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0" name="Google Shape;370;p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20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6" name="Google Shape;376;p3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7" name="Google Shape;377;p3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8" name="Google Shape;388;p3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9" name="Google Shape;389;p3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5" name="Google Shape;395;p3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6" name="Google Shape;396;p3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2" name="Google Shape;402;p3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3" name="Google Shape;403;p3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28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38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7" name="Google Shape;157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8" name="Google Shape;168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7" name="Google Shape;177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Google Shape;197;p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8" name="Google Shape;198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37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" name="Google Shape;13;p37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" name="Google Shape;14;p37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46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46"/>
          <p:cNvSpPr txBox="1">
            <a:spLocks noGrp="1"/>
          </p:cNvSpPr>
          <p:nvPr>
            <p:ph type="body" idx="1"/>
          </p:nvPr>
        </p:nvSpPr>
        <p:spPr>
          <a:xfrm rot="5400000">
            <a:off x="2309019" y="-251618"/>
            <a:ext cx="4525963" cy="822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1" name="Google Shape;71;p46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46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46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47"/>
          <p:cNvSpPr txBox="1">
            <a:spLocks noGrp="1"/>
          </p:cNvSpPr>
          <p:nvPr>
            <p:ph type="title"/>
          </p:nvPr>
        </p:nvSpPr>
        <p:spPr>
          <a:xfrm rot="5400000">
            <a:off x="4732338" y="2171701"/>
            <a:ext cx="5851525" cy="20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47"/>
          <p:cNvSpPr txBox="1">
            <a:spLocks noGrp="1"/>
          </p:cNvSpPr>
          <p:nvPr>
            <p:ph type="body" idx="1"/>
          </p:nvPr>
        </p:nvSpPr>
        <p:spPr>
          <a:xfrm rot="5400000">
            <a:off x="541338" y="190500"/>
            <a:ext cx="5851525" cy="601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7" name="Google Shape;77;p47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47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47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38"/>
          <p:cNvSpPr txBox="1"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38"/>
          <p:cNvSpPr txBox="1"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  <a:defRPr>
                <a:solidFill>
                  <a:srgbClr val="888888"/>
                </a:solidFill>
              </a:defRPr>
            </a:lvl1pPr>
            <a:lvl2pPr lvl="1" algn="ctr"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None/>
              <a:defRPr>
                <a:solidFill>
                  <a:srgbClr val="888888"/>
                </a:solidFill>
              </a:defRPr>
            </a:lvl2pPr>
            <a:lvl3pPr lvl="2" algn="ctr"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>
                <a:solidFill>
                  <a:srgbClr val="888888"/>
                </a:solidFill>
              </a:defRPr>
            </a:lvl3pPr>
            <a:lvl4pPr lvl="3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4pPr>
            <a:lvl5pPr lvl="4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5pPr>
            <a:lvl6pPr lvl="5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6pPr>
            <a:lvl7pPr lvl="6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7pPr>
            <a:lvl8pPr lvl="7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8pPr>
            <a:lvl9pPr lvl="8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18" name="Google Shape;18;p38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38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38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39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39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4" name="Google Shape;24;p39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39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39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40"/>
          <p:cNvSpPr txBox="1"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  <a:defRPr sz="4000" b="1" cap="none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40"/>
          <p:cNvSpPr txBox="1"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1pPr>
            <a:lvl2pPr marL="914400" lvl="1" indent="-228600" algn="l"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marL="1371600" lvl="2" indent="-228600" algn="l"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marL="1828800" lvl="3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marL="2286000" lvl="4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marL="2743200" lvl="5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marL="3200400" lvl="6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marL="3657600" lvl="7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marL="4114800" lvl="8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0" name="Google Shape;30;p40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40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40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41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41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marL="914400" lvl="1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marL="1371600" lvl="2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36" name="Google Shape;36;p41"/>
          <p:cNvSpPr txBox="1">
            <a:spLocks noGrp="1"/>
          </p:cNvSpPr>
          <p:nvPr>
            <p:ph type="body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marL="914400" lvl="1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marL="1371600" lvl="2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37" name="Google Shape;37;p41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41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41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42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42"/>
          <p:cNvSpPr txBox="1"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3" name="Google Shape;43;p42"/>
          <p:cNvSpPr txBox="1">
            <a:spLocks noGrp="1"/>
          </p:cNvSpPr>
          <p:nvPr>
            <p:ph type="body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44" name="Google Shape;44;p42"/>
          <p:cNvSpPr txBox="1">
            <a:spLocks noGrp="1"/>
          </p:cNvSpPr>
          <p:nvPr>
            <p:ph type="body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5" name="Google Shape;45;p42"/>
          <p:cNvSpPr txBox="1">
            <a:spLocks noGrp="1"/>
          </p:cNvSpPr>
          <p:nvPr>
            <p:ph type="body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46" name="Google Shape;46;p42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42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42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43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43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43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43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44"/>
          <p:cNvSpPr txBox="1"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44"/>
          <p:cNvSpPr txBox="1">
            <a:spLocks noGrp="1"/>
          </p:cNvSpPr>
          <p:nvPr>
            <p:ph type="body"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  <a:defRPr sz="2800"/>
            </a:lvl2pPr>
            <a:lvl3pPr marL="1371600" lvl="2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4pPr>
            <a:lvl5pPr marL="2286000" lvl="4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»"/>
              <a:defRPr sz="2000"/>
            </a:lvl5pPr>
            <a:lvl6pPr marL="2743200" lvl="5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57" name="Google Shape;57;p44"/>
          <p:cNvSpPr txBox="1">
            <a:spLocks noGrp="1"/>
          </p:cNvSpPr>
          <p:nvPr>
            <p:ph type="body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58" name="Google Shape;58;p44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44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44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45"/>
          <p:cNvSpPr txBox="1"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45"/>
          <p:cNvSpPr>
            <a:spLocks noGrp="1"/>
          </p:cNvSpPr>
          <p:nvPr>
            <p:ph type="pic" idx="2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</p:sp>
      <p:sp>
        <p:nvSpPr>
          <p:cNvPr id="64" name="Google Shape;64;p45"/>
          <p:cNvSpPr txBox="1">
            <a:spLocks noGrp="1"/>
          </p:cNvSpPr>
          <p:nvPr>
            <p:ph type="body" idx="1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65" name="Google Shape;65;p45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45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45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36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" name="Google Shape;7;p36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318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p36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" name="Google Shape;9;p36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" name="Google Shape;10;p36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image" Target="../media/image22.jpg"/><Relationship Id="rId7" Type="http://schemas.openxmlformats.org/officeDocument/2006/relationships/image" Target="../media/image26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5.jpg"/><Relationship Id="rId5" Type="http://schemas.openxmlformats.org/officeDocument/2006/relationships/image" Target="../media/image24.png"/><Relationship Id="rId4" Type="http://schemas.openxmlformats.org/officeDocument/2006/relationships/image" Target="../media/image23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8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1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30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36.jp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40.jp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43.jp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45.jp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45.jp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image" Target="../media/image10.jpg"/><Relationship Id="rId4" Type="http://schemas.openxmlformats.org/officeDocument/2006/relationships/image" Target="../media/image9.jp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49.jp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52.jp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54.jp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13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1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036066C7-C4CB-01DD-102A-E60983DCFEDD}"/>
              </a:ext>
            </a:extLst>
          </p:cNvPr>
          <p:cNvSpPr txBox="1">
            <a:spLocks noGrp="1"/>
          </p:cNvSpPr>
          <p:nvPr>
            <p:ph type="ctrTitle"/>
          </p:nvPr>
        </p:nvSpPr>
        <p:spPr>
          <a:xfrm>
            <a:off x="3767534" y="2712750"/>
            <a:ext cx="10287000" cy="1739901"/>
          </a:xfrm>
        </p:spPr>
        <p:txBody>
          <a:bodyPr>
            <a:noAutofit/>
          </a:bodyPr>
          <a:lstStyle/>
          <a:p>
            <a:pPr lvl="0"/>
            <a:r>
              <a:rPr lang="it-IT" sz="6600" b="1" dirty="0">
                <a:solidFill>
                  <a:srgbClr val="0E2C8E"/>
                </a:solidFill>
              </a:rPr>
              <a:t>SMART VIDEOMAKING</a:t>
            </a:r>
            <a:endParaRPr lang="pl-PL" sz="6600" b="1" dirty="0">
              <a:solidFill>
                <a:srgbClr val="0E2C8E"/>
              </a:solidFill>
            </a:endParaRPr>
          </a:p>
        </p:txBody>
      </p:sp>
      <p:sp>
        <p:nvSpPr>
          <p:cNvPr id="3" name="Podtytuł 2">
            <a:extLst>
              <a:ext uri="{FF2B5EF4-FFF2-40B4-BE49-F238E27FC236}">
                <a16:creationId xmlns:a16="http://schemas.microsoft.com/office/drawing/2014/main" id="{3CBDC88F-D536-09C6-51B9-09D38BA06EFE}"/>
              </a:ext>
            </a:extLst>
          </p:cNvPr>
          <p:cNvSpPr txBox="1">
            <a:spLocks noGrp="1"/>
          </p:cNvSpPr>
          <p:nvPr>
            <p:ph type="subTitle" idx="1"/>
          </p:nvPr>
        </p:nvSpPr>
        <p:spPr>
          <a:xfrm>
            <a:off x="3831024" y="5701879"/>
            <a:ext cx="10287000" cy="589418"/>
          </a:xfrm>
        </p:spPr>
        <p:txBody>
          <a:bodyPr/>
          <a:lstStyle/>
          <a:p>
            <a:pPr lvl="0">
              <a:lnSpc>
                <a:spcPct val="80000"/>
              </a:lnSpc>
            </a:pPr>
            <a:r>
              <a:rPr lang="it-IT" b="1" dirty="0">
                <a:solidFill>
                  <a:srgbClr val="0E2C8E"/>
                </a:solidFill>
              </a:rPr>
              <a:t>Il tuo video a portata di smartphone o tablet</a:t>
            </a:r>
            <a:endParaRPr lang="pl-PL" b="1" dirty="0">
              <a:solidFill>
                <a:srgbClr val="0E2C8E"/>
              </a:solidFill>
            </a:endParaRPr>
          </a:p>
          <a:p>
            <a:pPr lvl="0">
              <a:lnSpc>
                <a:spcPct val="80000"/>
              </a:lnSpc>
            </a:pPr>
            <a:endParaRPr lang="pl-PL" b="1" dirty="0">
              <a:solidFill>
                <a:srgbClr val="0E2C8E"/>
              </a:solidFill>
            </a:endParaRPr>
          </a:p>
        </p:txBody>
      </p:sp>
      <p:sp>
        <p:nvSpPr>
          <p:cNvPr id="4" name="Prostokąt 3">
            <a:extLst>
              <a:ext uri="{FF2B5EF4-FFF2-40B4-BE49-F238E27FC236}">
                <a16:creationId xmlns:a16="http://schemas.microsoft.com/office/drawing/2014/main" id="{9F02089F-50D9-CF21-8496-77FB55D0E4D8}"/>
              </a:ext>
            </a:extLst>
          </p:cNvPr>
          <p:cNvSpPr/>
          <p:nvPr/>
        </p:nvSpPr>
        <p:spPr>
          <a:xfrm>
            <a:off x="0" y="8889078"/>
            <a:ext cx="18288000" cy="1457325"/>
          </a:xfrm>
          <a:prstGeom prst="rect">
            <a:avLst/>
          </a:prstGeom>
          <a:gradFill>
            <a:gsLst>
              <a:gs pos="0">
                <a:srgbClr val="B5D2EC"/>
              </a:gs>
              <a:gs pos="100000">
                <a:srgbClr val="0070C0"/>
              </a:gs>
            </a:gsLst>
            <a:lin ang="5400000"/>
          </a:gradFill>
          <a:ln cap="flat">
            <a:noFill/>
            <a:prstDash val="solid"/>
          </a:ln>
        </p:spPr>
        <p:txBody>
          <a:bodyPr vert="horz" wrap="square" lIns="102870" tIns="51435" rIns="102870" bIns="51435" anchor="ctr" anchorCtr="1" compatLnSpc="1">
            <a:noAutofit/>
          </a:bodyPr>
          <a:lstStyle/>
          <a:p>
            <a:pPr algn="ctr" defTabSz="1028700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pl-PL" sz="2025">
              <a:solidFill>
                <a:srgbClr val="FFFFFF"/>
              </a:solidFill>
              <a:latin typeface="Calibri"/>
            </a:endParaRPr>
          </a:p>
        </p:txBody>
      </p:sp>
      <p:pic>
        <p:nvPicPr>
          <p:cNvPr id="5" name="Obraz 4">
            <a:extLst>
              <a:ext uri="{FF2B5EF4-FFF2-40B4-BE49-F238E27FC236}">
                <a16:creationId xmlns:a16="http://schemas.microsoft.com/office/drawing/2014/main" id="{E4A3559D-D293-9B7A-DF46-876CEA3BAD7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60382" y="8994665"/>
            <a:ext cx="3957627" cy="1130472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6" name="Obraz 9">
            <a:extLst>
              <a:ext uri="{FF2B5EF4-FFF2-40B4-BE49-F238E27FC236}">
                <a16:creationId xmlns:a16="http://schemas.microsoft.com/office/drawing/2014/main" id="{870D5BBB-D88C-B1BB-2EBF-CA3E6B9DB3F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63919" y="9181340"/>
            <a:ext cx="3820166" cy="872804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7" name="Prostokąt 9">
            <a:extLst>
              <a:ext uri="{FF2B5EF4-FFF2-40B4-BE49-F238E27FC236}">
                <a16:creationId xmlns:a16="http://schemas.microsoft.com/office/drawing/2014/main" id="{5D774A70-BE56-7EB4-5A3F-7AC098601845}"/>
              </a:ext>
            </a:extLst>
          </p:cNvPr>
          <p:cNvSpPr/>
          <p:nvPr/>
        </p:nvSpPr>
        <p:spPr>
          <a:xfrm>
            <a:off x="0" y="7841410"/>
            <a:ext cx="18288000" cy="1075046"/>
          </a:xfrm>
          <a:prstGeom prst="rect">
            <a:avLst/>
          </a:prstGeom>
          <a:solidFill>
            <a:srgbClr val="FFFFFF"/>
          </a:solidFill>
          <a:ln cap="flat">
            <a:noFill/>
            <a:prstDash val="solid"/>
          </a:ln>
        </p:spPr>
        <p:txBody>
          <a:bodyPr vert="horz" wrap="square" lIns="102870" tIns="51435" rIns="102870" bIns="51435" anchor="ctr" anchorCtr="1" compatLnSpc="1">
            <a:noAutofit/>
          </a:bodyPr>
          <a:lstStyle/>
          <a:p>
            <a:pPr algn="ctr" defTabSz="1028700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pl-PL" sz="2025">
              <a:solidFill>
                <a:srgbClr val="FFFFFF"/>
              </a:solidFill>
              <a:latin typeface="Calibri"/>
            </a:endParaRPr>
          </a:p>
        </p:txBody>
      </p:sp>
      <p:pic>
        <p:nvPicPr>
          <p:cNvPr id="8" name="Obraz 11">
            <a:extLst>
              <a:ext uri="{FF2B5EF4-FFF2-40B4-BE49-F238E27FC236}">
                <a16:creationId xmlns:a16="http://schemas.microsoft.com/office/drawing/2014/main" id="{55B66B59-EBAC-18A9-E10E-00F6527F026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046613" y="7899771"/>
            <a:ext cx="3343275" cy="930945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9" name="Obraz 12">
            <a:extLst>
              <a:ext uri="{FF2B5EF4-FFF2-40B4-BE49-F238E27FC236}">
                <a16:creationId xmlns:a16="http://schemas.microsoft.com/office/drawing/2014/main" id="{D2980420-418A-7FBE-3D44-294AEA1BCCE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2182505" y="7907960"/>
            <a:ext cx="1872027" cy="845838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10" name="Obraz 13">
            <a:extLst>
              <a:ext uri="{FF2B5EF4-FFF2-40B4-BE49-F238E27FC236}">
                <a16:creationId xmlns:a16="http://schemas.microsoft.com/office/drawing/2014/main" id="{476B7FEE-E24F-4119-B695-91325BB302C2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674295" y="7879265"/>
            <a:ext cx="939395" cy="884846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11" name="pole tekstowe 11">
            <a:extLst>
              <a:ext uri="{FF2B5EF4-FFF2-40B4-BE49-F238E27FC236}">
                <a16:creationId xmlns:a16="http://schemas.microsoft.com/office/drawing/2014/main" id="{F5C115F8-A680-E225-D569-CC3E4FD25CEA}"/>
              </a:ext>
            </a:extLst>
          </p:cNvPr>
          <p:cNvSpPr txBox="1"/>
          <p:nvPr/>
        </p:nvSpPr>
        <p:spPr>
          <a:xfrm>
            <a:off x="13004807" y="7109825"/>
            <a:ext cx="2692395" cy="415498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102870" tIns="51435" rIns="102870" bIns="51435" anchor="t" anchorCtr="1" compatLnSpc="1">
            <a:spAutoFit/>
          </a:bodyPr>
          <a:lstStyle/>
          <a:p>
            <a:pPr algn="ctr" defTabSz="685800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pl-PL" sz="2000" b="1" kern="0" dirty="0">
                <a:solidFill>
                  <a:srgbClr val="0E2C8E"/>
                </a:solidFill>
                <a:latin typeface="Calibri"/>
              </a:rPr>
              <a:t>M4W3-M01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3989E"/>
        </a:solidFill>
        <a:effectLst/>
      </p:bgPr>
    </p:bg>
    <p:spTree>
      <p:nvGrpSpPr>
        <p:cNvPr id="1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Google Shape;200;p10"/>
          <p:cNvSpPr/>
          <p:nvPr/>
        </p:nvSpPr>
        <p:spPr>
          <a:xfrm>
            <a:off x="218209" y="207818"/>
            <a:ext cx="17851582" cy="9871364"/>
          </a:xfrm>
          <a:prstGeom prst="rect">
            <a:avLst/>
          </a:prstGeom>
          <a:solidFill>
            <a:srgbClr val="D87B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1" name="Google Shape;201;p10"/>
          <p:cNvSpPr/>
          <p:nvPr/>
        </p:nvSpPr>
        <p:spPr>
          <a:xfrm>
            <a:off x="1028700" y="2849711"/>
            <a:ext cx="4966855" cy="3325091"/>
          </a:xfrm>
          <a:prstGeom prst="rect">
            <a:avLst/>
          </a:prstGeom>
          <a:solidFill>
            <a:srgbClr val="E2B80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2" name="Google Shape;202;p10"/>
          <p:cNvSpPr/>
          <p:nvPr/>
        </p:nvSpPr>
        <p:spPr>
          <a:xfrm>
            <a:off x="6660573" y="2849711"/>
            <a:ext cx="4966855" cy="3325091"/>
          </a:xfrm>
          <a:prstGeom prst="rect">
            <a:avLst/>
          </a:prstGeom>
          <a:solidFill>
            <a:srgbClr val="E2B80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3" name="Google Shape;203;p10"/>
          <p:cNvSpPr/>
          <p:nvPr/>
        </p:nvSpPr>
        <p:spPr>
          <a:xfrm>
            <a:off x="12292445" y="2849711"/>
            <a:ext cx="4966855" cy="3325091"/>
          </a:xfrm>
          <a:prstGeom prst="rect">
            <a:avLst/>
          </a:prstGeom>
          <a:solidFill>
            <a:srgbClr val="E2B80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204" name="Google Shape;204;p10"/>
          <p:cNvPicPr preferRelativeResize="0"/>
          <p:nvPr/>
        </p:nvPicPr>
        <p:blipFill rotWithShape="1">
          <a:blip r:embed="rId3">
            <a:alphaModFix/>
          </a:blip>
          <a:srcRect l="10818" t="2801" r="9591" b="2801"/>
          <a:stretch/>
        </p:blipFill>
        <p:spPr>
          <a:xfrm>
            <a:off x="1272404" y="3025439"/>
            <a:ext cx="4479446" cy="2978147"/>
          </a:xfrm>
          <a:prstGeom prst="rect">
            <a:avLst/>
          </a:prstGeom>
          <a:noFill/>
          <a:ln>
            <a:noFill/>
          </a:ln>
        </p:spPr>
      </p:pic>
      <p:pic>
        <p:nvPicPr>
          <p:cNvPr id="205" name="Google Shape;205;p10"/>
          <p:cNvPicPr preferRelativeResize="0"/>
          <p:nvPr/>
        </p:nvPicPr>
        <p:blipFill rotWithShape="1">
          <a:blip r:embed="rId4">
            <a:alphaModFix/>
          </a:blip>
          <a:srcRect l="16579"/>
          <a:stretch/>
        </p:blipFill>
        <p:spPr>
          <a:xfrm>
            <a:off x="6895284" y="2986651"/>
            <a:ext cx="4527149" cy="3051212"/>
          </a:xfrm>
          <a:prstGeom prst="rect">
            <a:avLst/>
          </a:prstGeom>
          <a:noFill/>
          <a:ln>
            <a:noFill/>
          </a:ln>
        </p:spPr>
      </p:pic>
      <p:pic>
        <p:nvPicPr>
          <p:cNvPr id="206" name="Google Shape;206;p10"/>
          <p:cNvPicPr preferRelativeResize="0"/>
          <p:nvPr/>
        </p:nvPicPr>
        <p:blipFill rotWithShape="1">
          <a:blip r:embed="rId5">
            <a:alphaModFix/>
          </a:blip>
          <a:srcRect r="16502"/>
          <a:stretch/>
        </p:blipFill>
        <p:spPr>
          <a:xfrm>
            <a:off x="12540085" y="3025439"/>
            <a:ext cx="4440940" cy="3012424"/>
          </a:xfrm>
          <a:prstGeom prst="rect">
            <a:avLst/>
          </a:prstGeom>
          <a:noFill/>
          <a:ln>
            <a:noFill/>
          </a:ln>
        </p:spPr>
      </p:pic>
      <p:sp>
        <p:nvSpPr>
          <p:cNvPr id="207" name="Google Shape;207;p10"/>
          <p:cNvSpPr txBox="1"/>
          <p:nvPr/>
        </p:nvSpPr>
        <p:spPr>
          <a:xfrm>
            <a:off x="1306974" y="1073891"/>
            <a:ext cx="15674052" cy="9048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31023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499" b="1" i="0" u="none" strike="noStrike" cap="non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CAMPI E PIANI</a:t>
            </a:r>
            <a:endParaRPr/>
          </a:p>
        </p:txBody>
      </p:sp>
      <p:grpSp>
        <p:nvGrpSpPr>
          <p:cNvPr id="208" name="Google Shape;208;p10"/>
          <p:cNvGrpSpPr/>
          <p:nvPr/>
        </p:nvGrpSpPr>
        <p:grpSpPr>
          <a:xfrm>
            <a:off x="1028700" y="6660060"/>
            <a:ext cx="4966855" cy="1537059"/>
            <a:chOff x="0" y="-57150"/>
            <a:chExt cx="6622473" cy="2049412"/>
          </a:xfrm>
        </p:grpSpPr>
        <p:sp>
          <p:nvSpPr>
            <p:cNvPr id="209" name="Google Shape;209;p10"/>
            <p:cNvSpPr txBox="1"/>
            <p:nvPr/>
          </p:nvSpPr>
          <p:spPr>
            <a:xfrm>
              <a:off x="0" y="-57150"/>
              <a:ext cx="6622473" cy="68707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marL="0" marR="0" lvl="0" indent="0" algn="ctr" rtl="0">
                <a:lnSpc>
                  <a:spcPct val="14001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3099" b="0" i="0" u="none" strike="noStrike" cap="none">
                  <a:solidFill>
                    <a:srgbClr val="FFFFFF"/>
                  </a:solidFill>
                  <a:latin typeface="Montserrat"/>
                  <a:ea typeface="Montserrat"/>
                  <a:cs typeface="Montserrat"/>
                  <a:sym typeface="Montserrat"/>
                </a:rPr>
                <a:t>FIGURA INTERA</a:t>
              </a:r>
              <a:endParaRPr/>
            </a:p>
          </p:txBody>
        </p:sp>
        <p:sp>
          <p:nvSpPr>
            <p:cNvPr id="210" name="Google Shape;210;p10"/>
            <p:cNvSpPr txBox="1"/>
            <p:nvPr/>
          </p:nvSpPr>
          <p:spPr>
            <a:xfrm>
              <a:off x="9353" y="853495"/>
              <a:ext cx="6603767" cy="113876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marL="0" marR="0" lvl="0" indent="0" algn="just" rtl="0">
                <a:lnSpc>
                  <a:spcPct val="140016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499" b="0" i="0" u="none" strike="noStrike" cap="none">
                  <a:solidFill>
                    <a:srgbClr val="FFFFFF"/>
                  </a:solidFill>
                  <a:latin typeface="Montserrat Light"/>
                  <a:ea typeface="Montserrat Light"/>
                  <a:cs typeface="Montserrat Light"/>
                  <a:sym typeface="Montserrat Light"/>
                </a:rPr>
                <a:t>Il protagonista della scena è inquadrato dalla testa ai piedi.</a:t>
              </a:r>
              <a:endParaRPr/>
            </a:p>
          </p:txBody>
        </p:sp>
      </p:grpSp>
      <p:grpSp>
        <p:nvGrpSpPr>
          <p:cNvPr id="211" name="Google Shape;211;p10"/>
          <p:cNvGrpSpPr/>
          <p:nvPr/>
        </p:nvGrpSpPr>
        <p:grpSpPr>
          <a:xfrm>
            <a:off x="6660573" y="6660061"/>
            <a:ext cx="4966855" cy="1552275"/>
            <a:chOff x="0" y="-57150"/>
            <a:chExt cx="6622473" cy="2069701"/>
          </a:xfrm>
        </p:grpSpPr>
        <p:sp>
          <p:nvSpPr>
            <p:cNvPr id="212" name="Google Shape;212;p10"/>
            <p:cNvSpPr txBox="1"/>
            <p:nvPr/>
          </p:nvSpPr>
          <p:spPr>
            <a:xfrm>
              <a:off x="0" y="-57150"/>
              <a:ext cx="6622473" cy="70736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marL="0" marR="0" lvl="0" indent="0" algn="ctr" rtl="0">
                <a:lnSpc>
                  <a:spcPct val="140043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3199" b="0" i="0" u="none" strike="noStrike" cap="none">
                  <a:solidFill>
                    <a:srgbClr val="FFFFFF"/>
                  </a:solidFill>
                  <a:latin typeface="Montserrat"/>
                  <a:ea typeface="Montserrat"/>
                  <a:cs typeface="Montserrat"/>
                  <a:sym typeface="Montserrat"/>
                </a:rPr>
                <a:t>PIANO MEDIO</a:t>
              </a:r>
              <a:endParaRPr/>
            </a:p>
          </p:txBody>
        </p:sp>
        <p:sp>
          <p:nvSpPr>
            <p:cNvPr id="213" name="Google Shape;213;p10"/>
            <p:cNvSpPr txBox="1"/>
            <p:nvPr/>
          </p:nvSpPr>
          <p:spPr>
            <a:xfrm>
              <a:off x="9353" y="873784"/>
              <a:ext cx="6603767" cy="113876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marL="0" marR="0" lvl="0" indent="0" algn="just" rtl="0">
                <a:lnSpc>
                  <a:spcPct val="140016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499" b="0" i="0" u="none" strike="noStrike" cap="none">
                  <a:solidFill>
                    <a:srgbClr val="FFFFFF"/>
                  </a:solidFill>
                  <a:latin typeface="Montserrat Light"/>
                  <a:ea typeface="Montserrat Light"/>
                  <a:cs typeface="Montserrat Light"/>
                  <a:sym typeface="Montserrat Light"/>
                </a:rPr>
                <a:t>Il protagonista è inquadrato dalla vita in sù.</a:t>
              </a:r>
              <a:endParaRPr/>
            </a:p>
          </p:txBody>
        </p:sp>
      </p:grpSp>
      <p:grpSp>
        <p:nvGrpSpPr>
          <p:cNvPr id="214" name="Google Shape;214;p10"/>
          <p:cNvGrpSpPr/>
          <p:nvPr/>
        </p:nvGrpSpPr>
        <p:grpSpPr>
          <a:xfrm>
            <a:off x="12292445" y="6660061"/>
            <a:ext cx="4966855" cy="1552275"/>
            <a:chOff x="0" y="-57150"/>
            <a:chExt cx="6622473" cy="2069701"/>
          </a:xfrm>
        </p:grpSpPr>
        <p:sp>
          <p:nvSpPr>
            <p:cNvPr id="215" name="Google Shape;215;p10"/>
            <p:cNvSpPr txBox="1"/>
            <p:nvPr/>
          </p:nvSpPr>
          <p:spPr>
            <a:xfrm>
              <a:off x="0" y="-57150"/>
              <a:ext cx="6622473" cy="70736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marL="0" marR="0" lvl="0" indent="0" algn="ctr" rtl="0">
                <a:lnSpc>
                  <a:spcPct val="140043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3199" b="0" i="0" u="none" strike="noStrike" cap="none">
                  <a:solidFill>
                    <a:srgbClr val="FFFFFF"/>
                  </a:solidFill>
                  <a:latin typeface="Montserrat"/>
                  <a:ea typeface="Montserrat"/>
                  <a:cs typeface="Montserrat"/>
                  <a:sym typeface="Montserrat"/>
                </a:rPr>
                <a:t>PRIMO PIANO</a:t>
              </a:r>
              <a:endParaRPr/>
            </a:p>
          </p:txBody>
        </p:sp>
        <p:sp>
          <p:nvSpPr>
            <p:cNvPr id="216" name="Google Shape;216;p10"/>
            <p:cNvSpPr txBox="1"/>
            <p:nvPr/>
          </p:nvSpPr>
          <p:spPr>
            <a:xfrm>
              <a:off x="9353" y="873784"/>
              <a:ext cx="6603767" cy="113876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marL="0" marR="0" lvl="0" indent="0" algn="just" rtl="0">
                <a:lnSpc>
                  <a:spcPct val="140016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499" b="0" i="0" u="none" strike="noStrike" cap="none">
                  <a:solidFill>
                    <a:srgbClr val="FFFFFF"/>
                  </a:solidFill>
                  <a:latin typeface="Montserrat Light"/>
                  <a:ea typeface="Montserrat Light"/>
                  <a:cs typeface="Montserrat Light"/>
                  <a:sym typeface="Montserrat Light"/>
                </a:rPr>
                <a:t>Il protagonista è inquadrato dalle spalle in sù.</a:t>
              </a:r>
              <a:endParaRPr/>
            </a:p>
          </p:txBody>
        </p:sp>
      </p:grpSp>
      <p:pic>
        <p:nvPicPr>
          <p:cNvPr id="2" name="Obraz 1">
            <a:extLst>
              <a:ext uri="{FF2B5EF4-FFF2-40B4-BE49-F238E27FC236}">
                <a16:creationId xmlns:a16="http://schemas.microsoft.com/office/drawing/2014/main" id="{390C2359-4369-3052-A5E0-1007D15201E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95596" y="339553"/>
            <a:ext cx="2219596" cy="507117"/>
          </a:xfrm>
          <a:prstGeom prst="rect">
            <a:avLst/>
          </a:prstGeom>
          <a:noFill/>
          <a:ln cap="flat"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3989E"/>
        </a:solidFill>
        <a:effectLst/>
      </p:bgPr>
    </p:bg>
    <p:spTree>
      <p:nvGrpSpPr>
        <p:cNvPr id="1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Google Shape;221;p11"/>
          <p:cNvSpPr/>
          <p:nvPr/>
        </p:nvSpPr>
        <p:spPr>
          <a:xfrm>
            <a:off x="218209" y="207818"/>
            <a:ext cx="17851582" cy="9871364"/>
          </a:xfrm>
          <a:prstGeom prst="rect">
            <a:avLst/>
          </a:prstGeom>
          <a:solidFill>
            <a:srgbClr val="D87B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2" name="Google Shape;222;p11"/>
          <p:cNvSpPr/>
          <p:nvPr/>
        </p:nvSpPr>
        <p:spPr>
          <a:xfrm>
            <a:off x="1028700" y="2849711"/>
            <a:ext cx="4966855" cy="3325091"/>
          </a:xfrm>
          <a:prstGeom prst="rect">
            <a:avLst/>
          </a:prstGeom>
          <a:solidFill>
            <a:srgbClr val="E2B80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3" name="Google Shape;223;p11"/>
          <p:cNvSpPr/>
          <p:nvPr/>
        </p:nvSpPr>
        <p:spPr>
          <a:xfrm>
            <a:off x="6660573" y="2849711"/>
            <a:ext cx="4966855" cy="3325091"/>
          </a:xfrm>
          <a:prstGeom prst="rect">
            <a:avLst/>
          </a:prstGeom>
          <a:solidFill>
            <a:srgbClr val="E2B80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4" name="Google Shape;224;p11"/>
          <p:cNvSpPr/>
          <p:nvPr/>
        </p:nvSpPr>
        <p:spPr>
          <a:xfrm>
            <a:off x="12292445" y="2849711"/>
            <a:ext cx="4966855" cy="3325091"/>
          </a:xfrm>
          <a:prstGeom prst="rect">
            <a:avLst/>
          </a:prstGeom>
          <a:solidFill>
            <a:srgbClr val="E2B80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225" name="Google Shape;225;p11"/>
          <p:cNvPicPr preferRelativeResize="0"/>
          <p:nvPr/>
        </p:nvPicPr>
        <p:blipFill rotWithShape="1">
          <a:blip r:embed="rId3">
            <a:alphaModFix/>
          </a:blip>
          <a:srcRect t="1645" b="1645"/>
          <a:stretch/>
        </p:blipFill>
        <p:spPr>
          <a:xfrm>
            <a:off x="6827797" y="3025439"/>
            <a:ext cx="4628594" cy="2976669"/>
          </a:xfrm>
          <a:prstGeom prst="rect">
            <a:avLst/>
          </a:prstGeom>
          <a:noFill/>
          <a:ln>
            <a:noFill/>
          </a:ln>
        </p:spPr>
      </p:pic>
      <p:pic>
        <p:nvPicPr>
          <p:cNvPr id="226" name="Google Shape;226;p11"/>
          <p:cNvPicPr preferRelativeResize="0"/>
          <p:nvPr/>
        </p:nvPicPr>
        <p:blipFill rotWithShape="1">
          <a:blip r:embed="rId4">
            <a:alphaModFix/>
          </a:blip>
          <a:srcRect t="1843" r="408" b="1844"/>
          <a:stretch/>
        </p:blipFill>
        <p:spPr>
          <a:xfrm>
            <a:off x="12485647" y="3025439"/>
            <a:ext cx="4628594" cy="2976669"/>
          </a:xfrm>
          <a:prstGeom prst="rect">
            <a:avLst/>
          </a:prstGeom>
          <a:noFill/>
          <a:ln>
            <a:noFill/>
          </a:ln>
        </p:spPr>
      </p:pic>
      <p:pic>
        <p:nvPicPr>
          <p:cNvPr id="227" name="Google Shape;227;p11"/>
          <p:cNvPicPr preferRelativeResize="0"/>
          <p:nvPr/>
        </p:nvPicPr>
        <p:blipFill rotWithShape="1">
          <a:blip r:embed="rId5">
            <a:alphaModFix/>
          </a:blip>
          <a:srcRect r="15576"/>
          <a:stretch/>
        </p:blipFill>
        <p:spPr>
          <a:xfrm>
            <a:off x="1182582" y="3015914"/>
            <a:ext cx="4678140" cy="2976669"/>
          </a:xfrm>
          <a:prstGeom prst="rect">
            <a:avLst/>
          </a:prstGeom>
          <a:noFill/>
          <a:ln>
            <a:noFill/>
          </a:ln>
        </p:spPr>
      </p:pic>
      <p:pic>
        <p:nvPicPr>
          <p:cNvPr id="228" name="Google Shape;228;p11"/>
          <p:cNvPicPr preferRelativeResize="0"/>
          <p:nvPr/>
        </p:nvPicPr>
        <p:blipFill rotWithShape="1">
          <a:blip r:embed="rId6">
            <a:alphaModFix/>
          </a:blip>
          <a:srcRect t="1737" b="1736"/>
          <a:stretch/>
        </p:blipFill>
        <p:spPr>
          <a:xfrm>
            <a:off x="6827797" y="3025439"/>
            <a:ext cx="4628594" cy="2976669"/>
          </a:xfrm>
          <a:prstGeom prst="rect">
            <a:avLst/>
          </a:prstGeom>
          <a:noFill/>
          <a:ln>
            <a:noFill/>
          </a:ln>
        </p:spPr>
      </p:pic>
      <p:pic>
        <p:nvPicPr>
          <p:cNvPr id="229" name="Google Shape;229;p11"/>
          <p:cNvPicPr preferRelativeResize="0"/>
          <p:nvPr/>
        </p:nvPicPr>
        <p:blipFill rotWithShape="1">
          <a:blip r:embed="rId7">
            <a:alphaModFix/>
          </a:blip>
          <a:srcRect t="1438" b="246"/>
          <a:stretch/>
        </p:blipFill>
        <p:spPr>
          <a:xfrm>
            <a:off x="12485647" y="2987339"/>
            <a:ext cx="4628594" cy="3014769"/>
          </a:xfrm>
          <a:prstGeom prst="rect">
            <a:avLst/>
          </a:prstGeom>
          <a:noFill/>
          <a:ln>
            <a:noFill/>
          </a:ln>
        </p:spPr>
      </p:pic>
      <p:sp>
        <p:nvSpPr>
          <p:cNvPr id="230" name="Google Shape;230;p11"/>
          <p:cNvSpPr txBox="1"/>
          <p:nvPr/>
        </p:nvSpPr>
        <p:spPr>
          <a:xfrm>
            <a:off x="1306974" y="1073891"/>
            <a:ext cx="15674052" cy="9048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31023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499" b="1" i="0" u="none" strike="noStrike" cap="non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CAMPI E PIANI</a:t>
            </a:r>
            <a:endParaRPr/>
          </a:p>
        </p:txBody>
      </p:sp>
      <p:grpSp>
        <p:nvGrpSpPr>
          <p:cNvPr id="231" name="Google Shape;231;p11"/>
          <p:cNvGrpSpPr/>
          <p:nvPr/>
        </p:nvGrpSpPr>
        <p:grpSpPr>
          <a:xfrm>
            <a:off x="893741" y="6660061"/>
            <a:ext cx="5236773" cy="1930758"/>
            <a:chOff x="0" y="-57150"/>
            <a:chExt cx="6982364" cy="2574345"/>
          </a:xfrm>
        </p:grpSpPr>
        <p:sp>
          <p:nvSpPr>
            <p:cNvPr id="232" name="Google Shape;232;p11"/>
            <p:cNvSpPr txBox="1"/>
            <p:nvPr/>
          </p:nvSpPr>
          <p:spPr>
            <a:xfrm>
              <a:off x="0" y="-57150"/>
              <a:ext cx="6982364" cy="68707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marL="0" marR="0" lvl="0" indent="0" algn="ctr" rtl="0">
                <a:lnSpc>
                  <a:spcPct val="14001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3099" b="0" i="0" u="none" strike="noStrike" cap="none">
                  <a:solidFill>
                    <a:srgbClr val="FFFFFF"/>
                  </a:solidFill>
                  <a:latin typeface="Montserrat"/>
                  <a:ea typeface="Montserrat"/>
                  <a:cs typeface="Montserrat"/>
                  <a:sym typeface="Montserrat"/>
                </a:rPr>
                <a:t>PRIMISSIMO PIANO</a:t>
              </a:r>
              <a:endParaRPr/>
            </a:p>
          </p:txBody>
        </p:sp>
        <p:sp>
          <p:nvSpPr>
            <p:cNvPr id="233" name="Google Shape;233;p11"/>
            <p:cNvSpPr txBox="1"/>
            <p:nvPr/>
          </p:nvSpPr>
          <p:spPr>
            <a:xfrm>
              <a:off x="9861" y="853495"/>
              <a:ext cx="6962643" cy="1663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marL="0" marR="0" lvl="0" indent="0" algn="just" rtl="0">
                <a:lnSpc>
                  <a:spcPct val="139958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400" b="0" i="0" u="none" strike="noStrike" cap="none">
                  <a:solidFill>
                    <a:srgbClr val="FFFFFF"/>
                  </a:solidFill>
                  <a:latin typeface="Montserrat Light"/>
                  <a:ea typeface="Montserrat Light"/>
                  <a:cs typeface="Montserrat Light"/>
                  <a:sym typeface="Montserrat Light"/>
                </a:rPr>
                <a:t>L'inquadratura mostra unicamente il volto del protagonista per sottolineare le sue espressioni.</a:t>
              </a:r>
              <a:endParaRPr/>
            </a:p>
          </p:txBody>
        </p:sp>
      </p:grpSp>
      <p:grpSp>
        <p:nvGrpSpPr>
          <p:cNvPr id="234" name="Google Shape;234;p11"/>
          <p:cNvGrpSpPr/>
          <p:nvPr/>
        </p:nvGrpSpPr>
        <p:grpSpPr>
          <a:xfrm>
            <a:off x="6660573" y="6660061"/>
            <a:ext cx="4966855" cy="1552275"/>
            <a:chOff x="0" y="-57150"/>
            <a:chExt cx="6622473" cy="2069701"/>
          </a:xfrm>
        </p:grpSpPr>
        <p:sp>
          <p:nvSpPr>
            <p:cNvPr id="235" name="Google Shape;235;p11"/>
            <p:cNvSpPr txBox="1"/>
            <p:nvPr/>
          </p:nvSpPr>
          <p:spPr>
            <a:xfrm>
              <a:off x="0" y="-57150"/>
              <a:ext cx="6622473" cy="70736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marL="0" marR="0" lvl="0" indent="0" algn="ctr" rtl="0">
                <a:lnSpc>
                  <a:spcPct val="140043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3199" b="0" i="0" u="none" strike="noStrike" cap="none">
                  <a:solidFill>
                    <a:srgbClr val="FFFFFF"/>
                  </a:solidFill>
                  <a:latin typeface="Montserrat"/>
                  <a:ea typeface="Montserrat"/>
                  <a:cs typeface="Montserrat"/>
                  <a:sym typeface="Montserrat"/>
                </a:rPr>
                <a:t>PARTICOLARE</a:t>
              </a:r>
              <a:endParaRPr/>
            </a:p>
          </p:txBody>
        </p:sp>
        <p:sp>
          <p:nvSpPr>
            <p:cNvPr id="236" name="Google Shape;236;p11"/>
            <p:cNvSpPr txBox="1"/>
            <p:nvPr/>
          </p:nvSpPr>
          <p:spPr>
            <a:xfrm>
              <a:off x="9353" y="873784"/>
              <a:ext cx="6603767" cy="113876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marL="0" marR="0" lvl="0" indent="0" algn="just" rtl="0">
                <a:lnSpc>
                  <a:spcPct val="140016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499" b="0" i="0" u="none" strike="noStrike" cap="none">
                  <a:solidFill>
                    <a:srgbClr val="FFFFFF"/>
                  </a:solidFill>
                  <a:latin typeface="Montserrat Light"/>
                  <a:ea typeface="Montserrat Light"/>
                  <a:cs typeface="Montserrat Light"/>
                  <a:sym typeface="Montserrat Light"/>
                </a:rPr>
                <a:t>Inquadratura molto ravvicinata su un particolare umano.</a:t>
              </a:r>
              <a:endParaRPr/>
            </a:p>
          </p:txBody>
        </p:sp>
      </p:grpSp>
      <p:grpSp>
        <p:nvGrpSpPr>
          <p:cNvPr id="237" name="Google Shape;237;p11"/>
          <p:cNvGrpSpPr/>
          <p:nvPr/>
        </p:nvGrpSpPr>
        <p:grpSpPr>
          <a:xfrm>
            <a:off x="12292445" y="6660061"/>
            <a:ext cx="4966855" cy="1552275"/>
            <a:chOff x="0" y="-57150"/>
            <a:chExt cx="6622473" cy="2069701"/>
          </a:xfrm>
        </p:grpSpPr>
        <p:sp>
          <p:nvSpPr>
            <p:cNvPr id="238" name="Google Shape;238;p11"/>
            <p:cNvSpPr txBox="1"/>
            <p:nvPr/>
          </p:nvSpPr>
          <p:spPr>
            <a:xfrm>
              <a:off x="0" y="-57150"/>
              <a:ext cx="6622473" cy="70736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marL="0" marR="0" lvl="0" indent="0" algn="ctr" rtl="0">
                <a:lnSpc>
                  <a:spcPct val="140043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3199" b="0" i="0" u="none" strike="noStrike" cap="none">
                  <a:solidFill>
                    <a:srgbClr val="FFFFFF"/>
                  </a:solidFill>
                  <a:latin typeface="Montserrat"/>
                  <a:ea typeface="Montserrat"/>
                  <a:cs typeface="Montserrat"/>
                  <a:sym typeface="Montserrat"/>
                </a:rPr>
                <a:t>DETTAGLIO</a:t>
              </a:r>
              <a:endParaRPr/>
            </a:p>
          </p:txBody>
        </p:sp>
        <p:sp>
          <p:nvSpPr>
            <p:cNvPr id="239" name="Google Shape;239;p11"/>
            <p:cNvSpPr txBox="1"/>
            <p:nvPr/>
          </p:nvSpPr>
          <p:spPr>
            <a:xfrm>
              <a:off x="9353" y="873784"/>
              <a:ext cx="6603767" cy="113876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marL="0" marR="0" lvl="0" indent="0" algn="just" rtl="0">
                <a:lnSpc>
                  <a:spcPct val="140016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499" b="0" i="0" u="none" strike="noStrike" cap="none">
                  <a:solidFill>
                    <a:srgbClr val="FFFFFF"/>
                  </a:solidFill>
                  <a:latin typeface="Montserrat Light"/>
                  <a:ea typeface="Montserrat Light"/>
                  <a:cs typeface="Montserrat Light"/>
                  <a:sym typeface="Montserrat Light"/>
                </a:rPr>
                <a:t>Inquadratura molto ravvicinata su un dettaglio di un oggetto.</a:t>
              </a:r>
              <a:endParaRPr/>
            </a:p>
          </p:txBody>
        </p:sp>
      </p:grpSp>
      <p:pic>
        <p:nvPicPr>
          <p:cNvPr id="2" name="Obraz 1">
            <a:extLst>
              <a:ext uri="{FF2B5EF4-FFF2-40B4-BE49-F238E27FC236}">
                <a16:creationId xmlns:a16="http://schemas.microsoft.com/office/drawing/2014/main" id="{0A2CE24C-6E75-289B-0044-3F1A4F2A52A0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95596" y="339553"/>
            <a:ext cx="2219596" cy="507117"/>
          </a:xfrm>
          <a:prstGeom prst="rect">
            <a:avLst/>
          </a:prstGeom>
          <a:noFill/>
          <a:ln cap="flat"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87B00"/>
        </a:solidFill>
        <a:effectLst/>
      </p:bgPr>
    </p:bg>
    <p:spTree>
      <p:nvGrpSpPr>
        <p:cNvPr id="1" name="Shape 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" name="Google Shape;244;p12"/>
          <p:cNvSpPr/>
          <p:nvPr/>
        </p:nvSpPr>
        <p:spPr>
          <a:xfrm>
            <a:off x="218209" y="207818"/>
            <a:ext cx="17851582" cy="9871364"/>
          </a:xfrm>
          <a:prstGeom prst="rect">
            <a:avLst/>
          </a:prstGeom>
          <a:solidFill>
            <a:srgbClr val="03989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245" name="Google Shape;245;p1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28700" y="1217478"/>
            <a:ext cx="6124020" cy="4180881"/>
          </a:xfrm>
          <a:prstGeom prst="rect">
            <a:avLst/>
          </a:prstGeom>
          <a:noFill/>
          <a:ln>
            <a:noFill/>
          </a:ln>
        </p:spPr>
      </p:pic>
      <p:pic>
        <p:nvPicPr>
          <p:cNvPr id="246" name="Google Shape;246;p12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581704" y="5731202"/>
            <a:ext cx="5018012" cy="3338321"/>
          </a:xfrm>
          <a:prstGeom prst="rect">
            <a:avLst/>
          </a:prstGeom>
          <a:noFill/>
          <a:ln>
            <a:noFill/>
          </a:ln>
        </p:spPr>
      </p:pic>
      <p:sp>
        <p:nvSpPr>
          <p:cNvPr id="247" name="Google Shape;247;p12"/>
          <p:cNvSpPr txBox="1"/>
          <p:nvPr/>
        </p:nvSpPr>
        <p:spPr>
          <a:xfrm>
            <a:off x="8130639" y="1227003"/>
            <a:ext cx="8091794" cy="10724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7100" b="1" i="0" u="none" strike="noStrike" cap="non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STRUMENTI UTILI</a:t>
            </a:r>
            <a:endParaRPr/>
          </a:p>
        </p:txBody>
      </p:sp>
      <p:sp>
        <p:nvSpPr>
          <p:cNvPr id="248" name="Google Shape;248;p12"/>
          <p:cNvSpPr txBox="1"/>
          <p:nvPr/>
        </p:nvSpPr>
        <p:spPr>
          <a:xfrm>
            <a:off x="7725149" y="2601975"/>
            <a:ext cx="8902775" cy="640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just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 b="0" i="0" u="none" strike="noStrike" cap="none">
                <a:solidFill>
                  <a:srgbClr val="FFFFFF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Indifferentemente dalla finalità del video che vogliate realizzare esistono degli strumenti utilissimi che agevoleranno il vostro processo creativo.</a:t>
            </a:r>
            <a:endParaRPr/>
          </a:p>
          <a:p>
            <a:pPr marL="0" marR="0" lvl="0" indent="0" algn="just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3000" b="0" i="0" u="none" strike="noStrike" cap="none">
              <a:solidFill>
                <a:srgbClr val="FFFFFF"/>
              </a:solidFill>
              <a:latin typeface="Montserrat Light"/>
              <a:ea typeface="Montserrat Light"/>
              <a:cs typeface="Montserrat Light"/>
              <a:sym typeface="Montserrat Light"/>
            </a:endParaRPr>
          </a:p>
          <a:p>
            <a:pPr marL="0" marR="0" lvl="0" indent="0" algn="just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 b="0" i="0" u="none" strike="noStrike" cap="none">
                <a:solidFill>
                  <a:srgbClr val="FFFFFF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Lo </a:t>
            </a:r>
            <a:r>
              <a:rPr lang="en-US" sz="3000" b="1" i="0" u="none" strike="noStrike" cap="non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Storyboard</a:t>
            </a:r>
            <a:r>
              <a:rPr lang="en-US" sz="3000" b="0" i="0" u="none" strike="noStrike" cap="none">
                <a:solidFill>
                  <a:srgbClr val="FFFFFF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, che può essere decritto brevemente come una versione a fumetti del vostro progetto. Composto da pannelli, rappresenta la sequenza e la scelta delle inquadrature scelte ed è molto utile come guida sia in fase di ripresa che di montaggio.</a:t>
            </a:r>
            <a:endParaRPr/>
          </a:p>
          <a:p>
            <a:pPr marL="0" marR="0" lvl="0" indent="0" algn="just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3000" b="0" i="0" u="none" strike="noStrike" cap="none">
              <a:solidFill>
                <a:srgbClr val="FFFFFF"/>
              </a:solidFill>
              <a:latin typeface="Montserrat Light"/>
              <a:ea typeface="Montserrat Light"/>
              <a:cs typeface="Montserrat Light"/>
              <a:sym typeface="Montserrat Light"/>
            </a:endParaRPr>
          </a:p>
        </p:txBody>
      </p:sp>
      <p:pic>
        <p:nvPicPr>
          <p:cNvPr id="2" name="Obraz 1">
            <a:extLst>
              <a:ext uri="{FF2B5EF4-FFF2-40B4-BE49-F238E27FC236}">
                <a16:creationId xmlns:a16="http://schemas.microsoft.com/office/drawing/2014/main" id="{8DC6625E-D6AB-C0D3-7B29-CE9635A56B0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95596" y="339553"/>
            <a:ext cx="2219596" cy="507117"/>
          </a:xfrm>
          <a:prstGeom prst="rect">
            <a:avLst/>
          </a:prstGeom>
          <a:noFill/>
          <a:ln cap="flat"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87B00"/>
        </a:solidFill>
        <a:effectLst/>
      </p:bgPr>
    </p:bg>
    <p:spTree>
      <p:nvGrpSpPr>
        <p:cNvPr id="1" name="Shape 2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" name="Google Shape;253;p13"/>
          <p:cNvSpPr/>
          <p:nvPr/>
        </p:nvSpPr>
        <p:spPr>
          <a:xfrm>
            <a:off x="218209" y="207818"/>
            <a:ext cx="17851582" cy="9871364"/>
          </a:xfrm>
          <a:prstGeom prst="rect">
            <a:avLst/>
          </a:prstGeom>
          <a:solidFill>
            <a:srgbClr val="03989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254" name="Google Shape;254;p13"/>
          <p:cNvPicPr preferRelativeResize="0"/>
          <p:nvPr/>
        </p:nvPicPr>
        <p:blipFill rotWithShape="1">
          <a:blip r:embed="rId3">
            <a:alphaModFix/>
          </a:blip>
          <a:srcRect t="9690" b="4820"/>
          <a:stretch/>
        </p:blipFill>
        <p:spPr>
          <a:xfrm>
            <a:off x="1028700" y="3192309"/>
            <a:ext cx="6086321" cy="3902383"/>
          </a:xfrm>
          <a:prstGeom prst="rect">
            <a:avLst/>
          </a:prstGeom>
          <a:noFill/>
          <a:ln>
            <a:noFill/>
          </a:ln>
        </p:spPr>
      </p:pic>
      <p:sp>
        <p:nvSpPr>
          <p:cNvPr id="255" name="Google Shape;255;p13"/>
          <p:cNvSpPr txBox="1"/>
          <p:nvPr/>
        </p:nvSpPr>
        <p:spPr>
          <a:xfrm>
            <a:off x="8536130" y="1406545"/>
            <a:ext cx="8091794" cy="10724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7100" b="1" i="0" u="none" strike="noStrike" cap="non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STRUMENTI UTILI</a:t>
            </a:r>
            <a:endParaRPr/>
          </a:p>
        </p:txBody>
      </p:sp>
      <p:sp>
        <p:nvSpPr>
          <p:cNvPr id="256" name="Google Shape;256;p13"/>
          <p:cNvSpPr txBox="1"/>
          <p:nvPr/>
        </p:nvSpPr>
        <p:spPr>
          <a:xfrm>
            <a:off x="7725149" y="2582925"/>
            <a:ext cx="8902775" cy="643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just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 b="0" i="0" u="none" strike="noStrike" cap="none">
                <a:solidFill>
                  <a:srgbClr val="FFFFFF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Un altro strumento fondamentale per l'organizzazione di un progetto è il </a:t>
            </a:r>
            <a:r>
              <a:rPr lang="en-US" sz="3000" b="1" i="0" u="none" strike="noStrike" cap="non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decoupage tecnico, </a:t>
            </a:r>
            <a:r>
              <a:rPr lang="en-US" sz="3000" b="0" i="0" u="none" strike="noStrike" cap="none">
                <a:solidFill>
                  <a:srgbClr val="FFFFFF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una versione testuale del progetto. </a:t>
            </a:r>
            <a:endParaRPr/>
          </a:p>
          <a:p>
            <a:pPr marL="0" marR="0" lvl="0" indent="0" algn="just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3000" b="0" i="0" u="none" strike="noStrike" cap="none">
              <a:solidFill>
                <a:srgbClr val="FFFFFF"/>
              </a:solidFill>
              <a:latin typeface="Montserrat Light"/>
              <a:ea typeface="Montserrat Light"/>
              <a:cs typeface="Montserrat Light"/>
              <a:sym typeface="Montserrat Light"/>
            </a:endParaRPr>
          </a:p>
          <a:p>
            <a:pPr marL="0" marR="0" lvl="0" indent="0" algn="just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 b="0" i="0" u="none" strike="noStrike" cap="none">
                <a:solidFill>
                  <a:srgbClr val="FFFFFF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Strutturato come un elenco ci si andrà a ordinare le scene, annoterà il tipo di inquadratura scelto, le location delle scene e si specificherà se queste sono girate in un </a:t>
            </a:r>
            <a:r>
              <a:rPr lang="en-US" sz="3000" b="1" i="0" u="none" strike="noStrike" cap="non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interno</a:t>
            </a:r>
            <a:r>
              <a:rPr lang="en-US" sz="3000" b="0" i="0" u="none" strike="noStrike" cap="none">
                <a:solidFill>
                  <a:srgbClr val="FFFFFF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 o </a:t>
            </a:r>
            <a:r>
              <a:rPr lang="en-US" sz="3000" b="1" i="0" u="none" strike="noStrike" cap="non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esterno</a:t>
            </a:r>
            <a:r>
              <a:rPr lang="en-US" sz="3000" b="0" i="0" u="none" strike="noStrike" cap="none">
                <a:solidFill>
                  <a:srgbClr val="FFFFFF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.</a:t>
            </a:r>
            <a:endParaRPr/>
          </a:p>
          <a:p>
            <a:pPr marL="0" marR="0" lvl="0" indent="0" algn="just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3000" b="0" i="0" u="none" strike="noStrike" cap="none">
              <a:solidFill>
                <a:srgbClr val="FFFFFF"/>
              </a:solidFill>
              <a:latin typeface="Montserrat Light"/>
              <a:ea typeface="Montserrat Light"/>
              <a:cs typeface="Montserrat Light"/>
              <a:sym typeface="Montserrat Light"/>
            </a:endParaRPr>
          </a:p>
          <a:p>
            <a:pPr marL="0" marR="0" lvl="0" indent="0" algn="just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3000" b="0" i="0" u="none" strike="noStrike" cap="none">
              <a:solidFill>
                <a:srgbClr val="FFFFFF"/>
              </a:solidFill>
              <a:latin typeface="Montserrat Light"/>
              <a:ea typeface="Montserrat Light"/>
              <a:cs typeface="Montserrat Light"/>
              <a:sym typeface="Montserrat Light"/>
            </a:endParaRPr>
          </a:p>
          <a:p>
            <a:pPr marL="0" marR="0" lvl="0" indent="0" algn="just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3000" b="0" i="0" u="none" strike="noStrike" cap="none">
              <a:solidFill>
                <a:srgbClr val="FFFFFF"/>
              </a:solidFill>
              <a:latin typeface="Montserrat Light"/>
              <a:ea typeface="Montserrat Light"/>
              <a:cs typeface="Montserrat Light"/>
              <a:sym typeface="Montserrat Light"/>
            </a:endParaRPr>
          </a:p>
        </p:txBody>
      </p:sp>
      <p:pic>
        <p:nvPicPr>
          <p:cNvPr id="2" name="Obraz 1">
            <a:extLst>
              <a:ext uri="{FF2B5EF4-FFF2-40B4-BE49-F238E27FC236}">
                <a16:creationId xmlns:a16="http://schemas.microsoft.com/office/drawing/2014/main" id="{C318A23A-D98E-4828-A9F9-B278A7B3686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5596" y="339553"/>
            <a:ext cx="2219596" cy="507117"/>
          </a:xfrm>
          <a:prstGeom prst="rect">
            <a:avLst/>
          </a:prstGeom>
          <a:noFill/>
          <a:ln cap="flat"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3989E"/>
        </a:solidFill>
        <a:effectLst/>
      </p:bgPr>
    </p:bg>
    <p:spTree>
      <p:nvGrpSpPr>
        <p:cNvPr id="1" name="Shape 2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" name="Google Shape;261;p14"/>
          <p:cNvSpPr/>
          <p:nvPr/>
        </p:nvSpPr>
        <p:spPr>
          <a:xfrm>
            <a:off x="218209" y="207818"/>
            <a:ext cx="17851582" cy="9871364"/>
          </a:xfrm>
          <a:prstGeom prst="rect">
            <a:avLst/>
          </a:prstGeom>
          <a:solidFill>
            <a:srgbClr val="D87B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62" name="Google Shape;262;p14"/>
          <p:cNvGrpSpPr/>
          <p:nvPr/>
        </p:nvGrpSpPr>
        <p:grpSpPr>
          <a:xfrm>
            <a:off x="1028700" y="1698016"/>
            <a:ext cx="6636578" cy="4065796"/>
            <a:chOff x="0" y="0"/>
            <a:chExt cx="8848771" cy="5421061"/>
          </a:xfrm>
        </p:grpSpPr>
        <p:pic>
          <p:nvPicPr>
            <p:cNvPr id="263" name="Google Shape;263;p14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2601823" y="0"/>
              <a:ext cx="3645124" cy="3645124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64" name="Google Shape;264;p14"/>
            <p:cNvSpPr txBox="1"/>
            <p:nvPr/>
          </p:nvSpPr>
          <p:spPr>
            <a:xfrm>
              <a:off x="0" y="3957788"/>
              <a:ext cx="8848771" cy="82556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marL="0" marR="0" lvl="0" indent="0" algn="ctr" rtl="0">
                <a:lnSpc>
                  <a:spcPct val="131008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3828" b="0" i="0" u="none" strike="noStrike" cap="none">
                  <a:solidFill>
                    <a:srgbClr val="FFFFFF"/>
                  </a:solidFill>
                  <a:latin typeface="Montserrat"/>
                  <a:ea typeface="Montserrat"/>
                  <a:cs typeface="Montserrat"/>
                  <a:sym typeface="Montserrat"/>
                </a:rPr>
                <a:t>ESERCIZIO #1</a:t>
              </a:r>
              <a:endParaRPr/>
            </a:p>
          </p:txBody>
        </p:sp>
        <p:sp>
          <p:nvSpPr>
            <p:cNvPr id="265" name="Google Shape;265;p14"/>
            <p:cNvSpPr txBox="1"/>
            <p:nvPr/>
          </p:nvSpPr>
          <p:spPr>
            <a:xfrm>
              <a:off x="0" y="4958628"/>
              <a:ext cx="8823777" cy="46243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marL="0" marR="0" lvl="0" indent="0" algn="ctr" rtl="0">
                <a:lnSpc>
                  <a:spcPct val="162388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id="266" name="Google Shape;266;p14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534997" y="1954347"/>
            <a:ext cx="1623984" cy="2067572"/>
          </a:xfrm>
          <a:prstGeom prst="rect">
            <a:avLst/>
          </a:prstGeom>
          <a:noFill/>
          <a:ln>
            <a:noFill/>
          </a:ln>
        </p:spPr>
      </p:pic>
      <p:sp>
        <p:nvSpPr>
          <p:cNvPr id="267" name="Google Shape;267;p14"/>
          <p:cNvSpPr txBox="1"/>
          <p:nvPr/>
        </p:nvSpPr>
        <p:spPr>
          <a:xfrm>
            <a:off x="7665278" y="2582462"/>
            <a:ext cx="9338204" cy="31813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just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 b="0" i="0" u="none" strike="noStrike" cap="none">
                <a:solidFill>
                  <a:srgbClr val="FFFFFF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Questo esercizio mira a mettere alla prova la vostra capacità creativa!</a:t>
            </a:r>
            <a:endParaRPr/>
          </a:p>
          <a:p>
            <a:pPr marL="0" marR="0" lvl="0" indent="0" algn="just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3000" b="0" i="0" u="none" strike="noStrike" cap="none">
              <a:solidFill>
                <a:srgbClr val="FFFFFF"/>
              </a:solidFill>
              <a:latin typeface="Montserrat Light"/>
              <a:ea typeface="Montserrat Light"/>
              <a:cs typeface="Montserrat Light"/>
              <a:sym typeface="Montserrat Light"/>
            </a:endParaRPr>
          </a:p>
          <a:p>
            <a:pPr marL="0" marR="0" lvl="0" indent="0" algn="just" rtl="0">
              <a:lnSpc>
                <a:spcPct val="3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0" i="0" u="none" strike="noStrike" cap="none">
                <a:solidFill>
                  <a:srgbClr val="FFFFFF"/>
                </a:solidFill>
                <a:latin typeface="Arimo"/>
                <a:ea typeface="Arimo"/>
                <a:cs typeface="Arimo"/>
                <a:sym typeface="Arimo"/>
              </a:rPr>
              <a:t>Scegliendo tra uno di questi gruppi di parole, sviluppate un’idea e trasformatela in un soggetto!</a:t>
            </a:r>
            <a:endParaRPr/>
          </a:p>
          <a:p>
            <a:pPr marL="0" marR="0" lvl="0" indent="0" algn="just" rtl="0">
              <a:lnSpc>
                <a:spcPct val="35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200" b="0" i="0" u="none" strike="noStrike" cap="none">
              <a:solidFill>
                <a:srgbClr val="FFFFFF"/>
              </a:solidFill>
              <a:latin typeface="Arimo"/>
              <a:ea typeface="Arimo"/>
              <a:cs typeface="Arimo"/>
              <a:sym typeface="Arimo"/>
            </a:endParaRPr>
          </a:p>
        </p:txBody>
      </p:sp>
      <p:sp>
        <p:nvSpPr>
          <p:cNvPr id="268" name="Google Shape;268;p14"/>
          <p:cNvSpPr txBox="1"/>
          <p:nvPr/>
        </p:nvSpPr>
        <p:spPr>
          <a:xfrm>
            <a:off x="3378906" y="6710725"/>
            <a:ext cx="11530188" cy="18782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4000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547" b="0" i="0" u="none" strike="noStrike" cap="non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 GRUPPO 1: DOTTORE, BIBLIOTECA, BORSA, SERA</a:t>
            </a:r>
            <a:endParaRPr/>
          </a:p>
          <a:p>
            <a:pPr marL="0" marR="0" lvl="0" indent="0" algn="ctr" rtl="0">
              <a:lnSpc>
                <a:spcPct val="14000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547" b="0" i="0" u="none" strike="noStrike" cap="non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GRUPPO 2: CANE, PARCO, PALLINA, POMERIGGIO</a:t>
            </a:r>
            <a:endParaRPr/>
          </a:p>
          <a:p>
            <a:pPr marL="0" marR="0" lvl="0" indent="0" algn="ctr" rtl="0">
              <a:lnSpc>
                <a:spcPct val="14000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547" b="0" i="0" u="none" strike="noStrike" cap="non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GRUPPO 3: CAVALIERE, CASTELLO, TESORO, NOTTE</a:t>
            </a:r>
            <a:endParaRPr/>
          </a:p>
        </p:txBody>
      </p:sp>
      <p:pic>
        <p:nvPicPr>
          <p:cNvPr id="2" name="Obraz 1">
            <a:extLst>
              <a:ext uri="{FF2B5EF4-FFF2-40B4-BE49-F238E27FC236}">
                <a16:creationId xmlns:a16="http://schemas.microsoft.com/office/drawing/2014/main" id="{192776D4-17FF-8F2E-B74F-9394E16BE67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95596" y="339553"/>
            <a:ext cx="2219596" cy="507117"/>
          </a:xfrm>
          <a:prstGeom prst="rect">
            <a:avLst/>
          </a:prstGeom>
          <a:noFill/>
          <a:ln cap="flat"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3989E"/>
        </a:solidFill>
        <a:effectLst/>
      </p:bgPr>
    </p:bg>
    <p:spTree>
      <p:nvGrpSpPr>
        <p:cNvPr id="1" name="Shape 2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3" name="Google Shape;273;p15"/>
          <p:cNvSpPr/>
          <p:nvPr/>
        </p:nvSpPr>
        <p:spPr>
          <a:xfrm>
            <a:off x="218209" y="207818"/>
            <a:ext cx="17851582" cy="9871364"/>
          </a:xfrm>
          <a:prstGeom prst="rect">
            <a:avLst/>
          </a:prstGeom>
          <a:solidFill>
            <a:srgbClr val="D87B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74" name="Google Shape;274;p15"/>
          <p:cNvGrpSpPr/>
          <p:nvPr/>
        </p:nvGrpSpPr>
        <p:grpSpPr>
          <a:xfrm>
            <a:off x="4376924" y="2223026"/>
            <a:ext cx="9534151" cy="5840949"/>
            <a:chOff x="0" y="0"/>
            <a:chExt cx="12712202" cy="7787932"/>
          </a:xfrm>
        </p:grpSpPr>
        <p:pic>
          <p:nvPicPr>
            <p:cNvPr id="275" name="Google Shape;275;p15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3737796" y="0"/>
              <a:ext cx="5236609" cy="5236609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76" name="Google Shape;276;p15"/>
            <p:cNvSpPr txBox="1"/>
            <p:nvPr/>
          </p:nvSpPr>
          <p:spPr>
            <a:xfrm>
              <a:off x="0" y="5687527"/>
              <a:ext cx="12712202" cy="118427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marL="0" marR="0" lvl="0" indent="0" algn="ctr" rtl="0">
                <a:lnSpc>
                  <a:spcPct val="131023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5499" b="0" i="0" u="none" strike="noStrike" cap="none">
                  <a:solidFill>
                    <a:srgbClr val="FFFFFF"/>
                  </a:solidFill>
                  <a:latin typeface="Montserrat"/>
                  <a:ea typeface="Montserrat"/>
                  <a:cs typeface="Montserrat"/>
                  <a:sym typeface="Montserrat"/>
                </a:rPr>
                <a:t>IL MONTAGGIO</a:t>
              </a:r>
              <a:endParaRPr/>
            </a:p>
          </p:txBody>
        </p:sp>
        <p:sp>
          <p:nvSpPr>
            <p:cNvPr id="277" name="Google Shape;277;p15"/>
            <p:cNvSpPr txBox="1"/>
            <p:nvPr/>
          </p:nvSpPr>
          <p:spPr>
            <a:xfrm>
              <a:off x="0" y="7121182"/>
              <a:ext cx="12676296" cy="66675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marL="0" marR="0" lvl="0" indent="0" algn="ctr" rtl="0">
                <a:lnSpc>
                  <a:spcPct val="233333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id="278" name="Google Shape;278;p15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936081" y="2946967"/>
            <a:ext cx="2415839" cy="2196533"/>
          </a:xfrm>
          <a:prstGeom prst="rect">
            <a:avLst/>
          </a:prstGeom>
          <a:noFill/>
          <a:ln>
            <a:noFill/>
          </a:ln>
        </p:spPr>
      </p:pic>
      <p:pic>
        <p:nvPicPr>
          <p:cNvPr id="2" name="Obraz 1">
            <a:extLst>
              <a:ext uri="{FF2B5EF4-FFF2-40B4-BE49-F238E27FC236}">
                <a16:creationId xmlns:a16="http://schemas.microsoft.com/office/drawing/2014/main" id="{2C63F9A5-DFA6-BD31-7D1E-8632D40976A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95596" y="339553"/>
            <a:ext cx="2219596" cy="507117"/>
          </a:xfrm>
          <a:prstGeom prst="rect">
            <a:avLst/>
          </a:prstGeom>
          <a:noFill/>
          <a:ln cap="flat"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87B00"/>
        </a:solidFill>
        <a:effectLst/>
      </p:bgPr>
    </p:bg>
    <p:spTree>
      <p:nvGrpSpPr>
        <p:cNvPr id="1" name="Shape 2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3" name="Google Shape;283;p1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354840" y="2364601"/>
            <a:ext cx="13578320" cy="6606023"/>
          </a:xfrm>
          <a:prstGeom prst="rect">
            <a:avLst/>
          </a:prstGeom>
          <a:noFill/>
          <a:ln>
            <a:noFill/>
          </a:ln>
        </p:spPr>
      </p:pic>
      <p:sp>
        <p:nvSpPr>
          <p:cNvPr id="284" name="Google Shape;284;p16"/>
          <p:cNvSpPr txBox="1"/>
          <p:nvPr/>
        </p:nvSpPr>
        <p:spPr>
          <a:xfrm>
            <a:off x="3041968" y="914400"/>
            <a:ext cx="12204064" cy="9719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40003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627" b="0" i="0" u="none" strike="noStrike" cap="non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1 - SCARICATE L'APP KINEMASTER</a:t>
            </a:r>
            <a:endParaRPr/>
          </a:p>
        </p:txBody>
      </p:sp>
      <p:pic>
        <p:nvPicPr>
          <p:cNvPr id="2" name="Obraz 1">
            <a:extLst>
              <a:ext uri="{FF2B5EF4-FFF2-40B4-BE49-F238E27FC236}">
                <a16:creationId xmlns:a16="http://schemas.microsoft.com/office/drawing/2014/main" id="{D499F41D-30D0-BCDF-2938-AA754106C6F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5596" y="339553"/>
            <a:ext cx="2219596" cy="507117"/>
          </a:xfrm>
          <a:prstGeom prst="rect">
            <a:avLst/>
          </a:prstGeom>
          <a:noFill/>
          <a:ln cap="flat"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87B00"/>
        </a:solidFill>
        <a:effectLst/>
      </p:bgPr>
    </p:bg>
    <p:spTree>
      <p:nvGrpSpPr>
        <p:cNvPr id="1" name="Shape 2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9" name="Google Shape;289;p1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354840" y="2194434"/>
            <a:ext cx="13578320" cy="7063866"/>
          </a:xfrm>
          <a:prstGeom prst="rect">
            <a:avLst/>
          </a:prstGeom>
          <a:noFill/>
          <a:ln>
            <a:noFill/>
          </a:ln>
        </p:spPr>
      </p:pic>
      <p:sp>
        <p:nvSpPr>
          <p:cNvPr id="290" name="Google Shape;290;p17"/>
          <p:cNvSpPr txBox="1"/>
          <p:nvPr/>
        </p:nvSpPr>
        <p:spPr>
          <a:xfrm>
            <a:off x="2354841" y="914400"/>
            <a:ext cx="13578318" cy="12123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40003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627" b="0" i="0" u="none" strike="noStrike" cap="none" dirty="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2 - BENVENUTI NEL MAIN MENU</a:t>
            </a:r>
            <a:endParaRPr dirty="0"/>
          </a:p>
        </p:txBody>
      </p:sp>
      <p:pic>
        <p:nvPicPr>
          <p:cNvPr id="2" name="Obraz 1">
            <a:extLst>
              <a:ext uri="{FF2B5EF4-FFF2-40B4-BE49-F238E27FC236}">
                <a16:creationId xmlns:a16="http://schemas.microsoft.com/office/drawing/2014/main" id="{DC74E992-1979-8FBC-5C4A-23056E8BECC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5596" y="339553"/>
            <a:ext cx="2219596" cy="507117"/>
          </a:xfrm>
          <a:prstGeom prst="rect">
            <a:avLst/>
          </a:prstGeom>
          <a:noFill/>
          <a:ln cap="flat">
            <a:noFill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87B00"/>
        </a:solidFill>
        <a:effectLst/>
      </p:bgPr>
    </p:bg>
    <p:spTree>
      <p:nvGrpSpPr>
        <p:cNvPr id="1" name="Shape 2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5" name="Google Shape;295;p1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315936" y="2162715"/>
            <a:ext cx="13656129" cy="6643522"/>
          </a:xfrm>
          <a:prstGeom prst="rect">
            <a:avLst/>
          </a:prstGeom>
          <a:noFill/>
          <a:ln>
            <a:noFill/>
          </a:ln>
        </p:spPr>
      </p:pic>
      <p:sp>
        <p:nvSpPr>
          <p:cNvPr id="296" name="Google Shape;296;p18"/>
          <p:cNvSpPr txBox="1"/>
          <p:nvPr/>
        </p:nvSpPr>
        <p:spPr>
          <a:xfrm>
            <a:off x="4722126" y="914400"/>
            <a:ext cx="8843748" cy="12123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40003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627" b="0" i="0" u="none" strike="noStrike" cap="none" dirty="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3 - LE PROPORZIONI</a:t>
            </a:r>
            <a:endParaRPr dirty="0"/>
          </a:p>
        </p:txBody>
      </p:sp>
      <p:pic>
        <p:nvPicPr>
          <p:cNvPr id="2" name="Obraz 1">
            <a:extLst>
              <a:ext uri="{FF2B5EF4-FFF2-40B4-BE49-F238E27FC236}">
                <a16:creationId xmlns:a16="http://schemas.microsoft.com/office/drawing/2014/main" id="{E8E0175C-F71B-4380-6505-E1CDC22318C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5596" y="339553"/>
            <a:ext cx="2219596" cy="507117"/>
          </a:xfrm>
          <a:prstGeom prst="rect">
            <a:avLst/>
          </a:prstGeom>
          <a:noFill/>
          <a:ln cap="flat">
            <a:noFill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87B00"/>
        </a:solidFill>
        <a:effectLst/>
      </p:bgPr>
    </p:bg>
    <p:spTree>
      <p:nvGrpSpPr>
        <p:cNvPr id="1" name="Shape 3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1" name="Google Shape;301;p1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364365" y="2194434"/>
            <a:ext cx="13578320" cy="7063866"/>
          </a:xfrm>
          <a:prstGeom prst="rect">
            <a:avLst/>
          </a:prstGeom>
          <a:noFill/>
          <a:ln>
            <a:noFill/>
          </a:ln>
        </p:spPr>
      </p:pic>
      <p:sp>
        <p:nvSpPr>
          <p:cNvPr id="302" name="Google Shape;302;p19"/>
          <p:cNvSpPr txBox="1"/>
          <p:nvPr/>
        </p:nvSpPr>
        <p:spPr>
          <a:xfrm>
            <a:off x="5486400" y="914400"/>
            <a:ext cx="7315200" cy="12123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40003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627" b="0" i="0" u="none" strike="noStrike" cap="none" dirty="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4 - DASHBOARD</a:t>
            </a:r>
            <a:endParaRPr dirty="0"/>
          </a:p>
        </p:txBody>
      </p:sp>
      <p:pic>
        <p:nvPicPr>
          <p:cNvPr id="2" name="Obraz 1">
            <a:extLst>
              <a:ext uri="{FF2B5EF4-FFF2-40B4-BE49-F238E27FC236}">
                <a16:creationId xmlns:a16="http://schemas.microsoft.com/office/drawing/2014/main" id="{6578D69D-D899-B026-1DD6-B6E0022AF80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5596" y="339553"/>
            <a:ext cx="2219596" cy="507117"/>
          </a:xfrm>
          <a:prstGeom prst="rect">
            <a:avLst/>
          </a:prstGeom>
          <a:noFill/>
          <a:ln cap="flat"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87B00"/>
        </a:solidFill>
        <a:effectLst/>
      </p:bgPr>
    </p:bg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7" name="Google Shape;97;p2"/>
          <p:cNvPicPr preferRelativeResize="0"/>
          <p:nvPr/>
        </p:nvPicPr>
        <p:blipFill rotWithShape="1">
          <a:blip r:embed="rId3">
            <a:alphaModFix/>
          </a:blip>
          <a:srcRect l="21425" r="21425"/>
          <a:stretch/>
        </p:blipFill>
        <p:spPr>
          <a:xfrm>
            <a:off x="1028700" y="1028700"/>
            <a:ext cx="7089409" cy="8272752"/>
          </a:xfrm>
          <a:prstGeom prst="rect">
            <a:avLst/>
          </a:prstGeom>
          <a:noFill/>
          <a:ln>
            <a:noFill/>
          </a:ln>
        </p:spPr>
      </p:pic>
      <p:sp>
        <p:nvSpPr>
          <p:cNvPr id="98" name="Google Shape;98;p2"/>
          <p:cNvSpPr txBox="1"/>
          <p:nvPr/>
        </p:nvSpPr>
        <p:spPr>
          <a:xfrm>
            <a:off x="9144000" y="1126273"/>
            <a:ext cx="8403117" cy="10382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000" b="1" i="0" u="none" strike="noStrike" cap="non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PREMESSA</a:t>
            </a:r>
            <a:endParaRPr/>
          </a:p>
        </p:txBody>
      </p:sp>
      <p:sp>
        <p:nvSpPr>
          <p:cNvPr id="99" name="Google Shape;99;p2"/>
          <p:cNvSpPr txBox="1"/>
          <p:nvPr/>
        </p:nvSpPr>
        <p:spPr>
          <a:xfrm>
            <a:off x="9144000" y="6388952"/>
            <a:ext cx="7984017" cy="26479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just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 b="0" i="0" u="none" strike="noStrike" cap="none">
                <a:solidFill>
                  <a:srgbClr val="FFFFFF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Ogni video è diverso e unico a seconda di ciò che si vuole comunicare.</a:t>
            </a:r>
            <a:endParaRPr/>
          </a:p>
          <a:p>
            <a:pPr marL="0" marR="0" lvl="0" indent="0" algn="just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 b="0" i="0" u="none" strike="noStrike" cap="none">
                <a:solidFill>
                  <a:srgbClr val="FFFFFF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Possiamo infatti dividere i video in 3 categorie principali.</a:t>
            </a:r>
            <a:endParaRPr/>
          </a:p>
          <a:p>
            <a:pPr marL="0" marR="0" lvl="0" indent="0" algn="l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3000" b="0" i="0" u="none" strike="noStrike" cap="none">
              <a:solidFill>
                <a:srgbClr val="FFFFFF"/>
              </a:solidFill>
              <a:latin typeface="Montserrat Light"/>
              <a:ea typeface="Montserrat Light"/>
              <a:cs typeface="Montserrat Light"/>
              <a:sym typeface="Montserrat Light"/>
            </a:endParaRPr>
          </a:p>
        </p:txBody>
      </p:sp>
      <p:sp>
        <p:nvSpPr>
          <p:cNvPr id="100" name="Google Shape;100;p2"/>
          <p:cNvSpPr txBox="1"/>
          <p:nvPr/>
        </p:nvSpPr>
        <p:spPr>
          <a:xfrm>
            <a:off x="9144000" y="2833406"/>
            <a:ext cx="7933951" cy="39719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just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 b="1" i="0" u="none" strike="noStrike" cap="non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Il video è uno dei mezzi di comunicazione e divulgazione più diffusi al mondo e tramite canali di diffusione come computer, tv e smartphone raggiunge l’attenzione di ognuno di noi.</a:t>
            </a:r>
            <a:endParaRPr/>
          </a:p>
          <a:p>
            <a:pPr marL="0" marR="0" lvl="0" indent="0" algn="l" rtl="0">
              <a:lnSpc>
                <a:spcPct val="209966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3000" b="1" i="0" u="none" strike="noStrike" cap="none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3" name="Obraz 1">
            <a:extLst>
              <a:ext uri="{FF2B5EF4-FFF2-40B4-BE49-F238E27FC236}">
                <a16:creationId xmlns:a16="http://schemas.microsoft.com/office/drawing/2014/main" id="{A3B170A0-BD21-AF40-6B45-045CFCC7E15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5596" y="339553"/>
            <a:ext cx="2219596" cy="507117"/>
          </a:xfrm>
          <a:prstGeom prst="rect">
            <a:avLst/>
          </a:prstGeom>
          <a:noFill/>
          <a:ln cap="flat">
            <a:noFill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87B00"/>
        </a:solidFill>
        <a:effectLst/>
      </p:bgPr>
    </p:bg>
    <p:spTree>
      <p:nvGrpSpPr>
        <p:cNvPr id="1" name="Shape 3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" name="Google Shape;307;p2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38200" y="3102853"/>
            <a:ext cx="7845153" cy="4081294"/>
          </a:xfrm>
          <a:prstGeom prst="rect">
            <a:avLst/>
          </a:prstGeom>
          <a:noFill/>
          <a:ln>
            <a:noFill/>
          </a:ln>
        </p:spPr>
      </p:pic>
      <p:pic>
        <p:nvPicPr>
          <p:cNvPr id="308" name="Google Shape;308;p20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953500" y="3098034"/>
            <a:ext cx="8399231" cy="4086112"/>
          </a:xfrm>
          <a:prstGeom prst="rect">
            <a:avLst/>
          </a:prstGeom>
          <a:noFill/>
          <a:ln>
            <a:noFill/>
          </a:ln>
        </p:spPr>
      </p:pic>
      <p:sp>
        <p:nvSpPr>
          <p:cNvPr id="309" name="Google Shape;309;p20"/>
          <p:cNvSpPr txBox="1"/>
          <p:nvPr/>
        </p:nvSpPr>
        <p:spPr>
          <a:xfrm>
            <a:off x="6237028" y="914400"/>
            <a:ext cx="5813944" cy="12123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40003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627" b="0" i="0" u="none" strike="noStrike" cap="none" dirty="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5 - TIMELINE</a:t>
            </a:r>
            <a:endParaRPr dirty="0"/>
          </a:p>
        </p:txBody>
      </p:sp>
      <p:pic>
        <p:nvPicPr>
          <p:cNvPr id="2" name="Obraz 1">
            <a:extLst>
              <a:ext uri="{FF2B5EF4-FFF2-40B4-BE49-F238E27FC236}">
                <a16:creationId xmlns:a16="http://schemas.microsoft.com/office/drawing/2014/main" id="{35AA5BDA-453D-B4C8-DC4C-FC3A69619D5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95596" y="339553"/>
            <a:ext cx="2219596" cy="507117"/>
          </a:xfrm>
          <a:prstGeom prst="rect">
            <a:avLst/>
          </a:prstGeom>
          <a:noFill/>
          <a:ln cap="flat">
            <a:noFill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87B00"/>
        </a:solidFill>
        <a:effectLst/>
      </p:bgPr>
    </p:bg>
    <p:spTree>
      <p:nvGrpSpPr>
        <p:cNvPr id="1" name="Shape 3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4" name="Google Shape;314;p2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315936" y="2614778"/>
            <a:ext cx="13656129" cy="6643522"/>
          </a:xfrm>
          <a:prstGeom prst="rect">
            <a:avLst/>
          </a:prstGeom>
          <a:noFill/>
          <a:ln>
            <a:noFill/>
          </a:ln>
        </p:spPr>
      </p:pic>
      <p:sp>
        <p:nvSpPr>
          <p:cNvPr id="315" name="Google Shape;315;p21"/>
          <p:cNvSpPr txBox="1"/>
          <p:nvPr/>
        </p:nvSpPr>
        <p:spPr>
          <a:xfrm>
            <a:off x="5008801" y="914400"/>
            <a:ext cx="8270399" cy="9719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40003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627" b="0" i="0" u="none" strike="noStrike" cap="non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6 - RUOTA STRUMENTI </a:t>
            </a:r>
            <a:endParaRPr/>
          </a:p>
        </p:txBody>
      </p:sp>
      <p:pic>
        <p:nvPicPr>
          <p:cNvPr id="2" name="Obraz 1">
            <a:extLst>
              <a:ext uri="{FF2B5EF4-FFF2-40B4-BE49-F238E27FC236}">
                <a16:creationId xmlns:a16="http://schemas.microsoft.com/office/drawing/2014/main" id="{B6A9F7FF-F15D-75EB-3706-2C284BDFF86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5596" y="339553"/>
            <a:ext cx="2219596" cy="507117"/>
          </a:xfrm>
          <a:prstGeom prst="rect">
            <a:avLst/>
          </a:prstGeom>
          <a:noFill/>
          <a:ln cap="flat">
            <a:noFill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87B00"/>
        </a:solidFill>
        <a:effectLst/>
      </p:bgPr>
    </p:bg>
    <p:spTree>
      <p:nvGrpSpPr>
        <p:cNvPr id="1" name="Shape 3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0" name="Google Shape;320;p2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315936" y="2614778"/>
            <a:ext cx="13656129" cy="6643522"/>
          </a:xfrm>
          <a:prstGeom prst="rect">
            <a:avLst/>
          </a:prstGeom>
          <a:noFill/>
          <a:ln>
            <a:noFill/>
          </a:ln>
        </p:spPr>
      </p:pic>
      <p:sp>
        <p:nvSpPr>
          <p:cNvPr id="321" name="Google Shape;321;p22"/>
          <p:cNvSpPr txBox="1"/>
          <p:nvPr/>
        </p:nvSpPr>
        <p:spPr>
          <a:xfrm>
            <a:off x="6523631" y="914400"/>
            <a:ext cx="5240740" cy="12123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40003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627" b="0" i="0" u="none" strike="noStrike" cap="none" dirty="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7 - TESTO</a:t>
            </a:r>
            <a:endParaRPr dirty="0"/>
          </a:p>
        </p:txBody>
      </p:sp>
      <p:pic>
        <p:nvPicPr>
          <p:cNvPr id="2" name="Obraz 1">
            <a:extLst>
              <a:ext uri="{FF2B5EF4-FFF2-40B4-BE49-F238E27FC236}">
                <a16:creationId xmlns:a16="http://schemas.microsoft.com/office/drawing/2014/main" id="{2A05CF2F-1B32-F6A2-589F-DCB9AE00971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5596" y="339553"/>
            <a:ext cx="2219596" cy="507117"/>
          </a:xfrm>
          <a:prstGeom prst="rect">
            <a:avLst/>
          </a:prstGeom>
          <a:noFill/>
          <a:ln cap="flat">
            <a:noFill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87B00"/>
        </a:solidFill>
        <a:effectLst/>
      </p:bgPr>
    </p:bg>
    <p:spTree>
      <p:nvGrpSpPr>
        <p:cNvPr id="1" name="Shape 3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6" name="Google Shape;326;p2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28700" y="3211426"/>
            <a:ext cx="7942969" cy="3864147"/>
          </a:xfrm>
          <a:prstGeom prst="rect">
            <a:avLst/>
          </a:prstGeom>
          <a:noFill/>
          <a:ln>
            <a:noFill/>
          </a:ln>
        </p:spPr>
      </p:pic>
      <p:pic>
        <p:nvPicPr>
          <p:cNvPr id="327" name="Google Shape;327;p23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9371316" y="3211426"/>
            <a:ext cx="7942969" cy="3864147"/>
          </a:xfrm>
          <a:prstGeom prst="rect">
            <a:avLst/>
          </a:prstGeom>
          <a:noFill/>
          <a:ln>
            <a:noFill/>
          </a:ln>
        </p:spPr>
      </p:pic>
      <p:sp>
        <p:nvSpPr>
          <p:cNvPr id="328" name="Google Shape;328;p23"/>
          <p:cNvSpPr txBox="1"/>
          <p:nvPr/>
        </p:nvSpPr>
        <p:spPr>
          <a:xfrm>
            <a:off x="6974007" y="914400"/>
            <a:ext cx="4339988" cy="12123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40003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627" b="0" i="0" u="none" strike="noStrike" cap="none" dirty="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7.1 - TESTO</a:t>
            </a:r>
            <a:endParaRPr dirty="0"/>
          </a:p>
        </p:txBody>
      </p:sp>
      <p:pic>
        <p:nvPicPr>
          <p:cNvPr id="2" name="Obraz 1">
            <a:extLst>
              <a:ext uri="{FF2B5EF4-FFF2-40B4-BE49-F238E27FC236}">
                <a16:creationId xmlns:a16="http://schemas.microsoft.com/office/drawing/2014/main" id="{A497807C-5529-32DB-DE63-354DB4EB378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95596" y="339553"/>
            <a:ext cx="2219596" cy="507117"/>
          </a:xfrm>
          <a:prstGeom prst="rect">
            <a:avLst/>
          </a:prstGeom>
          <a:noFill/>
          <a:ln cap="flat">
            <a:noFill/>
          </a:ln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87B00"/>
        </a:solidFill>
        <a:effectLst/>
      </p:bgPr>
    </p:bg>
    <p:spTree>
      <p:nvGrpSpPr>
        <p:cNvPr id="1" name="Shape 3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3" name="Google Shape;333;p2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315936" y="2614778"/>
            <a:ext cx="13656129" cy="6643522"/>
          </a:xfrm>
          <a:prstGeom prst="rect">
            <a:avLst/>
          </a:prstGeom>
          <a:noFill/>
          <a:ln>
            <a:noFill/>
          </a:ln>
        </p:spPr>
      </p:pic>
      <p:sp>
        <p:nvSpPr>
          <p:cNvPr id="334" name="Google Shape;334;p24"/>
          <p:cNvSpPr txBox="1"/>
          <p:nvPr/>
        </p:nvSpPr>
        <p:spPr>
          <a:xfrm>
            <a:off x="5172501" y="914400"/>
            <a:ext cx="7942998" cy="12123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40003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627" b="0" i="0" u="none" strike="noStrike" cap="none" dirty="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8 - DISSOLVENZE</a:t>
            </a:r>
            <a:endParaRPr dirty="0"/>
          </a:p>
        </p:txBody>
      </p:sp>
      <p:pic>
        <p:nvPicPr>
          <p:cNvPr id="2" name="Obraz 1">
            <a:extLst>
              <a:ext uri="{FF2B5EF4-FFF2-40B4-BE49-F238E27FC236}">
                <a16:creationId xmlns:a16="http://schemas.microsoft.com/office/drawing/2014/main" id="{F7AFC26C-07B9-0BFD-67F6-0D059478100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5596" y="339553"/>
            <a:ext cx="2219596" cy="507117"/>
          </a:xfrm>
          <a:prstGeom prst="rect">
            <a:avLst/>
          </a:prstGeom>
          <a:noFill/>
          <a:ln cap="flat">
            <a:noFill/>
          </a:ln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87B00"/>
        </a:solidFill>
        <a:effectLst/>
      </p:bgPr>
    </p:bg>
    <p:spTree>
      <p:nvGrpSpPr>
        <p:cNvPr id="1" name="Shape 3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9" name="Google Shape;339;p2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33450" y="3169508"/>
            <a:ext cx="8115300" cy="3947984"/>
          </a:xfrm>
          <a:prstGeom prst="rect">
            <a:avLst/>
          </a:prstGeom>
          <a:noFill/>
          <a:ln>
            <a:noFill/>
          </a:ln>
        </p:spPr>
      </p:pic>
      <p:pic>
        <p:nvPicPr>
          <p:cNvPr id="340" name="Google Shape;340;p25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9322514" y="3169508"/>
            <a:ext cx="8115300" cy="3947984"/>
          </a:xfrm>
          <a:prstGeom prst="rect">
            <a:avLst/>
          </a:prstGeom>
          <a:noFill/>
          <a:ln>
            <a:noFill/>
          </a:ln>
        </p:spPr>
      </p:pic>
      <p:sp>
        <p:nvSpPr>
          <p:cNvPr id="341" name="Google Shape;341;p25"/>
          <p:cNvSpPr txBox="1"/>
          <p:nvPr/>
        </p:nvSpPr>
        <p:spPr>
          <a:xfrm>
            <a:off x="4230807" y="914400"/>
            <a:ext cx="9826388" cy="12123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40003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627" b="0" i="0" u="none" strike="noStrike" cap="none" dirty="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9 - COLOR CORRECTION</a:t>
            </a:r>
            <a:endParaRPr dirty="0"/>
          </a:p>
        </p:txBody>
      </p:sp>
      <p:pic>
        <p:nvPicPr>
          <p:cNvPr id="2" name="Obraz 1">
            <a:extLst>
              <a:ext uri="{FF2B5EF4-FFF2-40B4-BE49-F238E27FC236}">
                <a16:creationId xmlns:a16="http://schemas.microsoft.com/office/drawing/2014/main" id="{3FFA5F39-7F46-2A7C-75DF-4273B4F5E67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95596" y="339553"/>
            <a:ext cx="2219596" cy="507117"/>
          </a:xfrm>
          <a:prstGeom prst="rect">
            <a:avLst/>
          </a:prstGeom>
          <a:noFill/>
          <a:ln cap="flat">
            <a:noFill/>
          </a:ln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87B00"/>
        </a:solidFill>
        <a:effectLst/>
      </p:bgPr>
    </p:bg>
    <p:spTree>
      <p:nvGrpSpPr>
        <p:cNvPr id="1" name="Shape 3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6" name="Google Shape;346;p2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86843" y="3204288"/>
            <a:ext cx="7972318" cy="3878425"/>
          </a:xfrm>
          <a:prstGeom prst="rect">
            <a:avLst/>
          </a:prstGeom>
          <a:noFill/>
          <a:ln>
            <a:noFill/>
          </a:ln>
        </p:spPr>
      </p:pic>
      <p:pic>
        <p:nvPicPr>
          <p:cNvPr id="347" name="Google Shape;347;p26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9328839" y="3204288"/>
            <a:ext cx="7972318" cy="3878425"/>
          </a:xfrm>
          <a:prstGeom prst="rect">
            <a:avLst/>
          </a:prstGeom>
          <a:noFill/>
          <a:ln>
            <a:noFill/>
          </a:ln>
        </p:spPr>
      </p:pic>
      <p:sp>
        <p:nvSpPr>
          <p:cNvPr id="348" name="Google Shape;348;p26"/>
          <p:cNvSpPr txBox="1"/>
          <p:nvPr/>
        </p:nvSpPr>
        <p:spPr>
          <a:xfrm>
            <a:off x="6223380" y="914400"/>
            <a:ext cx="5841242" cy="12123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40003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627" b="0" i="0" u="none" strike="noStrike" cap="none" dirty="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10 - EFFETTI</a:t>
            </a:r>
            <a:endParaRPr dirty="0"/>
          </a:p>
        </p:txBody>
      </p:sp>
      <p:pic>
        <p:nvPicPr>
          <p:cNvPr id="2" name="Obraz 1">
            <a:extLst>
              <a:ext uri="{FF2B5EF4-FFF2-40B4-BE49-F238E27FC236}">
                <a16:creationId xmlns:a16="http://schemas.microsoft.com/office/drawing/2014/main" id="{35C8E302-5D84-4D18-E760-D267C95AB76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95596" y="339553"/>
            <a:ext cx="2219596" cy="507117"/>
          </a:xfrm>
          <a:prstGeom prst="rect">
            <a:avLst/>
          </a:prstGeom>
          <a:noFill/>
          <a:ln cap="flat">
            <a:noFill/>
          </a:ln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87B00"/>
        </a:solidFill>
        <a:effectLst/>
      </p:bgPr>
    </p:bg>
    <p:spTree>
      <p:nvGrpSpPr>
        <p:cNvPr id="1" name="Shape 3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3" name="Google Shape;353;p2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86843" y="3204288"/>
            <a:ext cx="7972318" cy="3878425"/>
          </a:xfrm>
          <a:prstGeom prst="rect">
            <a:avLst/>
          </a:prstGeom>
          <a:noFill/>
          <a:ln>
            <a:noFill/>
          </a:ln>
        </p:spPr>
      </p:pic>
      <p:pic>
        <p:nvPicPr>
          <p:cNvPr id="354" name="Google Shape;354;p27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9328839" y="3204288"/>
            <a:ext cx="7972318" cy="3878425"/>
          </a:xfrm>
          <a:prstGeom prst="rect">
            <a:avLst/>
          </a:prstGeom>
          <a:noFill/>
          <a:ln>
            <a:noFill/>
          </a:ln>
        </p:spPr>
      </p:pic>
      <p:sp>
        <p:nvSpPr>
          <p:cNvPr id="355" name="Google Shape;355;p27"/>
          <p:cNvSpPr txBox="1"/>
          <p:nvPr/>
        </p:nvSpPr>
        <p:spPr>
          <a:xfrm>
            <a:off x="6196085" y="914400"/>
            <a:ext cx="5895830" cy="12123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40003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627" b="0" i="0" u="none" strike="noStrike" cap="none" dirty="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10.1 - EFFETTI</a:t>
            </a:r>
            <a:endParaRPr dirty="0"/>
          </a:p>
        </p:txBody>
      </p:sp>
      <p:pic>
        <p:nvPicPr>
          <p:cNvPr id="2" name="Obraz 1">
            <a:extLst>
              <a:ext uri="{FF2B5EF4-FFF2-40B4-BE49-F238E27FC236}">
                <a16:creationId xmlns:a16="http://schemas.microsoft.com/office/drawing/2014/main" id="{1A30772D-E1EC-DD61-4A8D-7F619C4AD32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95596" y="339553"/>
            <a:ext cx="2219596" cy="507117"/>
          </a:xfrm>
          <a:prstGeom prst="rect">
            <a:avLst/>
          </a:prstGeom>
          <a:noFill/>
          <a:ln cap="flat">
            <a:noFill/>
          </a:ln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87B00"/>
        </a:solidFill>
        <a:effectLst/>
      </p:bgPr>
    </p:bg>
    <p:spTree>
      <p:nvGrpSpPr>
        <p:cNvPr id="1" name="Shape 3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0" name="Google Shape;360;p2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315936" y="2355995"/>
            <a:ext cx="13656129" cy="6643522"/>
          </a:xfrm>
          <a:prstGeom prst="rect">
            <a:avLst/>
          </a:prstGeom>
          <a:noFill/>
          <a:ln>
            <a:noFill/>
          </a:ln>
        </p:spPr>
      </p:pic>
      <p:sp>
        <p:nvSpPr>
          <p:cNvPr id="361" name="Google Shape;361;p28"/>
          <p:cNvSpPr txBox="1"/>
          <p:nvPr/>
        </p:nvSpPr>
        <p:spPr>
          <a:xfrm>
            <a:off x="6209731" y="914400"/>
            <a:ext cx="5868538" cy="12123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40003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627" b="0" i="0" u="none" strike="noStrike" cap="none" dirty="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10.2 - EFFETTI</a:t>
            </a:r>
            <a:endParaRPr dirty="0"/>
          </a:p>
        </p:txBody>
      </p:sp>
      <p:pic>
        <p:nvPicPr>
          <p:cNvPr id="2" name="Obraz 1">
            <a:extLst>
              <a:ext uri="{FF2B5EF4-FFF2-40B4-BE49-F238E27FC236}">
                <a16:creationId xmlns:a16="http://schemas.microsoft.com/office/drawing/2014/main" id="{E81A7A9C-37C7-A725-E994-833A146F92F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5596" y="339553"/>
            <a:ext cx="2219596" cy="507117"/>
          </a:xfrm>
          <a:prstGeom prst="rect">
            <a:avLst/>
          </a:prstGeom>
          <a:noFill/>
          <a:ln cap="flat">
            <a:noFill/>
          </a:ln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87B00"/>
        </a:solidFill>
        <a:effectLst/>
      </p:bgPr>
    </p:bg>
    <p:spTree>
      <p:nvGrpSpPr>
        <p:cNvPr id="1" name="Shape 3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6" name="Google Shape;366;p2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315936" y="2614778"/>
            <a:ext cx="13656129" cy="6643522"/>
          </a:xfrm>
          <a:prstGeom prst="rect">
            <a:avLst/>
          </a:prstGeom>
          <a:noFill/>
          <a:ln>
            <a:noFill/>
          </a:ln>
        </p:spPr>
      </p:pic>
      <p:sp>
        <p:nvSpPr>
          <p:cNvPr id="367" name="Google Shape;367;p29"/>
          <p:cNvSpPr txBox="1"/>
          <p:nvPr/>
        </p:nvSpPr>
        <p:spPr>
          <a:xfrm>
            <a:off x="6851176" y="914400"/>
            <a:ext cx="4585648" cy="12123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40003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627" b="0" i="0" u="none" strike="noStrike" cap="none" dirty="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11 - AUDIO</a:t>
            </a:r>
            <a:endParaRPr dirty="0"/>
          </a:p>
        </p:txBody>
      </p:sp>
      <p:pic>
        <p:nvPicPr>
          <p:cNvPr id="2" name="Obraz 1">
            <a:extLst>
              <a:ext uri="{FF2B5EF4-FFF2-40B4-BE49-F238E27FC236}">
                <a16:creationId xmlns:a16="http://schemas.microsoft.com/office/drawing/2014/main" id="{7FA3CBF0-E227-1B66-0445-52381CF94B3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5596" y="339553"/>
            <a:ext cx="2219596" cy="507117"/>
          </a:xfrm>
          <a:prstGeom prst="rect">
            <a:avLst/>
          </a:prstGeom>
          <a:noFill/>
          <a:ln cap="flat"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3989E"/>
        </a:solidFill>
        <a:effectLst/>
      </p:bgPr>
    </p:bg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3"/>
          <p:cNvSpPr/>
          <p:nvPr/>
        </p:nvSpPr>
        <p:spPr>
          <a:xfrm>
            <a:off x="218209" y="207818"/>
            <a:ext cx="17851582" cy="9871364"/>
          </a:xfrm>
          <a:prstGeom prst="rect">
            <a:avLst/>
          </a:prstGeom>
          <a:solidFill>
            <a:srgbClr val="D87B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6;p3"/>
          <p:cNvSpPr/>
          <p:nvPr/>
        </p:nvSpPr>
        <p:spPr>
          <a:xfrm>
            <a:off x="1028700" y="1325711"/>
            <a:ext cx="4966855" cy="3325091"/>
          </a:xfrm>
          <a:prstGeom prst="rect">
            <a:avLst/>
          </a:prstGeom>
          <a:solidFill>
            <a:srgbClr val="E2B80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7;p3"/>
          <p:cNvSpPr/>
          <p:nvPr/>
        </p:nvSpPr>
        <p:spPr>
          <a:xfrm>
            <a:off x="6660573" y="1325711"/>
            <a:ext cx="4966855" cy="3325091"/>
          </a:xfrm>
          <a:prstGeom prst="rect">
            <a:avLst/>
          </a:prstGeom>
          <a:solidFill>
            <a:srgbClr val="E2B80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;p3"/>
          <p:cNvSpPr/>
          <p:nvPr/>
        </p:nvSpPr>
        <p:spPr>
          <a:xfrm>
            <a:off x="12292445" y="1325711"/>
            <a:ext cx="4966855" cy="3325091"/>
          </a:xfrm>
          <a:prstGeom prst="rect">
            <a:avLst/>
          </a:prstGeom>
          <a:solidFill>
            <a:srgbClr val="E2B80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09" name="Google Shape;109;p3"/>
          <p:cNvPicPr preferRelativeResize="0"/>
          <p:nvPr/>
        </p:nvPicPr>
        <p:blipFill rotWithShape="1">
          <a:blip r:embed="rId3">
            <a:alphaModFix/>
          </a:blip>
          <a:srcRect t="625" b="625"/>
          <a:stretch/>
        </p:blipFill>
        <p:spPr>
          <a:xfrm>
            <a:off x="1195925" y="1498406"/>
            <a:ext cx="4628594" cy="2976669"/>
          </a:xfrm>
          <a:prstGeom prst="rect">
            <a:avLst/>
          </a:prstGeom>
          <a:noFill/>
          <a:ln>
            <a:noFill/>
          </a:ln>
        </p:spPr>
      </p:pic>
      <p:pic>
        <p:nvPicPr>
          <p:cNvPr id="110" name="Google Shape;110;p3"/>
          <p:cNvPicPr preferRelativeResize="0"/>
          <p:nvPr/>
        </p:nvPicPr>
        <p:blipFill rotWithShape="1">
          <a:blip r:embed="rId4">
            <a:alphaModFix/>
          </a:blip>
          <a:srcRect t="1767" b="1766"/>
          <a:stretch/>
        </p:blipFill>
        <p:spPr>
          <a:xfrm>
            <a:off x="6827797" y="1501439"/>
            <a:ext cx="4628594" cy="2976669"/>
          </a:xfrm>
          <a:prstGeom prst="rect">
            <a:avLst/>
          </a:prstGeom>
          <a:noFill/>
          <a:ln>
            <a:noFill/>
          </a:ln>
        </p:spPr>
      </p:pic>
      <p:pic>
        <p:nvPicPr>
          <p:cNvPr id="111" name="Google Shape;111;p3"/>
          <p:cNvPicPr preferRelativeResize="0"/>
          <p:nvPr/>
        </p:nvPicPr>
        <p:blipFill rotWithShape="1">
          <a:blip r:embed="rId5">
            <a:alphaModFix/>
          </a:blip>
          <a:srcRect t="1767" b="1766"/>
          <a:stretch/>
        </p:blipFill>
        <p:spPr>
          <a:xfrm>
            <a:off x="12485647" y="1501439"/>
            <a:ext cx="4628594" cy="2976669"/>
          </a:xfrm>
          <a:prstGeom prst="rect">
            <a:avLst/>
          </a:prstGeom>
          <a:noFill/>
          <a:ln>
            <a:noFill/>
          </a:ln>
        </p:spPr>
      </p:pic>
      <p:sp>
        <p:nvSpPr>
          <p:cNvPr id="112" name="Google Shape;112;p3"/>
          <p:cNvSpPr txBox="1"/>
          <p:nvPr/>
        </p:nvSpPr>
        <p:spPr>
          <a:xfrm>
            <a:off x="1258828" y="5121773"/>
            <a:ext cx="4506598" cy="5448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0" i="0" u="none" strike="noStrike" cap="non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REGISTRAZIONE</a:t>
            </a:r>
            <a:endParaRPr/>
          </a:p>
        </p:txBody>
      </p:sp>
      <p:sp>
        <p:nvSpPr>
          <p:cNvPr id="113" name="Google Shape;113;p3"/>
          <p:cNvSpPr txBox="1"/>
          <p:nvPr/>
        </p:nvSpPr>
        <p:spPr>
          <a:xfrm>
            <a:off x="1265193" y="5815211"/>
            <a:ext cx="4493869" cy="28517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just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300" b="0" i="0" u="none" strike="noStrike" cap="none">
                <a:solidFill>
                  <a:srgbClr val="FFFFFF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Una comune ripresa, molto spesso in verticale se realizzata da un utente di smartphone, che non comporta alcun tipo di post-produzione se non necessaria.</a:t>
            </a:r>
            <a:endParaRPr/>
          </a:p>
          <a:p>
            <a:pPr marL="0" marR="0" lvl="0" indent="0" algn="just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300" b="0" i="0" u="none" strike="noStrike" cap="none">
              <a:solidFill>
                <a:srgbClr val="FFFFFF"/>
              </a:solidFill>
              <a:latin typeface="Montserrat Light"/>
              <a:ea typeface="Montserrat Light"/>
              <a:cs typeface="Montserrat Light"/>
              <a:sym typeface="Montserrat Light"/>
            </a:endParaRPr>
          </a:p>
        </p:txBody>
      </p:sp>
      <p:sp>
        <p:nvSpPr>
          <p:cNvPr id="114" name="Google Shape;114;p3"/>
          <p:cNvSpPr txBox="1"/>
          <p:nvPr/>
        </p:nvSpPr>
        <p:spPr>
          <a:xfrm>
            <a:off x="6888795" y="5121773"/>
            <a:ext cx="4506598" cy="5448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0" i="0" u="none" strike="noStrike" cap="non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REPORTAGE</a:t>
            </a:r>
            <a:endParaRPr/>
          </a:p>
        </p:txBody>
      </p:sp>
      <p:sp>
        <p:nvSpPr>
          <p:cNvPr id="115" name="Google Shape;115;p3"/>
          <p:cNvSpPr txBox="1"/>
          <p:nvPr/>
        </p:nvSpPr>
        <p:spPr>
          <a:xfrm>
            <a:off x="6895160" y="5815211"/>
            <a:ext cx="4493869" cy="28848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just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300" b="0" i="0" u="none" strike="noStrike" cap="none">
                <a:solidFill>
                  <a:srgbClr val="FFFFFF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Come un documentario, un reportage non è altro che una raccolta di immagini che ha lo scopo di documentare un avvenimento o raccontare una storia tramite testimonianze.</a:t>
            </a:r>
            <a:endParaRPr/>
          </a:p>
          <a:p>
            <a:pPr marL="0" marR="0" lvl="0" indent="0" algn="just" rtl="0">
              <a:lnSpc>
                <a:spcPct val="15213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300" b="0" i="0" u="none" strike="noStrike" cap="none">
              <a:solidFill>
                <a:srgbClr val="FFFFFF"/>
              </a:solidFill>
              <a:latin typeface="Montserrat Light"/>
              <a:ea typeface="Montserrat Light"/>
              <a:cs typeface="Montserrat Light"/>
              <a:sym typeface="Montserrat Light"/>
            </a:endParaRPr>
          </a:p>
        </p:txBody>
      </p:sp>
      <p:sp>
        <p:nvSpPr>
          <p:cNvPr id="116" name="Google Shape;116;p3"/>
          <p:cNvSpPr txBox="1"/>
          <p:nvPr/>
        </p:nvSpPr>
        <p:spPr>
          <a:xfrm>
            <a:off x="12546645" y="5121773"/>
            <a:ext cx="4506598" cy="5448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0" i="0" u="none" strike="noStrike" cap="non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CORTO</a:t>
            </a:r>
            <a:endParaRPr/>
          </a:p>
        </p:txBody>
      </p:sp>
      <p:sp>
        <p:nvSpPr>
          <p:cNvPr id="117" name="Google Shape;117;p3"/>
          <p:cNvSpPr txBox="1"/>
          <p:nvPr/>
        </p:nvSpPr>
        <p:spPr>
          <a:xfrm>
            <a:off x="12553010" y="5824736"/>
            <a:ext cx="4493869" cy="219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just" rtl="0">
              <a:lnSpc>
                <a:spcPct val="14001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99" b="0" i="0" u="none" strike="noStrike" cap="none">
                <a:solidFill>
                  <a:srgbClr val="FFFFFF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Il corto è una tipologia di video in cui la grammatica vsiva e la scrittura sono fondamentali per la sua realizzazione.</a:t>
            </a:r>
            <a:endParaRPr/>
          </a:p>
        </p:txBody>
      </p:sp>
      <p:pic>
        <p:nvPicPr>
          <p:cNvPr id="2" name="Obraz 1">
            <a:extLst>
              <a:ext uri="{FF2B5EF4-FFF2-40B4-BE49-F238E27FC236}">
                <a16:creationId xmlns:a16="http://schemas.microsoft.com/office/drawing/2014/main" id="{2517814A-C48A-0D96-56A0-C22B88D8911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95596" y="339553"/>
            <a:ext cx="2219596" cy="507117"/>
          </a:xfrm>
          <a:prstGeom prst="rect">
            <a:avLst/>
          </a:prstGeom>
          <a:noFill/>
          <a:ln cap="flat">
            <a:noFill/>
          </a:ln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87B00"/>
        </a:solidFill>
        <a:effectLst/>
      </p:bgPr>
    </p:bg>
    <p:spTree>
      <p:nvGrpSpPr>
        <p:cNvPr id="1" name="Shape 3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2" name="Google Shape;372;p3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23812" y="3167296"/>
            <a:ext cx="8115300" cy="3947984"/>
          </a:xfrm>
          <a:prstGeom prst="rect">
            <a:avLst/>
          </a:prstGeom>
          <a:noFill/>
          <a:ln>
            <a:noFill/>
          </a:ln>
        </p:spPr>
      </p:pic>
      <p:pic>
        <p:nvPicPr>
          <p:cNvPr id="373" name="Google Shape;373;p30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9339792" y="3167296"/>
            <a:ext cx="8124396" cy="3952409"/>
          </a:xfrm>
          <a:prstGeom prst="rect">
            <a:avLst/>
          </a:prstGeom>
          <a:noFill/>
          <a:ln>
            <a:noFill/>
          </a:ln>
        </p:spPr>
      </p:pic>
      <p:sp>
        <p:nvSpPr>
          <p:cNvPr id="374" name="Google Shape;374;p30"/>
          <p:cNvSpPr txBox="1"/>
          <p:nvPr/>
        </p:nvSpPr>
        <p:spPr>
          <a:xfrm>
            <a:off x="5336275" y="914400"/>
            <a:ext cx="7615450" cy="12123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40003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627" b="0" i="0" u="none" strike="noStrike" cap="none" dirty="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12 - MUSICA FREE</a:t>
            </a:r>
            <a:endParaRPr dirty="0"/>
          </a:p>
        </p:txBody>
      </p:sp>
      <p:pic>
        <p:nvPicPr>
          <p:cNvPr id="2" name="Obraz 1">
            <a:extLst>
              <a:ext uri="{FF2B5EF4-FFF2-40B4-BE49-F238E27FC236}">
                <a16:creationId xmlns:a16="http://schemas.microsoft.com/office/drawing/2014/main" id="{A56CDFBC-8645-861B-21B5-C4CDBE3980C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95596" y="339553"/>
            <a:ext cx="2219596" cy="507117"/>
          </a:xfrm>
          <a:prstGeom prst="rect">
            <a:avLst/>
          </a:prstGeom>
          <a:noFill/>
          <a:ln cap="flat">
            <a:noFill/>
          </a:ln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87B00"/>
        </a:solidFill>
        <a:effectLst/>
      </p:bgPr>
    </p:bg>
    <p:spTree>
      <p:nvGrpSpPr>
        <p:cNvPr id="1" name="Shape 3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9" name="Google Shape;379;p3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315936" y="2614778"/>
            <a:ext cx="13656129" cy="6643522"/>
          </a:xfrm>
          <a:prstGeom prst="rect">
            <a:avLst/>
          </a:prstGeom>
          <a:noFill/>
          <a:ln>
            <a:noFill/>
          </a:ln>
        </p:spPr>
      </p:pic>
      <p:sp>
        <p:nvSpPr>
          <p:cNvPr id="380" name="Google Shape;380;p31"/>
          <p:cNvSpPr txBox="1"/>
          <p:nvPr/>
        </p:nvSpPr>
        <p:spPr>
          <a:xfrm>
            <a:off x="5240740" y="914400"/>
            <a:ext cx="7806520" cy="12123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40003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627" b="0" i="0" u="none" strike="noStrike" cap="none" dirty="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12.1 - MUSICA FREE</a:t>
            </a:r>
            <a:endParaRPr dirty="0"/>
          </a:p>
        </p:txBody>
      </p:sp>
      <p:pic>
        <p:nvPicPr>
          <p:cNvPr id="2" name="Obraz 1">
            <a:extLst>
              <a:ext uri="{FF2B5EF4-FFF2-40B4-BE49-F238E27FC236}">
                <a16:creationId xmlns:a16="http://schemas.microsoft.com/office/drawing/2014/main" id="{C8F7FCC4-9086-E291-9B88-52A55F8F829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5596" y="339553"/>
            <a:ext cx="2219596" cy="507117"/>
          </a:xfrm>
          <a:prstGeom prst="rect">
            <a:avLst/>
          </a:prstGeom>
          <a:noFill/>
          <a:ln cap="flat">
            <a:noFill/>
          </a:ln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87B00"/>
        </a:solidFill>
        <a:effectLst/>
      </p:bgPr>
    </p:bg>
    <p:spTree>
      <p:nvGrpSpPr>
        <p:cNvPr id="1" name="Shape 3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1" name="Google Shape;391;p3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28700" y="3228539"/>
            <a:ext cx="7872616" cy="3829921"/>
          </a:xfrm>
          <a:prstGeom prst="rect">
            <a:avLst/>
          </a:prstGeom>
          <a:noFill/>
          <a:ln>
            <a:noFill/>
          </a:ln>
        </p:spPr>
      </p:pic>
      <p:pic>
        <p:nvPicPr>
          <p:cNvPr id="392" name="Google Shape;392;p33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9386684" y="3228539"/>
            <a:ext cx="7872616" cy="3829921"/>
          </a:xfrm>
          <a:prstGeom prst="rect">
            <a:avLst/>
          </a:prstGeom>
          <a:noFill/>
          <a:ln>
            <a:noFill/>
          </a:ln>
        </p:spPr>
      </p:pic>
      <p:sp>
        <p:nvSpPr>
          <p:cNvPr id="393" name="Google Shape;393;p33"/>
          <p:cNvSpPr txBox="1"/>
          <p:nvPr/>
        </p:nvSpPr>
        <p:spPr>
          <a:xfrm>
            <a:off x="6032310" y="914400"/>
            <a:ext cx="6223380" cy="12123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40003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627" b="0" i="0" u="none" strike="noStrike" cap="none" dirty="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13 - VOICEOVER</a:t>
            </a:r>
            <a:endParaRPr dirty="0"/>
          </a:p>
        </p:txBody>
      </p:sp>
      <p:pic>
        <p:nvPicPr>
          <p:cNvPr id="2" name="Obraz 1">
            <a:extLst>
              <a:ext uri="{FF2B5EF4-FFF2-40B4-BE49-F238E27FC236}">
                <a16:creationId xmlns:a16="http://schemas.microsoft.com/office/drawing/2014/main" id="{D80DAD8D-7B12-882A-97C0-D2D416DA5BA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95596" y="339553"/>
            <a:ext cx="2219596" cy="507117"/>
          </a:xfrm>
          <a:prstGeom prst="rect">
            <a:avLst/>
          </a:prstGeom>
          <a:noFill/>
          <a:ln cap="flat">
            <a:noFill/>
          </a:ln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87B00"/>
        </a:solidFill>
        <a:effectLst/>
      </p:bgPr>
    </p:bg>
    <p:spTree>
      <p:nvGrpSpPr>
        <p:cNvPr id="1" name="Shape 3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8" name="Google Shape;398;p3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28700" y="2983233"/>
            <a:ext cx="8881099" cy="4320534"/>
          </a:xfrm>
          <a:prstGeom prst="rect">
            <a:avLst/>
          </a:prstGeom>
          <a:noFill/>
          <a:ln>
            <a:noFill/>
          </a:ln>
        </p:spPr>
      </p:pic>
      <p:pic>
        <p:nvPicPr>
          <p:cNvPr id="399" name="Google Shape;399;p34"/>
          <p:cNvPicPr preferRelativeResize="0"/>
          <p:nvPr/>
        </p:nvPicPr>
        <p:blipFill rotWithShape="1">
          <a:blip r:embed="rId4">
            <a:alphaModFix/>
          </a:blip>
          <a:srcRect r="42431"/>
          <a:stretch/>
        </p:blipFill>
        <p:spPr>
          <a:xfrm>
            <a:off x="10891001" y="2452670"/>
            <a:ext cx="6368299" cy="5381659"/>
          </a:xfrm>
          <a:prstGeom prst="rect">
            <a:avLst/>
          </a:prstGeom>
          <a:noFill/>
          <a:ln>
            <a:noFill/>
          </a:ln>
        </p:spPr>
      </p:pic>
      <p:sp>
        <p:nvSpPr>
          <p:cNvPr id="400" name="Google Shape;400;p34"/>
          <p:cNvSpPr txBox="1"/>
          <p:nvPr/>
        </p:nvSpPr>
        <p:spPr>
          <a:xfrm>
            <a:off x="6359857" y="914400"/>
            <a:ext cx="5568286" cy="12123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40003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627" b="0" i="0" u="none" strike="noStrike" cap="none" dirty="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14 - EXPORT</a:t>
            </a:r>
            <a:endParaRPr dirty="0"/>
          </a:p>
        </p:txBody>
      </p:sp>
      <p:pic>
        <p:nvPicPr>
          <p:cNvPr id="2" name="Obraz 1">
            <a:extLst>
              <a:ext uri="{FF2B5EF4-FFF2-40B4-BE49-F238E27FC236}">
                <a16:creationId xmlns:a16="http://schemas.microsoft.com/office/drawing/2014/main" id="{7F5FE776-1955-421E-0B30-D181D10B798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95596" y="339553"/>
            <a:ext cx="2219596" cy="507117"/>
          </a:xfrm>
          <a:prstGeom prst="rect">
            <a:avLst/>
          </a:prstGeom>
          <a:noFill/>
          <a:ln cap="flat">
            <a:noFill/>
          </a:ln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3989E"/>
        </a:solidFill>
        <a:effectLst/>
      </p:bgPr>
    </p:bg>
    <p:spTree>
      <p:nvGrpSpPr>
        <p:cNvPr id="1" name="Shape 4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5" name="Google Shape;405;p35"/>
          <p:cNvSpPr/>
          <p:nvPr/>
        </p:nvSpPr>
        <p:spPr>
          <a:xfrm>
            <a:off x="218209" y="207818"/>
            <a:ext cx="17851582" cy="9871364"/>
          </a:xfrm>
          <a:prstGeom prst="rect">
            <a:avLst/>
          </a:prstGeom>
          <a:solidFill>
            <a:srgbClr val="D87B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06" name="Google Shape;406;p35"/>
          <p:cNvGrpSpPr/>
          <p:nvPr/>
        </p:nvGrpSpPr>
        <p:grpSpPr>
          <a:xfrm>
            <a:off x="1156609" y="3110602"/>
            <a:ext cx="6636578" cy="4065796"/>
            <a:chOff x="0" y="0"/>
            <a:chExt cx="8848771" cy="5421061"/>
          </a:xfrm>
        </p:grpSpPr>
        <p:pic>
          <p:nvPicPr>
            <p:cNvPr id="407" name="Google Shape;407;p35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2601823" y="0"/>
              <a:ext cx="3645124" cy="3645124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408" name="Google Shape;408;p35"/>
            <p:cNvSpPr txBox="1"/>
            <p:nvPr/>
          </p:nvSpPr>
          <p:spPr>
            <a:xfrm>
              <a:off x="0" y="3957788"/>
              <a:ext cx="8848771" cy="82556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marL="0" marR="0" lvl="0" indent="0" algn="ctr" rtl="0">
                <a:lnSpc>
                  <a:spcPct val="131008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3828" b="0" i="0" u="none" strike="noStrike" cap="none">
                  <a:solidFill>
                    <a:srgbClr val="FFFFFF"/>
                  </a:solidFill>
                  <a:latin typeface="Montserrat"/>
                  <a:ea typeface="Montserrat"/>
                  <a:cs typeface="Montserrat"/>
                  <a:sym typeface="Montserrat"/>
                </a:rPr>
                <a:t>ESERCIZIO #2</a:t>
              </a:r>
              <a:endParaRPr/>
            </a:p>
          </p:txBody>
        </p:sp>
        <p:sp>
          <p:nvSpPr>
            <p:cNvPr id="409" name="Google Shape;409;p35"/>
            <p:cNvSpPr txBox="1"/>
            <p:nvPr/>
          </p:nvSpPr>
          <p:spPr>
            <a:xfrm>
              <a:off x="0" y="4958628"/>
              <a:ext cx="8823777" cy="46243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marL="0" marR="0" lvl="0" indent="0" algn="ctr" rtl="0">
                <a:lnSpc>
                  <a:spcPct val="162388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id="410" name="Google Shape;410;p35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662906" y="3366933"/>
            <a:ext cx="1623984" cy="2067572"/>
          </a:xfrm>
          <a:prstGeom prst="rect">
            <a:avLst/>
          </a:prstGeom>
          <a:noFill/>
          <a:ln>
            <a:noFill/>
          </a:ln>
        </p:spPr>
      </p:pic>
      <p:sp>
        <p:nvSpPr>
          <p:cNvPr id="411" name="Google Shape;411;p35"/>
          <p:cNvSpPr txBox="1"/>
          <p:nvPr/>
        </p:nvSpPr>
        <p:spPr>
          <a:xfrm>
            <a:off x="7793187" y="3995048"/>
            <a:ext cx="9338204" cy="39703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just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 b="0" i="0" u="none" strike="noStrike" cap="none" dirty="0" err="1">
                <a:solidFill>
                  <a:srgbClr val="FFFFFF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Questo</a:t>
            </a:r>
            <a:r>
              <a:rPr lang="en-US" sz="3000" b="0" i="0" u="none" strike="noStrike" cap="none" dirty="0">
                <a:solidFill>
                  <a:srgbClr val="FFFFFF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 </a:t>
            </a:r>
            <a:r>
              <a:rPr lang="en-US" sz="3000" b="0" i="0" u="none" strike="noStrike" cap="none" dirty="0" err="1">
                <a:solidFill>
                  <a:srgbClr val="FFFFFF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esercizio</a:t>
            </a:r>
            <a:r>
              <a:rPr lang="en-US" sz="3000" b="0" i="0" u="none" strike="noStrike" cap="none" dirty="0">
                <a:solidFill>
                  <a:srgbClr val="FFFFFF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 </a:t>
            </a:r>
            <a:r>
              <a:rPr lang="en-US" sz="3000" b="0" i="0" u="none" strike="noStrike" cap="none" dirty="0" err="1">
                <a:solidFill>
                  <a:srgbClr val="FFFFFF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mira</a:t>
            </a:r>
            <a:r>
              <a:rPr lang="en-US" sz="3000" b="0" i="0" u="none" strike="noStrike" cap="none" dirty="0">
                <a:solidFill>
                  <a:srgbClr val="FFFFFF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 a </a:t>
            </a:r>
            <a:r>
              <a:rPr lang="en-US" sz="3000" b="0" i="0" u="none" strike="noStrike" cap="none" dirty="0" err="1">
                <a:solidFill>
                  <a:srgbClr val="FFFFFF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mettere</a:t>
            </a:r>
            <a:r>
              <a:rPr lang="en-US" sz="3000" b="0" i="0" u="none" strike="noStrike" cap="none" dirty="0">
                <a:solidFill>
                  <a:srgbClr val="FFFFFF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 in </a:t>
            </a:r>
            <a:r>
              <a:rPr lang="en-US" sz="3000" b="0" i="0" u="none" strike="noStrike" cap="none" dirty="0" err="1">
                <a:solidFill>
                  <a:srgbClr val="FFFFFF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pratica</a:t>
            </a:r>
            <a:r>
              <a:rPr lang="en-US" sz="3000" b="0" i="0" u="none" strike="noStrike" cap="none" dirty="0">
                <a:solidFill>
                  <a:srgbClr val="FFFFFF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 il </a:t>
            </a:r>
            <a:r>
              <a:rPr lang="en-US" sz="3000" b="0" i="0" u="none" strike="noStrike" cap="none" dirty="0" err="1">
                <a:solidFill>
                  <a:srgbClr val="FFFFFF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contenuto</a:t>
            </a:r>
            <a:r>
              <a:rPr lang="en-US" sz="3000" b="0" i="0" u="none" strike="noStrike" cap="none" dirty="0">
                <a:solidFill>
                  <a:srgbClr val="FFFFFF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 di </a:t>
            </a:r>
            <a:r>
              <a:rPr lang="en-US" sz="3000" b="0" i="0" u="none" strike="noStrike" cap="none" dirty="0" err="1">
                <a:solidFill>
                  <a:srgbClr val="FFFFFF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questo</a:t>
            </a:r>
            <a:r>
              <a:rPr lang="en-US" sz="3000" b="0" i="0" u="none" strike="noStrike" cap="none" dirty="0">
                <a:solidFill>
                  <a:srgbClr val="FFFFFF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 modulo!</a:t>
            </a:r>
            <a:endParaRPr dirty="0"/>
          </a:p>
          <a:p>
            <a:pPr marL="0" marR="0" lvl="0" indent="0" algn="just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3000" b="0" i="0" u="none" strike="noStrike" cap="none" dirty="0">
              <a:solidFill>
                <a:srgbClr val="FFFFFF"/>
              </a:solidFill>
              <a:latin typeface="Montserrat Light"/>
              <a:ea typeface="Montserrat Light"/>
              <a:cs typeface="Montserrat Light"/>
              <a:sym typeface="Montserrat Light"/>
            </a:endParaRPr>
          </a:p>
          <a:p>
            <a:pPr marL="0" marR="0" lvl="0" indent="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 dirty="0" err="1">
                <a:solidFill>
                  <a:srgbClr val="FFFFFF"/>
                </a:solidFill>
                <a:latin typeface="Montserrat Light"/>
                <a:sym typeface="Arimo"/>
              </a:rPr>
              <a:t>Raccontate</a:t>
            </a:r>
            <a:r>
              <a:rPr lang="en-US" sz="3000" dirty="0">
                <a:solidFill>
                  <a:srgbClr val="FFFFFF"/>
                </a:solidFill>
                <a:latin typeface="Montserrat Light"/>
                <a:sym typeface="Arimo"/>
              </a:rPr>
              <a:t> </a:t>
            </a:r>
            <a:r>
              <a:rPr lang="en-US" sz="3000" dirty="0" err="1">
                <a:solidFill>
                  <a:srgbClr val="FFFFFF"/>
                </a:solidFill>
                <a:latin typeface="Montserrat Light"/>
                <a:sym typeface="Arimo"/>
              </a:rPr>
              <a:t>una</a:t>
            </a:r>
            <a:r>
              <a:rPr lang="en-US" sz="3000" dirty="0">
                <a:solidFill>
                  <a:srgbClr val="FFFFFF"/>
                </a:solidFill>
                <a:latin typeface="Montserrat Light"/>
                <a:sym typeface="Arimo"/>
              </a:rPr>
              <a:t> </a:t>
            </a:r>
            <a:r>
              <a:rPr lang="en-US" sz="3000" dirty="0" err="1">
                <a:solidFill>
                  <a:srgbClr val="FFFFFF"/>
                </a:solidFill>
                <a:latin typeface="Montserrat Light"/>
                <a:sym typeface="Arimo"/>
              </a:rPr>
              <a:t>storia</a:t>
            </a:r>
            <a:r>
              <a:rPr lang="en-US" sz="3000" dirty="0">
                <a:solidFill>
                  <a:srgbClr val="FFFFFF"/>
                </a:solidFill>
                <a:latin typeface="Montserrat Light"/>
                <a:sym typeface="Arimo"/>
              </a:rPr>
              <a:t> </a:t>
            </a:r>
            <a:r>
              <a:rPr lang="en-US" sz="3000" dirty="0" err="1">
                <a:solidFill>
                  <a:srgbClr val="FFFFFF"/>
                </a:solidFill>
                <a:latin typeface="Montserrat Light"/>
                <a:sym typeface="Arimo"/>
              </a:rPr>
              <a:t>tramite</a:t>
            </a:r>
            <a:r>
              <a:rPr lang="en-US" sz="3000" dirty="0">
                <a:solidFill>
                  <a:srgbClr val="FFFFFF"/>
                </a:solidFill>
                <a:latin typeface="Montserrat Light"/>
                <a:sym typeface="Arimo"/>
              </a:rPr>
              <a:t> un </a:t>
            </a:r>
            <a:r>
              <a:rPr lang="en-US" sz="3000" dirty="0" err="1">
                <a:solidFill>
                  <a:srgbClr val="FFFFFF"/>
                </a:solidFill>
                <a:latin typeface="Montserrat Light"/>
                <a:sym typeface="Arimo"/>
              </a:rPr>
              <a:t>montaggio</a:t>
            </a:r>
            <a:r>
              <a:rPr lang="en-US" sz="3000" dirty="0">
                <a:solidFill>
                  <a:srgbClr val="FFFFFF"/>
                </a:solidFill>
                <a:latin typeface="Montserrat Light"/>
                <a:sym typeface="Arimo"/>
              </a:rPr>
              <a:t> </a:t>
            </a:r>
            <a:r>
              <a:rPr lang="en-US" sz="3000" dirty="0" err="1">
                <a:solidFill>
                  <a:srgbClr val="FFFFFF"/>
                </a:solidFill>
                <a:latin typeface="Montserrat Light"/>
                <a:sym typeface="Arimo"/>
              </a:rPr>
              <a:t>utilizzando</a:t>
            </a:r>
            <a:r>
              <a:rPr lang="en-US" sz="3000" dirty="0">
                <a:solidFill>
                  <a:srgbClr val="FFFFFF"/>
                </a:solidFill>
                <a:latin typeface="Montserrat Light"/>
                <a:sym typeface="Arimo"/>
              </a:rPr>
              <a:t> le </a:t>
            </a:r>
            <a:r>
              <a:rPr lang="en-US" sz="3000" dirty="0" err="1">
                <a:solidFill>
                  <a:srgbClr val="FFFFFF"/>
                </a:solidFill>
                <a:latin typeface="Montserrat Light"/>
                <a:sym typeface="Arimo"/>
              </a:rPr>
              <a:t>immagini</a:t>
            </a:r>
            <a:r>
              <a:rPr lang="en-US" sz="3000" dirty="0">
                <a:solidFill>
                  <a:srgbClr val="FFFFFF"/>
                </a:solidFill>
                <a:latin typeface="Montserrat Light"/>
                <a:sym typeface="Arimo"/>
              </a:rPr>
              <a:t> </a:t>
            </a:r>
            <a:r>
              <a:rPr lang="en-US" sz="3000" dirty="0" err="1">
                <a:solidFill>
                  <a:srgbClr val="FFFFFF"/>
                </a:solidFill>
                <a:latin typeface="Montserrat Light"/>
                <a:sym typeface="Arimo"/>
              </a:rPr>
              <a:t>fornite</a:t>
            </a:r>
            <a:r>
              <a:rPr lang="en-US" sz="3000" dirty="0">
                <a:solidFill>
                  <a:srgbClr val="FFFFFF"/>
                </a:solidFill>
                <a:latin typeface="Montserrat Light"/>
                <a:sym typeface="Arimo"/>
              </a:rPr>
              <a:t>.</a:t>
            </a:r>
            <a:endParaRPr sz="3000" dirty="0">
              <a:solidFill>
                <a:srgbClr val="FFFFFF"/>
              </a:solidFill>
              <a:latin typeface="Montserrat Light"/>
            </a:endParaRPr>
          </a:p>
          <a:p>
            <a:pPr marL="0" marR="0" lvl="0" indent="0" algn="just" rtl="0">
              <a:lnSpc>
                <a:spcPct val="35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200" b="0" i="0" u="none" strike="noStrike" cap="none" dirty="0">
              <a:solidFill>
                <a:srgbClr val="FFFFFF"/>
              </a:solidFill>
              <a:latin typeface="Arimo"/>
              <a:ea typeface="Arimo"/>
              <a:cs typeface="Arimo"/>
              <a:sym typeface="Arimo"/>
            </a:endParaRPr>
          </a:p>
        </p:txBody>
      </p:sp>
      <p:pic>
        <p:nvPicPr>
          <p:cNvPr id="2" name="Obraz 1">
            <a:extLst>
              <a:ext uri="{FF2B5EF4-FFF2-40B4-BE49-F238E27FC236}">
                <a16:creationId xmlns:a16="http://schemas.microsoft.com/office/drawing/2014/main" id="{03AEBAD4-809B-8F0F-B1A2-738554F57B8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95596" y="339553"/>
            <a:ext cx="2219596" cy="507117"/>
          </a:xfrm>
          <a:prstGeom prst="rect">
            <a:avLst/>
          </a:prstGeom>
          <a:noFill/>
          <a:ln cap="flat">
            <a:noFill/>
          </a:ln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070C0"/>
            </a:gs>
            <a:gs pos="100000">
              <a:srgbClr val="B5D2EC"/>
            </a:gs>
          </a:gsLst>
          <a:lin ang="162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2">
            <a:extLst>
              <a:ext uri="{FF2B5EF4-FFF2-40B4-BE49-F238E27FC236}">
                <a16:creationId xmlns:a16="http://schemas.microsoft.com/office/drawing/2014/main" id="{2239E0CE-4152-7A10-10F1-EA6DF89A3A2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75002" y="2693123"/>
            <a:ext cx="5770389" cy="1318382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3" name="Obraz 3">
            <a:extLst>
              <a:ext uri="{FF2B5EF4-FFF2-40B4-BE49-F238E27FC236}">
                <a16:creationId xmlns:a16="http://schemas.microsoft.com/office/drawing/2014/main" id="{8293834F-2FF0-FE4B-0EF4-22803926B70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74373" y="2680586"/>
            <a:ext cx="5014911" cy="1432472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4" name="Prostokąt 5">
            <a:extLst>
              <a:ext uri="{FF2B5EF4-FFF2-40B4-BE49-F238E27FC236}">
                <a16:creationId xmlns:a16="http://schemas.microsoft.com/office/drawing/2014/main" id="{B9F21586-8B31-F54A-D0FE-CCEBFC49BC5F}"/>
              </a:ext>
            </a:extLst>
          </p:cNvPr>
          <p:cNvSpPr/>
          <p:nvPr/>
        </p:nvSpPr>
        <p:spPr>
          <a:xfrm>
            <a:off x="0" y="5915024"/>
            <a:ext cx="18288000" cy="1555751"/>
          </a:xfrm>
          <a:prstGeom prst="rect">
            <a:avLst/>
          </a:prstGeom>
          <a:solidFill>
            <a:srgbClr val="FFFFFF"/>
          </a:solidFill>
          <a:ln cap="flat">
            <a:noFill/>
            <a:prstDash val="solid"/>
          </a:ln>
        </p:spPr>
        <p:txBody>
          <a:bodyPr vert="horz" wrap="square" lIns="102870" tIns="51435" rIns="102870" bIns="51435" anchor="ctr" anchorCtr="1" compatLnSpc="1">
            <a:noAutofit/>
          </a:bodyPr>
          <a:lstStyle/>
          <a:p>
            <a:pPr algn="ctr" defTabSz="1028700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pl-PL" sz="2025">
              <a:solidFill>
                <a:srgbClr val="FFFFFF"/>
              </a:solidFill>
              <a:latin typeface="Calibri"/>
            </a:endParaRPr>
          </a:p>
        </p:txBody>
      </p:sp>
      <p:pic>
        <p:nvPicPr>
          <p:cNvPr id="5" name="Obraz 8">
            <a:extLst>
              <a:ext uri="{FF2B5EF4-FFF2-40B4-BE49-F238E27FC236}">
                <a16:creationId xmlns:a16="http://schemas.microsoft.com/office/drawing/2014/main" id="{4A36C003-157B-E402-E22C-B7B167B335E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31348" y="6026549"/>
            <a:ext cx="4463007" cy="1242752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6" name="Obraz 9">
            <a:extLst>
              <a:ext uri="{FF2B5EF4-FFF2-40B4-BE49-F238E27FC236}">
                <a16:creationId xmlns:a16="http://schemas.microsoft.com/office/drawing/2014/main" id="{B3A7B699-1891-B1FC-BE67-FC19FFD965F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975092" y="6103784"/>
            <a:ext cx="2642606" cy="1194005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7" name="Obraz 10">
            <a:extLst>
              <a:ext uri="{FF2B5EF4-FFF2-40B4-BE49-F238E27FC236}">
                <a16:creationId xmlns:a16="http://schemas.microsoft.com/office/drawing/2014/main" id="{142E3000-A354-9546-AD04-CFC1E2383F8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479500" y="6057218"/>
            <a:ext cx="1328997" cy="1342631"/>
          </a:xfrm>
          <a:prstGeom prst="rect">
            <a:avLst/>
          </a:prstGeom>
          <a:noFill/>
          <a:ln cap="flat"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3989E"/>
        </a:solidFill>
        <a:effectLst/>
      </p:bgPr>
    </p:bg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" name="Google Shape;122;p4"/>
          <p:cNvPicPr preferRelativeResize="0"/>
          <p:nvPr/>
        </p:nvPicPr>
        <p:blipFill rotWithShape="1">
          <a:blip r:embed="rId3">
            <a:alphaModFix/>
          </a:blip>
          <a:srcRect l="11901" r="38214"/>
          <a:stretch/>
        </p:blipFill>
        <p:spPr>
          <a:xfrm>
            <a:off x="11101439" y="1028700"/>
            <a:ext cx="6157861" cy="8229600"/>
          </a:xfrm>
          <a:prstGeom prst="rect">
            <a:avLst/>
          </a:prstGeom>
          <a:noFill/>
          <a:ln>
            <a:noFill/>
          </a:ln>
        </p:spPr>
      </p:pic>
      <p:sp>
        <p:nvSpPr>
          <p:cNvPr id="123" name="Google Shape;123;p4"/>
          <p:cNvSpPr txBox="1"/>
          <p:nvPr/>
        </p:nvSpPr>
        <p:spPr>
          <a:xfrm>
            <a:off x="1055629" y="2096786"/>
            <a:ext cx="10045810" cy="10382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000" b="1" i="0" u="none" strike="noStrike" cap="none">
                <a:solidFill>
                  <a:srgbClr val="E2B808"/>
                </a:solidFill>
                <a:latin typeface="Montserrat"/>
                <a:ea typeface="Montserrat"/>
                <a:cs typeface="Montserrat"/>
                <a:sym typeface="Montserrat"/>
              </a:rPr>
              <a:t>IL TARGET</a:t>
            </a:r>
            <a:endParaRPr/>
          </a:p>
        </p:txBody>
      </p:sp>
      <p:sp>
        <p:nvSpPr>
          <p:cNvPr id="124" name="Google Shape;124;p4"/>
          <p:cNvSpPr txBox="1"/>
          <p:nvPr/>
        </p:nvSpPr>
        <p:spPr>
          <a:xfrm>
            <a:off x="1028700" y="3591434"/>
            <a:ext cx="8775642" cy="26479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just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 b="0" i="0" u="none" strike="noStrike" cap="none">
                <a:solidFill>
                  <a:srgbClr val="FFFFFF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Una componente fondamentale in fase di elaborazione di un filmato, come della scrittura di un testo, è il destinatario, il pubblico che abbiamo intenzione di raggiungere con la nostra comunicazione.</a:t>
            </a:r>
            <a:endParaRPr/>
          </a:p>
        </p:txBody>
      </p:sp>
      <p:sp>
        <p:nvSpPr>
          <p:cNvPr id="125" name="Google Shape;125;p4"/>
          <p:cNvSpPr txBox="1"/>
          <p:nvPr/>
        </p:nvSpPr>
        <p:spPr>
          <a:xfrm>
            <a:off x="1028700" y="6980539"/>
            <a:ext cx="8748713" cy="10858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 b="0" i="0" u="none" strike="noStrike" cap="none">
                <a:solidFill>
                  <a:srgbClr val="FFFFFF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Il target definisce l'uso di linguaggio </a:t>
            </a:r>
            <a:r>
              <a:rPr lang="en-US" sz="3000" b="1" i="0" u="none" strike="noStrike" cap="non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formale </a:t>
            </a:r>
            <a:r>
              <a:rPr lang="en-US" sz="3000" b="0" i="0" u="none" strike="noStrike" cap="none">
                <a:solidFill>
                  <a:srgbClr val="FFFFFF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o </a:t>
            </a:r>
            <a:r>
              <a:rPr lang="en-US" sz="3000" b="1" i="0" u="none" strike="noStrike" cap="non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informale</a:t>
            </a:r>
            <a:r>
              <a:rPr lang="en-US" sz="3000" b="0" i="0" u="none" strike="noStrike" cap="none">
                <a:solidFill>
                  <a:srgbClr val="FFFFFF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.</a:t>
            </a:r>
            <a:endParaRPr/>
          </a:p>
        </p:txBody>
      </p:sp>
      <p:pic>
        <p:nvPicPr>
          <p:cNvPr id="2" name="Obraz 1">
            <a:extLst>
              <a:ext uri="{FF2B5EF4-FFF2-40B4-BE49-F238E27FC236}">
                <a16:creationId xmlns:a16="http://schemas.microsoft.com/office/drawing/2014/main" id="{246353AD-0DA1-98F0-461A-698E746D9C9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5596" y="339553"/>
            <a:ext cx="2219596" cy="507117"/>
          </a:xfrm>
          <a:prstGeom prst="rect">
            <a:avLst/>
          </a:prstGeom>
          <a:noFill/>
          <a:ln cap="flat"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3989E"/>
        </a:solidFill>
        <a:effectLst/>
      </p:bgPr>
    </p:bg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5"/>
          <p:cNvSpPr/>
          <p:nvPr/>
        </p:nvSpPr>
        <p:spPr>
          <a:xfrm>
            <a:off x="218209" y="207818"/>
            <a:ext cx="17851582" cy="9871364"/>
          </a:xfrm>
          <a:prstGeom prst="rect">
            <a:avLst/>
          </a:prstGeom>
          <a:solidFill>
            <a:srgbClr val="D87B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31" name="Google Shape;131;p5"/>
          <p:cNvGrpSpPr/>
          <p:nvPr/>
        </p:nvGrpSpPr>
        <p:grpSpPr>
          <a:xfrm>
            <a:off x="4376924" y="2223026"/>
            <a:ext cx="9534151" cy="5840949"/>
            <a:chOff x="0" y="0"/>
            <a:chExt cx="12712202" cy="7787932"/>
          </a:xfrm>
        </p:grpSpPr>
        <p:pic>
          <p:nvPicPr>
            <p:cNvPr id="132" name="Google Shape;132;p5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3737796" y="0"/>
              <a:ext cx="5236609" cy="5236609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33" name="Google Shape;133;p5"/>
            <p:cNvSpPr txBox="1"/>
            <p:nvPr/>
          </p:nvSpPr>
          <p:spPr>
            <a:xfrm>
              <a:off x="0" y="5687527"/>
              <a:ext cx="12712202" cy="118427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marL="0" marR="0" lvl="0" indent="0" algn="ctr" rtl="0">
                <a:lnSpc>
                  <a:spcPct val="131023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5499" b="0" i="0" u="none" strike="noStrike" cap="none">
                  <a:solidFill>
                    <a:srgbClr val="FFFFFF"/>
                  </a:solidFill>
                  <a:latin typeface="Montserrat"/>
                  <a:ea typeface="Montserrat"/>
                  <a:cs typeface="Montserrat"/>
                  <a:sym typeface="Montserrat"/>
                </a:rPr>
                <a:t>COME NASCE UN'IDEA</a:t>
              </a:r>
              <a:endParaRPr/>
            </a:p>
          </p:txBody>
        </p:sp>
        <p:sp>
          <p:nvSpPr>
            <p:cNvPr id="134" name="Google Shape;134;p5"/>
            <p:cNvSpPr txBox="1"/>
            <p:nvPr/>
          </p:nvSpPr>
          <p:spPr>
            <a:xfrm>
              <a:off x="0" y="7121182"/>
              <a:ext cx="12676296" cy="66675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marL="0" marR="0" lvl="0" indent="0" algn="ctr" rtl="0">
                <a:lnSpc>
                  <a:spcPct val="233333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id="135" name="Google Shape;135;p5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977487" y="2591272"/>
            <a:ext cx="2333026" cy="2970287"/>
          </a:xfrm>
          <a:prstGeom prst="rect">
            <a:avLst/>
          </a:prstGeom>
          <a:noFill/>
          <a:ln>
            <a:noFill/>
          </a:ln>
        </p:spPr>
      </p:pic>
      <p:pic>
        <p:nvPicPr>
          <p:cNvPr id="2" name="Obraz 1">
            <a:extLst>
              <a:ext uri="{FF2B5EF4-FFF2-40B4-BE49-F238E27FC236}">
                <a16:creationId xmlns:a16="http://schemas.microsoft.com/office/drawing/2014/main" id="{9CD5134E-75A8-E239-D835-7E86B749C50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95596" y="339553"/>
            <a:ext cx="2219596" cy="507117"/>
          </a:xfrm>
          <a:prstGeom prst="rect">
            <a:avLst/>
          </a:prstGeom>
          <a:noFill/>
          <a:ln cap="flat"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3989E"/>
        </a:solidFill>
        <a:effectLst/>
      </p:bgPr>
    </p:bg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p6"/>
          <p:cNvSpPr/>
          <p:nvPr/>
        </p:nvSpPr>
        <p:spPr>
          <a:xfrm>
            <a:off x="-950610" y="5000733"/>
            <a:ext cx="20189220" cy="96925"/>
          </a:xfrm>
          <a:prstGeom prst="rect">
            <a:avLst/>
          </a:prstGeom>
          <a:solidFill>
            <a:srgbClr val="E2B80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41;p6"/>
          <p:cNvSpPr/>
          <p:nvPr/>
        </p:nvSpPr>
        <p:spPr>
          <a:xfrm>
            <a:off x="2649943" y="4746051"/>
            <a:ext cx="565654" cy="568189"/>
          </a:xfrm>
          <a:custGeom>
            <a:avLst/>
            <a:gdLst/>
            <a:ahLst/>
            <a:cxnLst/>
            <a:rect l="l" t="t" r="r" b="b"/>
            <a:pathLst>
              <a:path w="6321665" h="6350000" extrusionOk="0">
                <a:moveTo>
                  <a:pt x="3160833" y="0"/>
                </a:moveTo>
                <a:lnTo>
                  <a:pt x="3160833" y="0"/>
                </a:lnTo>
                <a:cubicBezTo>
                  <a:pt x="4908795" y="7817"/>
                  <a:pt x="6321666" y="1427021"/>
                  <a:pt x="6321666" y="3175000"/>
                </a:cubicBezTo>
                <a:cubicBezTo>
                  <a:pt x="6321666" y="4922979"/>
                  <a:pt x="4908795" y="6342183"/>
                  <a:pt x="3160833" y="6350000"/>
                </a:cubicBezTo>
                <a:cubicBezTo>
                  <a:pt x="1412871" y="6342183"/>
                  <a:pt x="0" y="4922979"/>
                  <a:pt x="0" y="3175000"/>
                </a:cubicBezTo>
                <a:cubicBezTo>
                  <a:pt x="0" y="1427021"/>
                  <a:pt x="1412871" y="7817"/>
                  <a:pt x="3160833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2" name="Google Shape;142;p6"/>
          <p:cNvSpPr/>
          <p:nvPr/>
        </p:nvSpPr>
        <p:spPr>
          <a:xfrm>
            <a:off x="8871206" y="4746051"/>
            <a:ext cx="565654" cy="568189"/>
          </a:xfrm>
          <a:custGeom>
            <a:avLst/>
            <a:gdLst/>
            <a:ahLst/>
            <a:cxnLst/>
            <a:rect l="l" t="t" r="r" b="b"/>
            <a:pathLst>
              <a:path w="6321665" h="6350000" extrusionOk="0">
                <a:moveTo>
                  <a:pt x="3160833" y="0"/>
                </a:moveTo>
                <a:lnTo>
                  <a:pt x="3160833" y="0"/>
                </a:lnTo>
                <a:cubicBezTo>
                  <a:pt x="4908795" y="7817"/>
                  <a:pt x="6321666" y="1427021"/>
                  <a:pt x="6321666" y="3175000"/>
                </a:cubicBezTo>
                <a:cubicBezTo>
                  <a:pt x="6321666" y="4922979"/>
                  <a:pt x="4908795" y="6342183"/>
                  <a:pt x="3160833" y="6350000"/>
                </a:cubicBezTo>
                <a:cubicBezTo>
                  <a:pt x="1412871" y="6342183"/>
                  <a:pt x="0" y="4922979"/>
                  <a:pt x="0" y="3175000"/>
                </a:cubicBezTo>
                <a:cubicBezTo>
                  <a:pt x="0" y="1427021"/>
                  <a:pt x="1412871" y="7817"/>
                  <a:pt x="3160833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3" name="Google Shape;143;p6"/>
          <p:cNvSpPr/>
          <p:nvPr/>
        </p:nvSpPr>
        <p:spPr>
          <a:xfrm>
            <a:off x="15092469" y="4746051"/>
            <a:ext cx="565654" cy="568189"/>
          </a:xfrm>
          <a:custGeom>
            <a:avLst/>
            <a:gdLst/>
            <a:ahLst/>
            <a:cxnLst/>
            <a:rect l="l" t="t" r="r" b="b"/>
            <a:pathLst>
              <a:path w="6321665" h="6350000" extrusionOk="0">
                <a:moveTo>
                  <a:pt x="3160833" y="0"/>
                </a:moveTo>
                <a:lnTo>
                  <a:pt x="3160833" y="0"/>
                </a:lnTo>
                <a:cubicBezTo>
                  <a:pt x="4908795" y="7817"/>
                  <a:pt x="6321666" y="1427021"/>
                  <a:pt x="6321666" y="3175000"/>
                </a:cubicBezTo>
                <a:cubicBezTo>
                  <a:pt x="6321666" y="4922979"/>
                  <a:pt x="4908795" y="6342183"/>
                  <a:pt x="3160833" y="6350000"/>
                </a:cubicBezTo>
                <a:cubicBezTo>
                  <a:pt x="1412871" y="6342183"/>
                  <a:pt x="0" y="4922979"/>
                  <a:pt x="0" y="3175000"/>
                </a:cubicBezTo>
                <a:cubicBezTo>
                  <a:pt x="0" y="1427021"/>
                  <a:pt x="1412871" y="7817"/>
                  <a:pt x="3160833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4" name="Google Shape;144;p6"/>
          <p:cNvGrpSpPr/>
          <p:nvPr/>
        </p:nvGrpSpPr>
        <p:grpSpPr>
          <a:xfrm>
            <a:off x="1028700" y="5969717"/>
            <a:ext cx="3975928" cy="2502355"/>
            <a:chOff x="0" y="-57150"/>
            <a:chExt cx="5301238" cy="3336472"/>
          </a:xfrm>
        </p:grpSpPr>
        <p:sp>
          <p:nvSpPr>
            <p:cNvPr id="145" name="Google Shape;145;p6"/>
            <p:cNvSpPr txBox="1"/>
            <p:nvPr/>
          </p:nvSpPr>
          <p:spPr>
            <a:xfrm>
              <a:off x="0" y="-57150"/>
              <a:ext cx="5301238" cy="70738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marL="0" marR="0" lvl="0" indent="0" algn="ctr" rtl="0">
                <a:lnSpc>
                  <a:spcPct val="140043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3199" b="0" i="0" u="none" strike="noStrike" cap="none">
                  <a:solidFill>
                    <a:srgbClr val="FFFFFF"/>
                  </a:solidFill>
                  <a:latin typeface="Montserrat"/>
                  <a:ea typeface="Montserrat"/>
                  <a:cs typeface="Montserrat"/>
                  <a:sym typeface="Montserrat"/>
                </a:rPr>
                <a:t>IDEA</a:t>
              </a:r>
              <a:endParaRPr/>
            </a:p>
          </p:txBody>
        </p:sp>
        <p:sp>
          <p:nvSpPr>
            <p:cNvPr id="146" name="Google Shape;146;p6"/>
            <p:cNvSpPr txBox="1"/>
            <p:nvPr/>
          </p:nvSpPr>
          <p:spPr>
            <a:xfrm>
              <a:off x="0" y="955222"/>
              <a:ext cx="5286264" cy="23241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marL="0" marR="0" lvl="0" indent="0" algn="just" rtl="0">
                <a:lnSpc>
                  <a:spcPct val="140016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499" b="0" i="0" u="none" strike="noStrike" cap="none">
                  <a:solidFill>
                    <a:srgbClr val="FFFFFF"/>
                  </a:solidFill>
                  <a:latin typeface="Montserrat Light"/>
                  <a:ea typeface="Montserrat Light"/>
                  <a:cs typeface="Montserrat Light"/>
                  <a:sym typeface="Montserrat Light"/>
                </a:rPr>
                <a:t>E' il concetto del progetto completo al massimo della sua semplicità.</a:t>
              </a:r>
              <a:endParaRPr/>
            </a:p>
          </p:txBody>
        </p:sp>
      </p:grpSp>
      <p:grpSp>
        <p:nvGrpSpPr>
          <p:cNvPr id="147" name="Google Shape;147;p6"/>
          <p:cNvGrpSpPr/>
          <p:nvPr/>
        </p:nvGrpSpPr>
        <p:grpSpPr>
          <a:xfrm>
            <a:off x="6902228" y="5969717"/>
            <a:ext cx="4413635" cy="2946855"/>
            <a:chOff x="0" y="-57150"/>
            <a:chExt cx="5884847" cy="3929139"/>
          </a:xfrm>
        </p:grpSpPr>
        <p:sp>
          <p:nvSpPr>
            <p:cNvPr id="148" name="Google Shape;148;p6"/>
            <p:cNvSpPr txBox="1"/>
            <p:nvPr/>
          </p:nvSpPr>
          <p:spPr>
            <a:xfrm>
              <a:off x="0" y="-57150"/>
              <a:ext cx="5884847" cy="70738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marL="0" marR="0" lvl="0" indent="0" algn="ctr" rtl="0">
                <a:lnSpc>
                  <a:spcPct val="140043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3199" b="0" i="0" u="none" strike="noStrike" cap="none">
                  <a:solidFill>
                    <a:srgbClr val="FFFFFF"/>
                  </a:solidFill>
                  <a:latin typeface="Montserrat"/>
                  <a:ea typeface="Montserrat"/>
                  <a:cs typeface="Montserrat"/>
                  <a:sym typeface="Montserrat"/>
                </a:rPr>
                <a:t>SOGGETTO</a:t>
              </a:r>
              <a:endParaRPr/>
            </a:p>
          </p:txBody>
        </p:sp>
        <p:sp>
          <p:nvSpPr>
            <p:cNvPr id="149" name="Google Shape;149;p6"/>
            <p:cNvSpPr txBox="1"/>
            <p:nvPr/>
          </p:nvSpPr>
          <p:spPr>
            <a:xfrm>
              <a:off x="4155" y="955222"/>
              <a:ext cx="5868225" cy="291676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marL="0" marR="0" lvl="0" indent="0" algn="just" rtl="0">
                <a:lnSpc>
                  <a:spcPct val="140016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499" b="0" i="0" u="none" strike="noStrike" cap="none">
                  <a:solidFill>
                    <a:srgbClr val="FFFFFF"/>
                  </a:solidFill>
                  <a:latin typeface="Montserrat Light"/>
                  <a:ea typeface="Montserrat Light"/>
                  <a:cs typeface="Montserrat Light"/>
                  <a:sym typeface="Montserrat Light"/>
                </a:rPr>
                <a:t>Una stesura breve del progetto, utile a presentare l'idea in maniera più dettagliata.</a:t>
              </a:r>
              <a:endParaRPr/>
            </a:p>
            <a:p>
              <a:pPr marL="0" marR="0" lvl="0" indent="0" algn="ctr" rtl="0">
                <a:lnSpc>
                  <a:spcPct val="140016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499" b="0" i="0" u="none" strike="noStrike" cap="none">
                <a:solidFill>
                  <a:srgbClr val="FFFFFF"/>
                </a:solidFill>
                <a:latin typeface="Montserrat Light"/>
                <a:ea typeface="Montserrat Light"/>
                <a:cs typeface="Montserrat Light"/>
                <a:sym typeface="Montserrat Light"/>
              </a:endParaRPr>
            </a:p>
          </p:txBody>
        </p:sp>
      </p:grpSp>
      <p:grpSp>
        <p:nvGrpSpPr>
          <p:cNvPr id="150" name="Google Shape;150;p6"/>
          <p:cNvGrpSpPr/>
          <p:nvPr/>
        </p:nvGrpSpPr>
        <p:grpSpPr>
          <a:xfrm>
            <a:off x="13183473" y="5969717"/>
            <a:ext cx="4383645" cy="2946855"/>
            <a:chOff x="0" y="-57150"/>
            <a:chExt cx="5844859" cy="3929139"/>
          </a:xfrm>
        </p:grpSpPr>
        <p:sp>
          <p:nvSpPr>
            <p:cNvPr id="151" name="Google Shape;151;p6"/>
            <p:cNvSpPr txBox="1"/>
            <p:nvPr/>
          </p:nvSpPr>
          <p:spPr>
            <a:xfrm>
              <a:off x="0" y="-57150"/>
              <a:ext cx="5844859" cy="70738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marL="0" marR="0" lvl="0" indent="0" algn="ctr" rtl="0">
                <a:lnSpc>
                  <a:spcPct val="140043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3199" b="0" i="0" u="none" strike="noStrike" cap="none">
                  <a:solidFill>
                    <a:srgbClr val="FFFFFF"/>
                  </a:solidFill>
                  <a:latin typeface="Montserrat"/>
                  <a:ea typeface="Montserrat"/>
                  <a:cs typeface="Montserrat"/>
                  <a:sym typeface="Montserrat"/>
                </a:rPr>
                <a:t>TRATTAMENTO</a:t>
              </a:r>
              <a:endParaRPr/>
            </a:p>
          </p:txBody>
        </p:sp>
        <p:sp>
          <p:nvSpPr>
            <p:cNvPr id="152" name="Google Shape;152;p6"/>
            <p:cNvSpPr txBox="1"/>
            <p:nvPr/>
          </p:nvSpPr>
          <p:spPr>
            <a:xfrm>
              <a:off x="8254" y="955222"/>
              <a:ext cx="5828350" cy="291676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marL="0" marR="0" lvl="0" indent="0" algn="just" rtl="0">
                <a:lnSpc>
                  <a:spcPct val="140016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499" b="0" i="0" u="none" strike="noStrike" cap="none">
                  <a:solidFill>
                    <a:srgbClr val="FFFFFF"/>
                  </a:solidFill>
                  <a:latin typeface="Montserrat Light"/>
                  <a:ea typeface="Montserrat Light"/>
                  <a:cs typeface="Montserrat Light"/>
                  <a:sym typeface="Montserrat Light"/>
                </a:rPr>
                <a:t>E' la stesura dell’intero progetto strutturato come un romanzo, ovvero contenente descrizioni, personaggi e dialoghi.</a:t>
              </a:r>
              <a:endParaRPr/>
            </a:p>
          </p:txBody>
        </p:sp>
      </p:grpSp>
      <p:sp>
        <p:nvSpPr>
          <p:cNvPr id="153" name="Google Shape;153;p6"/>
          <p:cNvSpPr txBox="1"/>
          <p:nvPr/>
        </p:nvSpPr>
        <p:spPr>
          <a:xfrm>
            <a:off x="2932770" y="1158576"/>
            <a:ext cx="12442525" cy="10382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000" b="0" i="0" u="none" strike="noStrike" cap="non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COME NASCE UN'IDEA</a:t>
            </a:r>
            <a:endParaRPr/>
          </a:p>
        </p:txBody>
      </p:sp>
      <p:sp>
        <p:nvSpPr>
          <p:cNvPr id="154" name="Google Shape;154;p6"/>
          <p:cNvSpPr txBox="1"/>
          <p:nvPr/>
        </p:nvSpPr>
        <p:spPr>
          <a:xfrm>
            <a:off x="3397255" y="2469875"/>
            <a:ext cx="11513556" cy="7715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3997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500" b="1" i="0" u="none" strike="noStrike" cap="none">
                <a:solidFill>
                  <a:srgbClr val="E2B808"/>
                </a:solidFill>
                <a:latin typeface="Montserrat"/>
                <a:ea typeface="Montserrat"/>
                <a:cs typeface="Montserrat"/>
                <a:sym typeface="Montserrat"/>
              </a:rPr>
              <a:t>Le fasi di sviluppo di un progetto</a:t>
            </a:r>
            <a:endParaRPr/>
          </a:p>
        </p:txBody>
      </p:sp>
      <p:pic>
        <p:nvPicPr>
          <p:cNvPr id="2" name="Obraz 1">
            <a:extLst>
              <a:ext uri="{FF2B5EF4-FFF2-40B4-BE49-F238E27FC236}">
                <a16:creationId xmlns:a16="http://schemas.microsoft.com/office/drawing/2014/main" id="{09C655CB-DA87-C53E-26EF-A09D3CC528D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5596" y="339553"/>
            <a:ext cx="2219596" cy="507117"/>
          </a:xfrm>
          <a:prstGeom prst="rect">
            <a:avLst/>
          </a:prstGeom>
          <a:noFill/>
          <a:ln cap="flat"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3989E"/>
        </a:solidFill>
        <a:effectLst/>
      </p:bgPr>
    </p:bg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p7"/>
          <p:cNvSpPr/>
          <p:nvPr/>
        </p:nvSpPr>
        <p:spPr>
          <a:xfrm>
            <a:off x="218209" y="207818"/>
            <a:ext cx="17851582" cy="9871364"/>
          </a:xfrm>
          <a:prstGeom prst="rect">
            <a:avLst/>
          </a:prstGeom>
          <a:solidFill>
            <a:srgbClr val="D87B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60" name="Google Shape;160;p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211954" y="2197677"/>
            <a:ext cx="5891645" cy="5891645"/>
          </a:xfrm>
          <a:prstGeom prst="rect">
            <a:avLst/>
          </a:prstGeom>
          <a:noFill/>
          <a:ln>
            <a:noFill/>
          </a:ln>
        </p:spPr>
      </p:pic>
      <p:pic>
        <p:nvPicPr>
          <p:cNvPr id="161" name="Google Shape;161;p7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3455099" y="3358174"/>
            <a:ext cx="1828159" cy="2872821"/>
          </a:xfrm>
          <a:prstGeom prst="rect">
            <a:avLst/>
          </a:prstGeom>
          <a:noFill/>
          <a:ln>
            <a:noFill/>
          </a:ln>
        </p:spPr>
      </p:pic>
      <p:sp>
        <p:nvSpPr>
          <p:cNvPr id="162" name="Google Shape;162;p7"/>
          <p:cNvSpPr txBox="1"/>
          <p:nvPr/>
        </p:nvSpPr>
        <p:spPr>
          <a:xfrm>
            <a:off x="1136581" y="1291859"/>
            <a:ext cx="7999176" cy="8877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200" b="1" i="0" u="none" strike="noStrike" cap="non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LA REGOLA DELLE 5 W!</a:t>
            </a:r>
            <a:endParaRPr/>
          </a:p>
        </p:txBody>
      </p:sp>
      <p:sp>
        <p:nvSpPr>
          <p:cNvPr id="163" name="Google Shape;163;p7"/>
          <p:cNvSpPr txBox="1"/>
          <p:nvPr/>
        </p:nvSpPr>
        <p:spPr>
          <a:xfrm>
            <a:off x="3075201" y="3686608"/>
            <a:ext cx="4138422" cy="55716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40012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308" b="0" i="0" u="none" strike="noStrike" cap="non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WHO?</a:t>
            </a:r>
            <a:endParaRPr/>
          </a:p>
          <a:p>
            <a:pPr marL="0" marR="0" lvl="0" indent="0" algn="l" rtl="0">
              <a:lnSpc>
                <a:spcPct val="140012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308" b="0" i="0" u="none" strike="noStrike" cap="non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 WHAT?</a:t>
            </a:r>
            <a:endParaRPr/>
          </a:p>
          <a:p>
            <a:pPr marL="0" marR="0" lvl="0" indent="0" algn="l" rtl="0">
              <a:lnSpc>
                <a:spcPct val="140012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308" b="0" i="0" u="none" strike="noStrike" cap="non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  WHERE?</a:t>
            </a:r>
            <a:endParaRPr/>
          </a:p>
          <a:p>
            <a:pPr marL="0" marR="0" lvl="0" indent="0" algn="l" rtl="0">
              <a:lnSpc>
                <a:spcPct val="140012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308" b="0" i="0" u="none" strike="noStrike" cap="non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   WHEN?</a:t>
            </a:r>
            <a:endParaRPr/>
          </a:p>
          <a:p>
            <a:pPr marL="0" marR="0" lvl="0" indent="0" algn="l" rtl="0">
              <a:lnSpc>
                <a:spcPct val="140012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308" b="0" i="0" u="none" strike="noStrike" cap="non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     WHY? </a:t>
            </a:r>
            <a:endParaRPr/>
          </a:p>
        </p:txBody>
      </p:sp>
      <p:sp>
        <p:nvSpPr>
          <p:cNvPr id="164" name="Google Shape;164;p7"/>
          <p:cNvSpPr txBox="1"/>
          <p:nvPr/>
        </p:nvSpPr>
        <p:spPr>
          <a:xfrm>
            <a:off x="10541854" y="3210409"/>
            <a:ext cx="3235124" cy="40183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40003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3428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W</a:t>
            </a:r>
            <a:endParaRPr/>
          </a:p>
        </p:txBody>
      </p:sp>
      <p:sp>
        <p:nvSpPr>
          <p:cNvPr id="165" name="Google Shape;165;p7"/>
          <p:cNvSpPr txBox="1"/>
          <p:nvPr/>
        </p:nvSpPr>
        <p:spPr>
          <a:xfrm>
            <a:off x="1144824" y="2461344"/>
            <a:ext cx="7999176" cy="8401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i="0" u="none" strike="noStrike" cap="non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Per ottenere una comunicazione efficace il vostro progetto dovrà rispondere a queste domande!</a:t>
            </a:r>
            <a:endParaRPr/>
          </a:p>
        </p:txBody>
      </p:sp>
      <p:pic>
        <p:nvPicPr>
          <p:cNvPr id="2" name="Obraz 1">
            <a:extLst>
              <a:ext uri="{FF2B5EF4-FFF2-40B4-BE49-F238E27FC236}">
                <a16:creationId xmlns:a16="http://schemas.microsoft.com/office/drawing/2014/main" id="{A1D74F97-3D59-3E50-4448-55775F0F254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95596" y="339553"/>
            <a:ext cx="2219596" cy="507117"/>
          </a:xfrm>
          <a:prstGeom prst="rect">
            <a:avLst/>
          </a:prstGeom>
          <a:noFill/>
          <a:ln cap="flat"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87B00"/>
        </a:solidFill>
        <a:effectLst/>
      </p:bgPr>
    </p:bg>
    <p:spTree>
      <p:nvGrpSpPr>
        <p:cNvPr id="1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p8"/>
          <p:cNvSpPr/>
          <p:nvPr/>
        </p:nvSpPr>
        <p:spPr>
          <a:xfrm>
            <a:off x="218209" y="207818"/>
            <a:ext cx="17851582" cy="9871364"/>
          </a:xfrm>
          <a:prstGeom prst="rect">
            <a:avLst/>
          </a:prstGeom>
          <a:solidFill>
            <a:srgbClr val="03989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71" name="Google Shape;171;p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28700" y="2197677"/>
            <a:ext cx="5891645" cy="5891645"/>
          </a:xfrm>
          <a:prstGeom prst="rect">
            <a:avLst/>
          </a:prstGeom>
          <a:noFill/>
          <a:ln>
            <a:noFill/>
          </a:ln>
        </p:spPr>
      </p:pic>
      <p:pic>
        <p:nvPicPr>
          <p:cNvPr id="172" name="Google Shape;172;p8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348345" y="3517323"/>
            <a:ext cx="3252355" cy="3252355"/>
          </a:xfrm>
          <a:prstGeom prst="rect">
            <a:avLst/>
          </a:prstGeom>
          <a:noFill/>
          <a:ln>
            <a:noFill/>
          </a:ln>
        </p:spPr>
      </p:pic>
      <p:sp>
        <p:nvSpPr>
          <p:cNvPr id="173" name="Google Shape;173;p8"/>
          <p:cNvSpPr txBox="1"/>
          <p:nvPr/>
        </p:nvSpPr>
        <p:spPr>
          <a:xfrm>
            <a:off x="7725149" y="1379330"/>
            <a:ext cx="9534151" cy="10724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7100" b="1" i="0" u="none" strike="noStrike" cap="non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LE INQUADRATURE</a:t>
            </a:r>
            <a:endParaRPr/>
          </a:p>
        </p:txBody>
      </p:sp>
      <p:sp>
        <p:nvSpPr>
          <p:cNvPr id="174" name="Google Shape;174;p8"/>
          <p:cNvSpPr txBox="1"/>
          <p:nvPr/>
        </p:nvSpPr>
        <p:spPr>
          <a:xfrm>
            <a:off x="7725149" y="2868675"/>
            <a:ext cx="8902775" cy="586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just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 b="0" i="0" u="none" strike="noStrike" cap="none">
                <a:solidFill>
                  <a:srgbClr val="FFFFFF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L’inquadratura è la finestra dentro la quale avviene tutto ed è l’esclusivo punto di vista del regista tramite cui lo spettatore si affaccia ai fatti raccontati. </a:t>
            </a:r>
            <a:endParaRPr/>
          </a:p>
          <a:p>
            <a:pPr marL="0" marR="0" lvl="0" indent="0" algn="just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3000" b="0" i="0" u="none" strike="noStrike" cap="none">
              <a:solidFill>
                <a:srgbClr val="FFFFFF"/>
              </a:solidFill>
              <a:latin typeface="Montserrat Light"/>
              <a:ea typeface="Montserrat Light"/>
              <a:cs typeface="Montserrat Light"/>
              <a:sym typeface="Montserrat Light"/>
            </a:endParaRPr>
          </a:p>
          <a:p>
            <a:pPr marL="0" marR="0" lvl="0" indent="0" algn="just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 b="0" i="0" u="none" strike="noStrike" cap="none">
                <a:solidFill>
                  <a:srgbClr val="FFFFFF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Le tecniche di ripresa ci consentono di comunicare attraverso un immagine emozioni e sensazioni che possono variare anche a seconda del contesto. </a:t>
            </a:r>
            <a:endParaRPr/>
          </a:p>
          <a:p>
            <a:pPr marL="0" marR="0" lvl="0" indent="0" algn="just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3000" b="0" i="0" u="none" strike="noStrike" cap="none">
              <a:solidFill>
                <a:srgbClr val="FFFFFF"/>
              </a:solidFill>
              <a:latin typeface="Montserrat Light"/>
              <a:ea typeface="Montserrat Light"/>
              <a:cs typeface="Montserrat Light"/>
              <a:sym typeface="Montserrat Light"/>
            </a:endParaRPr>
          </a:p>
          <a:p>
            <a:pPr marL="0" marR="0" lvl="0" indent="0" algn="just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 b="0" i="0" u="none" strike="noStrike" cap="none">
                <a:solidFill>
                  <a:srgbClr val="FFFFFF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Le inquadrature si dividono in </a:t>
            </a:r>
            <a:r>
              <a:rPr lang="en-US" sz="3000" b="1" i="0" u="none" strike="noStrike" cap="non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campi </a:t>
            </a:r>
            <a:r>
              <a:rPr lang="en-US" sz="3000" b="0" i="0" u="none" strike="noStrike" cap="none">
                <a:solidFill>
                  <a:srgbClr val="FFFFFF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e </a:t>
            </a:r>
            <a:r>
              <a:rPr lang="en-US" sz="3000" b="1" i="0" u="none" strike="noStrike" cap="non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piani</a:t>
            </a:r>
            <a:r>
              <a:rPr lang="en-US" sz="3000" b="0" i="0" u="none" strike="noStrike" cap="none">
                <a:solidFill>
                  <a:srgbClr val="FFFFFF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.</a:t>
            </a:r>
            <a:endParaRPr/>
          </a:p>
        </p:txBody>
      </p:sp>
      <p:pic>
        <p:nvPicPr>
          <p:cNvPr id="2" name="Obraz 1">
            <a:extLst>
              <a:ext uri="{FF2B5EF4-FFF2-40B4-BE49-F238E27FC236}">
                <a16:creationId xmlns:a16="http://schemas.microsoft.com/office/drawing/2014/main" id="{4146F6DC-7ADC-84D7-7AF5-7A840B5BEB6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95596" y="339553"/>
            <a:ext cx="2219596" cy="507117"/>
          </a:xfrm>
          <a:prstGeom prst="rect">
            <a:avLst/>
          </a:prstGeom>
          <a:noFill/>
          <a:ln cap="flat"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3989E"/>
        </a:solidFill>
        <a:effectLst/>
      </p:bgPr>
    </p:bg>
    <p:spTree>
      <p:nvGrpSpPr>
        <p:cNvPr id="1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p9"/>
          <p:cNvSpPr/>
          <p:nvPr/>
        </p:nvSpPr>
        <p:spPr>
          <a:xfrm>
            <a:off x="218209" y="207818"/>
            <a:ext cx="17851582" cy="9871364"/>
          </a:xfrm>
          <a:prstGeom prst="rect">
            <a:avLst/>
          </a:prstGeom>
          <a:solidFill>
            <a:srgbClr val="D87B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0" name="Google Shape;180;p9"/>
          <p:cNvSpPr/>
          <p:nvPr/>
        </p:nvSpPr>
        <p:spPr>
          <a:xfrm>
            <a:off x="1028700" y="2849711"/>
            <a:ext cx="4966855" cy="3325091"/>
          </a:xfrm>
          <a:prstGeom prst="rect">
            <a:avLst/>
          </a:prstGeom>
          <a:solidFill>
            <a:srgbClr val="E2B80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1" name="Google Shape;181;p9"/>
          <p:cNvSpPr/>
          <p:nvPr/>
        </p:nvSpPr>
        <p:spPr>
          <a:xfrm>
            <a:off x="6660573" y="2849711"/>
            <a:ext cx="4966855" cy="3325091"/>
          </a:xfrm>
          <a:prstGeom prst="rect">
            <a:avLst/>
          </a:prstGeom>
          <a:solidFill>
            <a:srgbClr val="E2B80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2" name="Google Shape;182;p9"/>
          <p:cNvSpPr/>
          <p:nvPr/>
        </p:nvSpPr>
        <p:spPr>
          <a:xfrm>
            <a:off x="12292445" y="2849711"/>
            <a:ext cx="4966855" cy="3325091"/>
          </a:xfrm>
          <a:prstGeom prst="rect">
            <a:avLst/>
          </a:prstGeom>
          <a:solidFill>
            <a:srgbClr val="E2B80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83" name="Google Shape;183;p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228509" y="2981584"/>
            <a:ext cx="4586286" cy="3061346"/>
          </a:xfrm>
          <a:prstGeom prst="rect">
            <a:avLst/>
          </a:prstGeom>
          <a:noFill/>
          <a:ln>
            <a:noFill/>
          </a:ln>
        </p:spPr>
      </p:pic>
      <p:pic>
        <p:nvPicPr>
          <p:cNvPr id="184" name="Google Shape;184;p9"/>
          <p:cNvPicPr preferRelativeResize="0"/>
          <p:nvPr/>
        </p:nvPicPr>
        <p:blipFill rotWithShape="1">
          <a:blip r:embed="rId4">
            <a:alphaModFix/>
          </a:blip>
          <a:srcRect l="15982"/>
          <a:stretch/>
        </p:blipFill>
        <p:spPr>
          <a:xfrm>
            <a:off x="6858046" y="2998484"/>
            <a:ext cx="4571909" cy="3030579"/>
          </a:xfrm>
          <a:prstGeom prst="rect">
            <a:avLst/>
          </a:prstGeom>
          <a:noFill/>
          <a:ln>
            <a:noFill/>
          </a:ln>
        </p:spPr>
      </p:pic>
      <p:pic>
        <p:nvPicPr>
          <p:cNvPr id="185" name="Google Shape;185;p9"/>
          <p:cNvPicPr preferRelativeResize="0"/>
          <p:nvPr/>
        </p:nvPicPr>
        <p:blipFill rotWithShape="1">
          <a:blip r:embed="rId5">
            <a:alphaModFix/>
          </a:blip>
          <a:srcRect r="16973"/>
          <a:stretch/>
        </p:blipFill>
        <p:spPr>
          <a:xfrm>
            <a:off x="12500708" y="2981584"/>
            <a:ext cx="4537468" cy="3061346"/>
          </a:xfrm>
          <a:prstGeom prst="rect">
            <a:avLst/>
          </a:prstGeom>
          <a:noFill/>
          <a:ln>
            <a:noFill/>
          </a:ln>
        </p:spPr>
      </p:pic>
      <p:sp>
        <p:nvSpPr>
          <p:cNvPr id="186" name="Google Shape;186;p9"/>
          <p:cNvSpPr txBox="1"/>
          <p:nvPr/>
        </p:nvSpPr>
        <p:spPr>
          <a:xfrm>
            <a:off x="1306974" y="1073891"/>
            <a:ext cx="15674052" cy="9048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31023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499" b="1" i="0" u="none" strike="noStrike" cap="non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CAMPI E PIANI</a:t>
            </a:r>
            <a:endParaRPr/>
          </a:p>
        </p:txBody>
      </p:sp>
      <p:grpSp>
        <p:nvGrpSpPr>
          <p:cNvPr id="187" name="Google Shape;187;p9"/>
          <p:cNvGrpSpPr/>
          <p:nvPr/>
        </p:nvGrpSpPr>
        <p:grpSpPr>
          <a:xfrm>
            <a:off x="1028700" y="6660061"/>
            <a:ext cx="4966855" cy="1471018"/>
            <a:chOff x="0" y="-57150"/>
            <a:chExt cx="6622473" cy="1961358"/>
          </a:xfrm>
        </p:grpSpPr>
        <p:sp>
          <p:nvSpPr>
            <p:cNvPr id="188" name="Google Shape;188;p9"/>
            <p:cNvSpPr txBox="1"/>
            <p:nvPr/>
          </p:nvSpPr>
          <p:spPr>
            <a:xfrm>
              <a:off x="0" y="-57150"/>
              <a:ext cx="6622473" cy="68707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marL="0" marR="0" lvl="0" indent="0" algn="ctr" rtl="0">
                <a:lnSpc>
                  <a:spcPct val="14001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3099" b="0" i="0" u="none" strike="noStrike" cap="none">
                  <a:solidFill>
                    <a:srgbClr val="FFFFFF"/>
                  </a:solidFill>
                  <a:latin typeface="Montserrat"/>
                  <a:ea typeface="Montserrat"/>
                  <a:cs typeface="Montserrat"/>
                  <a:sym typeface="Montserrat"/>
                </a:rPr>
                <a:t>CAMPO LUNGHISSIMO</a:t>
              </a:r>
              <a:endParaRPr/>
            </a:p>
          </p:txBody>
        </p:sp>
        <p:sp>
          <p:nvSpPr>
            <p:cNvPr id="189" name="Google Shape;189;p9"/>
            <p:cNvSpPr txBox="1"/>
            <p:nvPr/>
          </p:nvSpPr>
          <p:spPr>
            <a:xfrm>
              <a:off x="9353" y="843970"/>
              <a:ext cx="6603767" cy="106023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marL="0" marR="0" lvl="0" indent="0" algn="just" rtl="0">
                <a:lnSpc>
                  <a:spcPct val="14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300" b="0" i="0" u="none" strike="noStrike" cap="none">
                  <a:solidFill>
                    <a:srgbClr val="FFFFFF"/>
                  </a:solidFill>
                  <a:latin typeface="Montserrat Light"/>
                  <a:ea typeface="Montserrat Light"/>
                  <a:cs typeface="Montserrat Light"/>
                  <a:sym typeface="Montserrat Light"/>
                </a:rPr>
                <a:t>Inquadratura usata per valorizzare un paesaggio</a:t>
              </a:r>
              <a:endParaRPr/>
            </a:p>
          </p:txBody>
        </p:sp>
      </p:grpSp>
      <p:grpSp>
        <p:nvGrpSpPr>
          <p:cNvPr id="190" name="Google Shape;190;p9"/>
          <p:cNvGrpSpPr/>
          <p:nvPr/>
        </p:nvGrpSpPr>
        <p:grpSpPr>
          <a:xfrm>
            <a:off x="6660573" y="6660061"/>
            <a:ext cx="4966855" cy="1486235"/>
            <a:chOff x="0" y="-57150"/>
            <a:chExt cx="6622473" cy="1981647"/>
          </a:xfrm>
        </p:grpSpPr>
        <p:sp>
          <p:nvSpPr>
            <p:cNvPr id="191" name="Google Shape;191;p9"/>
            <p:cNvSpPr txBox="1"/>
            <p:nvPr/>
          </p:nvSpPr>
          <p:spPr>
            <a:xfrm>
              <a:off x="0" y="-57150"/>
              <a:ext cx="6622473" cy="70736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marL="0" marR="0" lvl="0" indent="0" algn="ctr" rtl="0">
                <a:lnSpc>
                  <a:spcPct val="140043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3199" b="0" i="0" u="none" strike="noStrike" cap="none">
                  <a:solidFill>
                    <a:srgbClr val="FFFFFF"/>
                  </a:solidFill>
                  <a:latin typeface="Montserrat"/>
                  <a:ea typeface="Montserrat"/>
                  <a:cs typeface="Montserrat"/>
                  <a:sym typeface="Montserrat"/>
                </a:rPr>
                <a:t>CAMPO LUNGO</a:t>
              </a:r>
              <a:endParaRPr/>
            </a:p>
          </p:txBody>
        </p:sp>
        <p:sp>
          <p:nvSpPr>
            <p:cNvPr id="192" name="Google Shape;192;p9"/>
            <p:cNvSpPr txBox="1"/>
            <p:nvPr/>
          </p:nvSpPr>
          <p:spPr>
            <a:xfrm>
              <a:off x="9353" y="864259"/>
              <a:ext cx="6603767" cy="106023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marL="0" marR="0" lvl="0" indent="0" algn="just" rtl="0">
                <a:lnSpc>
                  <a:spcPct val="14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300" b="0" i="0" u="none" strike="noStrike" cap="none">
                  <a:solidFill>
                    <a:srgbClr val="FFFFFF"/>
                  </a:solidFill>
                  <a:latin typeface="Montserrat Light"/>
                  <a:ea typeface="Montserrat Light"/>
                  <a:cs typeface="Montserrat Light"/>
                  <a:sym typeface="Montserrat Light"/>
                </a:rPr>
                <a:t>Inquadratura usata per mostrare figure in un paesaggio</a:t>
              </a:r>
              <a:endParaRPr/>
            </a:p>
          </p:txBody>
        </p:sp>
      </p:grpSp>
      <p:grpSp>
        <p:nvGrpSpPr>
          <p:cNvPr id="193" name="Google Shape;193;p9"/>
          <p:cNvGrpSpPr/>
          <p:nvPr/>
        </p:nvGrpSpPr>
        <p:grpSpPr>
          <a:xfrm>
            <a:off x="12292445" y="6660061"/>
            <a:ext cx="4966855" cy="2304116"/>
            <a:chOff x="0" y="-57150"/>
            <a:chExt cx="6622473" cy="3072154"/>
          </a:xfrm>
        </p:grpSpPr>
        <p:sp>
          <p:nvSpPr>
            <p:cNvPr id="194" name="Google Shape;194;p9"/>
            <p:cNvSpPr txBox="1"/>
            <p:nvPr/>
          </p:nvSpPr>
          <p:spPr>
            <a:xfrm>
              <a:off x="0" y="-57150"/>
              <a:ext cx="6622473" cy="70736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marL="0" marR="0" lvl="0" indent="0" algn="ctr" rtl="0">
                <a:lnSpc>
                  <a:spcPct val="140043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3199" b="0" i="0" u="none" strike="noStrike" cap="none">
                  <a:solidFill>
                    <a:srgbClr val="FFFFFF"/>
                  </a:solidFill>
                  <a:latin typeface="Montserrat"/>
                  <a:ea typeface="Montserrat"/>
                  <a:cs typeface="Montserrat"/>
                  <a:sym typeface="Montserrat"/>
                </a:rPr>
                <a:t>CAMPO MEDIO</a:t>
              </a:r>
              <a:endParaRPr/>
            </a:p>
          </p:txBody>
        </p:sp>
        <p:sp>
          <p:nvSpPr>
            <p:cNvPr id="195" name="Google Shape;195;p9"/>
            <p:cNvSpPr txBox="1"/>
            <p:nvPr/>
          </p:nvSpPr>
          <p:spPr>
            <a:xfrm>
              <a:off x="9353" y="864259"/>
              <a:ext cx="6603767" cy="215074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marL="0" marR="0" lvl="0" indent="0" algn="just" rtl="0">
                <a:lnSpc>
                  <a:spcPct val="14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300" b="0" i="0" u="none" strike="noStrike" cap="none">
                  <a:solidFill>
                    <a:srgbClr val="FFFFFF"/>
                  </a:solidFill>
                  <a:latin typeface="Montserrat Light"/>
                  <a:ea typeface="Montserrat Light"/>
                  <a:cs typeface="Montserrat Light"/>
                  <a:sym typeface="Montserrat Light"/>
                </a:rPr>
                <a:t>Inquadratura in cui l'ambiente è ancora predominante ma la figura umana diventa protagonista e l'azione è più evidente.</a:t>
              </a:r>
              <a:endParaRPr/>
            </a:p>
          </p:txBody>
        </p:sp>
      </p:grpSp>
      <p:pic>
        <p:nvPicPr>
          <p:cNvPr id="2" name="Obraz 1">
            <a:extLst>
              <a:ext uri="{FF2B5EF4-FFF2-40B4-BE49-F238E27FC236}">
                <a16:creationId xmlns:a16="http://schemas.microsoft.com/office/drawing/2014/main" id="{3C93DC6A-43AD-A372-93CD-DEC4F91E25C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95596" y="339553"/>
            <a:ext cx="2219596" cy="507117"/>
          </a:xfrm>
          <a:prstGeom prst="rect">
            <a:avLst/>
          </a:prstGeom>
          <a:noFill/>
          <a:ln cap="flat"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754</Words>
  <Application>Microsoft Office PowerPoint</Application>
  <PresentationFormat>Custom</PresentationFormat>
  <Paragraphs>99</Paragraphs>
  <Slides>35</Slides>
  <Notes>33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35</vt:i4>
      </vt:variant>
    </vt:vector>
  </HeadingPairs>
  <TitlesOfParts>
    <vt:vector size="41" baseType="lpstr">
      <vt:lpstr>Arial</vt:lpstr>
      <vt:lpstr>Arimo</vt:lpstr>
      <vt:lpstr>Montserrat</vt:lpstr>
      <vt:lpstr>Montserrat Light</vt:lpstr>
      <vt:lpstr>Calibri</vt:lpstr>
      <vt:lpstr>Office Theme</vt:lpstr>
      <vt:lpstr>SMART VIDEOMAKING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SMART VIDEOMAKING</dc:title>
  <cp:lastModifiedBy>Gumienniak, Agata</cp:lastModifiedBy>
  <cp:revision>4</cp:revision>
  <dcterms:created xsi:type="dcterms:W3CDTF">2006-08-16T00:00:00Z</dcterms:created>
  <dcterms:modified xsi:type="dcterms:W3CDTF">2023-08-23T13:44:46Z</dcterms:modified>
</cp:coreProperties>
</file>