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7315200" cx="9753600"/>
  <p:notesSz cx="6858000" cy="9144000"/>
  <p:embeddedFontLst>
    <p:embeddedFont>
      <p:font typeface="Roboto"/>
      <p:bold r:id="rId63"/>
      <p:boldItalic r:id="rId64"/>
    </p:embeddedFont>
    <p:embeddedFont>
      <p:font typeface="Open Sans"/>
      <p:bold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7" roundtripDataSignature="AMtx7mg8XZOqKMHtxRgzu0LL0ICpH7H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-boldItalic.fntdata"/><Relationship Id="rId63" Type="http://schemas.openxmlformats.org/officeDocument/2006/relationships/font" Target="fonts/Roboto-bold.fntdata"/><Relationship Id="rId22" Type="http://schemas.openxmlformats.org/officeDocument/2006/relationships/slide" Target="slides/slide17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6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0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7.png"/><Relationship Id="rId8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hyperlink" Target="https://www.facebook.com/pages/create/?ref_type=hc" TargetMode="External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65.jpg"/><Relationship Id="rId5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Relationship Id="rId10" Type="http://schemas.openxmlformats.org/officeDocument/2006/relationships/image" Target="../media/image41.png"/><Relationship Id="rId9" Type="http://schemas.openxmlformats.org/officeDocument/2006/relationships/image" Target="../media/image44.png"/><Relationship Id="rId5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4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5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4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Relationship Id="rId4" Type="http://schemas.openxmlformats.org/officeDocument/2006/relationships/image" Target="../media/image5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6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Relationship Id="rId4" Type="http://schemas.openxmlformats.org/officeDocument/2006/relationships/image" Target="../media/image9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5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Relationship Id="rId4" Type="http://schemas.openxmlformats.org/officeDocument/2006/relationships/image" Target="../media/image66.png"/><Relationship Id="rId5" Type="http://schemas.openxmlformats.org/officeDocument/2006/relationships/image" Target="../media/image5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Relationship Id="rId4" Type="http://schemas.openxmlformats.org/officeDocument/2006/relationships/image" Target="../media/image5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Relationship Id="rId4" Type="http://schemas.openxmlformats.org/officeDocument/2006/relationships/image" Target="../media/image93.png"/><Relationship Id="rId5" Type="http://schemas.openxmlformats.org/officeDocument/2006/relationships/image" Target="../media/image5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Relationship Id="rId4" Type="http://schemas.openxmlformats.org/officeDocument/2006/relationships/image" Target="../media/image56.png"/><Relationship Id="rId5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Relationship Id="rId4" Type="http://schemas.openxmlformats.org/officeDocument/2006/relationships/image" Target="../media/image59.jpg"/><Relationship Id="rId5" Type="http://schemas.openxmlformats.org/officeDocument/2006/relationships/image" Target="../media/image6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Relationship Id="rId4" Type="http://schemas.openxmlformats.org/officeDocument/2006/relationships/image" Target="../media/image6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Relationship Id="rId4" Type="http://schemas.openxmlformats.org/officeDocument/2006/relationships/image" Target="../media/image6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Relationship Id="rId4" Type="http://schemas.openxmlformats.org/officeDocument/2006/relationships/image" Target="../media/image6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Relationship Id="rId4" Type="http://schemas.openxmlformats.org/officeDocument/2006/relationships/image" Target="../media/image7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png"/><Relationship Id="rId4" Type="http://schemas.openxmlformats.org/officeDocument/2006/relationships/image" Target="../media/image7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Relationship Id="rId4" Type="http://schemas.openxmlformats.org/officeDocument/2006/relationships/image" Target="../media/image6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Relationship Id="rId4" Type="http://schemas.openxmlformats.org/officeDocument/2006/relationships/image" Target="../media/image69.png"/><Relationship Id="rId5" Type="http://schemas.openxmlformats.org/officeDocument/2006/relationships/image" Target="../media/image7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Relationship Id="rId4" Type="http://schemas.openxmlformats.org/officeDocument/2006/relationships/image" Target="../media/image71.png"/><Relationship Id="rId5" Type="http://schemas.openxmlformats.org/officeDocument/2006/relationships/image" Target="../media/image8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Relationship Id="rId4" Type="http://schemas.openxmlformats.org/officeDocument/2006/relationships/image" Target="../media/image73.png"/><Relationship Id="rId5" Type="http://schemas.openxmlformats.org/officeDocument/2006/relationships/image" Target="../media/image7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Relationship Id="rId4" Type="http://schemas.openxmlformats.org/officeDocument/2006/relationships/image" Target="../media/image80.png"/><Relationship Id="rId5" Type="http://schemas.openxmlformats.org/officeDocument/2006/relationships/image" Target="../media/image8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Relationship Id="rId4" Type="http://schemas.openxmlformats.org/officeDocument/2006/relationships/image" Target="../media/image85.png"/><Relationship Id="rId5" Type="http://schemas.openxmlformats.org/officeDocument/2006/relationships/image" Target="../media/image9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Relationship Id="rId4" Type="http://schemas.openxmlformats.org/officeDocument/2006/relationships/image" Target="../media/image81.png"/><Relationship Id="rId5" Type="http://schemas.openxmlformats.org/officeDocument/2006/relationships/image" Target="../media/image8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1.png"/><Relationship Id="rId7" Type="http://schemas.openxmlformats.org/officeDocument/2006/relationships/image" Target="../media/image11.jp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45136" y="2512287"/>
            <a:ext cx="7132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4299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NARRAZIONE ONLINE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098624" y="4054656"/>
            <a:ext cx="73152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600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Blog </a:t>
            </a:r>
            <a:r>
              <a:rPr b="1" lang="pl-PL" sz="2600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i="0" lang="pl-PL" sz="2600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 social network parte 1 - </a:t>
            </a:r>
            <a:r>
              <a:rPr b="1" lang="pl-PL" sz="2600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Aspetti tecnici dell’impostazione e della gestione dei profili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0" y="6321024"/>
            <a:ext cx="9753600" cy="1036416"/>
          </a:xfrm>
          <a:custGeom>
            <a:rect b="b" l="l" r="r" t="t"/>
            <a:pathLst>
              <a:path extrusionOk="0" h="1036416" w="9753600">
                <a:moveTo>
                  <a:pt x="0" y="0"/>
                </a:moveTo>
                <a:lnTo>
                  <a:pt x="9753600" y="0"/>
                </a:lnTo>
                <a:lnTo>
                  <a:pt x="9753600" y="1036416"/>
                </a:lnTo>
                <a:lnTo>
                  <a:pt x="0" y="1036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5599488" y="6396288"/>
            <a:ext cx="2814336" cy="803712"/>
          </a:xfrm>
          <a:custGeom>
            <a:rect b="b" l="l" r="r" t="t"/>
            <a:pathLst>
              <a:path extrusionOk="0" h="803712" w="2814336">
                <a:moveTo>
                  <a:pt x="0" y="0"/>
                </a:moveTo>
                <a:lnTo>
                  <a:pt x="2814336" y="0"/>
                </a:lnTo>
                <a:lnTo>
                  <a:pt x="2814336" y="803712"/>
                </a:lnTo>
                <a:lnTo>
                  <a:pt x="0" y="803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" l="0" r="0" t="-1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193088" y="6528768"/>
            <a:ext cx="2716416" cy="620544"/>
          </a:xfrm>
          <a:custGeom>
            <a:rect b="b" l="l" r="r" t="t"/>
            <a:pathLst>
              <a:path extrusionOk="0" h="620544" w="2716416">
                <a:moveTo>
                  <a:pt x="0" y="0"/>
                </a:moveTo>
                <a:lnTo>
                  <a:pt x="2716416" y="0"/>
                </a:lnTo>
                <a:lnTo>
                  <a:pt x="2716416" y="620544"/>
                </a:lnTo>
                <a:lnTo>
                  <a:pt x="0" y="620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" l="0" r="0" t="-5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0" y="5576064"/>
            <a:ext cx="9753600" cy="764544"/>
          </a:xfrm>
          <a:custGeom>
            <a:rect b="b" l="l" r="r" t="t"/>
            <a:pathLst>
              <a:path extrusionOk="0" h="764544" w="9753600">
                <a:moveTo>
                  <a:pt x="0" y="0"/>
                </a:moveTo>
                <a:lnTo>
                  <a:pt x="9753600" y="0"/>
                </a:lnTo>
                <a:lnTo>
                  <a:pt x="9753600" y="764544"/>
                </a:lnTo>
                <a:lnTo>
                  <a:pt x="0" y="764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251840" y="5617536"/>
            <a:ext cx="2377344" cy="662016"/>
          </a:xfrm>
          <a:custGeom>
            <a:rect b="b" l="l" r="r" t="t"/>
            <a:pathLst>
              <a:path extrusionOk="0" h="662016" w="2377344">
                <a:moveTo>
                  <a:pt x="0" y="0"/>
                </a:moveTo>
                <a:lnTo>
                  <a:pt x="2377344" y="0"/>
                </a:lnTo>
                <a:lnTo>
                  <a:pt x="2377344" y="662016"/>
                </a:lnTo>
                <a:lnTo>
                  <a:pt x="0" y="662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8" l="0" r="0" t="-18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7037568" y="5623296"/>
            <a:ext cx="1331328" cy="601344"/>
          </a:xfrm>
          <a:custGeom>
            <a:rect b="b" l="l" r="r" t="t"/>
            <a:pathLst>
              <a:path extrusionOk="0" h="601344" w="1331328">
                <a:moveTo>
                  <a:pt x="0" y="0"/>
                </a:moveTo>
                <a:lnTo>
                  <a:pt x="1331328" y="0"/>
                </a:lnTo>
                <a:lnTo>
                  <a:pt x="1331328" y="601344"/>
                </a:lnTo>
                <a:lnTo>
                  <a:pt x="0" y="601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4" l="0" r="0" t="-14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4542720" y="5602944"/>
            <a:ext cx="668160" cy="629376"/>
          </a:xfrm>
          <a:custGeom>
            <a:rect b="b" l="l" r="r" t="t"/>
            <a:pathLst>
              <a:path extrusionOk="0" h="629376" w="668160">
                <a:moveTo>
                  <a:pt x="0" y="0"/>
                </a:moveTo>
                <a:lnTo>
                  <a:pt x="668160" y="0"/>
                </a:lnTo>
                <a:lnTo>
                  <a:pt x="668160" y="629376"/>
                </a:lnTo>
                <a:lnTo>
                  <a:pt x="0" y="629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622" l="0" r="0" t="-3623"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7691160" y="5080419"/>
            <a:ext cx="177710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39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M3W1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58" name="Google Shape;158;p10"/>
          <p:cNvSpPr/>
          <p:nvPr/>
        </p:nvSpPr>
        <p:spPr>
          <a:xfrm>
            <a:off x="3269657" y="3509283"/>
            <a:ext cx="3214287" cy="3214287"/>
          </a:xfrm>
          <a:custGeom>
            <a:rect b="b" l="l" r="r" t="t"/>
            <a:pathLst>
              <a:path extrusionOk="0" h="3214287" w="3214287">
                <a:moveTo>
                  <a:pt x="0" y="0"/>
                </a:moveTo>
                <a:lnTo>
                  <a:pt x="3214286" y="0"/>
                </a:lnTo>
                <a:lnTo>
                  <a:pt x="3214286" y="3214287"/>
                </a:lnTo>
                <a:lnTo>
                  <a:pt x="0" y="3214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0"/>
          <p:cNvSpPr txBox="1"/>
          <p:nvPr/>
        </p:nvSpPr>
        <p:spPr>
          <a:xfrm>
            <a:off x="731520" y="1657623"/>
            <a:ext cx="82905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300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Instagram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è emerso nel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300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2010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e ha dato inizio alla nuova era della comunicazione per immagini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65" name="Google Shape;165;p11"/>
          <p:cNvSpPr/>
          <p:nvPr/>
        </p:nvSpPr>
        <p:spPr>
          <a:xfrm>
            <a:off x="731520" y="1637699"/>
            <a:ext cx="8290560" cy="4655752"/>
          </a:xfrm>
          <a:custGeom>
            <a:rect b="b" l="l" r="r" t="t"/>
            <a:pathLst>
              <a:path extrusionOk="0" h="4655752" w="8290560">
                <a:moveTo>
                  <a:pt x="0" y="0"/>
                </a:moveTo>
                <a:lnTo>
                  <a:pt x="8290560" y="0"/>
                </a:lnTo>
                <a:lnTo>
                  <a:pt x="8290560" y="4655752"/>
                </a:lnTo>
                <a:lnTo>
                  <a:pt x="0" y="4655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1"/>
          <p:cNvSpPr txBox="1"/>
          <p:nvPr/>
        </p:nvSpPr>
        <p:spPr>
          <a:xfrm>
            <a:off x="731520" y="6376036"/>
            <a:ext cx="8239363" cy="20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źródło: https://www.smartinsights.com/social-media-marketing/social-media-strategy/new-global-social-media-research/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731520" y="1221773"/>
            <a:ext cx="823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Popolazione globale</a:t>
            </a:r>
            <a:r>
              <a:rPr b="0" i="0" lang="pl-PL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vs.</a:t>
            </a: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numero di utenti dei social media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73" name="Google Shape;173;p12"/>
          <p:cNvSpPr/>
          <p:nvPr/>
        </p:nvSpPr>
        <p:spPr>
          <a:xfrm>
            <a:off x="731520" y="1597444"/>
            <a:ext cx="8239363" cy="4647051"/>
          </a:xfrm>
          <a:custGeom>
            <a:rect b="b" l="l" r="r" t="t"/>
            <a:pathLst>
              <a:path extrusionOk="0" h="4647051" w="8239363">
                <a:moveTo>
                  <a:pt x="0" y="0"/>
                </a:moveTo>
                <a:lnTo>
                  <a:pt x="8239363" y="0"/>
                </a:lnTo>
                <a:lnTo>
                  <a:pt x="8239363" y="4647051"/>
                </a:lnTo>
                <a:lnTo>
                  <a:pt x="0" y="4647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2"/>
          <p:cNvSpPr txBox="1"/>
          <p:nvPr/>
        </p:nvSpPr>
        <p:spPr>
          <a:xfrm>
            <a:off x="731520" y="6376036"/>
            <a:ext cx="8239363" cy="20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źródło: https://www.smartinsights.com/social-media-marketing/social-media-strategy/new-global-social-media-research/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881598" y="1133894"/>
            <a:ext cx="79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Le piattaforme di social media più utilizzate al mondo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81" name="Google Shape;181;p13"/>
          <p:cNvSpPr/>
          <p:nvPr/>
        </p:nvSpPr>
        <p:spPr>
          <a:xfrm>
            <a:off x="731520" y="2383430"/>
            <a:ext cx="8290560" cy="4200250"/>
          </a:xfrm>
          <a:custGeom>
            <a:rect b="b" l="l" r="r" t="t"/>
            <a:pathLst>
              <a:path extrusionOk="0" h="4200250" w="8290560">
                <a:moveTo>
                  <a:pt x="0" y="0"/>
                </a:moveTo>
                <a:lnTo>
                  <a:pt x="8290560" y="0"/>
                </a:lnTo>
                <a:lnTo>
                  <a:pt x="8290560" y="4200250"/>
                </a:lnTo>
                <a:lnTo>
                  <a:pt x="0" y="4200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780" l="0" r="0" t="-19781"/>
            </a:stretch>
          </a:blipFill>
          <a:ln>
            <a:noFill/>
          </a:ln>
        </p:spPr>
      </p:sp>
      <p:sp>
        <p:nvSpPr>
          <p:cNvPr id="182" name="Google Shape;182;p13"/>
          <p:cNvSpPr txBox="1"/>
          <p:nvPr/>
        </p:nvSpPr>
        <p:spPr>
          <a:xfrm>
            <a:off x="731545" y="1413834"/>
            <a:ext cx="8290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Step 2: Facebook - </a:t>
            </a:r>
            <a:r>
              <a:rPr b="1" lang="pl-PL" sz="3000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impostazione e gestione di un profilo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>
            <a:off x="731520" y="1461038"/>
            <a:ext cx="8290560" cy="4275955"/>
          </a:xfrm>
          <a:custGeom>
            <a:rect b="b" l="l" r="r" t="t"/>
            <a:pathLst>
              <a:path extrusionOk="0" h="4275955" w="8290560">
                <a:moveTo>
                  <a:pt x="0" y="0"/>
                </a:moveTo>
                <a:lnTo>
                  <a:pt x="8290560" y="0"/>
                </a:lnTo>
                <a:lnTo>
                  <a:pt x="8290560" y="4275955"/>
                </a:lnTo>
                <a:lnTo>
                  <a:pt x="0" y="427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363" l="-8812" r="-20780" t="0"/>
            </a:stretch>
          </a:blipFill>
          <a:ln>
            <a:noFill/>
          </a:ln>
        </p:spPr>
      </p:sp>
      <p:sp>
        <p:nvSpPr>
          <p:cNvPr id="189" name="Google Shape;189;p14"/>
          <p:cNvSpPr/>
          <p:nvPr/>
        </p:nvSpPr>
        <p:spPr>
          <a:xfrm rot="-1410006">
            <a:off x="4577544" y="4603728"/>
            <a:ext cx="2071807" cy="740671"/>
          </a:xfrm>
          <a:custGeom>
            <a:rect b="b" l="l" r="r" t="t"/>
            <a:pathLst>
              <a:path extrusionOk="0" h="740671" w="2071807">
                <a:moveTo>
                  <a:pt x="0" y="0"/>
                </a:moveTo>
                <a:lnTo>
                  <a:pt x="2071806" y="0"/>
                </a:lnTo>
                <a:lnTo>
                  <a:pt x="2071806" y="740671"/>
                </a:lnTo>
                <a:lnTo>
                  <a:pt x="0" y="740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 txBox="1"/>
          <p:nvPr/>
        </p:nvSpPr>
        <p:spPr>
          <a:xfrm>
            <a:off x="731520" y="5885180"/>
            <a:ext cx="8290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500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Step 1.</a:t>
            </a: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Andate su facebook.com e cliccate su "Crea un nuovo account".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4407229" y="731520"/>
            <a:ext cx="4614851" cy="5852160"/>
          </a:xfrm>
          <a:custGeom>
            <a:rect b="b" l="l" r="r" t="t"/>
            <a:pathLst>
              <a:path extrusionOk="0" h="5852160" w="4614851">
                <a:moveTo>
                  <a:pt x="0" y="0"/>
                </a:moveTo>
                <a:lnTo>
                  <a:pt x="4614851" y="0"/>
                </a:lnTo>
                <a:lnTo>
                  <a:pt x="4614851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649" l="-92791" r="-97889" t="-19298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 rot="-379125">
            <a:off x="4077211" y="5759518"/>
            <a:ext cx="1599178" cy="571706"/>
          </a:xfrm>
          <a:custGeom>
            <a:rect b="b" l="l" r="r" t="t"/>
            <a:pathLst>
              <a:path extrusionOk="0" h="571706" w="1599178">
                <a:moveTo>
                  <a:pt x="0" y="0"/>
                </a:moveTo>
                <a:lnTo>
                  <a:pt x="1599178" y="0"/>
                </a:lnTo>
                <a:lnTo>
                  <a:pt x="1599178" y="571706"/>
                </a:lnTo>
                <a:lnTo>
                  <a:pt x="0" y="571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 txBox="1"/>
          <p:nvPr/>
        </p:nvSpPr>
        <p:spPr>
          <a:xfrm>
            <a:off x="422016" y="1817370"/>
            <a:ext cx="3786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1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STEP 2. </a:t>
            </a:r>
            <a:r>
              <a:rPr lang="pl-PL" sz="2199">
                <a:latin typeface="Roboto"/>
                <a:ea typeface="Roboto"/>
                <a:cs typeface="Roboto"/>
                <a:sym typeface="Roboto"/>
              </a:rPr>
              <a:t>Inserite nome e cognome, indirizzo e-mail o numero di cellulare, password, data di nascita e sesso. Fate clic su Registra.</a:t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1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STEP 3.</a:t>
            </a:r>
            <a:r>
              <a:rPr b="0" i="0" lang="pl-PL" sz="21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199">
                <a:latin typeface="Roboto"/>
                <a:ea typeface="Roboto"/>
                <a:cs typeface="Roboto"/>
                <a:sym typeface="Roboto"/>
              </a:rPr>
              <a:t>Confermate l'indirizzo e-mail o il numero di cellulare per completare la creazione dell'account.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>
            <a:off x="0" y="1346748"/>
            <a:ext cx="9753600" cy="5500279"/>
          </a:xfrm>
          <a:custGeom>
            <a:rect b="b" l="l" r="r" t="t"/>
            <a:pathLst>
              <a:path extrusionOk="0" h="5500279" w="9753600">
                <a:moveTo>
                  <a:pt x="0" y="0"/>
                </a:moveTo>
                <a:lnTo>
                  <a:pt x="9753600" y="0"/>
                </a:lnTo>
                <a:lnTo>
                  <a:pt x="9753600" y="5500279"/>
                </a:lnTo>
                <a:lnTo>
                  <a:pt x="0" y="5500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6"/>
          <p:cNvSpPr/>
          <p:nvPr/>
        </p:nvSpPr>
        <p:spPr>
          <a:xfrm>
            <a:off x="8337771" y="389365"/>
            <a:ext cx="684309" cy="684309"/>
          </a:xfrm>
          <a:custGeom>
            <a:rect b="b" l="l" r="r" t="t"/>
            <a:pathLst>
              <a:path extrusionOk="0" h="684309" w="684309">
                <a:moveTo>
                  <a:pt x="0" y="0"/>
                </a:moveTo>
                <a:lnTo>
                  <a:pt x="684309" y="0"/>
                </a:lnTo>
                <a:lnTo>
                  <a:pt x="684309" y="684310"/>
                </a:lnTo>
                <a:lnTo>
                  <a:pt x="0" y="68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11" name="Google Shape;211;p17"/>
          <p:cNvSpPr txBox="1"/>
          <p:nvPr/>
        </p:nvSpPr>
        <p:spPr>
          <a:xfrm>
            <a:off x="529205" y="1305123"/>
            <a:ext cx="8695200" cy="4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800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Crea</a:t>
            </a:r>
            <a:r>
              <a:rPr b="1" lang="pl-PL" sz="2800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re una pagina</a:t>
            </a:r>
            <a:r>
              <a:rPr b="1" i="0" lang="pl-PL" sz="2800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 Facebook: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E2C8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9875" lvl="1" marL="539753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Andate su</a:t>
            </a: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pl-PL" sz="25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facebook.com/pages/create</a:t>
            </a: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-269875" lvl="1" marL="539753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Inserite il nome della pagina e la categoria</a:t>
            </a: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  <a:p>
            <a:pPr indent="-269875" lvl="1" marL="539753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Compilate la biografia (facoltativa)</a:t>
            </a: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-269875" lvl="1" marL="539753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Clic</a:t>
            </a: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cate su</a:t>
            </a:r>
            <a:r>
              <a:rPr b="0" i="0" lang="pl-PL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Crea</a:t>
            </a: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 pagina. </a:t>
            </a:r>
            <a:endParaRPr/>
          </a:p>
          <a:p>
            <a:pPr indent="-269875" lvl="1" marL="539753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pl-PL" sz="2500">
                <a:latin typeface="Roboto"/>
                <a:ea typeface="Roboto"/>
                <a:cs typeface="Roboto"/>
                <a:sym typeface="Roboto"/>
              </a:rPr>
              <a:t>È quindi possibile aggiungere le immagini del profilo e di copertina.</a:t>
            </a:r>
            <a:endParaRPr b="0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7848964" y="5410564"/>
            <a:ext cx="1173116" cy="1173116"/>
          </a:xfrm>
          <a:custGeom>
            <a:rect b="b" l="l" r="r" t="t"/>
            <a:pathLst>
              <a:path extrusionOk="0" h="1173116" w="1173116">
                <a:moveTo>
                  <a:pt x="0" y="0"/>
                </a:moveTo>
                <a:lnTo>
                  <a:pt x="1173116" y="0"/>
                </a:lnTo>
                <a:lnTo>
                  <a:pt x="1173116" y="1173116"/>
                </a:lnTo>
                <a:lnTo>
                  <a:pt x="0" y="117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18" name="Google Shape;218;p18"/>
          <p:cNvSpPr/>
          <p:nvPr/>
        </p:nvSpPr>
        <p:spPr>
          <a:xfrm>
            <a:off x="7848964" y="5410564"/>
            <a:ext cx="1173116" cy="1173116"/>
          </a:xfrm>
          <a:custGeom>
            <a:rect b="b" l="l" r="r" t="t"/>
            <a:pathLst>
              <a:path extrusionOk="0" h="1173116" w="1173116">
                <a:moveTo>
                  <a:pt x="0" y="0"/>
                </a:moveTo>
                <a:lnTo>
                  <a:pt x="1173116" y="0"/>
                </a:lnTo>
                <a:lnTo>
                  <a:pt x="1173116" y="1173116"/>
                </a:lnTo>
                <a:lnTo>
                  <a:pt x="0" y="117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8"/>
          <p:cNvSpPr/>
          <p:nvPr/>
        </p:nvSpPr>
        <p:spPr>
          <a:xfrm>
            <a:off x="731520" y="1447881"/>
            <a:ext cx="8290560" cy="1993074"/>
          </a:xfrm>
          <a:custGeom>
            <a:rect b="b" l="l" r="r" t="t"/>
            <a:pathLst>
              <a:path extrusionOk="0" h="1993074" w="8290560">
                <a:moveTo>
                  <a:pt x="0" y="0"/>
                </a:moveTo>
                <a:lnTo>
                  <a:pt x="8290560" y="0"/>
                </a:lnTo>
                <a:lnTo>
                  <a:pt x="8290560" y="1993073"/>
                </a:lnTo>
                <a:lnTo>
                  <a:pt x="0" y="1993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8"/>
          <p:cNvSpPr txBox="1"/>
          <p:nvPr/>
        </p:nvSpPr>
        <p:spPr>
          <a:xfrm>
            <a:off x="731520" y="3907679"/>
            <a:ext cx="69978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399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Facebook </a:t>
            </a:r>
            <a:r>
              <a:rPr b="1" lang="pl-PL" sz="3399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consente di</a:t>
            </a:r>
            <a:r>
              <a:rPr b="1" i="0" lang="pl-PL" sz="3399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02261" lvl="1" marL="60452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>
                <a:latin typeface="Roboto"/>
                <a:ea typeface="Roboto"/>
                <a:cs typeface="Roboto"/>
                <a:sym typeface="Roboto"/>
              </a:rPr>
              <a:t>condividere</a:t>
            </a:r>
            <a:r>
              <a:rPr b="0" i="0" lang="pl-PL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8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foto e video</a:t>
            </a:r>
            <a:endParaRPr b="0" i="0" sz="2800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2261" lvl="1" marL="60452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>
                <a:latin typeface="Roboto"/>
                <a:ea typeface="Roboto"/>
                <a:cs typeface="Roboto"/>
                <a:sym typeface="Roboto"/>
              </a:rPr>
              <a:t>condividere</a:t>
            </a:r>
            <a:r>
              <a:rPr b="0" i="0" lang="pl-PL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pl-PL" sz="2800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reel</a:t>
            </a:r>
            <a:endParaRPr b="0" i="0" sz="2800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2261" lvl="1" marL="60452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>
                <a:latin typeface="Roboto"/>
                <a:ea typeface="Roboto"/>
                <a:cs typeface="Roboto"/>
                <a:sym typeface="Roboto"/>
              </a:rPr>
              <a:t>trasmettere</a:t>
            </a:r>
            <a:r>
              <a:rPr b="0" i="0" lang="pl-PL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8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video in diretta</a:t>
            </a:r>
            <a:endParaRPr b="0" i="0" sz="2800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2261" lvl="1" marL="60452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>
                <a:latin typeface="Roboto"/>
                <a:ea typeface="Roboto"/>
                <a:cs typeface="Roboto"/>
                <a:sym typeface="Roboto"/>
              </a:rPr>
              <a:t>condividere</a:t>
            </a:r>
            <a:r>
              <a:rPr b="0" i="0" lang="pl-PL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pl-PL" sz="2800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storie</a:t>
            </a:r>
            <a:endParaRPr b="0" i="0" sz="2800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26" name="Google Shape;226;p19"/>
          <p:cNvSpPr/>
          <p:nvPr/>
        </p:nvSpPr>
        <p:spPr>
          <a:xfrm>
            <a:off x="4220887" y="731520"/>
            <a:ext cx="4801193" cy="1154220"/>
          </a:xfrm>
          <a:custGeom>
            <a:rect b="b" l="l" r="r" t="t"/>
            <a:pathLst>
              <a:path extrusionOk="0" h="1154220" w="4801193">
                <a:moveTo>
                  <a:pt x="0" y="0"/>
                </a:moveTo>
                <a:lnTo>
                  <a:pt x="4801193" y="0"/>
                </a:lnTo>
                <a:lnTo>
                  <a:pt x="4801193" y="1154220"/>
                </a:lnTo>
                <a:lnTo>
                  <a:pt x="0" y="1154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9"/>
          <p:cNvSpPr/>
          <p:nvPr/>
        </p:nvSpPr>
        <p:spPr>
          <a:xfrm>
            <a:off x="2394128" y="2308183"/>
            <a:ext cx="3653517" cy="4408812"/>
          </a:xfrm>
          <a:custGeom>
            <a:rect b="b" l="l" r="r" t="t"/>
            <a:pathLst>
              <a:path extrusionOk="0" h="4408812" w="3653517">
                <a:moveTo>
                  <a:pt x="0" y="0"/>
                </a:moveTo>
                <a:lnTo>
                  <a:pt x="3653517" y="0"/>
                </a:lnTo>
                <a:lnTo>
                  <a:pt x="3653517" y="4408812"/>
                </a:lnTo>
                <a:lnTo>
                  <a:pt x="0" y="4408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9"/>
          <p:cNvSpPr/>
          <p:nvPr/>
        </p:nvSpPr>
        <p:spPr>
          <a:xfrm rot="9098982">
            <a:off x="5388012" y="2022330"/>
            <a:ext cx="1599178" cy="571706"/>
          </a:xfrm>
          <a:custGeom>
            <a:rect b="b" l="l" r="r" t="t"/>
            <a:pathLst>
              <a:path extrusionOk="0" h="571706" w="1599178">
                <a:moveTo>
                  <a:pt x="0" y="0"/>
                </a:moveTo>
                <a:lnTo>
                  <a:pt x="1599178" y="0"/>
                </a:lnTo>
                <a:lnTo>
                  <a:pt x="1599178" y="571706"/>
                </a:lnTo>
                <a:lnTo>
                  <a:pt x="0" y="571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9"/>
          <p:cNvSpPr/>
          <p:nvPr/>
        </p:nvSpPr>
        <p:spPr>
          <a:xfrm>
            <a:off x="6164645" y="1195834"/>
            <a:ext cx="1724766" cy="689906"/>
          </a:xfrm>
          <a:custGeom>
            <a:rect b="b" l="l" r="r" t="t"/>
            <a:pathLst>
              <a:path extrusionOk="0" h="689906" w="1724766">
                <a:moveTo>
                  <a:pt x="0" y="0"/>
                </a:moveTo>
                <a:lnTo>
                  <a:pt x="1724766" y="0"/>
                </a:lnTo>
                <a:lnTo>
                  <a:pt x="1724766" y="689906"/>
                </a:lnTo>
                <a:lnTo>
                  <a:pt x="0" y="689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731520" y="2383430"/>
            <a:ext cx="8290560" cy="4200250"/>
          </a:xfrm>
          <a:custGeom>
            <a:rect b="b" l="l" r="r" t="t"/>
            <a:pathLst>
              <a:path extrusionOk="0" h="4200250" w="8290560">
                <a:moveTo>
                  <a:pt x="0" y="0"/>
                </a:moveTo>
                <a:lnTo>
                  <a:pt x="8290560" y="0"/>
                </a:lnTo>
                <a:lnTo>
                  <a:pt x="8290560" y="4200250"/>
                </a:lnTo>
                <a:lnTo>
                  <a:pt x="0" y="4200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712" l="0" r="0" t="-16790"/>
            </a:stretch>
          </a:blipFill>
          <a:ln>
            <a:noFill/>
          </a:ln>
        </p:spPr>
      </p:sp>
      <p:sp>
        <p:nvSpPr>
          <p:cNvPr id="101" name="Google Shape;101;p2"/>
          <p:cNvSpPr txBox="1"/>
          <p:nvPr/>
        </p:nvSpPr>
        <p:spPr>
          <a:xfrm>
            <a:off x="731520" y="1358917"/>
            <a:ext cx="8290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3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Step 1: </a:t>
            </a:r>
            <a:r>
              <a:rPr b="1" lang="pl-PL" sz="3300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Cosa sono i</a:t>
            </a:r>
            <a:r>
              <a:rPr b="1" i="0" lang="pl-PL" sz="33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 social media? </a:t>
            </a:r>
            <a:endParaRPr b="1" i="0" sz="3300" u="none" cap="none" strike="noStrike">
              <a:solidFill>
                <a:srgbClr val="1A478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300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Storia e tipologie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35" name="Google Shape;235;p20"/>
          <p:cNvSpPr/>
          <p:nvPr/>
        </p:nvSpPr>
        <p:spPr>
          <a:xfrm>
            <a:off x="3226098" y="-134152"/>
            <a:ext cx="6266030" cy="7561411"/>
          </a:xfrm>
          <a:custGeom>
            <a:rect b="b" l="l" r="r" t="t"/>
            <a:pathLst>
              <a:path extrusionOk="0" h="7561411" w="6266030">
                <a:moveTo>
                  <a:pt x="0" y="0"/>
                </a:moveTo>
                <a:lnTo>
                  <a:pt x="6266030" y="0"/>
                </a:lnTo>
                <a:lnTo>
                  <a:pt x="6266030" y="7561411"/>
                </a:lnTo>
                <a:lnTo>
                  <a:pt x="0" y="7561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20"/>
          <p:cNvSpPr txBox="1"/>
          <p:nvPr/>
        </p:nvSpPr>
        <p:spPr>
          <a:xfrm>
            <a:off x="731520" y="2452795"/>
            <a:ext cx="22221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Testo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Foto o video</a:t>
            </a:r>
            <a:endParaRPr sz="2499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endParaRPr b="0" i="0" sz="24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Stato d’animo</a:t>
            </a:r>
            <a:endParaRPr b="0" i="0" sz="24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42" name="Google Shape;242;p21"/>
          <p:cNvSpPr/>
          <p:nvPr/>
        </p:nvSpPr>
        <p:spPr>
          <a:xfrm>
            <a:off x="731520" y="1226804"/>
            <a:ext cx="8290560" cy="5533949"/>
          </a:xfrm>
          <a:custGeom>
            <a:rect b="b" l="l" r="r" t="t"/>
            <a:pathLst>
              <a:path extrusionOk="0" h="5533949" w="8290560">
                <a:moveTo>
                  <a:pt x="0" y="0"/>
                </a:moveTo>
                <a:lnTo>
                  <a:pt x="8290560" y="0"/>
                </a:lnTo>
                <a:lnTo>
                  <a:pt x="8290560" y="5533948"/>
                </a:lnTo>
                <a:lnTo>
                  <a:pt x="0" y="5533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1"/>
          <p:cNvSpPr txBox="1"/>
          <p:nvPr/>
        </p:nvSpPr>
        <p:spPr>
          <a:xfrm>
            <a:off x="5853526" y="2905596"/>
            <a:ext cx="28923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421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Glossar</a:t>
            </a:r>
            <a:r>
              <a:rPr b="1" lang="pl-PL" sz="4421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io</a:t>
            </a:r>
            <a:endParaRPr b="1" i="0" sz="4421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1"/>
          <p:cNvSpPr/>
          <p:nvPr/>
        </p:nvSpPr>
        <p:spPr>
          <a:xfrm rot="3202077">
            <a:off x="3137171" y="3459807"/>
            <a:ext cx="684309" cy="684309"/>
          </a:xfrm>
          <a:custGeom>
            <a:rect b="b" l="l" r="r" t="t"/>
            <a:pathLst>
              <a:path extrusionOk="0" h="684309" w="684309">
                <a:moveTo>
                  <a:pt x="0" y="0"/>
                </a:moveTo>
                <a:lnTo>
                  <a:pt x="684310" y="0"/>
                </a:lnTo>
                <a:lnTo>
                  <a:pt x="684310" y="684309"/>
                </a:lnTo>
                <a:lnTo>
                  <a:pt x="0" y="684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50" name="Google Shape;250;p22"/>
          <p:cNvSpPr txBox="1"/>
          <p:nvPr/>
        </p:nvSpPr>
        <p:spPr>
          <a:xfrm>
            <a:off x="731520" y="1619548"/>
            <a:ext cx="82905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pl-PL" sz="39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MMINISTRATORE</a:t>
            </a:r>
            <a:endParaRPr/>
          </a:p>
          <a:p>
            <a:pPr indent="0" lvl="0" marL="0" marR="0" rtl="0" algn="ctr">
              <a:lnSpc>
                <a:spcPct val="82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La persona che gestisce un determinato profilo sui</a:t>
            </a:r>
            <a:r>
              <a:rPr b="0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social media. </a:t>
            </a: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Può fornire o revocare </a:t>
            </a: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a terze persone </a:t>
            </a: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l’autorizzazione a gestire l’account. 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3901033" y="4594512"/>
            <a:ext cx="1951534" cy="2150989"/>
          </a:xfrm>
          <a:custGeom>
            <a:rect b="b" l="l" r="r" t="t"/>
            <a:pathLst>
              <a:path extrusionOk="0" h="2150989" w="1951534">
                <a:moveTo>
                  <a:pt x="0" y="0"/>
                </a:moveTo>
                <a:lnTo>
                  <a:pt x="1951534" y="0"/>
                </a:lnTo>
                <a:lnTo>
                  <a:pt x="1951534" y="2150989"/>
                </a:lnTo>
                <a:lnTo>
                  <a:pt x="0" y="2150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57" name="Google Shape;257;p23"/>
          <p:cNvSpPr/>
          <p:nvPr/>
        </p:nvSpPr>
        <p:spPr>
          <a:xfrm>
            <a:off x="3997503" y="4452689"/>
            <a:ext cx="1758595" cy="1841172"/>
          </a:xfrm>
          <a:custGeom>
            <a:rect b="b" l="l" r="r" t="t"/>
            <a:pathLst>
              <a:path extrusionOk="0" h="1841172" w="1758595">
                <a:moveTo>
                  <a:pt x="0" y="0"/>
                </a:moveTo>
                <a:lnTo>
                  <a:pt x="1758594" y="0"/>
                </a:lnTo>
                <a:lnTo>
                  <a:pt x="1758594" y="1841172"/>
                </a:lnTo>
                <a:lnTo>
                  <a:pt x="0" y="184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3"/>
          <p:cNvSpPr txBox="1"/>
          <p:nvPr/>
        </p:nvSpPr>
        <p:spPr>
          <a:xfrm>
            <a:off x="731520" y="1788929"/>
            <a:ext cx="8290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BAN</a:t>
            </a:r>
            <a:endParaRPr/>
          </a:p>
          <a:p>
            <a:pPr indent="0" lvl="0" marL="0" marR="0" rtl="0" algn="ctr">
              <a:lnSpc>
                <a:spcPct val="82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Blocco dell'account Facebook, solitamente causato dalla violazione delle regole del portale.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64" name="Google Shape;264;p24"/>
          <p:cNvSpPr txBox="1"/>
          <p:nvPr/>
        </p:nvSpPr>
        <p:spPr>
          <a:xfrm>
            <a:off x="731520" y="1470135"/>
            <a:ext cx="82905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EMOJI</a:t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82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Piccoli elementi grafici che si possono inserire in una conversazione su Facebook e darle così una connotazione emotiva. Possono rappresentare emozioni o oggetti. Si usano per attirare l'attenzione sulle parole del testo.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4202150" y="5004029"/>
            <a:ext cx="1349299" cy="1349299"/>
          </a:xfrm>
          <a:custGeom>
            <a:rect b="b" l="l" r="r" t="t"/>
            <a:pathLst>
              <a:path extrusionOk="0" h="1349299" w="1349299">
                <a:moveTo>
                  <a:pt x="0" y="0"/>
                </a:moveTo>
                <a:lnTo>
                  <a:pt x="1349300" y="0"/>
                </a:lnTo>
                <a:lnTo>
                  <a:pt x="1349300" y="1349299"/>
                </a:lnTo>
                <a:lnTo>
                  <a:pt x="0" y="1349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4"/>
          <p:cNvSpPr/>
          <p:nvPr/>
        </p:nvSpPr>
        <p:spPr>
          <a:xfrm>
            <a:off x="2115805" y="5004029"/>
            <a:ext cx="1347911" cy="1347911"/>
          </a:xfrm>
          <a:custGeom>
            <a:rect b="b" l="l" r="r" t="t"/>
            <a:pathLst>
              <a:path extrusionOk="0" h="1347911" w="1347911">
                <a:moveTo>
                  <a:pt x="0" y="0"/>
                </a:moveTo>
                <a:lnTo>
                  <a:pt x="1347910" y="0"/>
                </a:lnTo>
                <a:lnTo>
                  <a:pt x="1347910" y="1347910"/>
                </a:lnTo>
                <a:lnTo>
                  <a:pt x="0" y="1347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4"/>
          <p:cNvSpPr/>
          <p:nvPr/>
        </p:nvSpPr>
        <p:spPr>
          <a:xfrm>
            <a:off x="6294400" y="5002640"/>
            <a:ext cx="1347911" cy="1347911"/>
          </a:xfrm>
          <a:custGeom>
            <a:rect b="b" l="l" r="r" t="t"/>
            <a:pathLst>
              <a:path extrusionOk="0" h="1347911" w="1347911">
                <a:moveTo>
                  <a:pt x="0" y="0"/>
                </a:moveTo>
                <a:lnTo>
                  <a:pt x="1347910" y="0"/>
                </a:lnTo>
                <a:lnTo>
                  <a:pt x="1347910" y="1347911"/>
                </a:lnTo>
                <a:lnTo>
                  <a:pt x="0" y="1347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73" name="Google Shape;273;p25"/>
          <p:cNvSpPr/>
          <p:nvPr/>
        </p:nvSpPr>
        <p:spPr>
          <a:xfrm>
            <a:off x="3967669" y="4147148"/>
            <a:ext cx="1818262" cy="2436532"/>
          </a:xfrm>
          <a:custGeom>
            <a:rect b="b" l="l" r="r" t="t"/>
            <a:pathLst>
              <a:path extrusionOk="0" h="2436532" w="1818262">
                <a:moveTo>
                  <a:pt x="0" y="0"/>
                </a:moveTo>
                <a:lnTo>
                  <a:pt x="1818262" y="0"/>
                </a:lnTo>
                <a:lnTo>
                  <a:pt x="1818262" y="2436532"/>
                </a:lnTo>
                <a:lnTo>
                  <a:pt x="0" y="2436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5"/>
          <p:cNvSpPr txBox="1"/>
          <p:nvPr/>
        </p:nvSpPr>
        <p:spPr>
          <a:xfrm>
            <a:off x="731520" y="2055649"/>
            <a:ext cx="82905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FOLLOWER</a:t>
            </a:r>
            <a:endParaRPr/>
          </a:p>
          <a:p>
            <a:pPr indent="0" lvl="0" marL="0" marR="0" rtl="0" algn="ctr">
              <a:lnSpc>
                <a:spcPct val="82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Una persona che segue e vede il vostro profilo</a:t>
            </a:r>
            <a:r>
              <a:rPr b="0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80" name="Google Shape;280;p26"/>
          <p:cNvSpPr txBox="1"/>
          <p:nvPr/>
        </p:nvSpPr>
        <p:spPr>
          <a:xfrm>
            <a:off x="731520" y="1794177"/>
            <a:ext cx="82905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#HASHTAG</a:t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82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Parole chiave</a:t>
            </a:r>
            <a:r>
              <a:rPr b="0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l-PL" sz="3000">
                <a:latin typeface="Roboto"/>
                <a:ea typeface="Roboto"/>
                <a:cs typeface="Roboto"/>
                <a:sym typeface="Roboto"/>
              </a:rPr>
              <a:t>Inclusi nei post, facilitano la ricerca di argomenti di attualità nelle risorse di Facebook.</a:t>
            </a:r>
            <a:endParaRPr/>
          </a:p>
        </p:txBody>
      </p:sp>
      <p:sp>
        <p:nvSpPr>
          <p:cNvPr id="281" name="Google Shape;281;p26"/>
          <p:cNvSpPr/>
          <p:nvPr/>
        </p:nvSpPr>
        <p:spPr>
          <a:xfrm>
            <a:off x="3834330" y="4448477"/>
            <a:ext cx="2084939" cy="2131443"/>
          </a:xfrm>
          <a:custGeom>
            <a:rect b="b" l="l" r="r" t="t"/>
            <a:pathLst>
              <a:path extrusionOk="0" h="2131443" w="2084939">
                <a:moveTo>
                  <a:pt x="0" y="0"/>
                </a:moveTo>
                <a:lnTo>
                  <a:pt x="2084940" y="0"/>
                </a:lnTo>
                <a:lnTo>
                  <a:pt x="2084940" y="2131444"/>
                </a:lnTo>
                <a:lnTo>
                  <a:pt x="0" y="2131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26"/>
          <p:cNvSpPr txBox="1"/>
          <p:nvPr/>
        </p:nvSpPr>
        <p:spPr>
          <a:xfrm>
            <a:off x="1209975" y="4726775"/>
            <a:ext cx="2544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363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#monumenti</a:t>
            </a:r>
            <a:endParaRPr b="0" i="0" sz="2363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2362200" y="5581507"/>
            <a:ext cx="14721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363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#natur</a:t>
            </a:r>
            <a:r>
              <a:rPr lang="pl-PL" sz="2363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0" i="0" sz="2363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5919286" y="4516025"/>
            <a:ext cx="31026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363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#Lublin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6214553" y="5090375"/>
            <a:ext cx="1986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63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r>
              <a:rPr b="0" i="0" lang="pl-PL" sz="2363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Paler</a:t>
            </a:r>
            <a:r>
              <a:rPr lang="pl-PL" sz="2363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pl-PL" sz="2363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6141812" y="5764437"/>
            <a:ext cx="2544987" cy="393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363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#RogaskaSlatina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92" name="Google Shape;292;p27"/>
          <p:cNvSpPr txBox="1"/>
          <p:nvPr/>
        </p:nvSpPr>
        <p:spPr>
          <a:xfrm>
            <a:off x="731520" y="1534583"/>
            <a:ext cx="8290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INFLUENCER </a:t>
            </a:r>
            <a:endParaRPr/>
          </a:p>
          <a:p>
            <a:pPr indent="0" lvl="0" marL="0" marR="0" rtl="0" algn="ctr">
              <a:lnSpc>
                <a:spcPct val="824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999">
                <a:latin typeface="Roboto"/>
                <a:ea typeface="Roboto"/>
                <a:cs typeface="Roboto"/>
                <a:sym typeface="Roboto"/>
              </a:rPr>
              <a:t>Una persona che, grazie alla sua popolarità, può influenzare le opinioni e le decisioni degli altri attraverso il suo profilo sui social media.</a:t>
            </a: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3768615" y="4734572"/>
            <a:ext cx="2216371" cy="2216371"/>
          </a:xfrm>
          <a:custGeom>
            <a:rect b="b" l="l" r="r" t="t"/>
            <a:pathLst>
              <a:path extrusionOk="0" h="2216371" w="2216371">
                <a:moveTo>
                  <a:pt x="0" y="0"/>
                </a:moveTo>
                <a:lnTo>
                  <a:pt x="2216370" y="0"/>
                </a:lnTo>
                <a:lnTo>
                  <a:pt x="2216370" y="2216371"/>
                </a:lnTo>
                <a:lnTo>
                  <a:pt x="0" y="2216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299" name="Google Shape;299;p28"/>
          <p:cNvSpPr/>
          <p:nvPr/>
        </p:nvSpPr>
        <p:spPr>
          <a:xfrm>
            <a:off x="3413760" y="3741208"/>
            <a:ext cx="2926080" cy="2926080"/>
          </a:xfrm>
          <a:custGeom>
            <a:rect b="b" l="l" r="r" t="t"/>
            <a:pathLst>
              <a:path extrusionOk="0"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8"/>
          <p:cNvSpPr/>
          <p:nvPr/>
        </p:nvSpPr>
        <p:spPr>
          <a:xfrm>
            <a:off x="6339840" y="3657600"/>
            <a:ext cx="1039655" cy="1039655"/>
          </a:xfrm>
          <a:custGeom>
            <a:rect b="b" l="l" r="r" t="t"/>
            <a:pathLst>
              <a:path extrusionOk="0" h="1039655" w="1039655">
                <a:moveTo>
                  <a:pt x="0" y="0"/>
                </a:moveTo>
                <a:lnTo>
                  <a:pt x="1039655" y="0"/>
                </a:lnTo>
                <a:lnTo>
                  <a:pt x="1039655" y="1039655"/>
                </a:lnTo>
                <a:lnTo>
                  <a:pt x="0" y="1039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8"/>
          <p:cNvSpPr/>
          <p:nvPr/>
        </p:nvSpPr>
        <p:spPr>
          <a:xfrm>
            <a:off x="2523799" y="5777326"/>
            <a:ext cx="889961" cy="889961"/>
          </a:xfrm>
          <a:custGeom>
            <a:rect b="b" l="l" r="r" t="t"/>
            <a:pathLst>
              <a:path extrusionOk="0" h="889961" w="889961">
                <a:moveTo>
                  <a:pt x="0" y="0"/>
                </a:moveTo>
                <a:lnTo>
                  <a:pt x="889961" y="0"/>
                </a:lnTo>
                <a:lnTo>
                  <a:pt x="889961" y="889962"/>
                </a:lnTo>
                <a:lnTo>
                  <a:pt x="0" y="889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8"/>
          <p:cNvSpPr/>
          <p:nvPr/>
        </p:nvSpPr>
        <p:spPr>
          <a:xfrm>
            <a:off x="2837727" y="3660450"/>
            <a:ext cx="823505" cy="823505"/>
          </a:xfrm>
          <a:custGeom>
            <a:rect b="b" l="l" r="r" t="t"/>
            <a:pathLst>
              <a:path extrusionOk="0" h="823505" w="823505">
                <a:moveTo>
                  <a:pt x="0" y="0"/>
                </a:moveTo>
                <a:lnTo>
                  <a:pt x="823505" y="0"/>
                </a:lnTo>
                <a:lnTo>
                  <a:pt x="823505" y="823505"/>
                </a:lnTo>
                <a:lnTo>
                  <a:pt x="0" y="82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8"/>
          <p:cNvSpPr/>
          <p:nvPr/>
        </p:nvSpPr>
        <p:spPr>
          <a:xfrm>
            <a:off x="6911340" y="4978238"/>
            <a:ext cx="936309" cy="936309"/>
          </a:xfrm>
          <a:custGeom>
            <a:rect b="b" l="l" r="r" t="t"/>
            <a:pathLst>
              <a:path extrusionOk="0" h="936309" w="936309">
                <a:moveTo>
                  <a:pt x="0" y="0"/>
                </a:moveTo>
                <a:lnTo>
                  <a:pt x="936309" y="0"/>
                </a:lnTo>
                <a:lnTo>
                  <a:pt x="936309" y="936309"/>
                </a:lnTo>
                <a:lnTo>
                  <a:pt x="0" y="936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8"/>
          <p:cNvSpPr/>
          <p:nvPr/>
        </p:nvSpPr>
        <p:spPr>
          <a:xfrm>
            <a:off x="1750891" y="4483955"/>
            <a:ext cx="1086836" cy="1140762"/>
          </a:xfrm>
          <a:custGeom>
            <a:rect b="b" l="l" r="r" t="t"/>
            <a:pathLst>
              <a:path extrusionOk="0" h="1140762" w="1086836">
                <a:moveTo>
                  <a:pt x="0" y="0"/>
                </a:moveTo>
                <a:lnTo>
                  <a:pt x="1086836" y="0"/>
                </a:lnTo>
                <a:lnTo>
                  <a:pt x="1086836" y="1140763"/>
                </a:lnTo>
                <a:lnTo>
                  <a:pt x="0" y="1140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8"/>
          <p:cNvSpPr/>
          <p:nvPr/>
        </p:nvSpPr>
        <p:spPr>
          <a:xfrm>
            <a:off x="6303541" y="5937126"/>
            <a:ext cx="627745" cy="646554"/>
          </a:xfrm>
          <a:custGeom>
            <a:rect b="b" l="l" r="r" t="t"/>
            <a:pathLst>
              <a:path extrusionOk="0" h="646554" w="627745">
                <a:moveTo>
                  <a:pt x="0" y="0"/>
                </a:moveTo>
                <a:lnTo>
                  <a:pt x="627745" y="0"/>
                </a:lnTo>
                <a:lnTo>
                  <a:pt x="627745" y="646554"/>
                </a:lnTo>
                <a:lnTo>
                  <a:pt x="0" y="646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8"/>
          <p:cNvSpPr txBox="1"/>
          <p:nvPr/>
        </p:nvSpPr>
        <p:spPr>
          <a:xfrm>
            <a:off x="731520" y="1298575"/>
            <a:ext cx="82905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Like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999">
                <a:latin typeface="Roboto"/>
                <a:ea typeface="Roboto"/>
                <a:cs typeface="Roboto"/>
                <a:sym typeface="Roboto"/>
              </a:rPr>
              <a:t>Lo strumento più diffuso per esprimere la propria opinione su Facebook.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12" name="Google Shape;312;p29"/>
          <p:cNvSpPr/>
          <p:nvPr/>
        </p:nvSpPr>
        <p:spPr>
          <a:xfrm>
            <a:off x="3860652" y="4067877"/>
            <a:ext cx="2032296" cy="2926080"/>
          </a:xfrm>
          <a:custGeom>
            <a:rect b="b" l="l" r="r" t="t"/>
            <a:pathLst>
              <a:path extrusionOk="0" h="2926080" w="2032296">
                <a:moveTo>
                  <a:pt x="0" y="0"/>
                </a:moveTo>
                <a:lnTo>
                  <a:pt x="2032296" y="0"/>
                </a:lnTo>
                <a:lnTo>
                  <a:pt x="2032296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9"/>
          <p:cNvSpPr txBox="1"/>
          <p:nvPr/>
        </p:nvSpPr>
        <p:spPr>
          <a:xfrm>
            <a:off x="731520" y="1314385"/>
            <a:ext cx="8290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9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ost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999">
                <a:latin typeface="Roboto"/>
                <a:ea typeface="Roboto"/>
                <a:cs typeface="Roboto"/>
                <a:sym typeface="Roboto"/>
              </a:rPr>
              <a:t>Pubblicazione di contenuti su Facebook. Il tipo di post più popolare è un’immagine accompagnata da una descrizione.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07" name="Google Shape;107;p3"/>
          <p:cNvSpPr/>
          <p:nvPr/>
        </p:nvSpPr>
        <p:spPr>
          <a:xfrm>
            <a:off x="1742602" y="3657600"/>
            <a:ext cx="6380908" cy="3174502"/>
          </a:xfrm>
          <a:custGeom>
            <a:rect b="b" l="l" r="r" t="t"/>
            <a:pathLst>
              <a:path extrusionOk="0" h="3174502" w="6380908">
                <a:moveTo>
                  <a:pt x="0" y="0"/>
                </a:moveTo>
                <a:lnTo>
                  <a:pt x="6380908" y="0"/>
                </a:lnTo>
                <a:lnTo>
                  <a:pt x="6380908" y="3174502"/>
                </a:lnTo>
                <a:lnTo>
                  <a:pt x="0" y="3174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3"/>
          <p:cNvSpPr txBox="1"/>
          <p:nvPr/>
        </p:nvSpPr>
        <p:spPr>
          <a:xfrm>
            <a:off x="422016" y="1564763"/>
            <a:ext cx="90222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999">
                <a:latin typeface="Roboto"/>
                <a:ea typeface="Roboto"/>
                <a:cs typeface="Roboto"/>
                <a:sym typeface="Roboto"/>
              </a:rPr>
              <a:t>Il termine </a:t>
            </a: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social media</a:t>
            </a:r>
            <a:endParaRPr b="0" i="0" sz="39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999">
                <a:latin typeface="Roboto"/>
                <a:ea typeface="Roboto"/>
                <a:cs typeface="Roboto"/>
                <a:sym typeface="Roboto"/>
              </a:rPr>
              <a:t>è apparso per la prima volta nel</a:t>
            </a:r>
            <a:r>
              <a:rPr b="0" i="0" lang="pl-PL" sz="3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2005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946684" y="4622551"/>
            <a:ext cx="1860233" cy="62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2005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19" name="Google Shape;319;p30"/>
          <p:cNvSpPr/>
          <p:nvPr/>
        </p:nvSpPr>
        <p:spPr>
          <a:xfrm>
            <a:off x="3376768" y="4917086"/>
            <a:ext cx="3000064" cy="1838221"/>
          </a:xfrm>
          <a:custGeom>
            <a:rect b="b" l="l" r="r" t="t"/>
            <a:pathLst>
              <a:path extrusionOk="0" h="1838221" w="3000064">
                <a:moveTo>
                  <a:pt x="0" y="0"/>
                </a:moveTo>
                <a:lnTo>
                  <a:pt x="3000064" y="0"/>
                </a:lnTo>
                <a:lnTo>
                  <a:pt x="3000064" y="1838221"/>
                </a:lnTo>
                <a:lnTo>
                  <a:pt x="0" y="1838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30"/>
          <p:cNvSpPr txBox="1"/>
          <p:nvPr/>
        </p:nvSpPr>
        <p:spPr>
          <a:xfrm>
            <a:off x="731545" y="1403994"/>
            <a:ext cx="8290500" cy="3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999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RTM - REAL TIME MARKETING (Marketing in te</a:t>
            </a:r>
            <a:r>
              <a:rPr b="1" lang="pl-PL" sz="39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mpo reale)</a:t>
            </a:r>
            <a:endParaRPr/>
          </a:p>
          <a:p>
            <a:pPr indent="0" lvl="0" marL="0" marR="0" rtl="0" algn="ctr">
              <a:lnSpc>
                <a:spcPct val="824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999">
                <a:latin typeface="Roboto"/>
                <a:ea typeface="Roboto"/>
                <a:cs typeface="Roboto"/>
                <a:sym typeface="Roboto"/>
              </a:rPr>
              <a:t>pubblicazione di un post (creazione di pubblicità) relativo agli eventi attuali di cui gli utenti amano discutere.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26" name="Google Shape;326;p31"/>
          <p:cNvSpPr/>
          <p:nvPr/>
        </p:nvSpPr>
        <p:spPr>
          <a:xfrm>
            <a:off x="731520" y="2456598"/>
            <a:ext cx="8290560" cy="4127082"/>
          </a:xfrm>
          <a:custGeom>
            <a:rect b="b" l="l" r="r" t="t"/>
            <a:pathLst>
              <a:path extrusionOk="0" h="4127082" w="8290560">
                <a:moveTo>
                  <a:pt x="0" y="0"/>
                </a:moveTo>
                <a:lnTo>
                  <a:pt x="8290560" y="0"/>
                </a:lnTo>
                <a:lnTo>
                  <a:pt x="8290560" y="4127082"/>
                </a:lnTo>
                <a:lnTo>
                  <a:pt x="0" y="4127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975" l="0" r="0" t="-2857"/>
            </a:stretch>
          </a:blipFill>
          <a:ln>
            <a:noFill/>
          </a:ln>
        </p:spPr>
      </p:sp>
      <p:sp>
        <p:nvSpPr>
          <p:cNvPr id="327" name="Google Shape;327;p31"/>
          <p:cNvSpPr txBox="1"/>
          <p:nvPr/>
        </p:nvSpPr>
        <p:spPr>
          <a:xfrm>
            <a:off x="731520" y="1347427"/>
            <a:ext cx="8290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STAGE 3: Instagram – </a:t>
            </a:r>
            <a:r>
              <a:rPr b="1" lang="pl-PL" sz="3000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impostazione e gestione di un profilo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33" name="Google Shape;333;p32"/>
          <p:cNvSpPr/>
          <p:nvPr/>
        </p:nvSpPr>
        <p:spPr>
          <a:xfrm>
            <a:off x="1619925" y="3657600"/>
            <a:ext cx="6513751" cy="1991317"/>
          </a:xfrm>
          <a:custGeom>
            <a:rect b="b" l="l" r="r" t="t"/>
            <a:pathLst>
              <a:path extrusionOk="0" h="1991317" w="6513751">
                <a:moveTo>
                  <a:pt x="0" y="0"/>
                </a:moveTo>
                <a:lnTo>
                  <a:pt x="6513750" y="0"/>
                </a:lnTo>
                <a:lnTo>
                  <a:pt x="6513750" y="1991317"/>
                </a:lnTo>
                <a:lnTo>
                  <a:pt x="0" y="1991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7490" l="-5359" r="-5658" t="-17172"/>
            </a:stretch>
          </a:blipFill>
          <a:ln>
            <a:noFill/>
          </a:ln>
        </p:spPr>
      </p:sp>
      <p:sp>
        <p:nvSpPr>
          <p:cNvPr id="334" name="Google Shape;334;p32"/>
          <p:cNvSpPr txBox="1"/>
          <p:nvPr/>
        </p:nvSpPr>
        <p:spPr>
          <a:xfrm>
            <a:off x="913561" y="1639000"/>
            <a:ext cx="792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Scaricate la app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000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Instagram </a:t>
            </a: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Google Play (per Android) </a:t>
            </a: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o da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App Store (per iPhone)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40" name="Google Shape;340;p33"/>
          <p:cNvSpPr/>
          <p:nvPr/>
        </p:nvSpPr>
        <p:spPr>
          <a:xfrm>
            <a:off x="3992451" y="2773251"/>
            <a:ext cx="1768698" cy="1768698"/>
          </a:xfrm>
          <a:custGeom>
            <a:rect b="b" l="l" r="r" t="t"/>
            <a:pathLst>
              <a:path extrusionOk="0" h="1768698" w="1768698">
                <a:moveTo>
                  <a:pt x="0" y="0"/>
                </a:moveTo>
                <a:lnTo>
                  <a:pt x="1768698" y="0"/>
                </a:lnTo>
                <a:lnTo>
                  <a:pt x="1768698" y="1768698"/>
                </a:lnTo>
                <a:lnTo>
                  <a:pt x="0" y="1768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33"/>
          <p:cNvSpPr txBox="1"/>
          <p:nvPr/>
        </p:nvSpPr>
        <p:spPr>
          <a:xfrm>
            <a:off x="913561" y="1639000"/>
            <a:ext cx="79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Dopo l’installazione, selezionate l’icona</a:t>
            </a:r>
            <a:endParaRPr b="1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913561" y="5065824"/>
            <a:ext cx="79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per aprire la 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endParaRPr b="1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48" name="Google Shape;348;p34"/>
          <p:cNvSpPr/>
          <p:nvPr/>
        </p:nvSpPr>
        <p:spPr>
          <a:xfrm>
            <a:off x="913561" y="3200462"/>
            <a:ext cx="7926478" cy="3383218"/>
          </a:xfrm>
          <a:custGeom>
            <a:rect b="b" l="l" r="r" t="t"/>
            <a:pathLst>
              <a:path extrusionOk="0" h="3383218" w="7926478">
                <a:moveTo>
                  <a:pt x="0" y="0"/>
                </a:moveTo>
                <a:lnTo>
                  <a:pt x="7926478" y="0"/>
                </a:lnTo>
                <a:lnTo>
                  <a:pt x="7926478" y="3383218"/>
                </a:lnTo>
                <a:lnTo>
                  <a:pt x="0" y="3383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070" l="-2295" r="-2295" t="-26953"/>
            </a:stretch>
          </a:blipFill>
          <a:ln>
            <a:noFill/>
          </a:ln>
        </p:spPr>
      </p:sp>
      <p:sp>
        <p:nvSpPr>
          <p:cNvPr id="349" name="Google Shape;349;p34"/>
          <p:cNvSpPr txBox="1"/>
          <p:nvPr/>
        </p:nvSpPr>
        <p:spPr>
          <a:xfrm>
            <a:off x="822541" y="1571321"/>
            <a:ext cx="8108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Selezionate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000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Crea</a:t>
            </a:r>
            <a:r>
              <a:rPr b="1" lang="pl-PL" sz="3000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 un nuovo</a:t>
            </a:r>
            <a:r>
              <a:rPr b="1" i="0" lang="pl-PL" sz="3000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 account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ed inserite il vostro indirizzo</a:t>
            </a:r>
            <a:r>
              <a:rPr b="1" i="0" lang="pl-PL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email </a:t>
            </a:r>
            <a:r>
              <a:rPr b="1" lang="pl-PL" sz="3000">
                <a:latin typeface="Roboto"/>
                <a:ea typeface="Roboto"/>
                <a:cs typeface="Roboto"/>
                <a:sym typeface="Roboto"/>
              </a:rPr>
              <a:t>o numero di telefono</a:t>
            </a:r>
            <a:endParaRPr b="1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55" name="Google Shape;355;p35"/>
          <p:cNvSpPr/>
          <p:nvPr/>
        </p:nvSpPr>
        <p:spPr>
          <a:xfrm>
            <a:off x="731520" y="3572235"/>
            <a:ext cx="8290560" cy="3011445"/>
          </a:xfrm>
          <a:custGeom>
            <a:rect b="b" l="l" r="r" t="t"/>
            <a:pathLst>
              <a:path extrusionOk="0" h="3011445" w="8290560">
                <a:moveTo>
                  <a:pt x="0" y="0"/>
                </a:moveTo>
                <a:lnTo>
                  <a:pt x="8290560" y="0"/>
                </a:lnTo>
                <a:lnTo>
                  <a:pt x="8290560" y="3011445"/>
                </a:lnTo>
                <a:lnTo>
                  <a:pt x="0" y="3011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2523" l="0" r="0" t="-41235"/>
            </a:stretch>
          </a:blipFill>
          <a:ln>
            <a:noFill/>
          </a:ln>
        </p:spPr>
      </p:sp>
      <p:sp>
        <p:nvSpPr>
          <p:cNvPr id="356" name="Google Shape;356;p35"/>
          <p:cNvSpPr txBox="1"/>
          <p:nvPr/>
        </p:nvSpPr>
        <p:spPr>
          <a:xfrm>
            <a:off x="731520" y="1426398"/>
            <a:ext cx="8290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Inserite il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codice di conferma</a:t>
            </a:r>
            <a:r>
              <a:rPr b="1" i="0" lang="pl-PL" sz="29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avrete ricevuto sull’email o sul vostro numero di cellulare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62" name="Google Shape;362;p36"/>
          <p:cNvSpPr/>
          <p:nvPr/>
        </p:nvSpPr>
        <p:spPr>
          <a:xfrm>
            <a:off x="822541" y="1136014"/>
            <a:ext cx="8108519" cy="5447666"/>
          </a:xfrm>
          <a:custGeom>
            <a:rect b="b" l="l" r="r" t="t"/>
            <a:pathLst>
              <a:path extrusionOk="0" h="5447666" w="8108519">
                <a:moveTo>
                  <a:pt x="0" y="0"/>
                </a:moveTo>
                <a:lnTo>
                  <a:pt x="8108518" y="0"/>
                </a:lnTo>
                <a:lnTo>
                  <a:pt x="8108518" y="5447666"/>
                </a:lnTo>
                <a:lnTo>
                  <a:pt x="0" y="5447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934" l="0" r="0" t="-6695"/>
            </a:stretch>
          </a:blipFill>
          <a:ln>
            <a:noFill/>
          </a:ln>
        </p:spPr>
      </p:sp>
      <p:sp>
        <p:nvSpPr>
          <p:cNvPr id="363" name="Google Shape;363;p36"/>
          <p:cNvSpPr txBox="1"/>
          <p:nvPr/>
        </p:nvSpPr>
        <p:spPr>
          <a:xfrm>
            <a:off x="4508126" y="1222405"/>
            <a:ext cx="38979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4399">
                <a:latin typeface="Roboto"/>
                <a:ea typeface="Roboto"/>
                <a:cs typeface="Roboto"/>
                <a:sym typeface="Roboto"/>
              </a:rPr>
              <a:t>Scegliete</a:t>
            </a:r>
            <a:r>
              <a:rPr b="1" i="0" lang="pl-PL" sz="43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una </a:t>
            </a:r>
            <a:r>
              <a:rPr b="1" i="0" lang="pl-PL" sz="43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password</a:t>
            </a:r>
            <a:endParaRPr b="1" i="0" sz="4399" u="none" cap="none" strike="noStrike">
              <a:solidFill>
                <a:srgbClr val="D132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69" name="Google Shape;369;p37"/>
          <p:cNvSpPr/>
          <p:nvPr/>
        </p:nvSpPr>
        <p:spPr>
          <a:xfrm>
            <a:off x="731520" y="1163207"/>
            <a:ext cx="8290560" cy="5420473"/>
          </a:xfrm>
          <a:custGeom>
            <a:rect b="b" l="l" r="r" t="t"/>
            <a:pathLst>
              <a:path extrusionOk="0" h="5420473" w="8290560">
                <a:moveTo>
                  <a:pt x="0" y="0"/>
                </a:moveTo>
                <a:lnTo>
                  <a:pt x="8290560" y="0"/>
                </a:lnTo>
                <a:lnTo>
                  <a:pt x="8290560" y="5420473"/>
                </a:lnTo>
                <a:lnTo>
                  <a:pt x="0" y="5420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178" r="-1178" t="0"/>
            </a:stretch>
          </a:blipFill>
          <a:ln>
            <a:noFill/>
          </a:ln>
        </p:spPr>
      </p:sp>
      <p:sp>
        <p:nvSpPr>
          <p:cNvPr id="370" name="Google Shape;370;p37"/>
          <p:cNvSpPr txBox="1"/>
          <p:nvPr/>
        </p:nvSpPr>
        <p:spPr>
          <a:xfrm>
            <a:off x="1216627" y="1465200"/>
            <a:ext cx="6255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Nel prossimo step aggiungete: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data di nascita</a:t>
            </a:r>
            <a:endParaRPr b="1" i="0" sz="2999" u="none" cap="none" strike="noStrike">
              <a:solidFill>
                <a:srgbClr val="D1328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nome e cognome</a:t>
            </a:r>
            <a:endParaRPr b="1" i="0" sz="2999" u="none" cap="none" strike="noStrike">
              <a:solidFill>
                <a:srgbClr val="D132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76" name="Google Shape;376;p38"/>
          <p:cNvSpPr/>
          <p:nvPr/>
        </p:nvSpPr>
        <p:spPr>
          <a:xfrm>
            <a:off x="731520" y="3375170"/>
            <a:ext cx="5660416" cy="1869659"/>
          </a:xfrm>
          <a:custGeom>
            <a:rect b="b" l="l" r="r" t="t"/>
            <a:pathLst>
              <a:path extrusionOk="0" h="1869659" w="5660416">
                <a:moveTo>
                  <a:pt x="0" y="0"/>
                </a:moveTo>
                <a:lnTo>
                  <a:pt x="5660416" y="0"/>
                </a:lnTo>
                <a:lnTo>
                  <a:pt x="5660416" y="1869659"/>
                </a:lnTo>
                <a:lnTo>
                  <a:pt x="0" y="1869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8662" l="0" r="0" t="0"/>
            </a:stretch>
          </a:blipFill>
          <a:ln>
            <a:noFill/>
          </a:ln>
        </p:spPr>
      </p:sp>
      <p:sp>
        <p:nvSpPr>
          <p:cNvPr id="377" name="Google Shape;377;p38"/>
          <p:cNvSpPr/>
          <p:nvPr/>
        </p:nvSpPr>
        <p:spPr>
          <a:xfrm>
            <a:off x="4282862" y="2945891"/>
            <a:ext cx="4739218" cy="3637789"/>
          </a:xfrm>
          <a:custGeom>
            <a:rect b="b" l="l" r="r" t="t"/>
            <a:pathLst>
              <a:path extrusionOk="0" h="3637789" w="4739218">
                <a:moveTo>
                  <a:pt x="0" y="0"/>
                </a:moveTo>
                <a:lnTo>
                  <a:pt x="4739218" y="0"/>
                </a:lnTo>
                <a:lnTo>
                  <a:pt x="4739218" y="3637789"/>
                </a:lnTo>
                <a:lnTo>
                  <a:pt x="0" y="3637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38"/>
          <p:cNvSpPr txBox="1"/>
          <p:nvPr/>
        </p:nvSpPr>
        <p:spPr>
          <a:xfrm>
            <a:off x="422016" y="1775668"/>
            <a:ext cx="82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Scegliete il vostro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nome utente</a:t>
            </a:r>
            <a:endParaRPr b="1" i="0" sz="2999" u="none" cap="none" strike="noStrike">
              <a:solidFill>
                <a:srgbClr val="D132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84" name="Google Shape;384;p39"/>
          <p:cNvSpPr/>
          <p:nvPr/>
        </p:nvSpPr>
        <p:spPr>
          <a:xfrm>
            <a:off x="3241288" y="2796080"/>
            <a:ext cx="3271024" cy="2926080"/>
          </a:xfrm>
          <a:custGeom>
            <a:rect b="b" l="l" r="r" t="t"/>
            <a:pathLst>
              <a:path extrusionOk="0" h="2926080" w="3271024">
                <a:moveTo>
                  <a:pt x="0" y="0"/>
                </a:moveTo>
                <a:lnTo>
                  <a:pt x="3271024" y="0"/>
                </a:lnTo>
                <a:lnTo>
                  <a:pt x="3271024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39"/>
          <p:cNvSpPr txBox="1"/>
          <p:nvPr/>
        </p:nvSpPr>
        <p:spPr>
          <a:xfrm>
            <a:off x="731520" y="1559111"/>
            <a:ext cx="82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Leggete e accettate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999">
                <a:solidFill>
                  <a:srgbClr val="00BF15"/>
                </a:solidFill>
                <a:latin typeface="Roboto"/>
                <a:ea typeface="Roboto"/>
                <a:cs typeface="Roboto"/>
                <a:sym typeface="Roboto"/>
              </a:rPr>
              <a:t>termini e condizioni d’uso</a:t>
            </a:r>
            <a:endParaRPr b="1" i="0" sz="2999" u="none" cap="none" strike="noStrike">
              <a:solidFill>
                <a:srgbClr val="00BF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15" name="Google Shape;115;p4"/>
          <p:cNvSpPr/>
          <p:nvPr/>
        </p:nvSpPr>
        <p:spPr>
          <a:xfrm>
            <a:off x="2926080" y="2314042"/>
            <a:ext cx="3901440" cy="2687117"/>
          </a:xfrm>
          <a:custGeom>
            <a:rect b="b" l="l" r="r" t="t"/>
            <a:pathLst>
              <a:path extrusionOk="0" h="2687117" w="3901440">
                <a:moveTo>
                  <a:pt x="0" y="0"/>
                </a:moveTo>
                <a:lnTo>
                  <a:pt x="3901440" y="0"/>
                </a:lnTo>
                <a:lnTo>
                  <a:pt x="3901440" y="2687116"/>
                </a:lnTo>
                <a:lnTo>
                  <a:pt x="0" y="2687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4"/>
          <p:cNvSpPr txBox="1"/>
          <p:nvPr/>
        </p:nvSpPr>
        <p:spPr>
          <a:xfrm>
            <a:off x="731520" y="5332066"/>
            <a:ext cx="82905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79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pl-PL" sz="2791">
                <a:latin typeface="Roboto"/>
                <a:ea typeface="Roboto"/>
                <a:cs typeface="Roboto"/>
                <a:sym typeface="Roboto"/>
              </a:rPr>
              <a:t>Piattaforme online che consentono il contatto tra gli utenti attraverso lo scambio di informazioni, opinioni e conoscenze.</a:t>
            </a:r>
            <a:r>
              <a:rPr b="0" i="0" lang="pl-PL" sz="279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731520" y="1122423"/>
            <a:ext cx="8290560" cy="764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396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SOCIAL MEDIA</a:t>
            </a:r>
            <a:endParaRPr b="1" i="0" sz="4396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91" name="Google Shape;391;p40"/>
          <p:cNvSpPr/>
          <p:nvPr/>
        </p:nvSpPr>
        <p:spPr>
          <a:xfrm>
            <a:off x="3413760" y="3003620"/>
            <a:ext cx="2926080" cy="2926080"/>
          </a:xfrm>
          <a:custGeom>
            <a:rect b="b" l="l" r="r" t="t"/>
            <a:pathLst>
              <a:path extrusionOk="0"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40"/>
          <p:cNvSpPr txBox="1"/>
          <p:nvPr/>
        </p:nvSpPr>
        <p:spPr>
          <a:xfrm>
            <a:off x="731520" y="1862509"/>
            <a:ext cx="82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Scegliete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una foto profilo</a:t>
            </a:r>
            <a:endParaRPr b="1" i="0" sz="2999" u="none" cap="none" strike="noStrike">
              <a:solidFill>
                <a:srgbClr val="D132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398" name="Google Shape;398;p41"/>
          <p:cNvSpPr/>
          <p:nvPr/>
        </p:nvSpPr>
        <p:spPr>
          <a:xfrm>
            <a:off x="4065217" y="2816510"/>
            <a:ext cx="2184442" cy="2184442"/>
          </a:xfrm>
          <a:custGeom>
            <a:rect b="b" l="l" r="r" t="t"/>
            <a:pathLst>
              <a:path extrusionOk="0" h="2184442" w="2184442">
                <a:moveTo>
                  <a:pt x="0" y="0"/>
                </a:moveTo>
                <a:lnTo>
                  <a:pt x="2184441" y="0"/>
                </a:lnTo>
                <a:lnTo>
                  <a:pt x="2184441" y="2184442"/>
                </a:lnTo>
                <a:lnTo>
                  <a:pt x="0" y="2184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41"/>
          <p:cNvSpPr/>
          <p:nvPr/>
        </p:nvSpPr>
        <p:spPr>
          <a:xfrm>
            <a:off x="3503942" y="4254267"/>
            <a:ext cx="1122550" cy="1122550"/>
          </a:xfrm>
          <a:custGeom>
            <a:rect b="b" l="l" r="r" t="t"/>
            <a:pathLst>
              <a:path extrusionOk="0" h="1122550" w="1122550">
                <a:moveTo>
                  <a:pt x="0" y="0"/>
                </a:moveTo>
                <a:lnTo>
                  <a:pt x="1122550" y="0"/>
                </a:lnTo>
                <a:lnTo>
                  <a:pt x="1122550" y="1122550"/>
                </a:lnTo>
                <a:lnTo>
                  <a:pt x="0" y="112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41"/>
          <p:cNvSpPr txBox="1"/>
          <p:nvPr/>
        </p:nvSpPr>
        <p:spPr>
          <a:xfrm>
            <a:off x="731520" y="1559032"/>
            <a:ext cx="82905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99">
                <a:latin typeface="Roboto"/>
                <a:ea typeface="Roboto"/>
                <a:cs typeface="Roboto"/>
                <a:sym typeface="Roboto"/>
              </a:rPr>
              <a:t>Si può anche creare un account</a:t>
            </a:r>
            <a:r>
              <a:rPr b="1" i="0" lang="pl-PL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Instagram </a:t>
            </a:r>
            <a:r>
              <a:rPr b="1" lang="pl-PL" sz="24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tramite</a:t>
            </a:r>
            <a:r>
              <a:rPr b="1" i="0" lang="pl-PL" sz="24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 Facebook</a:t>
            </a:r>
            <a:r>
              <a:rPr b="1" i="0" lang="pl-PL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l-PL" sz="2499">
                <a:latin typeface="Roboto"/>
                <a:ea typeface="Roboto"/>
                <a:cs typeface="Roboto"/>
                <a:sym typeface="Roboto"/>
              </a:rPr>
              <a:t>sincronizzando i dati su entrambi gli account</a:t>
            </a:r>
            <a:endParaRPr/>
          </a:p>
        </p:txBody>
      </p:sp>
      <p:sp>
        <p:nvSpPr>
          <p:cNvPr id="401" name="Google Shape;401;p41"/>
          <p:cNvSpPr txBox="1"/>
          <p:nvPr/>
        </p:nvSpPr>
        <p:spPr>
          <a:xfrm>
            <a:off x="731520" y="5723255"/>
            <a:ext cx="82905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L’integrazione con </a:t>
            </a:r>
            <a:r>
              <a:rPr b="1" i="0" lang="pl-PL" sz="24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Facebook </a:t>
            </a:r>
            <a:r>
              <a:rPr b="1" i="0" lang="pl-PL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consente di pubblicare post </a:t>
            </a:r>
            <a:r>
              <a:rPr b="1" lang="pl-PL" sz="2499">
                <a:latin typeface="Roboto"/>
                <a:ea typeface="Roboto"/>
                <a:cs typeface="Roboto"/>
                <a:sym typeface="Roboto"/>
              </a:rPr>
              <a:t>contemporaneamente su entrambi i profili</a:t>
            </a:r>
            <a:r>
              <a:rPr b="1" i="0" lang="pl-PL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i="0" sz="24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07" name="Google Shape;407;p42"/>
          <p:cNvSpPr/>
          <p:nvPr/>
        </p:nvSpPr>
        <p:spPr>
          <a:xfrm>
            <a:off x="4236483" y="4110699"/>
            <a:ext cx="1340329" cy="1018650"/>
          </a:xfrm>
          <a:custGeom>
            <a:rect b="b" l="l" r="r" t="t"/>
            <a:pathLst>
              <a:path extrusionOk="0" h="1018650" w="1340329">
                <a:moveTo>
                  <a:pt x="0" y="0"/>
                </a:moveTo>
                <a:lnTo>
                  <a:pt x="1340329" y="0"/>
                </a:lnTo>
                <a:lnTo>
                  <a:pt x="1340329" y="1018650"/>
                </a:lnTo>
                <a:lnTo>
                  <a:pt x="0" y="1018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42"/>
          <p:cNvSpPr/>
          <p:nvPr/>
        </p:nvSpPr>
        <p:spPr>
          <a:xfrm>
            <a:off x="4206636" y="5213503"/>
            <a:ext cx="1370177" cy="1370177"/>
          </a:xfrm>
          <a:custGeom>
            <a:rect b="b" l="l" r="r" t="t"/>
            <a:pathLst>
              <a:path extrusionOk="0" h="1370177" w="1370177">
                <a:moveTo>
                  <a:pt x="0" y="0"/>
                </a:moveTo>
                <a:lnTo>
                  <a:pt x="1370176" y="0"/>
                </a:lnTo>
                <a:lnTo>
                  <a:pt x="1370176" y="1370177"/>
                </a:lnTo>
                <a:lnTo>
                  <a:pt x="0" y="1370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42"/>
          <p:cNvSpPr txBox="1"/>
          <p:nvPr/>
        </p:nvSpPr>
        <p:spPr>
          <a:xfrm>
            <a:off x="731520" y="1655455"/>
            <a:ext cx="8290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latin typeface="Open Sans"/>
                <a:ea typeface="Open Sans"/>
                <a:cs typeface="Open Sans"/>
                <a:sym typeface="Open Sans"/>
              </a:rPr>
              <a:t>In un post si possono anche</a:t>
            </a:r>
            <a:r>
              <a:rPr b="1" i="0" lang="pl-PL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pl-PL" sz="3000" u="none" cap="none" strike="noStrike">
                <a:solidFill>
                  <a:srgbClr val="D13282"/>
                </a:solidFill>
                <a:latin typeface="Open Sans"/>
                <a:ea typeface="Open Sans"/>
                <a:cs typeface="Open Sans"/>
                <a:sym typeface="Open Sans"/>
              </a:rPr>
              <a:t>taggare </a:t>
            </a:r>
            <a:r>
              <a:rPr b="1" lang="pl-PL" sz="3000">
                <a:solidFill>
                  <a:srgbClr val="D13282"/>
                </a:solidFill>
                <a:latin typeface="Open Sans"/>
                <a:ea typeface="Open Sans"/>
                <a:cs typeface="Open Sans"/>
                <a:sym typeface="Open Sans"/>
              </a:rPr>
              <a:t>amici</a:t>
            </a:r>
            <a:r>
              <a:rPr b="1" i="0" lang="pl-PL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</a:t>
            </a:r>
            <a:r>
              <a:rPr b="1" lang="pl-PL" sz="3000">
                <a:latin typeface="Open Sans"/>
                <a:ea typeface="Open Sans"/>
                <a:cs typeface="Open Sans"/>
                <a:sym typeface="Open Sans"/>
              </a:rPr>
              <a:t> altri profili</a:t>
            </a:r>
            <a:r>
              <a:rPr b="1" i="0" lang="pl-PL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lang="pl-PL" sz="3000">
                <a:latin typeface="Open Sans"/>
                <a:ea typeface="Open Sans"/>
                <a:cs typeface="Open Sans"/>
                <a:sym typeface="Open Sans"/>
              </a:rPr>
              <a:t> Il profilo taggato riceverà una notifica del nostro post.</a:t>
            </a:r>
            <a:endParaRPr b="1" i="0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15" name="Google Shape;415;p43"/>
          <p:cNvSpPr/>
          <p:nvPr/>
        </p:nvSpPr>
        <p:spPr>
          <a:xfrm>
            <a:off x="5299396" y="362112"/>
            <a:ext cx="4160561" cy="6749354"/>
          </a:xfrm>
          <a:custGeom>
            <a:rect b="b" l="l" r="r" t="t"/>
            <a:pathLst>
              <a:path extrusionOk="0" h="6749354" w="4160561">
                <a:moveTo>
                  <a:pt x="0" y="0"/>
                </a:moveTo>
                <a:lnTo>
                  <a:pt x="4160561" y="0"/>
                </a:lnTo>
                <a:lnTo>
                  <a:pt x="4160561" y="6749354"/>
                </a:lnTo>
                <a:lnTo>
                  <a:pt x="0" y="6749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43"/>
          <p:cNvSpPr/>
          <p:nvPr/>
        </p:nvSpPr>
        <p:spPr>
          <a:xfrm rot="10221185">
            <a:off x="3463863" y="733224"/>
            <a:ext cx="2602438" cy="652975"/>
          </a:xfrm>
          <a:custGeom>
            <a:rect b="b" l="l" r="r" t="t"/>
            <a:pathLst>
              <a:path extrusionOk="0" h="652975" w="2602438">
                <a:moveTo>
                  <a:pt x="0" y="0"/>
                </a:moveTo>
                <a:lnTo>
                  <a:pt x="2602438" y="0"/>
                </a:lnTo>
                <a:lnTo>
                  <a:pt x="2602438" y="652976"/>
                </a:lnTo>
                <a:lnTo>
                  <a:pt x="0" y="652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43"/>
          <p:cNvSpPr/>
          <p:nvPr/>
        </p:nvSpPr>
        <p:spPr>
          <a:xfrm rot="10800000">
            <a:off x="2085840" y="2398729"/>
            <a:ext cx="3127442" cy="784704"/>
          </a:xfrm>
          <a:custGeom>
            <a:rect b="b" l="l" r="r" t="t"/>
            <a:pathLst>
              <a:path extrusionOk="0" h="784704" w="3127442">
                <a:moveTo>
                  <a:pt x="0" y="0"/>
                </a:moveTo>
                <a:lnTo>
                  <a:pt x="3127441" y="0"/>
                </a:lnTo>
                <a:lnTo>
                  <a:pt x="3127441" y="784703"/>
                </a:lnTo>
                <a:lnTo>
                  <a:pt x="0" y="784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43"/>
          <p:cNvSpPr/>
          <p:nvPr/>
        </p:nvSpPr>
        <p:spPr>
          <a:xfrm rot="-8242490">
            <a:off x="3549731" y="5020804"/>
            <a:ext cx="2117614" cy="531329"/>
          </a:xfrm>
          <a:custGeom>
            <a:rect b="b" l="l" r="r" t="t"/>
            <a:pathLst>
              <a:path extrusionOk="0" h="531329" w="2117614">
                <a:moveTo>
                  <a:pt x="0" y="0"/>
                </a:moveTo>
                <a:lnTo>
                  <a:pt x="2117614" y="0"/>
                </a:lnTo>
                <a:lnTo>
                  <a:pt x="2117614" y="531329"/>
                </a:lnTo>
                <a:lnTo>
                  <a:pt x="0" y="531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43"/>
          <p:cNvSpPr/>
          <p:nvPr/>
        </p:nvSpPr>
        <p:spPr>
          <a:xfrm rot="-9688230">
            <a:off x="2609318" y="5968870"/>
            <a:ext cx="2823466" cy="708433"/>
          </a:xfrm>
          <a:custGeom>
            <a:rect b="b" l="l" r="r" t="t"/>
            <a:pathLst>
              <a:path extrusionOk="0" h="708433" w="2823466">
                <a:moveTo>
                  <a:pt x="0" y="0"/>
                </a:moveTo>
                <a:lnTo>
                  <a:pt x="2823466" y="0"/>
                </a:lnTo>
                <a:lnTo>
                  <a:pt x="2823466" y="708434"/>
                </a:lnTo>
                <a:lnTo>
                  <a:pt x="0" y="708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43"/>
          <p:cNvSpPr txBox="1"/>
          <p:nvPr/>
        </p:nvSpPr>
        <p:spPr>
          <a:xfrm>
            <a:off x="1168025" y="1148786"/>
            <a:ext cx="236774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endParaRPr b="1" i="0" sz="3000" u="none" cap="none" strike="noStrike">
              <a:solidFill>
                <a:srgbClr val="EF29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744005" y="2322529"/>
            <a:ext cx="125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1" i="0" lang="pl-PL" sz="3000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oto</a:t>
            </a:r>
            <a:endParaRPr b="1" i="0" sz="3000" u="none" cap="none" strike="noStrike">
              <a:solidFill>
                <a:srgbClr val="EF29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2397846" y="4205100"/>
            <a:ext cx="13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Te</a:t>
            </a:r>
            <a:r>
              <a:rPr b="1" lang="pl-PL" sz="3000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sto</a:t>
            </a:r>
            <a:endParaRPr/>
          </a:p>
        </p:txBody>
      </p:sp>
      <p:sp>
        <p:nvSpPr>
          <p:cNvPr id="423" name="Google Shape;423;p43"/>
          <p:cNvSpPr txBox="1"/>
          <p:nvPr/>
        </p:nvSpPr>
        <p:spPr>
          <a:xfrm>
            <a:off x="744005" y="5471919"/>
            <a:ext cx="182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Hashtag</a:t>
            </a:r>
            <a:endParaRPr b="1" i="0" sz="2999" u="none" cap="none" strike="noStrike">
              <a:solidFill>
                <a:srgbClr val="EF29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3"/>
          <p:cNvSpPr txBox="1"/>
          <p:nvPr/>
        </p:nvSpPr>
        <p:spPr>
          <a:xfrm>
            <a:off x="690223" y="5991005"/>
            <a:ext cx="191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ideal</a:t>
            </a: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mente tra 11 e 15</a:t>
            </a:r>
            <a:endParaRPr/>
          </a:p>
        </p:txBody>
      </p:sp>
      <p:sp>
        <p:nvSpPr>
          <p:cNvPr id="425" name="Google Shape;425;p43"/>
          <p:cNvSpPr txBox="1"/>
          <p:nvPr/>
        </p:nvSpPr>
        <p:spPr>
          <a:xfrm>
            <a:off x="1604099" y="4621707"/>
            <a:ext cx="229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coesivo è meglio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690223" y="2773778"/>
            <a:ext cx="295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la parte più importante di un post su Instagram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3"/>
          <p:cNvSpPr txBox="1"/>
          <p:nvPr/>
        </p:nvSpPr>
        <p:spPr>
          <a:xfrm>
            <a:off x="2164499" y="1625025"/>
            <a:ext cx="236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latin typeface="Roboto"/>
                <a:ea typeface="Roboto"/>
                <a:cs typeface="Roboto"/>
                <a:sym typeface="Roboto"/>
              </a:rPr>
              <a:t>da non omettere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33" name="Google Shape;433;p44"/>
          <p:cNvSpPr/>
          <p:nvPr/>
        </p:nvSpPr>
        <p:spPr>
          <a:xfrm>
            <a:off x="2203224" y="3774023"/>
            <a:ext cx="5347151" cy="2926080"/>
          </a:xfrm>
          <a:custGeom>
            <a:rect b="b" l="l" r="r" t="t"/>
            <a:pathLst>
              <a:path extrusionOk="0" h="2926080" w="5347151">
                <a:moveTo>
                  <a:pt x="0" y="0"/>
                </a:moveTo>
                <a:lnTo>
                  <a:pt x="5347152" y="0"/>
                </a:lnTo>
                <a:lnTo>
                  <a:pt x="534715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44"/>
          <p:cNvSpPr txBox="1"/>
          <p:nvPr/>
        </p:nvSpPr>
        <p:spPr>
          <a:xfrm>
            <a:off x="731520" y="2028474"/>
            <a:ext cx="82905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gli utenti 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Instagram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pubblicano per lo più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post, stor</a:t>
            </a:r>
            <a:r>
              <a:rPr b="1" lang="pl-PL" sz="29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ie e</a:t>
            </a:r>
            <a:r>
              <a:rPr b="1" i="0" lang="pl-PL" sz="29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 reel</a:t>
            </a:r>
            <a:endParaRPr b="1" i="0" sz="2999" u="none" cap="none" strike="noStrike">
              <a:solidFill>
                <a:srgbClr val="D132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40" name="Google Shape;440;p45"/>
          <p:cNvSpPr/>
          <p:nvPr/>
        </p:nvSpPr>
        <p:spPr>
          <a:xfrm>
            <a:off x="5456506" y="251534"/>
            <a:ext cx="3823947" cy="6783965"/>
          </a:xfrm>
          <a:custGeom>
            <a:rect b="b" l="l" r="r" t="t"/>
            <a:pathLst>
              <a:path extrusionOk="0" h="6783965" w="3823947">
                <a:moveTo>
                  <a:pt x="0" y="0"/>
                </a:moveTo>
                <a:lnTo>
                  <a:pt x="3823947" y="0"/>
                </a:lnTo>
                <a:lnTo>
                  <a:pt x="3823947" y="6783965"/>
                </a:lnTo>
                <a:lnTo>
                  <a:pt x="0" y="6783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45"/>
          <p:cNvSpPr txBox="1"/>
          <p:nvPr/>
        </p:nvSpPr>
        <p:spPr>
          <a:xfrm>
            <a:off x="717120" y="1356360"/>
            <a:ext cx="4145400" cy="5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6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Le storie di </a:t>
            </a:r>
            <a:r>
              <a:rPr b="1" i="0" lang="pl-PL" sz="26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Instagram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consentono di pubblicare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oto,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video brevi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testi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o di condividere post. 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La durata massima di una storia è di </a:t>
            </a:r>
            <a:r>
              <a:rPr b="1" i="0" lang="pl-PL" sz="2699" u="none" cap="none" strike="noStrike">
                <a:solidFill>
                  <a:srgbClr val="A280EC"/>
                </a:solidFill>
                <a:latin typeface="Roboto"/>
                <a:ea typeface="Roboto"/>
                <a:cs typeface="Roboto"/>
                <a:sym typeface="Roboto"/>
              </a:rPr>
              <a:t>15 second</a:t>
            </a:r>
            <a:r>
              <a:rPr b="1" lang="pl-PL" sz="2699">
                <a:solidFill>
                  <a:srgbClr val="A280E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Le storie pubblicate restano visibili per </a:t>
            </a:r>
            <a:r>
              <a:rPr b="1" i="0" lang="pl-PL" sz="2699" u="none" cap="none" strike="noStrike">
                <a:solidFill>
                  <a:srgbClr val="A280EC"/>
                </a:solidFill>
                <a:latin typeface="Roboto"/>
                <a:ea typeface="Roboto"/>
                <a:cs typeface="Roboto"/>
                <a:sym typeface="Roboto"/>
              </a:rPr>
              <a:t>24 </a:t>
            </a:r>
            <a:r>
              <a:rPr b="1" lang="pl-PL" sz="2699">
                <a:solidFill>
                  <a:srgbClr val="A280EC"/>
                </a:solidFill>
                <a:latin typeface="Roboto"/>
                <a:ea typeface="Roboto"/>
                <a:cs typeface="Roboto"/>
                <a:sym typeface="Roboto"/>
              </a:rPr>
              <a:t>ore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47" name="Google Shape;447;p46"/>
          <p:cNvSpPr/>
          <p:nvPr/>
        </p:nvSpPr>
        <p:spPr>
          <a:xfrm>
            <a:off x="6013275" y="632640"/>
            <a:ext cx="3228581" cy="6095441"/>
          </a:xfrm>
          <a:custGeom>
            <a:rect b="b" l="l" r="r" t="t"/>
            <a:pathLst>
              <a:path extrusionOk="0" h="6095441" w="3228581">
                <a:moveTo>
                  <a:pt x="0" y="0"/>
                </a:moveTo>
                <a:lnTo>
                  <a:pt x="3228581" y="0"/>
                </a:lnTo>
                <a:lnTo>
                  <a:pt x="3228581" y="6095441"/>
                </a:lnTo>
                <a:lnTo>
                  <a:pt x="0" y="6095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46"/>
          <p:cNvSpPr txBox="1"/>
          <p:nvPr/>
        </p:nvSpPr>
        <p:spPr>
          <a:xfrm>
            <a:off x="422025" y="1967874"/>
            <a:ext cx="5290800" cy="3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699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La funzione R</a:t>
            </a:r>
            <a:r>
              <a:rPr b="1" i="0" lang="pl-PL" sz="2699" u="none" cap="none" strike="noStrike">
                <a:solidFill>
                  <a:srgbClr val="D13282"/>
                </a:solidFill>
                <a:latin typeface="Roboto"/>
                <a:ea typeface="Roboto"/>
                <a:cs typeface="Roboto"/>
                <a:sym typeface="Roboto"/>
              </a:rPr>
              <a:t>eel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Instagram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consente di registrare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un breve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 video 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3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60 second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in formato vertica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Al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video </a:t>
            </a:r>
            <a:r>
              <a:rPr b="1" lang="pl-PL" sz="2699">
                <a:latin typeface="Roboto"/>
                <a:ea typeface="Roboto"/>
                <a:cs typeface="Roboto"/>
                <a:sym typeface="Roboto"/>
              </a:rPr>
              <a:t>si possono aggiungere</a:t>
            </a:r>
            <a:r>
              <a:rPr b="1" i="0" lang="pl-PL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tracce audio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effetti speciali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, te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sto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, gif </a:t>
            </a:r>
            <a:r>
              <a:rPr b="1" lang="pl-PL" sz="2699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i="0" lang="pl-PL" sz="2699" u="none" cap="none" strike="noStrike">
                <a:solidFill>
                  <a:srgbClr val="B678E6"/>
                </a:solidFill>
                <a:latin typeface="Roboto"/>
                <a:ea typeface="Roboto"/>
                <a:cs typeface="Roboto"/>
                <a:sym typeface="Roboto"/>
              </a:rPr>
              <a:t> sticker.</a:t>
            </a:r>
            <a:endParaRPr b="1" i="0" sz="26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54" name="Google Shape;454;p47"/>
          <p:cNvSpPr/>
          <p:nvPr/>
        </p:nvSpPr>
        <p:spPr>
          <a:xfrm>
            <a:off x="731520" y="2378008"/>
            <a:ext cx="8290560" cy="4205672"/>
          </a:xfrm>
          <a:custGeom>
            <a:rect b="b" l="l" r="r" t="t"/>
            <a:pathLst>
              <a:path extrusionOk="0" h="4205672" w="8290560">
                <a:moveTo>
                  <a:pt x="0" y="0"/>
                </a:moveTo>
                <a:lnTo>
                  <a:pt x="8290560" y="0"/>
                </a:lnTo>
                <a:lnTo>
                  <a:pt x="8290560" y="4205672"/>
                </a:lnTo>
                <a:lnTo>
                  <a:pt x="0" y="4205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1333" l="0" r="0" t="0"/>
            </a:stretch>
          </a:blipFill>
          <a:ln>
            <a:noFill/>
          </a:ln>
        </p:spPr>
      </p:sp>
      <p:sp>
        <p:nvSpPr>
          <p:cNvPr id="455" name="Google Shape;455;p47"/>
          <p:cNvSpPr txBox="1"/>
          <p:nvPr/>
        </p:nvSpPr>
        <p:spPr>
          <a:xfrm>
            <a:off x="731520" y="1712946"/>
            <a:ext cx="8290560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Stage 4: QUIZ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pic>
        <p:nvPicPr>
          <p:cNvPr id="461" name="Google Shape;46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325" y="1032050"/>
            <a:ext cx="5791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67" name="Google Shape;467;p49"/>
          <p:cNvSpPr/>
          <p:nvPr/>
        </p:nvSpPr>
        <p:spPr>
          <a:xfrm>
            <a:off x="731520" y="2278990"/>
            <a:ext cx="8290560" cy="4304690"/>
          </a:xfrm>
          <a:custGeom>
            <a:rect b="b" l="l" r="r" t="t"/>
            <a:pathLst>
              <a:path extrusionOk="0" h="4304690" w="8290560">
                <a:moveTo>
                  <a:pt x="0" y="0"/>
                </a:moveTo>
                <a:lnTo>
                  <a:pt x="8290560" y="0"/>
                </a:lnTo>
                <a:lnTo>
                  <a:pt x="8290560" y="4304690"/>
                </a:lnTo>
                <a:lnTo>
                  <a:pt x="0" y="4304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3795" l="0" r="0" t="-13795"/>
            </a:stretch>
          </a:blipFill>
          <a:ln>
            <a:noFill/>
          </a:ln>
        </p:spPr>
      </p:sp>
      <p:sp>
        <p:nvSpPr>
          <p:cNvPr id="468" name="Google Shape;468;p49"/>
          <p:cNvSpPr txBox="1"/>
          <p:nvPr/>
        </p:nvSpPr>
        <p:spPr>
          <a:xfrm>
            <a:off x="731520" y="1712946"/>
            <a:ext cx="82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0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Stage 5: Conclusione</a:t>
            </a:r>
            <a:endParaRPr b="1" i="0" sz="3000" u="none" cap="none" strike="noStrike">
              <a:solidFill>
                <a:srgbClr val="1A478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23" name="Google Shape;123;p5"/>
          <p:cNvSpPr/>
          <p:nvPr/>
        </p:nvSpPr>
        <p:spPr>
          <a:xfrm>
            <a:off x="731520" y="3401825"/>
            <a:ext cx="8290560" cy="3181855"/>
          </a:xfrm>
          <a:custGeom>
            <a:rect b="b" l="l" r="r" t="t"/>
            <a:pathLst>
              <a:path extrusionOk="0" h="3181855" w="8290560">
                <a:moveTo>
                  <a:pt x="0" y="0"/>
                </a:moveTo>
                <a:lnTo>
                  <a:pt x="8290560" y="0"/>
                </a:lnTo>
                <a:lnTo>
                  <a:pt x="8290560" y="3181855"/>
                </a:lnTo>
                <a:lnTo>
                  <a:pt x="0" y="3181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190" l="0" r="0" t="-43396"/>
            </a:stretch>
          </a:blipFill>
          <a:ln>
            <a:noFill/>
          </a:ln>
        </p:spPr>
      </p:sp>
      <p:sp>
        <p:nvSpPr>
          <p:cNvPr id="124" name="Google Shape;124;p5"/>
          <p:cNvSpPr txBox="1"/>
          <p:nvPr/>
        </p:nvSpPr>
        <p:spPr>
          <a:xfrm>
            <a:off x="731520" y="1580056"/>
            <a:ext cx="82905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3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L’inizio del XXI secolo</a:t>
            </a:r>
            <a:r>
              <a:rPr b="1" i="0" lang="pl-PL" sz="3300" u="none" cap="none" strike="noStrike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è stato particolarmente intenso per la nascita di nuove reti sociali.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74" name="Google Shape;474;p50"/>
          <p:cNvSpPr/>
          <p:nvPr/>
        </p:nvSpPr>
        <p:spPr>
          <a:xfrm>
            <a:off x="7919286" y="731520"/>
            <a:ext cx="1102794" cy="1102794"/>
          </a:xfrm>
          <a:custGeom>
            <a:rect b="b" l="l" r="r" t="t"/>
            <a:pathLst>
              <a:path extrusionOk="0" h="1102794" w="1102794">
                <a:moveTo>
                  <a:pt x="0" y="0"/>
                </a:moveTo>
                <a:lnTo>
                  <a:pt x="1102794" y="0"/>
                </a:lnTo>
                <a:lnTo>
                  <a:pt x="1102794" y="1102794"/>
                </a:lnTo>
                <a:lnTo>
                  <a:pt x="0" y="1102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50"/>
          <p:cNvSpPr txBox="1"/>
          <p:nvPr/>
        </p:nvSpPr>
        <p:spPr>
          <a:xfrm>
            <a:off x="731525" y="2171975"/>
            <a:ext cx="82905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I s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ocial media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sono piattaforme online che consentono agli utenti di connettersi tra loro condividendo informazioni, opinioni e conoscenze.</a:t>
            </a:r>
            <a:endParaRPr/>
          </a:p>
        </p:txBody>
      </p:sp>
      <p:sp>
        <p:nvSpPr>
          <p:cNvPr id="476" name="Google Shape;476;p50"/>
          <p:cNvSpPr/>
          <p:nvPr/>
        </p:nvSpPr>
        <p:spPr>
          <a:xfrm>
            <a:off x="3768420" y="5140771"/>
            <a:ext cx="2216760" cy="1442909"/>
          </a:xfrm>
          <a:custGeom>
            <a:rect b="b" l="l" r="r" t="t"/>
            <a:pathLst>
              <a:path extrusionOk="0" h="1442909" w="2216760">
                <a:moveTo>
                  <a:pt x="0" y="0"/>
                </a:moveTo>
                <a:lnTo>
                  <a:pt x="2216760" y="0"/>
                </a:lnTo>
                <a:lnTo>
                  <a:pt x="2216760" y="1442909"/>
                </a:lnTo>
                <a:lnTo>
                  <a:pt x="0" y="1442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82" name="Google Shape;482;p51"/>
          <p:cNvSpPr/>
          <p:nvPr/>
        </p:nvSpPr>
        <p:spPr>
          <a:xfrm>
            <a:off x="7910882" y="731520"/>
            <a:ext cx="1111198" cy="1111198"/>
          </a:xfrm>
          <a:custGeom>
            <a:rect b="b" l="l" r="r" t="t"/>
            <a:pathLst>
              <a:path extrusionOk="0" h="1111198" w="1111198">
                <a:moveTo>
                  <a:pt x="0" y="0"/>
                </a:moveTo>
                <a:lnTo>
                  <a:pt x="1111198" y="0"/>
                </a:lnTo>
                <a:lnTo>
                  <a:pt x="1111198" y="1111198"/>
                </a:lnTo>
                <a:lnTo>
                  <a:pt x="0" y="1111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51"/>
          <p:cNvSpPr/>
          <p:nvPr/>
        </p:nvSpPr>
        <p:spPr>
          <a:xfrm>
            <a:off x="3493661" y="4438753"/>
            <a:ext cx="2766277" cy="2042016"/>
          </a:xfrm>
          <a:custGeom>
            <a:rect b="b" l="l" r="r" t="t"/>
            <a:pathLst>
              <a:path extrusionOk="0" h="2042016" w="2766277">
                <a:moveTo>
                  <a:pt x="0" y="0"/>
                </a:moveTo>
                <a:lnTo>
                  <a:pt x="2766278" y="0"/>
                </a:lnTo>
                <a:lnTo>
                  <a:pt x="2766278" y="2042016"/>
                </a:lnTo>
                <a:lnTo>
                  <a:pt x="0" y="2042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51"/>
          <p:cNvSpPr txBox="1"/>
          <p:nvPr/>
        </p:nvSpPr>
        <p:spPr>
          <a:xfrm>
            <a:off x="731520" y="2619375"/>
            <a:ext cx="82905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I s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ocial media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sono usati da oltre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4,8 </a:t>
            </a:r>
            <a:r>
              <a:rPr b="1" lang="pl-PL" sz="2999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miliardi di persone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quindi quasi il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 60% della pop</a:t>
            </a:r>
            <a:r>
              <a:rPr b="1" lang="pl-PL" sz="2999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olazione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90" name="Google Shape;490;p52"/>
          <p:cNvSpPr/>
          <p:nvPr/>
        </p:nvSpPr>
        <p:spPr>
          <a:xfrm>
            <a:off x="7910882" y="731520"/>
            <a:ext cx="1111198" cy="1111198"/>
          </a:xfrm>
          <a:custGeom>
            <a:rect b="b" l="l" r="r" t="t"/>
            <a:pathLst>
              <a:path extrusionOk="0" h="1111198" w="1111198">
                <a:moveTo>
                  <a:pt x="0" y="0"/>
                </a:moveTo>
                <a:lnTo>
                  <a:pt x="1111198" y="0"/>
                </a:lnTo>
                <a:lnTo>
                  <a:pt x="1111198" y="1111198"/>
                </a:lnTo>
                <a:lnTo>
                  <a:pt x="0" y="1111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52"/>
          <p:cNvSpPr/>
          <p:nvPr/>
        </p:nvSpPr>
        <p:spPr>
          <a:xfrm>
            <a:off x="3865343" y="4283931"/>
            <a:ext cx="2022913" cy="2015557"/>
          </a:xfrm>
          <a:custGeom>
            <a:rect b="b" l="l" r="r" t="t"/>
            <a:pathLst>
              <a:path extrusionOk="0" h="2015557" w="2022913">
                <a:moveTo>
                  <a:pt x="0" y="0"/>
                </a:moveTo>
                <a:lnTo>
                  <a:pt x="2022914" y="0"/>
                </a:lnTo>
                <a:lnTo>
                  <a:pt x="2022914" y="2015558"/>
                </a:lnTo>
                <a:lnTo>
                  <a:pt x="0" y="2015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52"/>
          <p:cNvSpPr txBox="1"/>
          <p:nvPr/>
        </p:nvSpPr>
        <p:spPr>
          <a:xfrm>
            <a:off x="731520" y="2619375"/>
            <a:ext cx="82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La piattaforma social più diffusa è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Facebook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498" name="Google Shape;498;p53"/>
          <p:cNvSpPr/>
          <p:nvPr/>
        </p:nvSpPr>
        <p:spPr>
          <a:xfrm>
            <a:off x="7910882" y="731520"/>
            <a:ext cx="1111198" cy="1111198"/>
          </a:xfrm>
          <a:custGeom>
            <a:rect b="b" l="l" r="r" t="t"/>
            <a:pathLst>
              <a:path extrusionOk="0" h="1111198" w="1111198">
                <a:moveTo>
                  <a:pt x="0" y="0"/>
                </a:moveTo>
                <a:lnTo>
                  <a:pt x="1111198" y="0"/>
                </a:lnTo>
                <a:lnTo>
                  <a:pt x="1111198" y="1111198"/>
                </a:lnTo>
                <a:lnTo>
                  <a:pt x="0" y="1111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53"/>
          <p:cNvSpPr/>
          <p:nvPr/>
        </p:nvSpPr>
        <p:spPr>
          <a:xfrm>
            <a:off x="3742024" y="4314128"/>
            <a:ext cx="2269552" cy="2269552"/>
          </a:xfrm>
          <a:custGeom>
            <a:rect b="b" l="l" r="r" t="t"/>
            <a:pathLst>
              <a:path extrusionOk="0" h="2269552" w="2269552">
                <a:moveTo>
                  <a:pt x="0" y="0"/>
                </a:moveTo>
                <a:lnTo>
                  <a:pt x="2269552" y="0"/>
                </a:lnTo>
                <a:lnTo>
                  <a:pt x="2269552" y="2269552"/>
                </a:lnTo>
                <a:lnTo>
                  <a:pt x="0" y="2269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53"/>
          <p:cNvSpPr txBox="1"/>
          <p:nvPr/>
        </p:nvSpPr>
        <p:spPr>
          <a:xfrm>
            <a:off x="731520" y="2619375"/>
            <a:ext cx="82905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Un’altra piattaforma molto diffusa è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Instagram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che può essere collegata con l’account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Facebook</a:t>
            </a:r>
            <a:endParaRPr b="1" sz="2999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99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506" name="Google Shape;506;p54"/>
          <p:cNvSpPr/>
          <p:nvPr/>
        </p:nvSpPr>
        <p:spPr>
          <a:xfrm>
            <a:off x="7910882" y="731520"/>
            <a:ext cx="1111198" cy="1111198"/>
          </a:xfrm>
          <a:custGeom>
            <a:rect b="b" l="l" r="r" t="t"/>
            <a:pathLst>
              <a:path extrusionOk="0" h="1111198" w="1111198">
                <a:moveTo>
                  <a:pt x="0" y="0"/>
                </a:moveTo>
                <a:lnTo>
                  <a:pt x="1111198" y="0"/>
                </a:lnTo>
                <a:lnTo>
                  <a:pt x="1111198" y="1111198"/>
                </a:lnTo>
                <a:lnTo>
                  <a:pt x="0" y="1111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54"/>
          <p:cNvSpPr/>
          <p:nvPr/>
        </p:nvSpPr>
        <p:spPr>
          <a:xfrm>
            <a:off x="3952101" y="4734282"/>
            <a:ext cx="1849398" cy="1849398"/>
          </a:xfrm>
          <a:custGeom>
            <a:rect b="b" l="l" r="r" t="t"/>
            <a:pathLst>
              <a:path extrusionOk="0" h="1849398" w="1849398">
                <a:moveTo>
                  <a:pt x="0" y="0"/>
                </a:moveTo>
                <a:lnTo>
                  <a:pt x="1849398" y="0"/>
                </a:lnTo>
                <a:lnTo>
                  <a:pt x="1849398" y="1849398"/>
                </a:lnTo>
                <a:lnTo>
                  <a:pt x="0" y="1849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54"/>
          <p:cNvSpPr txBox="1"/>
          <p:nvPr/>
        </p:nvSpPr>
        <p:spPr>
          <a:xfrm>
            <a:off x="731520" y="2372650"/>
            <a:ext cx="82905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Sia su Facebook che su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Instagram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si possono condividere non solo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post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ma anche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2999" u="none" cap="none" strike="noStrike">
                <a:solidFill>
                  <a:srgbClr val="EF2945"/>
                </a:solidFill>
                <a:latin typeface="Roboto"/>
                <a:ea typeface="Roboto"/>
                <a:cs typeface="Roboto"/>
                <a:sym typeface="Roboto"/>
              </a:rPr>
              <a:t>storie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molto efficaci nel catturare l’attenzione degli utenti</a:t>
            </a:r>
            <a:endParaRPr b="1" i="0" sz="29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514" name="Google Shape;514;p55"/>
          <p:cNvSpPr/>
          <p:nvPr/>
        </p:nvSpPr>
        <p:spPr>
          <a:xfrm>
            <a:off x="7910882" y="731520"/>
            <a:ext cx="1111198" cy="1111198"/>
          </a:xfrm>
          <a:custGeom>
            <a:rect b="b" l="l" r="r" t="t"/>
            <a:pathLst>
              <a:path extrusionOk="0" h="1111198" w="1111198">
                <a:moveTo>
                  <a:pt x="0" y="0"/>
                </a:moveTo>
                <a:lnTo>
                  <a:pt x="1111198" y="0"/>
                </a:lnTo>
                <a:lnTo>
                  <a:pt x="1111198" y="1111198"/>
                </a:lnTo>
                <a:lnTo>
                  <a:pt x="0" y="1111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55"/>
          <p:cNvSpPr/>
          <p:nvPr/>
        </p:nvSpPr>
        <p:spPr>
          <a:xfrm>
            <a:off x="3773848" y="4373364"/>
            <a:ext cx="2205904" cy="2210316"/>
          </a:xfrm>
          <a:custGeom>
            <a:rect b="b" l="l" r="r" t="t"/>
            <a:pathLst>
              <a:path extrusionOk="0" h="2210316" w="2205904">
                <a:moveTo>
                  <a:pt x="0" y="0"/>
                </a:moveTo>
                <a:lnTo>
                  <a:pt x="2205904" y="0"/>
                </a:lnTo>
                <a:lnTo>
                  <a:pt x="2205904" y="2210316"/>
                </a:lnTo>
                <a:lnTo>
                  <a:pt x="0" y="2210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55"/>
          <p:cNvSpPr txBox="1"/>
          <p:nvPr/>
        </p:nvSpPr>
        <p:spPr>
          <a:xfrm>
            <a:off x="731520" y="2435522"/>
            <a:ext cx="8290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solidFill>
                  <a:srgbClr val="E52D27"/>
                </a:solidFill>
                <a:latin typeface="Roboto"/>
                <a:ea typeface="Roboto"/>
                <a:cs typeface="Roboto"/>
                <a:sym typeface="Roboto"/>
              </a:rPr>
              <a:t>Non abbiate paura dei </a:t>
            </a:r>
            <a:r>
              <a:rPr b="1" i="0" lang="pl-PL" sz="2999" u="none" cap="none" strike="noStrike">
                <a:solidFill>
                  <a:srgbClr val="E52D27"/>
                </a:solidFill>
                <a:latin typeface="Roboto"/>
                <a:ea typeface="Roboto"/>
                <a:cs typeface="Roboto"/>
                <a:sym typeface="Roboto"/>
              </a:rPr>
              <a:t>social media - 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999">
                <a:latin typeface="Roboto"/>
                <a:ea typeface="Roboto"/>
                <a:cs typeface="Roboto"/>
                <a:sym typeface="Roboto"/>
              </a:rPr>
              <a:t>provate a sperimentare e mettere in pratica le vostre idee originali!</a:t>
            </a:r>
            <a:r>
              <a:rPr b="1" i="0" lang="pl-PL" sz="29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2999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522" name="Google Shape;522;p56"/>
          <p:cNvSpPr txBox="1"/>
          <p:nvPr/>
        </p:nvSpPr>
        <p:spPr>
          <a:xfrm>
            <a:off x="731520" y="2947552"/>
            <a:ext cx="82905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54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GRAZIE PER L’ATTENZIONE</a:t>
            </a:r>
            <a:endParaRPr b="1" i="0" sz="5499" u="none" cap="none" strike="noStrike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7"/>
          <p:cNvSpPr/>
          <p:nvPr/>
        </p:nvSpPr>
        <p:spPr>
          <a:xfrm>
            <a:off x="632064" y="1915008"/>
            <a:ext cx="4103424" cy="937344"/>
          </a:xfrm>
          <a:custGeom>
            <a:rect b="b" l="l" r="r" t="t"/>
            <a:pathLst>
              <a:path extrusionOk="0" h="937344" w="4103424">
                <a:moveTo>
                  <a:pt x="0" y="0"/>
                </a:moveTo>
                <a:lnTo>
                  <a:pt x="4103424" y="0"/>
                </a:lnTo>
                <a:lnTo>
                  <a:pt x="4103424" y="937344"/>
                </a:lnTo>
                <a:lnTo>
                  <a:pt x="0" y="93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" l="0" r="0" t="-8"/>
            </a:stretch>
          </a:blipFill>
          <a:ln>
            <a:noFill/>
          </a:ln>
        </p:spPr>
      </p:sp>
      <p:sp>
        <p:nvSpPr>
          <p:cNvPr id="529" name="Google Shape;529;p57"/>
          <p:cNvSpPr/>
          <p:nvPr/>
        </p:nvSpPr>
        <p:spPr>
          <a:xfrm>
            <a:off x="5609472" y="1906176"/>
            <a:ext cx="3566208" cy="1018752"/>
          </a:xfrm>
          <a:custGeom>
            <a:rect b="b" l="l" r="r" t="t"/>
            <a:pathLst>
              <a:path extrusionOk="0" h="1018752" w="3566208">
                <a:moveTo>
                  <a:pt x="0" y="0"/>
                </a:moveTo>
                <a:lnTo>
                  <a:pt x="3566208" y="0"/>
                </a:lnTo>
                <a:lnTo>
                  <a:pt x="3566208" y="1018752"/>
                </a:lnTo>
                <a:lnTo>
                  <a:pt x="0" y="1018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" r="-2" t="0"/>
            </a:stretch>
          </a:blipFill>
          <a:ln>
            <a:noFill/>
          </a:ln>
        </p:spPr>
      </p:sp>
      <p:sp>
        <p:nvSpPr>
          <p:cNvPr id="530" name="Google Shape;530;p57"/>
          <p:cNvSpPr/>
          <p:nvPr/>
        </p:nvSpPr>
        <p:spPr>
          <a:xfrm>
            <a:off x="0" y="4206336"/>
            <a:ext cx="9753600" cy="1106304"/>
          </a:xfrm>
          <a:custGeom>
            <a:rect b="b" l="l" r="r" t="t"/>
            <a:pathLst>
              <a:path extrusionOk="0" h="1106304" w="9753600">
                <a:moveTo>
                  <a:pt x="0" y="0"/>
                </a:moveTo>
                <a:lnTo>
                  <a:pt x="9753600" y="0"/>
                </a:lnTo>
                <a:lnTo>
                  <a:pt x="9753600" y="1106304"/>
                </a:lnTo>
                <a:lnTo>
                  <a:pt x="0" y="1106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57"/>
          <p:cNvSpPr/>
          <p:nvPr/>
        </p:nvSpPr>
        <p:spPr>
          <a:xfrm>
            <a:off x="387840" y="4285440"/>
            <a:ext cx="3173760" cy="883584"/>
          </a:xfrm>
          <a:custGeom>
            <a:rect b="b" l="l" r="r" t="t"/>
            <a:pathLst>
              <a:path extrusionOk="0" h="883584" w="3173760">
                <a:moveTo>
                  <a:pt x="0" y="0"/>
                </a:moveTo>
                <a:lnTo>
                  <a:pt x="3173760" y="0"/>
                </a:lnTo>
                <a:lnTo>
                  <a:pt x="3173760" y="883584"/>
                </a:lnTo>
                <a:lnTo>
                  <a:pt x="0" y="883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" l="0" r="0" t="-30"/>
            </a:stretch>
          </a:blipFill>
          <a:ln>
            <a:noFill/>
          </a:ln>
        </p:spPr>
      </p:sp>
      <p:sp>
        <p:nvSpPr>
          <p:cNvPr id="532" name="Google Shape;532;p57"/>
          <p:cNvSpPr/>
          <p:nvPr/>
        </p:nvSpPr>
        <p:spPr>
          <a:xfrm>
            <a:off x="6890112" y="4340352"/>
            <a:ext cx="1879296" cy="849024"/>
          </a:xfrm>
          <a:custGeom>
            <a:rect b="b" l="l" r="r" t="t"/>
            <a:pathLst>
              <a:path extrusionOk="0" h="849024" w="1879296">
                <a:moveTo>
                  <a:pt x="0" y="0"/>
                </a:moveTo>
                <a:lnTo>
                  <a:pt x="1879296" y="0"/>
                </a:lnTo>
                <a:lnTo>
                  <a:pt x="1879296" y="849024"/>
                </a:lnTo>
                <a:lnTo>
                  <a:pt x="0" y="849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" l="0" r="0" t="-4"/>
            </a:stretch>
          </a:blipFill>
          <a:ln>
            <a:noFill/>
          </a:ln>
        </p:spPr>
      </p:sp>
      <p:sp>
        <p:nvSpPr>
          <p:cNvPr id="533" name="Google Shape;533;p57"/>
          <p:cNvSpPr/>
          <p:nvPr/>
        </p:nvSpPr>
        <p:spPr>
          <a:xfrm>
            <a:off x="4404096" y="4307328"/>
            <a:ext cx="945024" cy="954624"/>
          </a:xfrm>
          <a:custGeom>
            <a:rect b="b" l="l" r="r" t="t"/>
            <a:pathLst>
              <a:path extrusionOk="0" h="954624" w="945024">
                <a:moveTo>
                  <a:pt x="0" y="0"/>
                </a:moveTo>
                <a:lnTo>
                  <a:pt x="945024" y="0"/>
                </a:lnTo>
                <a:lnTo>
                  <a:pt x="945024" y="954624"/>
                </a:lnTo>
                <a:lnTo>
                  <a:pt x="0" y="954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" l="0" r="0" t="-4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30" name="Google Shape;130;p6"/>
          <p:cNvSpPr/>
          <p:nvPr/>
        </p:nvSpPr>
        <p:spPr>
          <a:xfrm>
            <a:off x="3413760" y="3472190"/>
            <a:ext cx="2926080" cy="2926080"/>
          </a:xfrm>
          <a:custGeom>
            <a:rect b="b" l="l" r="r" t="t"/>
            <a:pathLst>
              <a:path extrusionOk="0"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6"/>
          <p:cNvSpPr txBox="1"/>
          <p:nvPr/>
        </p:nvSpPr>
        <p:spPr>
          <a:xfrm>
            <a:off x="731520" y="1592679"/>
            <a:ext cx="82905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Nel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300" u="none" cap="none" strike="noStrike">
                <a:solidFill>
                  <a:srgbClr val="0277B5"/>
                </a:solidFill>
                <a:latin typeface="Roboto"/>
                <a:ea typeface="Roboto"/>
                <a:cs typeface="Roboto"/>
                <a:sym typeface="Roboto"/>
              </a:rPr>
              <a:t>2002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è arrivato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300" u="none" cap="none" strike="noStrike">
                <a:solidFill>
                  <a:srgbClr val="0277B5"/>
                </a:solidFill>
                <a:latin typeface="Roboto"/>
                <a:ea typeface="Roboto"/>
                <a:cs typeface="Roboto"/>
                <a:sym typeface="Roboto"/>
              </a:rPr>
              <a:t>LinkedIn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una piattaforma internazionale specializzata in contatti professionali e commerciali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37" name="Google Shape;137;p7"/>
          <p:cNvSpPr/>
          <p:nvPr/>
        </p:nvSpPr>
        <p:spPr>
          <a:xfrm>
            <a:off x="3413760" y="3657600"/>
            <a:ext cx="2926080" cy="2926080"/>
          </a:xfrm>
          <a:custGeom>
            <a:rect b="b" l="l" r="r" t="t"/>
            <a:pathLst>
              <a:path extrusionOk="0"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7"/>
          <p:cNvSpPr txBox="1"/>
          <p:nvPr/>
        </p:nvSpPr>
        <p:spPr>
          <a:xfrm>
            <a:off x="655320" y="1853587"/>
            <a:ext cx="8290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Nel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300" u="none" cap="none" strike="noStrike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2004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è arrivato il fenomeno mondiale di </a:t>
            </a:r>
            <a:r>
              <a:rPr b="1" lang="pl-PL" sz="3300">
                <a:solidFill>
                  <a:srgbClr val="1A4789"/>
                </a:solidFill>
                <a:latin typeface="Roboto"/>
                <a:ea typeface="Roboto"/>
                <a:cs typeface="Roboto"/>
                <a:sym typeface="Roboto"/>
              </a:rPr>
              <a:t>Facebook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44" name="Google Shape;144;p8"/>
          <p:cNvSpPr/>
          <p:nvPr/>
        </p:nvSpPr>
        <p:spPr>
          <a:xfrm>
            <a:off x="3413760" y="3657600"/>
            <a:ext cx="2926080" cy="2926080"/>
          </a:xfrm>
          <a:custGeom>
            <a:rect b="b" l="l" r="r" t="t"/>
            <a:pathLst>
              <a:path extrusionOk="0"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8"/>
          <p:cNvSpPr txBox="1"/>
          <p:nvPr/>
        </p:nvSpPr>
        <p:spPr>
          <a:xfrm>
            <a:off x="731520" y="1348740"/>
            <a:ext cx="82905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Nel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300" u="none" cap="none" strike="noStrike">
                <a:solidFill>
                  <a:srgbClr val="E52D27"/>
                </a:solidFill>
                <a:latin typeface="Roboto"/>
                <a:ea typeface="Roboto"/>
                <a:cs typeface="Roboto"/>
                <a:sym typeface="Roboto"/>
              </a:rPr>
              <a:t>2005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è arrivato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300" u="none" cap="none" strike="noStrike">
                <a:solidFill>
                  <a:srgbClr val="E52D27"/>
                </a:solidFill>
                <a:latin typeface="Roboto"/>
                <a:ea typeface="Roboto"/>
                <a:cs typeface="Roboto"/>
                <a:sym typeface="Roboto"/>
              </a:rPr>
              <a:t>YouTube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che consente ai suoi utenti di registrare e pubblicare video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</p:sp>
      <p:sp>
        <p:nvSpPr>
          <p:cNvPr id="151" name="Google Shape;151;p9"/>
          <p:cNvSpPr/>
          <p:nvPr/>
        </p:nvSpPr>
        <p:spPr>
          <a:xfrm>
            <a:off x="3413760" y="3657600"/>
            <a:ext cx="2926080" cy="2926080"/>
          </a:xfrm>
          <a:custGeom>
            <a:rect b="b" l="l" r="r" t="t"/>
            <a:pathLst>
              <a:path extrusionOk="0"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9"/>
          <p:cNvSpPr txBox="1"/>
          <p:nvPr/>
        </p:nvSpPr>
        <p:spPr>
          <a:xfrm>
            <a:off x="731520" y="1805940"/>
            <a:ext cx="82905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300">
                <a:solidFill>
                  <a:srgbClr val="1D9BF0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b="1" i="0" lang="pl-PL" sz="3300" u="none" cap="none" strike="noStrike">
                <a:solidFill>
                  <a:srgbClr val="1D9BF0"/>
                </a:solidFill>
                <a:latin typeface="Roboto"/>
                <a:ea typeface="Roboto"/>
                <a:cs typeface="Roboto"/>
                <a:sym typeface="Roboto"/>
              </a:rPr>
              <a:t> 2006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ha visto l’ascesa di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l-PL" sz="3300" u="none" cap="none" strike="noStrike">
                <a:solidFill>
                  <a:srgbClr val="1D9BF0"/>
                </a:solidFill>
                <a:latin typeface="Roboto"/>
                <a:ea typeface="Roboto"/>
                <a:cs typeface="Roboto"/>
                <a:sym typeface="Roboto"/>
              </a:rPr>
              <a:t>Twitter</a:t>
            </a:r>
            <a:r>
              <a:rPr b="0" i="0" lang="pl-PL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che consente di pubblicare brevi messaggi di testo noti come </a:t>
            </a:r>
            <a:r>
              <a:rPr i="1" lang="pl-PL" sz="3300">
                <a:latin typeface="Roboto"/>
                <a:ea typeface="Roboto"/>
                <a:cs typeface="Roboto"/>
                <a:sym typeface="Roboto"/>
              </a:rPr>
              <a:t>tweet</a:t>
            </a:r>
            <a:r>
              <a:rPr lang="pl-PL" sz="3300"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Monika Tarajko</dc:creator>
</cp:coreProperties>
</file>