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8" r:id="rId6"/>
    <p:sldId id="267" r:id="rId7"/>
    <p:sldId id="269" r:id="rId8"/>
    <p:sldId id="262" r:id="rId9"/>
    <p:sldId id="263" r:id="rId10"/>
    <p:sldId id="273" r:id="rId11"/>
    <p:sldId id="265" r:id="rId12"/>
    <p:sldId id="270" r:id="rId13"/>
    <p:sldId id="271" r:id="rId14"/>
    <p:sldId id="272" r:id="rId15"/>
    <p:sldId id="257" r:id="rId16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5BF7E6B-7CDF-4058-9C7D-38DCBCB34441}">
          <p14:sldIdLst>
            <p14:sldId id="256"/>
            <p14:sldId id="268"/>
            <p14:sldId id="267"/>
            <p14:sldId id="269"/>
            <p14:sldId id="262"/>
            <p14:sldId id="263"/>
          </p14:sldIdLst>
        </p14:section>
        <p14:section name="Sezione senza titolo" id="{B600D840-AC6E-48F4-ACA0-D14639635880}">
          <p14:sldIdLst>
            <p14:sldId id="273"/>
            <p14:sldId id="265"/>
            <p14:sldId id="270"/>
            <p14:sldId id="271"/>
            <p14:sldId id="272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5FE"/>
    <a:srgbClr val="394404"/>
    <a:srgbClr val="5F6F0F"/>
    <a:srgbClr val="718412"/>
    <a:srgbClr val="65741A"/>
    <a:srgbClr val="70811D"/>
    <a:srgbClr val="7B8D1F"/>
    <a:srgbClr val="839721"/>
    <a:srgbClr val="95AB25"/>
    <a:srgbClr val="BC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69" autoAdjust="0"/>
  </p:normalViewPr>
  <p:slideViewPr>
    <p:cSldViewPr>
      <p:cViewPr varScale="1">
        <p:scale>
          <a:sx n="66" d="100"/>
          <a:sy n="66" d="100"/>
        </p:scale>
        <p:origin x="672" y="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1A1788-7372-4FAC-9AF0-00B54B8D9CBA}" type="datetime1">
              <a:rPr lang="it-IT" smtClean="0"/>
              <a:t>23/08/2023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it-IT" smtClean="0"/>
              <a:pPr algn="r"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43A304-85CD-4257-B418-D8F889FE0DBC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17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21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843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8408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251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783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nettore dirit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ee inferiori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igura a mano libera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0" name="Figura a mano libera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22" name="Segnaposto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89EF9B-A500-41B6-8F1C-893813E9A898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724BBD-5BEA-4971-A6C4-42E94AF7CB5F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1B2188-7D8C-43C8-B29F-60D01DE77B72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1DC961-63CE-49AB-921E-1CE3DDEFC80A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014DD1E-5D91-48A3-AD6D-45FBA980D10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nettore dirit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nettore dirit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66F5F-3C86-4285-A86F-35EFBBDD7800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9BE34E-14EC-4041-A597-EE22FC16794F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FAD192-1BF7-4994-9CBA-74265F19F4C1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76DD40-7EBA-46D0-A855-62759524AC7A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2E4D95-88E1-4556-89BE-EC650C1D14A8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9867D3-FC26-40B1-8BB9-B19FF8D6CD45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 dirty="0"/>
              <a:t>Fare clic sull'icona per inserire un'immagine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EE21F-92EE-4289-AFFB-9252D957F459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ee a sinistr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igura a mano libera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6645-DD8C-4009-9A84-A4AD56EB55A9}" type="datetime1">
              <a:rPr lang="it-IT" smtClean="0"/>
              <a:pPr/>
              <a:t>23/08/2023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6066C7-C4CB-01DD-102A-E60983DCF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10101" y="1808500"/>
            <a:ext cx="6858000" cy="1159934"/>
          </a:xfrm>
        </p:spPr>
        <p:txBody>
          <a:bodyPr>
            <a:noAutofit/>
          </a:bodyPr>
          <a:lstStyle/>
          <a:p>
            <a:pPr lvl="0"/>
            <a:r>
              <a:rPr lang="it-IT" sz="4400" b="1" dirty="0">
                <a:solidFill>
                  <a:srgbClr val="0E2C8E"/>
                </a:solidFill>
                <a:latin typeface="Calibri"/>
              </a:rPr>
              <a:t>INTERNET E I SUOI PERICOLI</a:t>
            </a:r>
            <a:endParaRPr lang="pl-PL" sz="4400" b="1" dirty="0">
              <a:solidFill>
                <a:srgbClr val="0E2C8E"/>
              </a:solidFill>
              <a:latin typeface="Calibri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CBDC88F-D536-09C6-51B9-09D38BA06E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52428" y="3801253"/>
            <a:ext cx="6858000" cy="392945"/>
          </a:xfrm>
        </p:spPr>
        <p:txBody>
          <a:bodyPr>
            <a:normAutofit lnSpcReduction="10000"/>
          </a:bodyPr>
          <a:lstStyle/>
          <a:p>
            <a:pPr lvl="0" algn="ctr">
              <a:lnSpc>
                <a:spcPct val="80000"/>
              </a:lnSpc>
            </a:pPr>
            <a:r>
              <a:rPr lang="it-IT" sz="2400" b="1" kern="0" cap="none" spc="0" dirty="0">
                <a:solidFill>
                  <a:srgbClr val="0E2C8E"/>
                </a:solidFill>
                <a:latin typeface="Calibri"/>
              </a:rPr>
              <a:t>Uso consapevole della rete</a:t>
            </a:r>
            <a:endParaRPr lang="pl-PL" sz="2400" b="1" kern="0" cap="none" spc="0" dirty="0">
              <a:solidFill>
                <a:srgbClr val="0E2C8E"/>
              </a:solidFill>
              <a:latin typeface="Calibri"/>
            </a:endParaRPr>
          </a:p>
          <a:p>
            <a:pPr lvl="0">
              <a:lnSpc>
                <a:spcPct val="80000"/>
              </a:lnSpc>
            </a:pPr>
            <a:endParaRPr lang="pl-PL" b="1" dirty="0">
              <a:solidFill>
                <a:srgbClr val="0E2C8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F02089F-50D9-CF21-8496-77FB55D0E4D8}"/>
              </a:ext>
            </a:extLst>
          </p:cNvPr>
          <p:cNvSpPr/>
          <p:nvPr/>
        </p:nvSpPr>
        <p:spPr>
          <a:xfrm>
            <a:off x="0" y="5926052"/>
            <a:ext cx="12188824" cy="971550"/>
          </a:xfrm>
          <a:prstGeom prst="rect">
            <a:avLst/>
          </a:prstGeom>
          <a:gradFill>
            <a:gsLst>
              <a:gs pos="0">
                <a:srgbClr val="B5D2EC"/>
              </a:gs>
              <a:gs pos="100000">
                <a:srgbClr val="0070C0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A3559D-D293-9B7A-DF46-876CEA3BA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000" y="5996443"/>
            <a:ext cx="2638418" cy="7536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870D5BBB-D88C-B1BB-2EBF-CA3E6B9DB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025" y="6120894"/>
            <a:ext cx="2546777" cy="581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rostokąt 9">
            <a:extLst>
              <a:ext uri="{FF2B5EF4-FFF2-40B4-BE49-F238E27FC236}">
                <a16:creationId xmlns:a16="http://schemas.microsoft.com/office/drawing/2014/main" id="{5D774A70-BE56-7EB4-5A3F-7AC098601845}"/>
              </a:ext>
            </a:extLst>
          </p:cNvPr>
          <p:cNvSpPr/>
          <p:nvPr/>
        </p:nvSpPr>
        <p:spPr>
          <a:xfrm>
            <a:off x="0" y="5227607"/>
            <a:ext cx="12188824" cy="71669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Obraz 11">
            <a:extLst>
              <a:ext uri="{FF2B5EF4-FFF2-40B4-BE49-F238E27FC236}">
                <a16:creationId xmlns:a16="http://schemas.microsoft.com/office/drawing/2014/main" id="{55B66B59-EBAC-18A9-E10E-00F6527F0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154" y="5266514"/>
            <a:ext cx="2228850" cy="6206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12">
            <a:extLst>
              <a:ext uri="{FF2B5EF4-FFF2-40B4-BE49-F238E27FC236}">
                <a16:creationId xmlns:a16="http://schemas.microsoft.com/office/drawing/2014/main" id="{D2980420-418A-7FBE-3D44-294AEA1BC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082" y="5271973"/>
            <a:ext cx="1248018" cy="5638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id="{476B7FEE-E24F-4119-B695-91325BB302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1276" y="5252844"/>
            <a:ext cx="626263" cy="5898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pole tekstowe 11">
            <a:extLst>
              <a:ext uri="{FF2B5EF4-FFF2-40B4-BE49-F238E27FC236}">
                <a16:creationId xmlns:a16="http://schemas.microsoft.com/office/drawing/2014/main" id="{F5C115F8-A680-E225-D569-CC3E4FD25CEA}"/>
              </a:ext>
            </a:extLst>
          </p:cNvPr>
          <p:cNvSpPr txBox="1"/>
          <p:nvPr/>
        </p:nvSpPr>
        <p:spPr>
          <a:xfrm>
            <a:off x="8668283" y="4739884"/>
            <a:ext cx="179493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350" b="1" kern="0" dirty="0">
                <a:solidFill>
                  <a:srgbClr val="0E2C8E"/>
                </a:solidFill>
                <a:latin typeface="Calibri"/>
              </a:rPr>
              <a:t>M3W4-M01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CONSIGLI SU UN USO CORRETTO DI INTERNET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5900" y="1988840"/>
            <a:ext cx="4248472" cy="3672407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NON FORNIRE TROPPE INFORMAZIONI PERSONALI </a:t>
            </a:r>
          </a:p>
          <a:p>
            <a:r>
              <a:rPr lang="it-IT" dirty="0"/>
              <a:t>USA PASSWORD DIVERSE PER OGNI SERVIZIO</a:t>
            </a:r>
          </a:p>
          <a:p>
            <a:r>
              <a:rPr lang="it-IT" dirty="0"/>
              <a:t>AGGIORNA I TUOI STRUMENTI</a:t>
            </a:r>
          </a:p>
          <a:p>
            <a:r>
              <a:rPr lang="it-IT" dirty="0"/>
              <a:t>FIDATI SOLAMENTE DEI SITI E APP STORE UFFICIALI PER SCARICARE MATERIALE</a:t>
            </a:r>
          </a:p>
        </p:txBody>
      </p:sp>
      <p:pic>
        <p:nvPicPr>
          <p:cNvPr id="3" name="Obraz 1">
            <a:extLst>
              <a:ext uri="{FF2B5EF4-FFF2-40B4-BE49-F238E27FC236}">
                <a16:creationId xmlns:a16="http://schemas.microsoft.com/office/drawing/2014/main" id="{FCA8EEB8-DC27-4ABB-61B3-0ACF6DAFC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549943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181713" y="2967335"/>
            <a:ext cx="7825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PRIMA DIFESA SEI TU!!!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EC7D7AD-EB13-25E4-91FF-38E0AFD7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287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accent1">
                <a:lumMod val="20000"/>
                <a:lumOff val="80000"/>
              </a:schemeClr>
            </a:gs>
            <a:gs pos="100000">
              <a:srgbClr val="DAF5F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2239E0CE-4152-7A10-10F1-EA6DF89A3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80" y="1795416"/>
            <a:ext cx="3846926" cy="878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8293834F-2FF0-FE4B-0EF4-22803926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327" y="1787058"/>
            <a:ext cx="3343274" cy="9549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rostokąt 5">
            <a:extLst>
              <a:ext uri="{FF2B5EF4-FFF2-40B4-BE49-F238E27FC236}">
                <a16:creationId xmlns:a16="http://schemas.microsoft.com/office/drawing/2014/main" id="{B9F21586-8B31-F54A-D0FE-CCEBFC49BC5F}"/>
              </a:ext>
            </a:extLst>
          </p:cNvPr>
          <p:cNvSpPr/>
          <p:nvPr/>
        </p:nvSpPr>
        <p:spPr>
          <a:xfrm>
            <a:off x="0" y="3943350"/>
            <a:ext cx="12188824" cy="103716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4A36C003-157B-E402-E22C-B7B167B33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77" y="4017700"/>
            <a:ext cx="2975338" cy="8285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B3A7B699-1891-B1FC-BE67-FC19FFD96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807" y="4069190"/>
            <a:ext cx="1761737" cy="79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0">
            <a:extLst>
              <a:ext uri="{FF2B5EF4-FFF2-40B4-BE49-F238E27FC236}">
                <a16:creationId xmlns:a16="http://schemas.microsoft.com/office/drawing/2014/main" id="{142E3000-A354-9546-AD04-CFC1E2383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12" y="4038146"/>
            <a:ext cx="885998" cy="8950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ARGOMENTI:</a:t>
            </a:r>
          </a:p>
        </p:txBody>
      </p:sp>
      <p:pic>
        <p:nvPicPr>
          <p:cNvPr id="2" name="Immagine 1" descr="Come vivremmo se non ci fosse &lt;strong&gt;internet&lt;/strong&gt;? • Filosofia Digita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41" y="3924901"/>
            <a:ext cx="5461584" cy="288431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596900"/>
          </a:effectLst>
        </p:spPr>
      </p:pic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t-IT" dirty="0"/>
              <a:t>Cosa è INTERNET e perché può essere pericoloso</a:t>
            </a:r>
          </a:p>
          <a:p>
            <a:pPr rtl="0"/>
            <a:r>
              <a:rPr lang="it-IT" dirty="0"/>
              <a:t>I rischi quotidiani a cui ci esponiamo (social media, e-mail, blog etc.)</a:t>
            </a:r>
          </a:p>
          <a:p>
            <a:pPr rtl="0"/>
            <a:r>
              <a:rPr lang="it-IT" dirty="0"/>
              <a:t>Attacchi comuni e più pericolosi</a:t>
            </a:r>
          </a:p>
          <a:p>
            <a:pPr rtl="0"/>
            <a:r>
              <a:rPr lang="it-IT" dirty="0"/>
              <a:t>Privacy e copyright</a:t>
            </a:r>
          </a:p>
          <a:p>
            <a:pPr rtl="0"/>
            <a:endParaRPr lang="it-IT" dirty="0"/>
          </a:p>
        </p:txBody>
      </p:sp>
      <p:pic>
        <p:nvPicPr>
          <p:cNvPr id="3" name="Obraz 1">
            <a:extLst>
              <a:ext uri="{FF2B5EF4-FFF2-40B4-BE49-F238E27FC236}">
                <a16:creationId xmlns:a16="http://schemas.microsoft.com/office/drawing/2014/main" id="{FF99A6CD-4387-F229-01E4-E7261C7F4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4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egli &lt;strong&gt;hacker&lt;/strong&gt; hanno &quot;bucato&quot; l'autenticazione a due fattor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4581128"/>
            <a:ext cx="4023797" cy="209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INTERNET E I SUOI RISCHI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Internet è la connessione globale del mondo</a:t>
            </a:r>
          </a:p>
          <a:p>
            <a:r>
              <a:rPr lang="it-IT" dirty="0"/>
              <a:t>Browser web, Mail, Chat e Social network ci permettono di cercare, comunicare ed esprimerci con chiunque utilizzi la rete.</a:t>
            </a:r>
          </a:p>
          <a:p>
            <a:r>
              <a:rPr lang="it-IT" dirty="0"/>
              <a:t>Tutte le informazioni che mettiamo in rete resteranno li per sempre</a:t>
            </a:r>
          </a:p>
          <a:p>
            <a:r>
              <a:rPr lang="it-IT" dirty="0"/>
              <a:t>Bisogna sempre PENSARE prima di inserire informazioni personali sulla rete.</a:t>
            </a:r>
          </a:p>
          <a:p>
            <a:endParaRPr lang="it-IT" dirty="0"/>
          </a:p>
        </p:txBody>
      </p:sp>
      <p:pic>
        <p:nvPicPr>
          <p:cNvPr id="9" name="Immagine 8" descr="Cyberbullying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4797151"/>
            <a:ext cx="4154810" cy="1878283"/>
          </a:xfrm>
          <a:prstGeom prst="rect">
            <a:avLst/>
          </a:prstGeom>
        </p:spPr>
      </p:pic>
      <p:pic>
        <p:nvPicPr>
          <p:cNvPr id="4" name="Obraz 1">
            <a:extLst>
              <a:ext uri="{FF2B5EF4-FFF2-40B4-BE49-F238E27FC236}">
                <a16:creationId xmlns:a16="http://schemas.microsoft.com/office/drawing/2014/main" id="{2E17EBA5-1D2F-A593-DED7-5FC7AD39B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44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 RISCHI E ATTACCHI IN RETE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it-IT" dirty="0"/>
              <a:t>Condivisione informazioni personali </a:t>
            </a:r>
          </a:p>
          <a:p>
            <a:pPr rtl="0"/>
            <a:r>
              <a:rPr lang="it-IT" dirty="0"/>
              <a:t>Attacchi informatici : Phishing , Virus , Spamming, Ingegneria sociale</a:t>
            </a:r>
          </a:p>
          <a:p>
            <a:pPr rtl="0"/>
            <a:r>
              <a:rPr lang="it-IT" dirty="0"/>
              <a:t>Mancanza di consapevolezza nell’uso quotidiano degli strumenti web ( Browser, link, social network)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908720"/>
            <a:ext cx="5472608" cy="592789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innerShdw blurRad="876300" dir="16800000">
              <a:prstClr val="black">
                <a:alpha val="24000"/>
              </a:prstClr>
            </a:innerShdw>
            <a:softEdge rad="25400"/>
          </a:effectLst>
        </p:spPr>
      </p:pic>
      <p:pic>
        <p:nvPicPr>
          <p:cNvPr id="4" name="Obraz 1">
            <a:extLst>
              <a:ext uri="{FF2B5EF4-FFF2-40B4-BE49-F238E27FC236}">
                <a16:creationId xmlns:a16="http://schemas.microsoft.com/office/drawing/2014/main" id="{8D2451D7-778A-A79F-5F3A-DCD5BEB70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4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2">
                <a:tint val="100000"/>
                <a:shade val="0"/>
                <a:satMod val="100000"/>
                <a:alpha val="83000"/>
                <a:lumMod val="43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est &lt;strong&gt;Password&lt;/strong&gt; Recovery Software for Windows 10, 8 and 7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brightnessContrast bright="14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274637"/>
            <a:ext cx="3911230" cy="1712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r="5400000" sy="-100000" algn="bl" rotWithShape="0"/>
            <a:softEdge rad="635000"/>
          </a:effec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LA PROTEZIONE IN RETE</a:t>
            </a:r>
          </a:p>
        </p:txBody>
      </p:sp>
      <p:pic>
        <p:nvPicPr>
          <p:cNvPr id="5" name="Immagine 4" descr="La &lt;strong&gt;password&lt;/strong&gt; che non sai di sapere - Wired.i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5362414"/>
            <a:ext cx="2952328" cy="1232433"/>
          </a:xfrm>
          <a:prstGeom prst="rect">
            <a:avLst/>
          </a:prstGeom>
          <a:effectLst>
            <a:outerShdw blurRad="101600" dist="50800" dir="5400000" algn="ctr" rotWithShape="0">
              <a:srgbClr val="000000">
                <a:alpha val="99000"/>
              </a:srgbClr>
            </a:outerShdw>
            <a:softEdge rad="215900"/>
          </a:effec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218883" y="1628800"/>
            <a:ext cx="10360501" cy="453650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La prima protezione è la PREVENZIONE (aggiornamenti, backup, password forti )</a:t>
            </a:r>
          </a:p>
          <a:p>
            <a:r>
              <a:rPr lang="it-IT" dirty="0"/>
              <a:t>La protezione dei nostri dati e strumenti usati per navigare rappresentano il primo step per usare internet in maniera sicura e consapevole </a:t>
            </a:r>
          </a:p>
          <a:p>
            <a:r>
              <a:rPr lang="it-IT" dirty="0"/>
              <a:t>Non cliccare su annunci o link che promettono facili guadagni o prodotti gratis</a:t>
            </a:r>
          </a:p>
          <a:p>
            <a:r>
              <a:rPr lang="it-IT" dirty="0"/>
              <a:t>Navigare e scaricare online solamente da fonti attendibili ( HTTPS, Siti ufficiali etc..)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6" name="Immagine 5" descr="Whatsapp e Telegram, attacco &lt;strong&gt;hacker&lt;/strong&gt; manipola foto, video 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65" y="5279605"/>
            <a:ext cx="1977355" cy="139805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7" name="Obraz 1">
            <a:extLst>
              <a:ext uri="{FF2B5EF4-FFF2-40B4-BE49-F238E27FC236}">
                <a16:creationId xmlns:a16="http://schemas.microsoft.com/office/drawing/2014/main" id="{0C2C4D03-8094-846A-56DE-982D7AEFD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44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771080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INFORMAZIONI ONLINE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Sicure </a:t>
            </a:r>
            <a:r>
              <a:rPr lang="it-IT" dirty="0"/>
              <a:t>  :)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Siti web che usano protocollo HTTPS</a:t>
            </a:r>
          </a:p>
          <a:p>
            <a:r>
              <a:rPr lang="it-IT" dirty="0"/>
              <a:t>PASSWORD complesse con simboli speciali</a:t>
            </a:r>
          </a:p>
          <a:p>
            <a:r>
              <a:rPr lang="it-IT" dirty="0"/>
              <a:t>Agire con consapevolezza e rispetto verso gli altri ( social media, blog…)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>
                <a:solidFill>
                  <a:schemeClr val="accent5"/>
                </a:solidFill>
              </a:rPr>
              <a:t>NON sicure   </a:t>
            </a:r>
            <a:r>
              <a:rPr lang="it-IT" dirty="0"/>
              <a:t>:(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/>
              <a:t>Siti web che NON usano il protocollo HTTPS</a:t>
            </a:r>
          </a:p>
          <a:p>
            <a:r>
              <a:rPr lang="it-IT" dirty="0"/>
              <a:t>NON condividere le proprie credenziali con nessuno!</a:t>
            </a:r>
          </a:p>
          <a:p>
            <a:r>
              <a:rPr lang="it-IT" dirty="0"/>
              <a:t>IGNORARE gli aggiornamenti software e antivirus</a:t>
            </a:r>
          </a:p>
          <a:p>
            <a:endParaRPr lang="it-IT" dirty="0"/>
          </a:p>
        </p:txBody>
      </p:sp>
      <p:pic>
        <p:nvPicPr>
          <p:cNvPr id="7" name="Obraz 1">
            <a:extLst>
              <a:ext uri="{FF2B5EF4-FFF2-40B4-BE49-F238E27FC236}">
                <a16:creationId xmlns:a16="http://schemas.microsoft.com/office/drawing/2014/main" id="{C957EFBE-674C-4A45-7997-02783BDA8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</a:t>
            </a:r>
            <a:r>
              <a:rPr lang="it-IT" sz="4000" dirty="0"/>
              <a:t>HTTP</a:t>
            </a:r>
            <a:r>
              <a:rPr lang="it-IT" dirty="0"/>
              <a:t>                                        </a:t>
            </a:r>
            <a:r>
              <a:rPr lang="it-IT" sz="4000" dirty="0"/>
              <a:t>HTTPS</a:t>
            </a:r>
            <a:r>
              <a:rPr lang="it-IT" dirty="0"/>
              <a:t> </a:t>
            </a:r>
          </a:p>
        </p:txBody>
      </p:sp>
      <p:pic>
        <p:nvPicPr>
          <p:cNvPr id="11" name="Segnaposto contenuto 10" descr="File:Antu emblem-&lt;strong&gt;locked&lt;/strong&gt;.svg - Wikimedia Common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739079"/>
            <a:ext cx="4465637" cy="4465637"/>
          </a:xfrm>
        </p:spPr>
      </p:pic>
      <p:pic>
        <p:nvPicPr>
          <p:cNvPr id="12" name="Segnaposto contenuto 11" descr="File:Antu emblem-&lt;strong&gt;unlocked&lt;/strong&gt;.svg - Wikimedia Common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33" y="1714481"/>
            <a:ext cx="4465637" cy="4465637"/>
          </a:xfrm>
        </p:spPr>
      </p:pic>
      <p:sp>
        <p:nvSpPr>
          <p:cNvPr id="14" name="CasellaDiTesto 13"/>
          <p:cNvSpPr txBox="1"/>
          <p:nvPr/>
        </p:nvSpPr>
        <p:spPr>
          <a:xfrm>
            <a:off x="1845940" y="2132856"/>
            <a:ext cx="381642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   </a:t>
            </a:r>
            <a:r>
              <a:rPr lang="it-IT" dirty="0">
                <a:solidFill>
                  <a:srgbClr val="FF0000"/>
                </a:solidFill>
              </a:rPr>
              <a:t>PROTOCOLLO IN CHIARO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/>
              <a:t>HTTP non prevede alcuna crittografia o autenticazione, per cui i dati viaggiano in chiaro e sono potenzialmente intercettabili da chiunque;</a:t>
            </a:r>
          </a:p>
          <a:p>
            <a:endParaRPr lang="it-IT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/>
              <a:t>NON è adeguato se il sito contiene informazioni sensibili (schermate di login, finestre di pagamento con inserimento dati della carta di credito e così via).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/>
          </a:p>
          <a:p>
            <a:endParaRPr lang="it-IT" sz="28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174532" y="2132856"/>
            <a:ext cx="374441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>
                <a:solidFill>
                  <a:srgbClr val="AFC34D"/>
                </a:solidFill>
              </a:rPr>
              <a:t> PROTOCOLLO SICURO</a:t>
            </a:r>
          </a:p>
          <a:p>
            <a:pPr lvl="0"/>
            <a:endParaRPr lang="it-IT">
              <a:solidFill>
                <a:srgbClr val="AFC34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900">
                <a:solidFill>
                  <a:prstClr val="white"/>
                </a:solidFill>
              </a:rPr>
              <a:t>Protocollo criptato, cioè è difficile da intercettare dall’esterno (evitando i casi di potenziale SNIFFING della connessione);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1900">
              <a:solidFill>
                <a:prstClr val="white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900">
                <a:solidFill>
                  <a:prstClr val="white"/>
                </a:solidFill>
              </a:rPr>
              <a:t>Include vari tipi di certificato, che attestano nel browser dell’utente la veridicità del sito (scongiurando così i rischi di phishing);</a:t>
            </a:r>
            <a:endParaRPr lang="it-IT" sz="28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ECAA5A1-9337-9357-F07C-0A97959C9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4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943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it-IT" sz="5000" dirty="0">
                <a:solidFill>
                  <a:srgbClr val="FFFF00"/>
                </a:solidFill>
              </a:rPr>
              <a:t>PRIVACY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PRIVACY E’ UN DIRITTO FONDAMENTALE PER TUTTI!</a:t>
            </a:r>
          </a:p>
          <a:p>
            <a:r>
              <a:rPr lang="it-IT" dirty="0"/>
              <a:t>LA LEGGE 196/2003 GDPR EUROPEA LA TUTELA </a:t>
            </a:r>
          </a:p>
          <a:p>
            <a:r>
              <a:rPr lang="it-IT" dirty="0"/>
              <a:t>FARE SEMPRE MASSIMA ATTENZIONE ALLE CONDIZIONI CHE SI ACCETTANO QUANDO SOTTOSCRIVIAMO UN SERVIZIO</a:t>
            </a:r>
          </a:p>
          <a:p>
            <a:r>
              <a:rPr lang="it-IT" dirty="0"/>
              <a:t>CONSIGLI: PASSWORD COMPLESSE, PASSWORD DIVERSE PER OGNI APP O SERVIZIO USATO, UTENTICAZIONE A DUE FATTORI ( ES. TOKEN O SBLOCCO BIOMETRICO)</a:t>
            </a:r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4EA12811-82BF-D260-177B-7F8FCCB13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/>
                </a:solidFill>
              </a:rPr>
              <a:t>COPYRIGHT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L’USO DI IMMAGINI O VIDEO PRESE DAL WEB SENSA IL CONSENSO DEL POSSESSORE O DELLE PERSONE DIRETTAMENTE COINVOLTE PUO’ PORTARE A GRAVI CONSEGUENZE</a:t>
            </a:r>
          </a:p>
          <a:p>
            <a:r>
              <a:rPr lang="it-IT" dirty="0"/>
              <a:t>INFORMARSI PRIMA DI PUBBLICARE QUALCOSA CHE NON RISPETTI IL PUNTO PRECEDENTE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F329DCB-A65E-B9F3-4338-31D7F3AC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647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37_TF02787990.potx" id="{498C47A6-4F7F-4A21-A47B-45258853BE3D}" vid="{26A642C0-B31C-44AA-8A27-2CBE4AFBB4A0}"/>
    </a:ext>
  </a:extLst>
</a:theme>
</file>

<file path=ppt/theme/theme2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linee di circuito triple (widescreen)</Template>
  <TotalTime>0</TotalTime>
  <Words>500</Words>
  <Application>Microsoft Office PowerPoint</Application>
  <PresentationFormat>Custom</PresentationFormat>
  <Paragraphs>64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Tecnologia 16x9</vt:lpstr>
      <vt:lpstr>INTERNET E I SUOI PERICOLI</vt:lpstr>
      <vt:lpstr>ARGOMENTI:</vt:lpstr>
      <vt:lpstr>INTERNET E I SUOI RISCHI</vt:lpstr>
      <vt:lpstr>I RISCHI E ATTACCHI IN RETE</vt:lpstr>
      <vt:lpstr>LA PROTEZIONE IN RETE</vt:lpstr>
      <vt:lpstr>INFORMAZIONI ONLINE </vt:lpstr>
      <vt:lpstr>                  HTTP                                        HTTPS </vt:lpstr>
      <vt:lpstr>PRIVACY</vt:lpstr>
      <vt:lpstr>COPYRIGHT</vt:lpstr>
      <vt:lpstr>CONSIGLI SU UN USO CORRETTO DI INTERNET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e i suoi pericoli</dc:title>
  <dc:creator>Carmelo</dc:creator>
  <cp:lastModifiedBy>Gumienniak, Agata</cp:lastModifiedBy>
  <cp:revision>32</cp:revision>
  <dcterms:created xsi:type="dcterms:W3CDTF">2021-07-29T13:42:04Z</dcterms:created>
  <dcterms:modified xsi:type="dcterms:W3CDTF">2023-08-23T13:42:00Z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