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8288000" cy="10287000"/>
  <p:notesSz cx="6858000" cy="9144000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Public Sans Bold" panose="020B0604020202020204" charset="-18"/>
      <p:regular r:id="rId29"/>
    </p:embeddedFont>
    <p:embeddedFont>
      <p:font typeface="Merriweather Bold" panose="020B0604020202020204" charset="-18"/>
      <p:regular r:id="rId30"/>
    </p:embeddedFont>
    <p:embeddedFont>
      <p:font typeface="Sanchez" panose="020B0604020202020204" charset="-18"/>
      <p:regular r:id="rId31"/>
    </p:embeddedFont>
    <p:embeddedFont>
      <p:font typeface="Public Sans" panose="020B0604020202020204" charset="-18"/>
      <p:regular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7" d="100"/>
          <a:sy n="57" d="100"/>
        </p:scale>
        <p:origin x="66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886" y="-266700"/>
            <a:ext cx="18288000" cy="9107123"/>
            <a:chOff x="0" y="0"/>
            <a:chExt cx="24384000" cy="12142831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6197980" cy="3931570"/>
            </a:xfrm>
            <a:prstGeom prst="rect">
              <a:avLst/>
            </a:prstGeom>
          </p:spPr>
        </p:pic>
        <p:sp>
          <p:nvSpPr>
            <p:cNvPr id="4" name="AutoShape 4"/>
            <p:cNvSpPr/>
            <p:nvPr/>
          </p:nvSpPr>
          <p:spPr>
            <a:xfrm>
              <a:off x="0" y="4105631"/>
              <a:ext cx="16197980" cy="3931570"/>
            </a:xfrm>
            <a:prstGeom prst="rect">
              <a:avLst/>
            </a:prstGeom>
            <a:solidFill>
              <a:srgbClr val="F8D7CD"/>
            </a:solidFill>
          </p:spPr>
          <p:txBody>
            <a:bodyPr/>
            <a:lstStyle/>
            <a:p>
              <a:pPr algn="l" rtl="0"/>
              <a:endParaRPr lang="pl-PL"/>
            </a:p>
          </p:txBody>
        </p:sp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6372041" y="0"/>
              <a:ext cx="8011959" cy="8037200"/>
            </a:xfrm>
            <a:prstGeom prst="rect">
              <a:avLst/>
            </a:prstGeom>
          </p:spPr>
        </p:pic>
        <p:sp>
          <p:nvSpPr>
            <p:cNvPr id="6" name="AutoShape 6"/>
            <p:cNvSpPr/>
            <p:nvPr/>
          </p:nvSpPr>
          <p:spPr>
            <a:xfrm>
              <a:off x="0" y="8211261"/>
              <a:ext cx="8011959" cy="3931570"/>
            </a:xfrm>
            <a:prstGeom prst="rect">
              <a:avLst/>
            </a:prstGeom>
            <a:solidFill>
              <a:srgbClr val="FFFFFF"/>
            </a:solidFill>
          </p:spPr>
          <p:txBody>
            <a:bodyPr/>
            <a:lstStyle/>
            <a:p>
              <a:pPr algn="l" rtl="0"/>
              <a:endParaRPr lang="pl-PL"/>
            </a:p>
          </p:txBody>
        </p:sp>
        <p:sp>
          <p:nvSpPr>
            <p:cNvPr id="7" name="AutoShape 7"/>
            <p:cNvSpPr/>
            <p:nvPr/>
          </p:nvSpPr>
          <p:spPr>
            <a:xfrm>
              <a:off x="8186020" y="8211261"/>
              <a:ext cx="8011959" cy="3931570"/>
            </a:xfrm>
            <a:prstGeom prst="rect">
              <a:avLst/>
            </a:prstGeom>
            <a:solidFill>
              <a:srgbClr val="FFFFFF"/>
            </a:solidFill>
          </p:spPr>
          <p:txBody>
            <a:bodyPr/>
            <a:lstStyle/>
            <a:p>
              <a:pPr algn="l" rtl="0"/>
              <a:endParaRPr lang="pl-PL"/>
            </a:p>
          </p:txBody>
        </p:sp>
        <p:sp>
          <p:nvSpPr>
            <p:cNvPr id="8" name="AutoShape 8"/>
            <p:cNvSpPr/>
            <p:nvPr/>
          </p:nvSpPr>
          <p:spPr>
            <a:xfrm>
              <a:off x="16372041" y="8211261"/>
              <a:ext cx="8011959" cy="3931570"/>
            </a:xfrm>
            <a:prstGeom prst="rect">
              <a:avLst/>
            </a:prstGeom>
            <a:solidFill>
              <a:srgbClr val="FFFFFF"/>
            </a:solidFill>
          </p:spPr>
          <p:txBody>
            <a:bodyPr/>
            <a:lstStyle/>
            <a:p>
              <a:pPr algn="l" rtl="0"/>
              <a:endParaRPr lang="pl-PL"/>
            </a:p>
          </p:txBody>
        </p:sp>
      </p:grpSp>
      <p:sp>
        <p:nvSpPr>
          <p:cNvPr id="9" name="Freeform 9"/>
          <p:cNvSpPr/>
          <p:nvPr/>
        </p:nvSpPr>
        <p:spPr>
          <a:xfrm>
            <a:off x="8316912" y="6256680"/>
            <a:ext cx="1654176" cy="1558158"/>
          </a:xfrm>
          <a:custGeom>
            <a:avLst/>
            <a:gdLst/>
            <a:ahLst/>
            <a:cxnLst/>
            <a:rect l="l" t="t" r="r" b="b"/>
            <a:pathLst>
              <a:path w="1654176" h="1558158">
                <a:moveTo>
                  <a:pt x="0" y="0"/>
                </a:moveTo>
                <a:lnTo>
                  <a:pt x="1654176" y="0"/>
                </a:lnTo>
                <a:lnTo>
                  <a:pt x="1654176" y="1558158"/>
                </a:lnTo>
                <a:lnTo>
                  <a:pt x="0" y="1558158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algn="l" rtl="0"/>
            <a:endParaRPr lang="pl-PL"/>
          </a:p>
        </p:txBody>
      </p:sp>
      <p:sp>
        <p:nvSpPr>
          <p:cNvPr id="10" name="Freeform 10"/>
          <p:cNvSpPr/>
          <p:nvPr/>
        </p:nvSpPr>
        <p:spPr>
          <a:xfrm>
            <a:off x="13887816" y="6256680"/>
            <a:ext cx="2841187" cy="1146589"/>
          </a:xfrm>
          <a:custGeom>
            <a:avLst/>
            <a:gdLst/>
            <a:ahLst/>
            <a:cxnLst/>
            <a:rect l="l" t="t" r="r" b="b"/>
            <a:pathLst>
              <a:path w="2841187" h="1146589">
                <a:moveTo>
                  <a:pt x="0" y="0"/>
                </a:moveTo>
                <a:lnTo>
                  <a:pt x="2841186" y="0"/>
                </a:lnTo>
                <a:lnTo>
                  <a:pt x="2841186" y="1146588"/>
                </a:lnTo>
                <a:lnTo>
                  <a:pt x="0" y="1146588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algn="l" rtl="0"/>
            <a:endParaRPr lang="pl-PL"/>
          </a:p>
        </p:txBody>
      </p:sp>
      <p:grpSp>
        <p:nvGrpSpPr>
          <p:cNvPr id="11" name="Group 11"/>
          <p:cNvGrpSpPr/>
          <p:nvPr/>
        </p:nvGrpSpPr>
        <p:grpSpPr>
          <a:xfrm>
            <a:off x="0" y="8227019"/>
            <a:ext cx="18288000" cy="2059981"/>
            <a:chOff x="0" y="0"/>
            <a:chExt cx="4816593" cy="542546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4816592" cy="542546"/>
            </a:xfrm>
            <a:custGeom>
              <a:avLst/>
              <a:gdLst/>
              <a:ahLst/>
              <a:cxnLst/>
              <a:rect l="l" t="t" r="r" b="b"/>
              <a:pathLst>
                <a:path w="4816592" h="542546">
                  <a:moveTo>
                    <a:pt x="0" y="0"/>
                  </a:moveTo>
                  <a:lnTo>
                    <a:pt x="4816592" y="0"/>
                  </a:lnTo>
                  <a:lnTo>
                    <a:pt x="4816592" y="542546"/>
                  </a:lnTo>
                  <a:lnTo>
                    <a:pt x="0" y="542546"/>
                  </a:lnTo>
                  <a:close/>
                </a:path>
              </a:pathLst>
            </a:custGeom>
            <a:solidFill>
              <a:srgbClr val="D45561"/>
            </a:solidFill>
          </p:spPr>
          <p:txBody>
            <a:bodyPr/>
            <a:lstStyle/>
            <a:p>
              <a:pPr algn="l" rtl="0"/>
              <a:endParaRPr lang="pl-PL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66675"/>
              <a:ext cx="812800" cy="746125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 rtl="0">
                <a:lnSpc>
                  <a:spcPts val="1839"/>
                </a:lnSpc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>
            <a:off x="1874422" y="8705082"/>
            <a:ext cx="4789006" cy="1094011"/>
          </a:xfrm>
          <a:custGeom>
            <a:avLst/>
            <a:gdLst/>
            <a:ahLst/>
            <a:cxnLst/>
            <a:rect l="l" t="t" r="r" b="b"/>
            <a:pathLst>
              <a:path w="4789006" h="1094011">
                <a:moveTo>
                  <a:pt x="0" y="0"/>
                </a:moveTo>
                <a:lnTo>
                  <a:pt x="4789006" y="0"/>
                </a:lnTo>
                <a:lnTo>
                  <a:pt x="4789006" y="1094011"/>
                </a:lnTo>
                <a:lnTo>
                  <a:pt x="0" y="1094011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algn="l" rtl="0"/>
            <a:endParaRPr lang="pl-PL"/>
          </a:p>
        </p:txBody>
      </p:sp>
      <p:sp>
        <p:nvSpPr>
          <p:cNvPr id="15" name="Freeform 15"/>
          <p:cNvSpPr/>
          <p:nvPr/>
        </p:nvSpPr>
        <p:spPr>
          <a:xfrm>
            <a:off x="1444160" y="6256680"/>
            <a:ext cx="4115880" cy="1146589"/>
          </a:xfrm>
          <a:custGeom>
            <a:avLst/>
            <a:gdLst/>
            <a:ahLst/>
            <a:cxnLst/>
            <a:rect l="l" t="t" r="r" b="b"/>
            <a:pathLst>
              <a:path w="4115880" h="1146589">
                <a:moveTo>
                  <a:pt x="0" y="0"/>
                </a:moveTo>
                <a:lnTo>
                  <a:pt x="4115880" y="0"/>
                </a:lnTo>
                <a:lnTo>
                  <a:pt x="4115880" y="1146588"/>
                </a:lnTo>
                <a:lnTo>
                  <a:pt x="0" y="114658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pPr algn="l" rtl="0"/>
            <a:endParaRPr lang="pl-PL"/>
          </a:p>
        </p:txBody>
      </p:sp>
      <p:sp>
        <p:nvSpPr>
          <p:cNvPr id="16" name="Freeform 16"/>
          <p:cNvSpPr/>
          <p:nvPr/>
        </p:nvSpPr>
        <p:spPr>
          <a:xfrm>
            <a:off x="11021853" y="8686977"/>
            <a:ext cx="5731926" cy="1130220"/>
          </a:xfrm>
          <a:custGeom>
            <a:avLst/>
            <a:gdLst/>
            <a:ahLst/>
            <a:cxnLst/>
            <a:rect l="l" t="t" r="r" b="b"/>
            <a:pathLst>
              <a:path w="5731926" h="1130220">
                <a:moveTo>
                  <a:pt x="0" y="0"/>
                </a:moveTo>
                <a:lnTo>
                  <a:pt x="5731926" y="0"/>
                </a:lnTo>
                <a:lnTo>
                  <a:pt x="5731926" y="1130220"/>
                </a:lnTo>
                <a:lnTo>
                  <a:pt x="0" y="1130220"/>
                </a:lnTo>
                <a:lnTo>
                  <a:pt x="0" y="0"/>
                </a:lnTo>
                <a:close/>
              </a:path>
            </a:pathLst>
          </a:custGeom>
          <a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algn="l" rtl="0"/>
            <a:endParaRPr lang="pl-PL"/>
          </a:p>
        </p:txBody>
      </p:sp>
      <p:grpSp>
        <p:nvGrpSpPr>
          <p:cNvPr id="17" name="Group 17"/>
          <p:cNvGrpSpPr/>
          <p:nvPr/>
        </p:nvGrpSpPr>
        <p:grpSpPr>
          <a:xfrm>
            <a:off x="12292034" y="5110627"/>
            <a:ext cx="4074053" cy="665614"/>
            <a:chOff x="0" y="0"/>
            <a:chExt cx="1073002" cy="175306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073002" cy="175306"/>
            </a:xfrm>
            <a:custGeom>
              <a:avLst/>
              <a:gdLst/>
              <a:ahLst/>
              <a:cxnLst/>
              <a:rect l="l" t="t" r="r" b="b"/>
              <a:pathLst>
                <a:path w="1073002" h="175306">
                  <a:moveTo>
                    <a:pt x="0" y="0"/>
                  </a:moveTo>
                  <a:lnTo>
                    <a:pt x="1073002" y="0"/>
                  </a:lnTo>
                  <a:lnTo>
                    <a:pt x="1073002" y="175306"/>
                  </a:lnTo>
                  <a:lnTo>
                    <a:pt x="0" y="175306"/>
                  </a:lnTo>
                  <a:close/>
                </a:path>
              </a:pathLst>
            </a:custGeom>
            <a:solidFill>
              <a:srgbClr val="49342C"/>
            </a:solidFill>
          </p:spPr>
          <p:txBody>
            <a:bodyPr/>
            <a:lstStyle/>
            <a:p>
              <a:pPr algn="l" rtl="0"/>
              <a:endParaRPr lang="pl-PL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66675"/>
              <a:ext cx="812800" cy="746125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 rtl="0">
                <a:lnSpc>
                  <a:spcPts val="1839"/>
                </a:lnSpc>
              </a:pPr>
              <a:endParaRPr/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334816" y="3145147"/>
            <a:ext cx="11536516" cy="13413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0">
              <a:lnSpc>
                <a:spcPts val="5354"/>
              </a:lnSpc>
            </a:pPr>
            <a:r>
              <a:rPr lang="en-US" sz="3824" spc="-153" dirty="0">
                <a:solidFill>
                  <a:srgbClr val="0E2C8E"/>
                </a:solidFill>
                <a:latin typeface="Sanchez"/>
              </a:rPr>
              <a:t>PATRIMONIO CULTURALE IMMATERIALE - COME PARLARE DI USI, TRADIZIONI, RITUALI?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2462661" y="5297537"/>
            <a:ext cx="2499052" cy="3080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0">
              <a:lnSpc>
                <a:spcPts val="2430"/>
              </a:lnSpc>
            </a:pPr>
            <a:r>
              <a:rPr lang="en-US" sz="2025" spc="101" dirty="0">
                <a:solidFill>
                  <a:srgbClr val="FEFEFE"/>
                </a:solidFill>
                <a:latin typeface="Sanchez"/>
              </a:rPr>
              <a:t>M2W4-M01</a:t>
            </a:r>
          </a:p>
        </p:txBody>
      </p:sp>
      <p:pic>
        <p:nvPicPr>
          <p:cNvPr id="1000100002" name="ODT_ATTR_LBL_LOGO">
            <a:extLst>
              <a:ext uri="{FF2B5EF4-FFF2-40B4-BE49-F238E27FC236}">
                <a16:creationId xmlns:a16="http://schemas.microsoft.com/office/drawing/2014/main" xmlns="" id="{B066AC4A-9A1C-4C10-800A-DAF9F2764385}"/>
              </a:ext>
            </a:extLst>
          </p:cNvPr>
          <p:cNvPicPr/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000"/>
            <a:ext cx="316230" cy="17970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697575" y="2155532"/>
            <a:ext cx="14022501" cy="2133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 rtl="0">
              <a:lnSpc>
                <a:spcPts val="8250"/>
              </a:lnSpc>
            </a:pPr>
            <a:r>
              <a:rPr lang="pl-PL" sz="7500" dirty="0">
                <a:solidFill>
                  <a:srgbClr val="000000"/>
                </a:solidFill>
                <a:latin typeface="Public Sans Bold"/>
              </a:rPr>
              <a:t>PIANO DELLA STORIA N.</a:t>
            </a:r>
            <a:r>
              <a:rPr lang="en-US" sz="7500" dirty="0">
                <a:solidFill>
                  <a:srgbClr val="000000"/>
                </a:solidFill>
                <a:latin typeface="Public Sans Bold"/>
              </a:rPr>
              <a:t>2</a:t>
            </a:r>
          </a:p>
          <a:p>
            <a:pPr marL="0" lvl="0" indent="0" algn="l" rtl="0">
              <a:lnSpc>
                <a:spcPts val="8250"/>
              </a:lnSpc>
            </a:pPr>
            <a:endParaRPr lang="en-US" sz="7500" dirty="0">
              <a:solidFill>
                <a:srgbClr val="000000"/>
              </a:solidFill>
              <a:latin typeface="Public Sans Bold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3065267" y="4392454"/>
            <a:ext cx="4861152" cy="1066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 rtl="0">
              <a:lnSpc>
                <a:spcPts val="4200"/>
              </a:lnSpc>
            </a:pPr>
            <a:r>
              <a:rPr lang="pl-PL" sz="3000" dirty="0">
                <a:solidFill>
                  <a:srgbClr val="000000"/>
                </a:solidFill>
                <a:latin typeface="Public Sans Bold"/>
              </a:rPr>
              <a:t>INTRODUZIONE</a:t>
            </a:r>
            <a:endParaRPr lang="en-US" sz="3000" dirty="0">
              <a:solidFill>
                <a:srgbClr val="000000"/>
              </a:solidFill>
              <a:latin typeface="Public Sans Bold"/>
            </a:endParaRPr>
          </a:p>
          <a:p>
            <a:pPr marL="0" lvl="0" indent="0" algn="l" rtl="0">
              <a:lnSpc>
                <a:spcPts val="4200"/>
              </a:lnSpc>
              <a:spcBef>
                <a:spcPct val="0"/>
              </a:spcBef>
            </a:pPr>
            <a:endParaRPr lang="en-US" sz="3000" dirty="0">
              <a:solidFill>
                <a:srgbClr val="000000"/>
              </a:solidFill>
              <a:latin typeface="Public Sans Bold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516063" y="4126865"/>
            <a:ext cx="1204912" cy="10166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 rtl="0">
              <a:lnSpc>
                <a:spcPts val="7700"/>
              </a:lnSpc>
            </a:pPr>
            <a:r>
              <a:rPr lang="en-US" sz="7000">
                <a:solidFill>
                  <a:srgbClr val="9B9B9B">
                    <a:alpha val="49804"/>
                  </a:srgbClr>
                </a:solidFill>
                <a:latin typeface="Public Sans Bold"/>
              </a:rPr>
              <a:t>1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063706" y="6066121"/>
            <a:ext cx="4861152" cy="533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 rtl="0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Public Sans Bold"/>
              </a:rPr>
              <a:t>PROBLEMA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516063" y="5886416"/>
            <a:ext cx="1204912" cy="10166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 rtl="0">
              <a:lnSpc>
                <a:spcPts val="7700"/>
              </a:lnSpc>
            </a:pPr>
            <a:r>
              <a:rPr lang="en-US" sz="7000">
                <a:solidFill>
                  <a:srgbClr val="9B9B9B">
                    <a:alpha val="49804"/>
                  </a:srgbClr>
                </a:solidFill>
                <a:latin typeface="Public Sans Bold"/>
              </a:rPr>
              <a:t>2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994281" y="7658100"/>
            <a:ext cx="4861152" cy="10441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 rtl="0">
              <a:lnSpc>
                <a:spcPts val="4200"/>
              </a:lnSpc>
              <a:spcBef>
                <a:spcPct val="0"/>
              </a:spcBef>
            </a:pPr>
            <a:r>
              <a:rPr lang="en-US" sz="3000" dirty="0">
                <a:solidFill>
                  <a:srgbClr val="000000"/>
                </a:solidFill>
                <a:latin typeface="Public Sans Bold"/>
              </a:rPr>
              <a:t>TENTATIVO FALLITO DI RISOLVERE IL PROBLEMA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516063" y="7969944"/>
            <a:ext cx="1204912" cy="10166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 rtl="0">
              <a:lnSpc>
                <a:spcPts val="7700"/>
              </a:lnSpc>
            </a:pPr>
            <a:r>
              <a:rPr lang="en-US" sz="7000">
                <a:solidFill>
                  <a:srgbClr val="9B9B9B">
                    <a:alpha val="49804"/>
                  </a:srgbClr>
                </a:solidFill>
                <a:latin typeface="Public Sans Bold"/>
              </a:rPr>
              <a:t>3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1207781" y="7388919"/>
            <a:ext cx="4861152" cy="5055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 rtl="0">
              <a:lnSpc>
                <a:spcPts val="4200"/>
              </a:lnSpc>
              <a:spcBef>
                <a:spcPct val="0"/>
              </a:spcBef>
            </a:pPr>
            <a:r>
              <a:rPr lang="pl-PL" sz="3000" dirty="0">
                <a:solidFill>
                  <a:srgbClr val="000000"/>
                </a:solidFill>
                <a:latin typeface="Public Sans Bold"/>
              </a:rPr>
              <a:t>CONCLUSIONE</a:t>
            </a:r>
            <a:endParaRPr lang="en-US" sz="3000" dirty="0">
              <a:solidFill>
                <a:srgbClr val="000000"/>
              </a:solidFill>
              <a:latin typeface="Public Sans Bol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9531607" y="4622165"/>
            <a:ext cx="1204912" cy="10166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 rtl="0">
              <a:lnSpc>
                <a:spcPts val="7700"/>
              </a:lnSpc>
            </a:pPr>
            <a:r>
              <a:rPr lang="en-US" sz="7000">
                <a:solidFill>
                  <a:srgbClr val="9B9B9B">
                    <a:alpha val="49804"/>
                  </a:srgbClr>
                </a:solidFill>
                <a:latin typeface="Public Sans Bold"/>
              </a:rPr>
              <a:t>4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9503913" y="7211119"/>
            <a:ext cx="1204912" cy="1012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 rtl="0">
              <a:lnSpc>
                <a:spcPts val="7700"/>
              </a:lnSpc>
            </a:pPr>
            <a:r>
              <a:rPr lang="en-US" sz="7000">
                <a:solidFill>
                  <a:srgbClr val="9B9B9B">
                    <a:alpha val="49804"/>
                  </a:srgbClr>
                </a:solidFill>
                <a:latin typeface="Public Sans Bold"/>
              </a:rPr>
              <a:t>5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1207781" y="4535170"/>
            <a:ext cx="4861152" cy="5055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 rtl="0">
              <a:lnSpc>
                <a:spcPts val="4200"/>
              </a:lnSpc>
              <a:spcBef>
                <a:spcPct val="0"/>
              </a:spcBef>
            </a:pPr>
            <a:r>
              <a:rPr lang="en-US" sz="3000" dirty="0">
                <a:solidFill>
                  <a:srgbClr val="000000"/>
                </a:solidFill>
                <a:latin typeface="Public Sans Bold"/>
              </a:rPr>
              <a:t>RISOLVERE IL PROBLEMA</a:t>
            </a:r>
          </a:p>
        </p:txBody>
      </p:sp>
      <p:sp>
        <p:nvSpPr>
          <p:cNvPr id="13" name="Freeform 13"/>
          <p:cNvSpPr/>
          <p:nvPr/>
        </p:nvSpPr>
        <p:spPr>
          <a:xfrm>
            <a:off x="1028700" y="177979"/>
            <a:ext cx="5732698" cy="1307181"/>
          </a:xfrm>
          <a:custGeom>
            <a:avLst/>
            <a:gdLst/>
            <a:ahLst/>
            <a:cxnLst/>
            <a:rect l="l" t="t" r="r" b="b"/>
            <a:pathLst>
              <a:path w="5732698" h="1307181">
                <a:moveTo>
                  <a:pt x="0" y="0"/>
                </a:moveTo>
                <a:lnTo>
                  <a:pt x="5732698" y="0"/>
                </a:lnTo>
                <a:lnTo>
                  <a:pt x="5732698" y="1307181"/>
                </a:lnTo>
                <a:lnTo>
                  <a:pt x="0" y="130718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algn="l" rtl="0"/>
            <a:endParaRPr lang="pl-PL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051367" y="2172777"/>
            <a:ext cx="10383628" cy="6922419"/>
          </a:xfrm>
          <a:custGeom>
            <a:avLst/>
            <a:gdLst/>
            <a:ahLst/>
            <a:cxnLst/>
            <a:rect l="l" t="t" r="r" b="b"/>
            <a:pathLst>
              <a:path w="10383628" h="6922419">
                <a:moveTo>
                  <a:pt x="0" y="0"/>
                </a:moveTo>
                <a:lnTo>
                  <a:pt x="10383628" y="0"/>
                </a:lnTo>
                <a:lnTo>
                  <a:pt x="10383628" y="6922419"/>
                </a:lnTo>
                <a:lnTo>
                  <a:pt x="0" y="6922419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algn="l" rtl="0"/>
            <a:endParaRPr lang="pl-PL"/>
          </a:p>
        </p:txBody>
      </p:sp>
      <p:sp>
        <p:nvSpPr>
          <p:cNvPr id="3" name="TextBox 3"/>
          <p:cNvSpPr txBox="1"/>
          <p:nvPr/>
        </p:nvSpPr>
        <p:spPr>
          <a:xfrm>
            <a:off x="1371600" y="4239437"/>
            <a:ext cx="4491037" cy="27864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rtl="0">
              <a:lnSpc>
                <a:spcPts val="7419"/>
              </a:lnSpc>
            </a:pPr>
            <a:r>
              <a:rPr lang="pl-PL" sz="6000" b="1" dirty="0">
                <a:solidFill>
                  <a:srgbClr val="000000"/>
                </a:solidFill>
                <a:latin typeface="Public Sans"/>
              </a:rPr>
              <a:t>Creare</a:t>
            </a:r>
            <a:r>
              <a:rPr lang="it-IT" sz="6000" b="1" dirty="0">
                <a:solidFill>
                  <a:srgbClr val="000000"/>
                </a:solidFill>
                <a:latin typeface="Public Sans"/>
              </a:rPr>
              <a:t> una storia interessante</a:t>
            </a:r>
            <a:endParaRPr lang="en-US" sz="6000" b="1" dirty="0">
              <a:solidFill>
                <a:srgbClr val="000000"/>
              </a:solidFill>
              <a:latin typeface="Public Sans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781224" y="539389"/>
            <a:ext cx="5732698" cy="1307181"/>
          </a:xfrm>
          <a:custGeom>
            <a:avLst/>
            <a:gdLst/>
            <a:ahLst/>
            <a:cxnLst/>
            <a:rect l="l" t="t" r="r" b="b"/>
            <a:pathLst>
              <a:path w="5732698" h="1307181">
                <a:moveTo>
                  <a:pt x="0" y="0"/>
                </a:moveTo>
                <a:lnTo>
                  <a:pt x="5732698" y="0"/>
                </a:lnTo>
                <a:lnTo>
                  <a:pt x="5732698" y="1307181"/>
                </a:lnTo>
                <a:lnTo>
                  <a:pt x="0" y="130718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algn="l" rtl="0"/>
            <a:endParaRPr lang="pl-PL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30208" y="608647"/>
            <a:ext cx="9263652" cy="9018996"/>
            <a:chOff x="0" y="0"/>
            <a:chExt cx="2439810" cy="237537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9810" cy="2375374"/>
            </a:xfrm>
            <a:custGeom>
              <a:avLst/>
              <a:gdLst/>
              <a:ahLst/>
              <a:cxnLst/>
              <a:rect l="l" t="t" r="r" b="b"/>
              <a:pathLst>
                <a:path w="2439810" h="2375374">
                  <a:moveTo>
                    <a:pt x="42622" y="0"/>
                  </a:moveTo>
                  <a:lnTo>
                    <a:pt x="2397187" y="0"/>
                  </a:lnTo>
                  <a:cubicBezTo>
                    <a:pt x="2420727" y="0"/>
                    <a:pt x="2439810" y="19083"/>
                    <a:pt x="2439810" y="42622"/>
                  </a:cubicBezTo>
                  <a:lnTo>
                    <a:pt x="2439810" y="2332751"/>
                  </a:lnTo>
                  <a:cubicBezTo>
                    <a:pt x="2439810" y="2356291"/>
                    <a:pt x="2420727" y="2375374"/>
                    <a:pt x="2397187" y="2375374"/>
                  </a:cubicBezTo>
                  <a:lnTo>
                    <a:pt x="42622" y="2375374"/>
                  </a:lnTo>
                  <a:cubicBezTo>
                    <a:pt x="19083" y="2375374"/>
                    <a:pt x="0" y="2356291"/>
                    <a:pt x="0" y="2332751"/>
                  </a:cubicBezTo>
                  <a:lnTo>
                    <a:pt x="0" y="42622"/>
                  </a:lnTo>
                  <a:cubicBezTo>
                    <a:pt x="0" y="19083"/>
                    <a:pt x="19083" y="0"/>
                    <a:pt x="42622" y="0"/>
                  </a:cubicBezTo>
                  <a:close/>
                </a:path>
              </a:pathLst>
            </a:custGeom>
            <a:solidFill>
              <a:srgbClr val="9B9B9B"/>
            </a:solidFill>
          </p:spPr>
          <p:txBody>
            <a:bodyPr/>
            <a:lstStyle/>
            <a:p>
              <a:pPr algn="l" rtl="0"/>
              <a:endParaRPr lang="pl-PL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66675"/>
              <a:ext cx="812800" cy="8794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rtl="0">
                <a:lnSpc>
                  <a:spcPts val="3675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661697" y="885175"/>
            <a:ext cx="3166307" cy="2533045"/>
          </a:xfrm>
          <a:custGeom>
            <a:avLst/>
            <a:gdLst/>
            <a:ahLst/>
            <a:cxnLst/>
            <a:rect l="l" t="t" r="r" b="b"/>
            <a:pathLst>
              <a:path w="3166307" h="2533045">
                <a:moveTo>
                  <a:pt x="0" y="0"/>
                </a:moveTo>
                <a:lnTo>
                  <a:pt x="3166306" y="0"/>
                </a:lnTo>
                <a:lnTo>
                  <a:pt x="3166306" y="2533045"/>
                </a:lnTo>
                <a:lnTo>
                  <a:pt x="0" y="253304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algn="l" rtl="0"/>
            <a:endParaRPr lang="pl-PL"/>
          </a:p>
        </p:txBody>
      </p:sp>
      <p:sp>
        <p:nvSpPr>
          <p:cNvPr id="6" name="Freeform 6"/>
          <p:cNvSpPr/>
          <p:nvPr/>
        </p:nvSpPr>
        <p:spPr>
          <a:xfrm>
            <a:off x="1661697" y="4098576"/>
            <a:ext cx="3192040" cy="1915224"/>
          </a:xfrm>
          <a:custGeom>
            <a:avLst/>
            <a:gdLst/>
            <a:ahLst/>
            <a:cxnLst/>
            <a:rect l="l" t="t" r="r" b="b"/>
            <a:pathLst>
              <a:path w="3192040" h="1915224">
                <a:moveTo>
                  <a:pt x="0" y="0"/>
                </a:moveTo>
                <a:lnTo>
                  <a:pt x="3192040" y="0"/>
                </a:lnTo>
                <a:lnTo>
                  <a:pt x="3192040" y="1915223"/>
                </a:lnTo>
                <a:lnTo>
                  <a:pt x="0" y="191522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algn="l" rtl="0"/>
            <a:endParaRPr lang="pl-PL"/>
          </a:p>
        </p:txBody>
      </p:sp>
      <p:sp>
        <p:nvSpPr>
          <p:cNvPr id="7" name="Freeform 7"/>
          <p:cNvSpPr/>
          <p:nvPr/>
        </p:nvSpPr>
        <p:spPr>
          <a:xfrm>
            <a:off x="1661697" y="6883570"/>
            <a:ext cx="3166307" cy="2374730"/>
          </a:xfrm>
          <a:custGeom>
            <a:avLst/>
            <a:gdLst/>
            <a:ahLst/>
            <a:cxnLst/>
            <a:rect l="l" t="t" r="r" b="b"/>
            <a:pathLst>
              <a:path w="3166307" h="2374730">
                <a:moveTo>
                  <a:pt x="0" y="0"/>
                </a:moveTo>
                <a:lnTo>
                  <a:pt x="3166306" y="0"/>
                </a:lnTo>
                <a:lnTo>
                  <a:pt x="3166306" y="2374730"/>
                </a:lnTo>
                <a:lnTo>
                  <a:pt x="0" y="237473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algn="l" rtl="0"/>
            <a:endParaRPr lang="pl-PL"/>
          </a:p>
        </p:txBody>
      </p:sp>
      <p:sp>
        <p:nvSpPr>
          <p:cNvPr id="8" name="Freeform 8"/>
          <p:cNvSpPr/>
          <p:nvPr/>
        </p:nvSpPr>
        <p:spPr>
          <a:xfrm>
            <a:off x="11733568" y="8070935"/>
            <a:ext cx="5732698" cy="1307181"/>
          </a:xfrm>
          <a:custGeom>
            <a:avLst/>
            <a:gdLst/>
            <a:ahLst/>
            <a:cxnLst/>
            <a:rect l="l" t="t" r="r" b="b"/>
            <a:pathLst>
              <a:path w="5732698" h="1307181">
                <a:moveTo>
                  <a:pt x="0" y="0"/>
                </a:moveTo>
                <a:lnTo>
                  <a:pt x="5732698" y="0"/>
                </a:lnTo>
                <a:lnTo>
                  <a:pt x="5732698" y="1307181"/>
                </a:lnTo>
                <a:lnTo>
                  <a:pt x="0" y="130718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pPr algn="l" rtl="0"/>
            <a:endParaRPr lang="pl-PL"/>
          </a:p>
        </p:txBody>
      </p:sp>
      <p:sp>
        <p:nvSpPr>
          <p:cNvPr id="9" name="TextBox 9"/>
          <p:cNvSpPr txBox="1"/>
          <p:nvPr/>
        </p:nvSpPr>
        <p:spPr>
          <a:xfrm>
            <a:off x="11277600" y="4716176"/>
            <a:ext cx="5997741" cy="10658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 rtl="0">
              <a:lnSpc>
                <a:spcPts val="8167"/>
              </a:lnSpc>
            </a:pPr>
            <a:r>
              <a:rPr lang="pl-PL" sz="7425" dirty="0">
                <a:solidFill>
                  <a:srgbClr val="0E2C8E"/>
                </a:solidFill>
                <a:latin typeface="Public Sans Bold"/>
              </a:rPr>
              <a:t>TRADIZIONI</a:t>
            </a:r>
            <a:endParaRPr lang="en-US" sz="7425" dirty="0">
              <a:solidFill>
                <a:srgbClr val="0E2C8E"/>
              </a:solidFill>
              <a:latin typeface="Public Sans Bol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6378348" y="1663700"/>
            <a:ext cx="2765652" cy="4447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 rtl="0">
              <a:lnSpc>
                <a:spcPts val="3675"/>
              </a:lnSpc>
            </a:pPr>
            <a:r>
              <a:rPr lang="pl-PL" sz="2625" dirty="0">
                <a:solidFill>
                  <a:srgbClr val="000000"/>
                </a:solidFill>
                <a:latin typeface="Public Sans Bold"/>
              </a:rPr>
              <a:t>BENEDIZIONE DEL CIBO</a:t>
            </a:r>
            <a:endParaRPr lang="en-US" sz="2625" dirty="0">
              <a:solidFill>
                <a:srgbClr val="000000"/>
              </a:solidFill>
              <a:latin typeface="Public Sans Bol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6378348" y="4789487"/>
            <a:ext cx="2765652" cy="9192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 rtl="0">
              <a:lnSpc>
                <a:spcPts val="3675"/>
              </a:lnSpc>
            </a:pPr>
            <a:r>
              <a:rPr lang="pl-PL" sz="2625" dirty="0">
                <a:solidFill>
                  <a:srgbClr val="000000"/>
                </a:solidFill>
                <a:latin typeface="Public Sans Bold"/>
              </a:rPr>
              <a:t>CANTI DI NATALE</a:t>
            </a:r>
            <a:endParaRPr lang="en-US" sz="2625" dirty="0">
              <a:solidFill>
                <a:srgbClr val="000000"/>
              </a:solidFill>
              <a:latin typeface="Public Sans Bol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6411005" y="7124495"/>
            <a:ext cx="2765652" cy="9192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 rtl="0">
              <a:lnSpc>
                <a:spcPts val="3675"/>
              </a:lnSpc>
            </a:pPr>
            <a:r>
              <a:rPr lang="en-US" sz="2625" dirty="0">
                <a:solidFill>
                  <a:srgbClr val="000000"/>
                </a:solidFill>
                <a:latin typeface="Public Sans Bold"/>
              </a:rPr>
              <a:t>ŚMINGUS-DYNGU</a:t>
            </a:r>
            <a:r>
              <a:rPr lang="pl-PL" sz="2625" dirty="0">
                <a:solidFill>
                  <a:srgbClr val="000000"/>
                </a:solidFill>
                <a:latin typeface="Public Sans Bold"/>
              </a:rPr>
              <a:t>S</a:t>
            </a:r>
          </a:p>
          <a:p>
            <a:pPr algn="l" rtl="0">
              <a:lnSpc>
                <a:spcPts val="3675"/>
              </a:lnSpc>
            </a:pPr>
            <a:r>
              <a:rPr lang="pl-PL" sz="2625" dirty="0">
                <a:solidFill>
                  <a:srgbClr val="000000"/>
                </a:solidFill>
                <a:latin typeface="Public Sans Bold"/>
              </a:rPr>
              <a:t>(LUNEDI BAGNATO)</a:t>
            </a:r>
            <a:endParaRPr lang="en-US" sz="2625" dirty="0">
              <a:solidFill>
                <a:srgbClr val="000000"/>
              </a:solidFill>
              <a:latin typeface="Public Sans Bold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69044" y="636506"/>
            <a:ext cx="9304072" cy="8998264"/>
            <a:chOff x="0" y="0"/>
            <a:chExt cx="2450455" cy="236991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50455" cy="2369913"/>
            </a:xfrm>
            <a:custGeom>
              <a:avLst/>
              <a:gdLst/>
              <a:ahLst/>
              <a:cxnLst/>
              <a:rect l="l" t="t" r="r" b="b"/>
              <a:pathLst>
                <a:path w="2450455" h="2369913">
                  <a:moveTo>
                    <a:pt x="42437" y="0"/>
                  </a:moveTo>
                  <a:lnTo>
                    <a:pt x="2408018" y="0"/>
                  </a:lnTo>
                  <a:cubicBezTo>
                    <a:pt x="2419273" y="0"/>
                    <a:pt x="2430067" y="4471"/>
                    <a:pt x="2438026" y="12430"/>
                  </a:cubicBezTo>
                  <a:cubicBezTo>
                    <a:pt x="2445984" y="20388"/>
                    <a:pt x="2450455" y="31182"/>
                    <a:pt x="2450455" y="42437"/>
                  </a:cubicBezTo>
                  <a:lnTo>
                    <a:pt x="2450455" y="2327476"/>
                  </a:lnTo>
                  <a:cubicBezTo>
                    <a:pt x="2450455" y="2350913"/>
                    <a:pt x="2431455" y="2369913"/>
                    <a:pt x="2408018" y="2369913"/>
                  </a:cubicBezTo>
                  <a:lnTo>
                    <a:pt x="42437" y="2369913"/>
                  </a:lnTo>
                  <a:cubicBezTo>
                    <a:pt x="31182" y="2369913"/>
                    <a:pt x="20388" y="2365442"/>
                    <a:pt x="12430" y="2357484"/>
                  </a:cubicBezTo>
                  <a:cubicBezTo>
                    <a:pt x="4471" y="2349525"/>
                    <a:pt x="0" y="2338731"/>
                    <a:pt x="0" y="2327476"/>
                  </a:cubicBezTo>
                  <a:lnTo>
                    <a:pt x="0" y="42437"/>
                  </a:lnTo>
                  <a:cubicBezTo>
                    <a:pt x="0" y="31182"/>
                    <a:pt x="4471" y="20388"/>
                    <a:pt x="12430" y="12430"/>
                  </a:cubicBezTo>
                  <a:cubicBezTo>
                    <a:pt x="20388" y="4471"/>
                    <a:pt x="31182" y="0"/>
                    <a:pt x="42437" y="0"/>
                  </a:cubicBezTo>
                  <a:close/>
                </a:path>
              </a:pathLst>
            </a:custGeom>
            <a:solidFill>
              <a:srgbClr val="9B9B9B"/>
            </a:solidFill>
          </p:spPr>
          <p:txBody>
            <a:bodyPr/>
            <a:lstStyle/>
            <a:p>
              <a:pPr algn="l" rtl="0"/>
              <a:endParaRPr lang="pl-PL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66675"/>
              <a:ext cx="812800" cy="8794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rtl="0">
                <a:lnSpc>
                  <a:spcPts val="3675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181941" y="976084"/>
            <a:ext cx="3790939" cy="2406945"/>
          </a:xfrm>
          <a:custGeom>
            <a:avLst/>
            <a:gdLst/>
            <a:ahLst/>
            <a:cxnLst/>
            <a:rect l="l" t="t" r="r" b="b"/>
            <a:pathLst>
              <a:path w="3790939" h="2406945">
                <a:moveTo>
                  <a:pt x="0" y="0"/>
                </a:moveTo>
                <a:lnTo>
                  <a:pt x="3790938" y="0"/>
                </a:lnTo>
                <a:lnTo>
                  <a:pt x="3790938" y="2406945"/>
                </a:lnTo>
                <a:lnTo>
                  <a:pt x="0" y="240694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algn="l" rtl="0"/>
            <a:endParaRPr lang="pl-PL"/>
          </a:p>
        </p:txBody>
      </p:sp>
      <p:sp>
        <p:nvSpPr>
          <p:cNvPr id="6" name="Freeform 6"/>
          <p:cNvSpPr/>
          <p:nvPr/>
        </p:nvSpPr>
        <p:spPr>
          <a:xfrm>
            <a:off x="1181941" y="4047287"/>
            <a:ext cx="3790939" cy="2192426"/>
          </a:xfrm>
          <a:custGeom>
            <a:avLst/>
            <a:gdLst/>
            <a:ahLst/>
            <a:cxnLst/>
            <a:rect l="l" t="t" r="r" b="b"/>
            <a:pathLst>
              <a:path w="3790939" h="2192426">
                <a:moveTo>
                  <a:pt x="0" y="0"/>
                </a:moveTo>
                <a:lnTo>
                  <a:pt x="3790938" y="0"/>
                </a:lnTo>
                <a:lnTo>
                  <a:pt x="3790938" y="2192426"/>
                </a:lnTo>
                <a:lnTo>
                  <a:pt x="0" y="219242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algn="l" rtl="0"/>
            <a:endParaRPr lang="pl-PL"/>
          </a:p>
        </p:txBody>
      </p:sp>
      <p:sp>
        <p:nvSpPr>
          <p:cNvPr id="7" name="Freeform 7"/>
          <p:cNvSpPr/>
          <p:nvPr/>
        </p:nvSpPr>
        <p:spPr>
          <a:xfrm>
            <a:off x="1181941" y="6732297"/>
            <a:ext cx="3790939" cy="2526003"/>
          </a:xfrm>
          <a:custGeom>
            <a:avLst/>
            <a:gdLst/>
            <a:ahLst/>
            <a:cxnLst/>
            <a:rect l="l" t="t" r="r" b="b"/>
            <a:pathLst>
              <a:path w="3790939" h="2526003">
                <a:moveTo>
                  <a:pt x="0" y="0"/>
                </a:moveTo>
                <a:lnTo>
                  <a:pt x="3790938" y="0"/>
                </a:lnTo>
                <a:lnTo>
                  <a:pt x="3790938" y="2526003"/>
                </a:lnTo>
                <a:lnTo>
                  <a:pt x="0" y="252600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algn="l" rtl="0"/>
            <a:endParaRPr lang="pl-PL"/>
          </a:p>
        </p:txBody>
      </p:sp>
      <p:sp>
        <p:nvSpPr>
          <p:cNvPr id="8" name="Freeform 8"/>
          <p:cNvSpPr/>
          <p:nvPr/>
        </p:nvSpPr>
        <p:spPr>
          <a:xfrm>
            <a:off x="11526602" y="8327590"/>
            <a:ext cx="5732698" cy="1307181"/>
          </a:xfrm>
          <a:custGeom>
            <a:avLst/>
            <a:gdLst/>
            <a:ahLst/>
            <a:cxnLst/>
            <a:rect l="l" t="t" r="r" b="b"/>
            <a:pathLst>
              <a:path w="5732698" h="1307181">
                <a:moveTo>
                  <a:pt x="0" y="0"/>
                </a:moveTo>
                <a:lnTo>
                  <a:pt x="5732698" y="0"/>
                </a:lnTo>
                <a:lnTo>
                  <a:pt x="5732698" y="1307181"/>
                </a:lnTo>
                <a:lnTo>
                  <a:pt x="0" y="130718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pPr algn="l" rtl="0"/>
            <a:endParaRPr lang="pl-PL"/>
          </a:p>
        </p:txBody>
      </p:sp>
      <p:sp>
        <p:nvSpPr>
          <p:cNvPr id="9" name="TextBox 9"/>
          <p:cNvSpPr txBox="1"/>
          <p:nvPr/>
        </p:nvSpPr>
        <p:spPr>
          <a:xfrm>
            <a:off x="11049000" y="4610576"/>
            <a:ext cx="5709223" cy="10658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 rtl="0">
              <a:lnSpc>
                <a:spcPts val="8167"/>
              </a:lnSpc>
            </a:pPr>
            <a:r>
              <a:rPr lang="it-IT" sz="7425" dirty="0">
                <a:solidFill>
                  <a:srgbClr val="0E2C8E"/>
                </a:solidFill>
                <a:latin typeface="Public Sans Bold"/>
              </a:rPr>
              <a:t>Costumi</a:t>
            </a:r>
            <a:endParaRPr lang="en-US" sz="7425" dirty="0">
              <a:solidFill>
                <a:srgbClr val="0E2C8E"/>
              </a:solidFill>
              <a:latin typeface="Public Sans Bol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6541452" y="1679494"/>
            <a:ext cx="2765652" cy="4447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 rtl="0">
              <a:lnSpc>
                <a:spcPts val="3675"/>
              </a:lnSpc>
            </a:pPr>
            <a:r>
              <a:rPr lang="pl-PL" sz="2625" dirty="0">
                <a:solidFill>
                  <a:srgbClr val="000000"/>
                </a:solidFill>
                <a:latin typeface="Public Sans Bold"/>
              </a:rPr>
              <a:t>ROTTURA DI UN WAFER</a:t>
            </a:r>
            <a:endParaRPr lang="en-US" sz="2625" dirty="0">
              <a:solidFill>
                <a:srgbClr val="000000"/>
              </a:solidFill>
              <a:latin typeface="Public Sans Bol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6541452" y="4462787"/>
            <a:ext cx="3091859" cy="9192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 rtl="0">
              <a:lnSpc>
                <a:spcPts val="3675"/>
              </a:lnSpc>
            </a:pPr>
            <a:r>
              <a:rPr lang="pl-PL" sz="2625" dirty="0">
                <a:solidFill>
                  <a:srgbClr val="000000"/>
                </a:solidFill>
                <a:latin typeface="Public Sans Bold"/>
              </a:rPr>
              <a:t>SCAMBIO REGALI DI NATALE</a:t>
            </a:r>
            <a:endParaRPr lang="en-US" sz="2625" dirty="0">
              <a:solidFill>
                <a:srgbClr val="000000"/>
              </a:solidFill>
              <a:latin typeface="Public Sans Bol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6541452" y="7728599"/>
            <a:ext cx="3212148" cy="4331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 rtl="0">
              <a:lnSpc>
                <a:spcPts val="3675"/>
              </a:lnSpc>
            </a:pPr>
            <a:r>
              <a:rPr lang="it-IT" sz="2625" dirty="0">
                <a:solidFill>
                  <a:srgbClr val="000000"/>
                </a:solidFill>
                <a:latin typeface="Public Sans Bold"/>
              </a:rPr>
              <a:t>PRESEPI VIVENTI</a:t>
            </a:r>
            <a:endParaRPr lang="en-US" sz="2625" dirty="0">
              <a:solidFill>
                <a:srgbClr val="000000"/>
              </a:solidFill>
              <a:latin typeface="Public Sans Bold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72160" y="420687"/>
            <a:ext cx="8488909" cy="9426756"/>
            <a:chOff x="0" y="0"/>
            <a:chExt cx="2235762" cy="24827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235762" cy="2482767"/>
            </a:xfrm>
            <a:custGeom>
              <a:avLst/>
              <a:gdLst/>
              <a:ahLst/>
              <a:cxnLst/>
              <a:rect l="l" t="t" r="r" b="b"/>
              <a:pathLst>
                <a:path w="2235762" h="2482767">
                  <a:moveTo>
                    <a:pt x="46512" y="0"/>
                  </a:moveTo>
                  <a:lnTo>
                    <a:pt x="2189250" y="0"/>
                  </a:lnTo>
                  <a:cubicBezTo>
                    <a:pt x="2201586" y="0"/>
                    <a:pt x="2213416" y="4900"/>
                    <a:pt x="2222139" y="13623"/>
                  </a:cubicBezTo>
                  <a:cubicBezTo>
                    <a:pt x="2230862" y="22346"/>
                    <a:pt x="2235762" y="34176"/>
                    <a:pt x="2235762" y="46512"/>
                  </a:cubicBezTo>
                  <a:lnTo>
                    <a:pt x="2235762" y="2436255"/>
                  </a:lnTo>
                  <a:cubicBezTo>
                    <a:pt x="2235762" y="2461943"/>
                    <a:pt x="2214938" y="2482767"/>
                    <a:pt x="2189250" y="2482767"/>
                  </a:cubicBezTo>
                  <a:lnTo>
                    <a:pt x="46512" y="2482767"/>
                  </a:lnTo>
                  <a:cubicBezTo>
                    <a:pt x="34176" y="2482767"/>
                    <a:pt x="22346" y="2477867"/>
                    <a:pt x="13623" y="2469144"/>
                  </a:cubicBezTo>
                  <a:cubicBezTo>
                    <a:pt x="4900" y="2460421"/>
                    <a:pt x="0" y="2448590"/>
                    <a:pt x="0" y="2436255"/>
                  </a:cubicBezTo>
                  <a:lnTo>
                    <a:pt x="0" y="46512"/>
                  </a:lnTo>
                  <a:cubicBezTo>
                    <a:pt x="0" y="34176"/>
                    <a:pt x="4900" y="22346"/>
                    <a:pt x="13623" y="13623"/>
                  </a:cubicBezTo>
                  <a:cubicBezTo>
                    <a:pt x="22346" y="4900"/>
                    <a:pt x="34176" y="0"/>
                    <a:pt x="46512" y="0"/>
                  </a:cubicBezTo>
                  <a:close/>
                </a:path>
              </a:pathLst>
            </a:custGeom>
            <a:solidFill>
              <a:srgbClr val="9B9B9B"/>
            </a:solidFill>
          </p:spPr>
          <p:txBody>
            <a:bodyPr/>
            <a:lstStyle/>
            <a:p>
              <a:pPr algn="l" rtl="0"/>
              <a:endParaRPr lang="pl-PL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66675"/>
              <a:ext cx="812800" cy="8794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rtl="0">
                <a:lnSpc>
                  <a:spcPts val="3675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706600" y="3826516"/>
            <a:ext cx="2151660" cy="2978432"/>
          </a:xfrm>
          <a:custGeom>
            <a:avLst/>
            <a:gdLst/>
            <a:ahLst/>
            <a:cxnLst/>
            <a:rect l="l" t="t" r="r" b="b"/>
            <a:pathLst>
              <a:path w="2151660" h="2978432">
                <a:moveTo>
                  <a:pt x="0" y="0"/>
                </a:moveTo>
                <a:lnTo>
                  <a:pt x="2151660" y="0"/>
                </a:lnTo>
                <a:lnTo>
                  <a:pt x="2151660" y="2978432"/>
                </a:lnTo>
                <a:lnTo>
                  <a:pt x="0" y="297843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algn="l" rtl="0"/>
            <a:endParaRPr lang="pl-PL"/>
          </a:p>
        </p:txBody>
      </p:sp>
      <p:sp>
        <p:nvSpPr>
          <p:cNvPr id="6" name="Freeform 6"/>
          <p:cNvSpPr/>
          <p:nvPr/>
        </p:nvSpPr>
        <p:spPr>
          <a:xfrm>
            <a:off x="941183" y="7196095"/>
            <a:ext cx="3434074" cy="2326585"/>
          </a:xfrm>
          <a:custGeom>
            <a:avLst/>
            <a:gdLst/>
            <a:ahLst/>
            <a:cxnLst/>
            <a:rect l="l" t="t" r="r" b="b"/>
            <a:pathLst>
              <a:path w="3434074" h="2326585">
                <a:moveTo>
                  <a:pt x="0" y="0"/>
                </a:moveTo>
                <a:lnTo>
                  <a:pt x="3434074" y="0"/>
                </a:lnTo>
                <a:lnTo>
                  <a:pt x="3434074" y="2326585"/>
                </a:lnTo>
                <a:lnTo>
                  <a:pt x="0" y="232658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algn="l" rtl="0"/>
            <a:endParaRPr lang="pl-PL"/>
          </a:p>
        </p:txBody>
      </p:sp>
      <p:sp>
        <p:nvSpPr>
          <p:cNvPr id="7" name="Freeform 7"/>
          <p:cNvSpPr/>
          <p:nvPr/>
        </p:nvSpPr>
        <p:spPr>
          <a:xfrm>
            <a:off x="1028700" y="1028700"/>
            <a:ext cx="3579753" cy="2380536"/>
          </a:xfrm>
          <a:custGeom>
            <a:avLst/>
            <a:gdLst/>
            <a:ahLst/>
            <a:cxnLst/>
            <a:rect l="l" t="t" r="r" b="b"/>
            <a:pathLst>
              <a:path w="3579753" h="2380536">
                <a:moveTo>
                  <a:pt x="0" y="0"/>
                </a:moveTo>
                <a:lnTo>
                  <a:pt x="3579753" y="0"/>
                </a:lnTo>
                <a:lnTo>
                  <a:pt x="3579753" y="2380536"/>
                </a:lnTo>
                <a:lnTo>
                  <a:pt x="0" y="238053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algn="l" rtl="0"/>
            <a:endParaRPr lang="pl-PL"/>
          </a:p>
        </p:txBody>
      </p:sp>
      <p:sp>
        <p:nvSpPr>
          <p:cNvPr id="8" name="Freeform 8"/>
          <p:cNvSpPr/>
          <p:nvPr/>
        </p:nvSpPr>
        <p:spPr>
          <a:xfrm>
            <a:off x="10629532" y="7951119"/>
            <a:ext cx="5732698" cy="1307181"/>
          </a:xfrm>
          <a:custGeom>
            <a:avLst/>
            <a:gdLst/>
            <a:ahLst/>
            <a:cxnLst/>
            <a:rect l="l" t="t" r="r" b="b"/>
            <a:pathLst>
              <a:path w="5732698" h="1307181">
                <a:moveTo>
                  <a:pt x="0" y="0"/>
                </a:moveTo>
                <a:lnTo>
                  <a:pt x="5732698" y="0"/>
                </a:lnTo>
                <a:lnTo>
                  <a:pt x="5732698" y="1307181"/>
                </a:lnTo>
                <a:lnTo>
                  <a:pt x="0" y="130718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pPr algn="l" rtl="0"/>
            <a:endParaRPr lang="pl-PL"/>
          </a:p>
        </p:txBody>
      </p:sp>
      <p:sp>
        <p:nvSpPr>
          <p:cNvPr id="9" name="TextBox 9"/>
          <p:cNvSpPr txBox="1"/>
          <p:nvPr/>
        </p:nvSpPr>
        <p:spPr>
          <a:xfrm>
            <a:off x="11008252" y="4409503"/>
            <a:ext cx="4975257" cy="10658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 rtl="0">
              <a:lnSpc>
                <a:spcPts val="8167"/>
              </a:lnSpc>
            </a:pPr>
            <a:r>
              <a:rPr lang="pl-PL" sz="7425" dirty="0">
                <a:solidFill>
                  <a:srgbClr val="0E2C8E"/>
                </a:solidFill>
                <a:latin typeface="Public Sans Bold"/>
              </a:rPr>
              <a:t>RITUALI</a:t>
            </a:r>
            <a:endParaRPr lang="en-US" sz="7425" dirty="0">
              <a:solidFill>
                <a:srgbClr val="0E2C8E"/>
              </a:solidFill>
              <a:latin typeface="Public Sans Bol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6378348" y="1897062"/>
            <a:ext cx="2765652" cy="466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 rtl="0">
              <a:lnSpc>
                <a:spcPts val="3675"/>
              </a:lnSpc>
            </a:pPr>
            <a:r>
              <a:rPr lang="en-US" sz="2625" dirty="0">
                <a:solidFill>
                  <a:srgbClr val="000000"/>
                </a:solidFill>
                <a:latin typeface="Public Sans Bold"/>
              </a:rPr>
              <a:t>OCZEPINY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605443" y="4556125"/>
            <a:ext cx="3538557" cy="9192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 rtl="0">
              <a:lnSpc>
                <a:spcPts val="3675"/>
              </a:lnSpc>
            </a:pPr>
            <a:r>
              <a:rPr lang="pl-PL" sz="2625" dirty="0">
                <a:solidFill>
                  <a:srgbClr val="000000"/>
                </a:solidFill>
                <a:latin typeface="Public Sans Bold"/>
              </a:rPr>
              <a:t>AFFONDAMENTO DELLA MARZANNA</a:t>
            </a:r>
            <a:endParaRPr lang="en-US" sz="2625" dirty="0">
              <a:solidFill>
                <a:srgbClr val="000000"/>
              </a:solidFill>
              <a:latin typeface="Public Sans Bol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6378348" y="7856537"/>
            <a:ext cx="2765652" cy="4447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 rtl="0">
              <a:lnSpc>
                <a:spcPts val="3675"/>
              </a:lnSpc>
            </a:pPr>
            <a:r>
              <a:rPr lang="pl-PL" sz="2625" dirty="0">
                <a:solidFill>
                  <a:srgbClr val="000000"/>
                </a:solidFill>
                <a:latin typeface="Public Sans Bold"/>
              </a:rPr>
              <a:t>VIGILIA DI SAN GIOVANNI</a:t>
            </a:r>
            <a:endParaRPr lang="en-US" sz="2625" dirty="0">
              <a:solidFill>
                <a:srgbClr val="000000"/>
              </a:solidFill>
              <a:latin typeface="Public Sans Bold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303224" y="2023696"/>
            <a:ext cx="15681552" cy="2133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 rtl="0">
              <a:lnSpc>
                <a:spcPts val="8250"/>
              </a:lnSpc>
            </a:pPr>
            <a:r>
              <a:rPr lang="en-US" sz="7500" dirty="0">
                <a:solidFill>
                  <a:srgbClr val="000000"/>
                </a:solidFill>
                <a:latin typeface="Public Sans Bold"/>
              </a:rPr>
              <a:t>Crea la tua storia in base al foglio di lavoro</a:t>
            </a:r>
          </a:p>
        </p:txBody>
      </p:sp>
      <p:sp>
        <p:nvSpPr>
          <p:cNvPr id="3" name="Freeform 3"/>
          <p:cNvSpPr/>
          <p:nvPr/>
        </p:nvSpPr>
        <p:spPr>
          <a:xfrm>
            <a:off x="1028700" y="4798377"/>
            <a:ext cx="16230600" cy="4459923"/>
          </a:xfrm>
          <a:custGeom>
            <a:avLst/>
            <a:gdLst/>
            <a:ahLst/>
            <a:cxnLst/>
            <a:rect l="l" t="t" r="r" b="b"/>
            <a:pathLst>
              <a:path w="16230600" h="4459923">
                <a:moveTo>
                  <a:pt x="0" y="0"/>
                </a:moveTo>
                <a:lnTo>
                  <a:pt x="16230600" y="0"/>
                </a:lnTo>
                <a:lnTo>
                  <a:pt x="16230600" y="4459923"/>
                </a:lnTo>
                <a:lnTo>
                  <a:pt x="0" y="4459923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algn="l" rtl="0"/>
            <a:endParaRPr lang="pl-PL"/>
          </a:p>
        </p:txBody>
      </p:sp>
      <p:sp>
        <p:nvSpPr>
          <p:cNvPr id="4" name="Freeform 4"/>
          <p:cNvSpPr/>
          <p:nvPr/>
        </p:nvSpPr>
        <p:spPr>
          <a:xfrm>
            <a:off x="1028700" y="375109"/>
            <a:ext cx="5732698" cy="1307181"/>
          </a:xfrm>
          <a:custGeom>
            <a:avLst/>
            <a:gdLst/>
            <a:ahLst/>
            <a:cxnLst/>
            <a:rect l="l" t="t" r="r" b="b"/>
            <a:pathLst>
              <a:path w="5732698" h="1307181">
                <a:moveTo>
                  <a:pt x="0" y="0"/>
                </a:moveTo>
                <a:lnTo>
                  <a:pt x="5732698" y="0"/>
                </a:lnTo>
                <a:lnTo>
                  <a:pt x="5732698" y="1307182"/>
                </a:lnTo>
                <a:lnTo>
                  <a:pt x="0" y="130718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algn="l" rtl="0"/>
            <a:endParaRPr lang="pl-PL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83894" y="3584720"/>
            <a:ext cx="4715498" cy="5962456"/>
            <a:chOff x="0" y="0"/>
            <a:chExt cx="1241942" cy="157035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41942" cy="1570359"/>
            </a:xfrm>
            <a:custGeom>
              <a:avLst/>
              <a:gdLst/>
              <a:ahLst/>
              <a:cxnLst/>
              <a:rect l="l" t="t" r="r" b="b"/>
              <a:pathLst>
                <a:path w="1241942" h="1570359">
                  <a:moveTo>
                    <a:pt x="0" y="0"/>
                  </a:moveTo>
                  <a:lnTo>
                    <a:pt x="1241942" y="0"/>
                  </a:lnTo>
                  <a:lnTo>
                    <a:pt x="1241942" y="1570359"/>
                  </a:lnTo>
                  <a:lnTo>
                    <a:pt x="0" y="1570359"/>
                  </a:lnTo>
                  <a:close/>
                </a:path>
              </a:pathLst>
            </a:custGeom>
            <a:solidFill>
              <a:srgbClr val="F8D7CD"/>
            </a:solidFill>
          </p:spPr>
          <p:txBody>
            <a:bodyPr/>
            <a:lstStyle/>
            <a:p>
              <a:pPr algn="l" rtl="0"/>
              <a:endParaRPr lang="pl-PL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94876" y="370405"/>
              <a:ext cx="812800" cy="650875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 rtl="0">
                <a:lnSpc>
                  <a:spcPts val="3779"/>
                </a:lnSpc>
              </a:pPr>
              <a:r>
                <a:rPr lang="pl-PL" sz="4500" spc="225" dirty="0" err="1">
                  <a:solidFill>
                    <a:srgbClr val="60AFDF"/>
                  </a:solidFill>
                  <a:latin typeface="Sanchez"/>
                </a:rPr>
                <a:t>Inizio</a:t>
              </a:r>
              <a:endParaRPr lang="en-US" sz="4500" spc="225" dirty="0">
                <a:solidFill>
                  <a:srgbClr val="60AFDF"/>
                </a:solidFill>
                <a:latin typeface="Sanchez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570712" y="3558786"/>
            <a:ext cx="4548546" cy="5949489"/>
            <a:chOff x="0" y="0"/>
            <a:chExt cx="1197971" cy="156694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197971" cy="1566944"/>
            </a:xfrm>
            <a:custGeom>
              <a:avLst/>
              <a:gdLst/>
              <a:ahLst/>
              <a:cxnLst/>
              <a:rect l="l" t="t" r="r" b="b"/>
              <a:pathLst>
                <a:path w="1197971" h="1566944">
                  <a:moveTo>
                    <a:pt x="0" y="0"/>
                  </a:moveTo>
                  <a:lnTo>
                    <a:pt x="1197971" y="0"/>
                  </a:lnTo>
                  <a:lnTo>
                    <a:pt x="1197971" y="1566944"/>
                  </a:lnTo>
                  <a:lnTo>
                    <a:pt x="0" y="1566944"/>
                  </a:lnTo>
                  <a:close/>
                </a:path>
              </a:pathLst>
            </a:custGeom>
            <a:solidFill>
              <a:srgbClr val="F8F2ED"/>
            </a:solidFill>
          </p:spPr>
          <p:txBody>
            <a:bodyPr/>
            <a:lstStyle/>
            <a:p>
              <a:pPr algn="l" rtl="0"/>
              <a:endParaRPr lang="pl-PL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66675"/>
              <a:ext cx="812800" cy="746125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 rtl="0">
                <a:lnSpc>
                  <a:spcPts val="183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1790578" y="3584720"/>
            <a:ext cx="4668607" cy="5923555"/>
            <a:chOff x="0" y="0"/>
            <a:chExt cx="1229592" cy="156011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229592" cy="1560113"/>
            </a:xfrm>
            <a:custGeom>
              <a:avLst/>
              <a:gdLst/>
              <a:ahLst/>
              <a:cxnLst/>
              <a:rect l="l" t="t" r="r" b="b"/>
              <a:pathLst>
                <a:path w="1229592" h="1560113">
                  <a:moveTo>
                    <a:pt x="0" y="0"/>
                  </a:moveTo>
                  <a:lnTo>
                    <a:pt x="1229592" y="0"/>
                  </a:lnTo>
                  <a:lnTo>
                    <a:pt x="1229592" y="1560113"/>
                  </a:lnTo>
                  <a:lnTo>
                    <a:pt x="0" y="1560113"/>
                  </a:lnTo>
                  <a:close/>
                </a:path>
              </a:pathLst>
            </a:custGeom>
            <a:solidFill>
              <a:srgbClr val="B5D2EC"/>
            </a:solidFill>
          </p:spPr>
          <p:txBody>
            <a:bodyPr/>
            <a:lstStyle/>
            <a:p>
              <a:pPr algn="l" rtl="0"/>
              <a:endParaRPr lang="pl-PL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208396" y="474414"/>
              <a:ext cx="812800" cy="650875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 rtl="0">
                <a:lnSpc>
                  <a:spcPts val="3779"/>
                </a:lnSpc>
              </a:pPr>
              <a:r>
                <a:rPr lang="pl-PL" sz="4500" spc="225" dirty="0">
                  <a:solidFill>
                    <a:srgbClr val="FFFFFF"/>
                  </a:solidFill>
                  <a:latin typeface="Sanchez"/>
                </a:rPr>
                <a:t>Tuo</a:t>
              </a:r>
              <a:r>
                <a:rPr lang="it-IT" sz="4500" spc="225" dirty="0">
                  <a:solidFill>
                    <a:srgbClr val="FFFFFF"/>
                  </a:solidFill>
                  <a:latin typeface="Sanchez"/>
                </a:rPr>
                <a:t>i </a:t>
              </a:r>
              <a:r>
                <a:rPr lang="pl-PL" sz="4500" spc="225" dirty="0">
                  <a:solidFill>
                    <a:srgbClr val="FFFFFF"/>
                  </a:solidFill>
                  <a:latin typeface="Sanchez"/>
                </a:rPr>
                <a:t>Appunti</a:t>
              </a:r>
              <a:endParaRPr lang="en-US" sz="4500" spc="225" dirty="0">
                <a:solidFill>
                  <a:srgbClr val="FFFFFF"/>
                </a:solidFill>
                <a:latin typeface="Sanchez"/>
              </a:endParaRPr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443975" y="1184989"/>
            <a:ext cx="14874582" cy="26190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rtl="0">
              <a:lnSpc>
                <a:spcPts val="7516"/>
              </a:lnSpc>
            </a:pPr>
            <a:endParaRPr lang="pl-PL" dirty="0"/>
          </a:p>
          <a:p>
            <a:pPr algn="ctr" rtl="0">
              <a:lnSpc>
                <a:spcPts val="4366"/>
              </a:lnSpc>
            </a:pPr>
            <a:r>
              <a:rPr lang="en-US" sz="3118" spc="467" dirty="0">
                <a:solidFill>
                  <a:srgbClr val="0E2C8E"/>
                </a:solidFill>
                <a:latin typeface="Sanchez"/>
              </a:rPr>
              <a:t>CREARE UNA PROPRIA STORIA SUL PAESE D'ORIGINE USANDO IL METODO DELLO STORYTELLING</a:t>
            </a:r>
            <a:endParaRPr lang="pl-PL" sz="3118" spc="467" dirty="0">
              <a:solidFill>
                <a:srgbClr val="0E2C8E"/>
              </a:solidFill>
              <a:latin typeface="Sanchez"/>
            </a:endParaRPr>
          </a:p>
          <a:p>
            <a:pPr algn="ctr" rtl="0">
              <a:lnSpc>
                <a:spcPts val="4366"/>
              </a:lnSpc>
            </a:pPr>
            <a:endParaRPr lang="pl-PL" sz="3118" spc="467" dirty="0">
              <a:solidFill>
                <a:srgbClr val="0E2C8E"/>
              </a:solidFill>
              <a:latin typeface="Sanchez"/>
            </a:endParaRPr>
          </a:p>
        </p:txBody>
      </p:sp>
      <p:grpSp>
        <p:nvGrpSpPr>
          <p:cNvPr id="12" name="Group 12"/>
          <p:cNvGrpSpPr/>
          <p:nvPr/>
        </p:nvGrpSpPr>
        <p:grpSpPr>
          <a:xfrm>
            <a:off x="3352800" y="386263"/>
            <a:ext cx="13716000" cy="1272115"/>
            <a:chOff x="0" y="0"/>
            <a:chExt cx="3612444" cy="335043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612445" cy="335043"/>
            </a:xfrm>
            <a:custGeom>
              <a:avLst/>
              <a:gdLst/>
              <a:ahLst/>
              <a:cxnLst/>
              <a:rect l="l" t="t" r="r" b="b"/>
              <a:pathLst>
                <a:path w="3612445" h="335043">
                  <a:moveTo>
                    <a:pt x="0" y="0"/>
                  </a:moveTo>
                  <a:lnTo>
                    <a:pt x="3612445" y="0"/>
                  </a:lnTo>
                  <a:lnTo>
                    <a:pt x="3612445" y="335043"/>
                  </a:lnTo>
                  <a:lnTo>
                    <a:pt x="0" y="33504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l" rtl="0"/>
              <a:endParaRPr lang="pl-PL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66675"/>
              <a:ext cx="812800" cy="746125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 rtl="0">
                <a:lnSpc>
                  <a:spcPts val="1839"/>
                </a:lnSpc>
              </a:pPr>
              <a:endParaRPr/>
            </a:p>
          </p:txBody>
        </p:sp>
      </p:grpSp>
      <p:sp>
        <p:nvSpPr>
          <p:cNvPr id="15" name="Freeform 15"/>
          <p:cNvSpPr/>
          <p:nvPr/>
        </p:nvSpPr>
        <p:spPr>
          <a:xfrm>
            <a:off x="621720" y="414380"/>
            <a:ext cx="4271372" cy="974294"/>
          </a:xfrm>
          <a:custGeom>
            <a:avLst/>
            <a:gdLst/>
            <a:ahLst/>
            <a:cxnLst/>
            <a:rect l="l" t="t" r="r" b="b"/>
            <a:pathLst>
              <a:path w="4271372" h="974294">
                <a:moveTo>
                  <a:pt x="0" y="0"/>
                </a:moveTo>
                <a:lnTo>
                  <a:pt x="4271372" y="0"/>
                </a:lnTo>
                <a:lnTo>
                  <a:pt x="4271372" y="974294"/>
                </a:lnTo>
                <a:lnTo>
                  <a:pt x="0" y="974294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algn="l" rtl="0"/>
            <a:endParaRPr lang="pl-PL"/>
          </a:p>
        </p:txBody>
      </p:sp>
      <p:sp>
        <p:nvSpPr>
          <p:cNvPr id="16" name="TextBox 16"/>
          <p:cNvSpPr txBox="1"/>
          <p:nvPr/>
        </p:nvSpPr>
        <p:spPr>
          <a:xfrm>
            <a:off x="4659814" y="847740"/>
            <a:ext cx="9179676" cy="6983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0">
              <a:lnSpc>
                <a:spcPts val="5755"/>
              </a:lnSpc>
            </a:pPr>
            <a:r>
              <a:rPr lang="pl-PL" sz="4111" spc="616" dirty="0">
                <a:solidFill>
                  <a:srgbClr val="545454"/>
                </a:solidFill>
                <a:latin typeface="Merriweather Bold"/>
              </a:rPr>
              <a:t>FOGLIO DI LAVORO</a:t>
            </a:r>
            <a:r>
              <a:rPr lang="en-US" sz="4111" spc="616" dirty="0">
                <a:solidFill>
                  <a:srgbClr val="545454"/>
                </a:solidFill>
                <a:latin typeface="Merriweather Bold"/>
              </a:rPr>
              <a:t>1/5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6798575" y="4159755"/>
            <a:ext cx="4165383" cy="43306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0">
              <a:lnSpc>
                <a:spcPts val="3376"/>
              </a:lnSpc>
            </a:pPr>
            <a:r>
              <a:rPr lang="en-US" sz="2411" spc="120" dirty="0">
                <a:solidFill>
                  <a:srgbClr val="60AFDF"/>
                </a:solidFill>
                <a:latin typeface="Sanchez"/>
              </a:rPr>
              <a:t>Presenta la </a:t>
            </a:r>
            <a:r>
              <a:rPr lang="en-US" sz="2411" spc="120" dirty="0" err="1">
                <a:solidFill>
                  <a:srgbClr val="60AFDF"/>
                </a:solidFill>
                <a:latin typeface="Sanchez"/>
              </a:rPr>
              <a:t>tua</a:t>
            </a:r>
            <a:r>
              <a:rPr lang="en-US" sz="2411" spc="120" dirty="0">
                <a:solidFill>
                  <a:srgbClr val="60AFDF"/>
                </a:solidFill>
                <a:latin typeface="Sanchez"/>
              </a:rPr>
              <a:t> </a:t>
            </a:r>
            <a:r>
              <a:rPr lang="en-US" sz="2411" spc="120" dirty="0" err="1">
                <a:solidFill>
                  <a:srgbClr val="60AFDF"/>
                </a:solidFill>
                <a:latin typeface="Sanchez"/>
              </a:rPr>
              <a:t>storia</a:t>
            </a:r>
            <a:r>
              <a:rPr lang="en-US" sz="2411" spc="120" dirty="0">
                <a:solidFill>
                  <a:srgbClr val="60AFDF"/>
                </a:solidFill>
                <a:latin typeface="Sanchez"/>
              </a:rPr>
              <a:t>, il protagonista e il contesto, descrivi perché è importante nella tua storia. Ricorda che a questo punto devi già sapere come andrà a finire la storia e cosa vuoi dire al tuo pubblico con essa.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83894" y="3584720"/>
            <a:ext cx="4715498" cy="5962456"/>
            <a:chOff x="0" y="0"/>
            <a:chExt cx="1241942" cy="157035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41942" cy="1570359"/>
            </a:xfrm>
            <a:custGeom>
              <a:avLst/>
              <a:gdLst/>
              <a:ahLst/>
              <a:cxnLst/>
              <a:rect l="l" t="t" r="r" b="b"/>
              <a:pathLst>
                <a:path w="1241942" h="1570359">
                  <a:moveTo>
                    <a:pt x="0" y="0"/>
                  </a:moveTo>
                  <a:lnTo>
                    <a:pt x="1241942" y="0"/>
                  </a:lnTo>
                  <a:lnTo>
                    <a:pt x="1241942" y="1570359"/>
                  </a:lnTo>
                  <a:lnTo>
                    <a:pt x="0" y="1570359"/>
                  </a:lnTo>
                  <a:close/>
                </a:path>
              </a:pathLst>
            </a:custGeom>
            <a:solidFill>
              <a:srgbClr val="F8D7CD"/>
            </a:solidFill>
          </p:spPr>
          <p:txBody>
            <a:bodyPr/>
            <a:lstStyle/>
            <a:p>
              <a:pPr algn="l" rtl="0"/>
              <a:endParaRPr lang="pl-PL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161925"/>
              <a:ext cx="812800" cy="650875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 rtl="0">
                <a:lnSpc>
                  <a:spcPts val="3779"/>
                </a:lnSpc>
              </a:pPr>
              <a:r>
                <a:rPr lang="en-US" sz="4500" spc="225">
                  <a:solidFill>
                    <a:srgbClr val="60AFDF"/>
                  </a:solidFill>
                  <a:latin typeface="Sanchez"/>
                </a:rPr>
                <a:t>Problema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570712" y="3558786"/>
            <a:ext cx="4548546" cy="5949489"/>
            <a:chOff x="0" y="0"/>
            <a:chExt cx="1197971" cy="156694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197971" cy="1566944"/>
            </a:xfrm>
            <a:custGeom>
              <a:avLst/>
              <a:gdLst/>
              <a:ahLst/>
              <a:cxnLst/>
              <a:rect l="l" t="t" r="r" b="b"/>
              <a:pathLst>
                <a:path w="1197971" h="1566944">
                  <a:moveTo>
                    <a:pt x="0" y="0"/>
                  </a:moveTo>
                  <a:lnTo>
                    <a:pt x="1197971" y="0"/>
                  </a:lnTo>
                  <a:lnTo>
                    <a:pt x="1197971" y="1566944"/>
                  </a:lnTo>
                  <a:lnTo>
                    <a:pt x="0" y="1566944"/>
                  </a:lnTo>
                  <a:close/>
                </a:path>
              </a:pathLst>
            </a:custGeom>
            <a:solidFill>
              <a:srgbClr val="F8F2ED"/>
            </a:solidFill>
          </p:spPr>
          <p:txBody>
            <a:bodyPr/>
            <a:lstStyle/>
            <a:p>
              <a:pPr algn="l" rtl="0"/>
              <a:endParaRPr lang="pl-PL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66675"/>
              <a:ext cx="812800" cy="746125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 rtl="0">
                <a:lnSpc>
                  <a:spcPts val="183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1790578" y="3584720"/>
            <a:ext cx="4668607" cy="5923555"/>
            <a:chOff x="0" y="0"/>
            <a:chExt cx="1229592" cy="156011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229592" cy="1560113"/>
            </a:xfrm>
            <a:custGeom>
              <a:avLst/>
              <a:gdLst/>
              <a:ahLst/>
              <a:cxnLst/>
              <a:rect l="l" t="t" r="r" b="b"/>
              <a:pathLst>
                <a:path w="1229592" h="1560113">
                  <a:moveTo>
                    <a:pt x="0" y="0"/>
                  </a:moveTo>
                  <a:lnTo>
                    <a:pt x="1229592" y="0"/>
                  </a:lnTo>
                  <a:lnTo>
                    <a:pt x="1229592" y="1560113"/>
                  </a:lnTo>
                  <a:lnTo>
                    <a:pt x="0" y="1560113"/>
                  </a:lnTo>
                  <a:close/>
                </a:path>
              </a:pathLst>
            </a:custGeom>
            <a:solidFill>
              <a:srgbClr val="B5D2EC"/>
            </a:solidFill>
          </p:spPr>
          <p:txBody>
            <a:bodyPr/>
            <a:lstStyle/>
            <a:p>
              <a:pPr algn="l" rtl="0"/>
              <a:endParaRPr lang="pl-PL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161925"/>
              <a:ext cx="812800" cy="650875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 rtl="0">
                <a:lnSpc>
                  <a:spcPts val="3779"/>
                </a:lnSpc>
              </a:pPr>
              <a:r>
                <a:rPr lang="pl-PL" sz="4500" spc="225" dirty="0" err="1">
                  <a:solidFill>
                    <a:srgbClr val="FFFFFF"/>
                  </a:solidFill>
                  <a:latin typeface="Sanchez"/>
                </a:rPr>
                <a:t>Tuo</a:t>
              </a:r>
              <a:r>
                <a:rPr lang="pl-PL" sz="4500" spc="225" dirty="0">
                  <a:solidFill>
                    <a:srgbClr val="FFFFFF"/>
                  </a:solidFill>
                  <a:latin typeface="Sanchez"/>
                </a:rPr>
                <a:t>Appunti</a:t>
              </a:r>
              <a:endParaRPr lang="en-US" sz="4500" spc="225" dirty="0">
                <a:solidFill>
                  <a:srgbClr val="FFFFFF"/>
                </a:solidFill>
                <a:latin typeface="Sanchez"/>
              </a:endParaRPr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2057400" y="1158638"/>
            <a:ext cx="14968079" cy="37475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rtl="0">
              <a:lnSpc>
                <a:spcPts val="7516"/>
              </a:lnSpc>
            </a:pPr>
            <a:endParaRPr lang="pl-PL" dirty="0"/>
          </a:p>
          <a:p>
            <a:pPr algn="ctr" rtl="0">
              <a:lnSpc>
                <a:spcPts val="4366"/>
              </a:lnSpc>
            </a:pPr>
            <a:r>
              <a:rPr lang="en-US" sz="3118" spc="467" dirty="0">
                <a:solidFill>
                  <a:srgbClr val="0E2C8E"/>
                </a:solidFill>
                <a:latin typeface="Sanchez"/>
              </a:rPr>
              <a:t>CREARE UNA PROPRIA STORIA SUL PAESE D'ORIGINE USANDO IL METODO DELLO STORYTELLING</a:t>
            </a:r>
            <a:endParaRPr lang="pl-PL" sz="3118" spc="467" dirty="0">
              <a:solidFill>
                <a:srgbClr val="0E2C8E"/>
              </a:solidFill>
              <a:latin typeface="Sanchez"/>
            </a:endParaRPr>
          </a:p>
          <a:p>
            <a:pPr algn="ctr" rtl="0">
              <a:lnSpc>
                <a:spcPts val="4366"/>
              </a:lnSpc>
            </a:pPr>
            <a:endParaRPr lang="pl-PL" sz="3118" spc="467" dirty="0">
              <a:solidFill>
                <a:srgbClr val="0E2C8E"/>
              </a:solidFill>
              <a:latin typeface="Sanchez"/>
            </a:endParaRPr>
          </a:p>
          <a:p>
            <a:pPr algn="ctr" rtl="0">
              <a:lnSpc>
                <a:spcPts val="4366"/>
              </a:lnSpc>
            </a:pPr>
            <a:endParaRPr lang="pl-PL" sz="3118" spc="467" dirty="0">
              <a:solidFill>
                <a:srgbClr val="0E2C8E"/>
              </a:solidFill>
              <a:latin typeface="Sanchez"/>
            </a:endParaRPr>
          </a:p>
          <a:p>
            <a:pPr algn="ctr" rtl="0">
              <a:lnSpc>
                <a:spcPts val="4366"/>
              </a:lnSpc>
            </a:pPr>
            <a:endParaRPr lang="pl-PL" sz="3118" spc="467" dirty="0">
              <a:solidFill>
                <a:srgbClr val="0E2C8E"/>
              </a:solidFill>
              <a:latin typeface="Sanchez"/>
            </a:endParaRPr>
          </a:p>
        </p:txBody>
      </p:sp>
      <p:grpSp>
        <p:nvGrpSpPr>
          <p:cNvPr id="12" name="Group 12"/>
          <p:cNvGrpSpPr/>
          <p:nvPr/>
        </p:nvGrpSpPr>
        <p:grpSpPr>
          <a:xfrm>
            <a:off x="2286000" y="381928"/>
            <a:ext cx="13716000" cy="1272115"/>
            <a:chOff x="0" y="0"/>
            <a:chExt cx="3612444" cy="335043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612445" cy="335043"/>
            </a:xfrm>
            <a:custGeom>
              <a:avLst/>
              <a:gdLst/>
              <a:ahLst/>
              <a:cxnLst/>
              <a:rect l="l" t="t" r="r" b="b"/>
              <a:pathLst>
                <a:path w="3612445" h="335043">
                  <a:moveTo>
                    <a:pt x="0" y="0"/>
                  </a:moveTo>
                  <a:lnTo>
                    <a:pt x="3612445" y="0"/>
                  </a:lnTo>
                  <a:lnTo>
                    <a:pt x="3612445" y="335043"/>
                  </a:lnTo>
                  <a:lnTo>
                    <a:pt x="0" y="33504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l" rtl="0"/>
              <a:endParaRPr lang="pl-PL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66675"/>
              <a:ext cx="812800" cy="746125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 rtl="0">
                <a:lnSpc>
                  <a:spcPts val="1839"/>
                </a:lnSpc>
              </a:pPr>
              <a:endParaRPr/>
            </a:p>
          </p:txBody>
        </p:sp>
      </p:grpSp>
      <p:sp>
        <p:nvSpPr>
          <p:cNvPr id="15" name="Freeform 15"/>
          <p:cNvSpPr/>
          <p:nvPr/>
        </p:nvSpPr>
        <p:spPr>
          <a:xfrm>
            <a:off x="621720" y="414380"/>
            <a:ext cx="4271372" cy="974294"/>
          </a:xfrm>
          <a:custGeom>
            <a:avLst/>
            <a:gdLst/>
            <a:ahLst/>
            <a:cxnLst/>
            <a:rect l="l" t="t" r="r" b="b"/>
            <a:pathLst>
              <a:path w="4271372" h="974294">
                <a:moveTo>
                  <a:pt x="0" y="0"/>
                </a:moveTo>
                <a:lnTo>
                  <a:pt x="4271372" y="0"/>
                </a:lnTo>
                <a:lnTo>
                  <a:pt x="4271372" y="974294"/>
                </a:lnTo>
                <a:lnTo>
                  <a:pt x="0" y="974294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algn="l" rtl="0"/>
            <a:endParaRPr lang="pl-PL"/>
          </a:p>
        </p:txBody>
      </p:sp>
      <p:sp>
        <p:nvSpPr>
          <p:cNvPr id="16" name="TextBox 16"/>
          <p:cNvSpPr txBox="1"/>
          <p:nvPr/>
        </p:nvSpPr>
        <p:spPr>
          <a:xfrm>
            <a:off x="4659814" y="847740"/>
            <a:ext cx="9179676" cy="6983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0">
              <a:lnSpc>
                <a:spcPts val="5755"/>
              </a:lnSpc>
            </a:pPr>
            <a:r>
              <a:rPr lang="pl-PL" sz="4111" spc="616" dirty="0">
                <a:solidFill>
                  <a:srgbClr val="545454"/>
                </a:solidFill>
                <a:latin typeface="Merriweather Bold"/>
              </a:rPr>
              <a:t>FOGLIO DI LAVORO</a:t>
            </a:r>
            <a:r>
              <a:rPr lang="en-US" sz="4111" spc="616" dirty="0">
                <a:solidFill>
                  <a:srgbClr val="545454"/>
                </a:solidFill>
                <a:latin typeface="Merriweather Bold"/>
              </a:rPr>
              <a:t>2/5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6684643" y="3866056"/>
            <a:ext cx="4320684" cy="4377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0">
              <a:lnSpc>
                <a:spcPts val="4295"/>
              </a:lnSpc>
            </a:pPr>
            <a:r>
              <a:rPr lang="en-US" sz="3068" spc="153" dirty="0">
                <a:solidFill>
                  <a:srgbClr val="60AFDF"/>
                </a:solidFill>
                <a:latin typeface="Sanchez"/>
              </a:rPr>
              <a:t>Descrivi il problema affrontato dall'eroe della tua piccola patria che hai rappresentato e descrivi perché è così importante per lui/lei (puoi essere anche tu questo eroe).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83894" y="3584720"/>
            <a:ext cx="4715498" cy="5962456"/>
            <a:chOff x="0" y="0"/>
            <a:chExt cx="1241942" cy="157035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41942" cy="1570359"/>
            </a:xfrm>
            <a:custGeom>
              <a:avLst/>
              <a:gdLst/>
              <a:ahLst/>
              <a:cxnLst/>
              <a:rect l="l" t="t" r="r" b="b"/>
              <a:pathLst>
                <a:path w="1241942" h="1570359">
                  <a:moveTo>
                    <a:pt x="0" y="0"/>
                  </a:moveTo>
                  <a:lnTo>
                    <a:pt x="1241942" y="0"/>
                  </a:lnTo>
                  <a:lnTo>
                    <a:pt x="1241942" y="1570359"/>
                  </a:lnTo>
                  <a:lnTo>
                    <a:pt x="0" y="1570359"/>
                  </a:lnTo>
                  <a:close/>
                </a:path>
              </a:pathLst>
            </a:custGeom>
            <a:solidFill>
              <a:srgbClr val="F8D7CD"/>
            </a:solidFill>
          </p:spPr>
          <p:txBody>
            <a:bodyPr/>
            <a:lstStyle/>
            <a:p>
              <a:pPr algn="l" rtl="0"/>
              <a:endParaRPr lang="pl-PL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214571" y="335356"/>
              <a:ext cx="888496" cy="650875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 rtl="0">
                <a:lnSpc>
                  <a:spcPts val="3779"/>
                </a:lnSpc>
              </a:pPr>
              <a:r>
                <a:rPr lang="en-US" sz="4500" spc="225" dirty="0" err="1">
                  <a:solidFill>
                    <a:srgbClr val="60AFDF"/>
                  </a:solidFill>
                  <a:latin typeface="Sanchez"/>
                </a:rPr>
                <a:t>Tentativo</a:t>
              </a:r>
              <a:r>
                <a:rPr lang="en-US" sz="4500" spc="225" dirty="0">
                  <a:solidFill>
                    <a:srgbClr val="60AFDF"/>
                  </a:solidFill>
                  <a:latin typeface="Sanchez"/>
                </a:rPr>
                <a:t> </a:t>
              </a:r>
              <a:r>
                <a:rPr lang="en-US" sz="4500" spc="225" dirty="0" err="1">
                  <a:solidFill>
                    <a:srgbClr val="60AFDF"/>
                  </a:solidFill>
                  <a:latin typeface="Sanchez"/>
                </a:rPr>
                <a:t>fallito</a:t>
              </a:r>
              <a:r>
                <a:rPr lang="en-US" sz="4500" spc="225" dirty="0">
                  <a:solidFill>
                    <a:srgbClr val="60AFDF"/>
                  </a:solidFill>
                  <a:latin typeface="Sanchez"/>
                </a:rPr>
                <a:t> di risolvere il problema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570712" y="3558786"/>
            <a:ext cx="4548546" cy="5949489"/>
            <a:chOff x="0" y="0"/>
            <a:chExt cx="1197971" cy="156694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197971" cy="1566944"/>
            </a:xfrm>
            <a:custGeom>
              <a:avLst/>
              <a:gdLst/>
              <a:ahLst/>
              <a:cxnLst/>
              <a:rect l="l" t="t" r="r" b="b"/>
              <a:pathLst>
                <a:path w="1197971" h="1566944">
                  <a:moveTo>
                    <a:pt x="0" y="0"/>
                  </a:moveTo>
                  <a:lnTo>
                    <a:pt x="1197971" y="0"/>
                  </a:lnTo>
                  <a:lnTo>
                    <a:pt x="1197971" y="1566944"/>
                  </a:lnTo>
                  <a:lnTo>
                    <a:pt x="0" y="1566944"/>
                  </a:lnTo>
                  <a:close/>
                </a:path>
              </a:pathLst>
            </a:custGeom>
            <a:solidFill>
              <a:srgbClr val="F8F2ED"/>
            </a:solidFill>
          </p:spPr>
          <p:txBody>
            <a:bodyPr/>
            <a:lstStyle/>
            <a:p>
              <a:pPr algn="l" rtl="0"/>
              <a:endParaRPr lang="pl-PL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66675"/>
              <a:ext cx="812800" cy="746125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 rtl="0">
                <a:lnSpc>
                  <a:spcPts val="183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1790578" y="3584720"/>
            <a:ext cx="4668607" cy="5923555"/>
            <a:chOff x="0" y="0"/>
            <a:chExt cx="1229592" cy="156011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229592" cy="1560113"/>
            </a:xfrm>
            <a:custGeom>
              <a:avLst/>
              <a:gdLst/>
              <a:ahLst/>
              <a:cxnLst/>
              <a:rect l="l" t="t" r="r" b="b"/>
              <a:pathLst>
                <a:path w="1229592" h="1560113">
                  <a:moveTo>
                    <a:pt x="0" y="0"/>
                  </a:moveTo>
                  <a:lnTo>
                    <a:pt x="1229592" y="0"/>
                  </a:lnTo>
                  <a:lnTo>
                    <a:pt x="1229592" y="1560113"/>
                  </a:lnTo>
                  <a:lnTo>
                    <a:pt x="0" y="1560113"/>
                  </a:lnTo>
                  <a:close/>
                </a:path>
              </a:pathLst>
            </a:custGeom>
            <a:solidFill>
              <a:srgbClr val="B5D2EC"/>
            </a:solidFill>
          </p:spPr>
          <p:txBody>
            <a:bodyPr/>
            <a:lstStyle/>
            <a:p>
              <a:pPr algn="l" rtl="0"/>
              <a:endParaRPr lang="pl-PL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210202" y="404549"/>
              <a:ext cx="812800" cy="650875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 rtl="0">
                <a:lnSpc>
                  <a:spcPts val="3779"/>
                </a:lnSpc>
              </a:pPr>
              <a:r>
                <a:rPr lang="pl-PL" sz="4500" spc="225" dirty="0">
                  <a:solidFill>
                    <a:srgbClr val="FFFFFF"/>
                  </a:solidFill>
                  <a:latin typeface="Sanchez"/>
                </a:rPr>
                <a:t>Tuo</a:t>
              </a:r>
              <a:r>
                <a:rPr lang="it-IT" sz="4500" spc="225" dirty="0">
                  <a:solidFill>
                    <a:srgbClr val="FFFFFF"/>
                  </a:solidFill>
                  <a:latin typeface="Sanchez"/>
                </a:rPr>
                <a:t>i </a:t>
              </a:r>
              <a:r>
                <a:rPr lang="pl-PL" sz="4500" spc="225" dirty="0">
                  <a:solidFill>
                    <a:srgbClr val="FFFFFF"/>
                  </a:solidFill>
                  <a:latin typeface="Sanchez"/>
                </a:rPr>
                <a:t>Appunti</a:t>
              </a:r>
              <a:endParaRPr lang="en-US" sz="4500" spc="225" dirty="0">
                <a:solidFill>
                  <a:srgbClr val="FFFFFF"/>
                </a:solidFill>
                <a:latin typeface="Sanchez"/>
              </a:endParaRPr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2026066" y="1110459"/>
            <a:ext cx="14235867" cy="37475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rtl="0">
              <a:lnSpc>
                <a:spcPts val="7516"/>
              </a:lnSpc>
            </a:pPr>
            <a:endParaRPr dirty="0"/>
          </a:p>
          <a:p>
            <a:pPr algn="ctr" rtl="0">
              <a:lnSpc>
                <a:spcPts val="4366"/>
              </a:lnSpc>
            </a:pPr>
            <a:r>
              <a:rPr lang="en-US" sz="3118" spc="467" dirty="0">
                <a:solidFill>
                  <a:srgbClr val="0E2C8E"/>
                </a:solidFill>
                <a:latin typeface="Sanchez"/>
              </a:rPr>
              <a:t>CREARE UNA PROPRIA STORIA SUL PAESE D'ORIGINE USANDO IL METODO DELLO STORYTELLING</a:t>
            </a:r>
            <a:endParaRPr lang="pl-PL" sz="3118" spc="467" dirty="0">
              <a:solidFill>
                <a:srgbClr val="0E2C8E"/>
              </a:solidFill>
              <a:latin typeface="Sanchez"/>
            </a:endParaRPr>
          </a:p>
          <a:p>
            <a:pPr algn="ctr" rtl="0">
              <a:lnSpc>
                <a:spcPts val="4366"/>
              </a:lnSpc>
            </a:pPr>
            <a:endParaRPr lang="pl-PL" sz="3118" spc="467" dirty="0">
              <a:solidFill>
                <a:srgbClr val="0E2C8E"/>
              </a:solidFill>
              <a:latin typeface="Sanchez"/>
            </a:endParaRPr>
          </a:p>
          <a:p>
            <a:pPr algn="ctr" rtl="0">
              <a:lnSpc>
                <a:spcPts val="4366"/>
              </a:lnSpc>
            </a:pPr>
            <a:endParaRPr lang="en-US" sz="3118" spc="467" dirty="0">
              <a:solidFill>
                <a:srgbClr val="0E2C8E"/>
              </a:solidFill>
              <a:latin typeface="Sanchez"/>
            </a:endParaRPr>
          </a:p>
          <a:p>
            <a:pPr algn="ctr" rtl="0">
              <a:lnSpc>
                <a:spcPts val="4366"/>
              </a:lnSpc>
            </a:pPr>
            <a:endParaRPr lang="en-US" sz="3118" spc="467" dirty="0">
              <a:solidFill>
                <a:srgbClr val="0E2C8E"/>
              </a:solidFill>
              <a:latin typeface="Sanchez"/>
            </a:endParaRPr>
          </a:p>
        </p:txBody>
      </p:sp>
      <p:grpSp>
        <p:nvGrpSpPr>
          <p:cNvPr id="12" name="Group 12"/>
          <p:cNvGrpSpPr/>
          <p:nvPr/>
        </p:nvGrpSpPr>
        <p:grpSpPr>
          <a:xfrm>
            <a:off x="2286000" y="381928"/>
            <a:ext cx="13716000" cy="1272115"/>
            <a:chOff x="0" y="0"/>
            <a:chExt cx="3612444" cy="335043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612445" cy="335043"/>
            </a:xfrm>
            <a:custGeom>
              <a:avLst/>
              <a:gdLst/>
              <a:ahLst/>
              <a:cxnLst/>
              <a:rect l="l" t="t" r="r" b="b"/>
              <a:pathLst>
                <a:path w="3612445" h="335043">
                  <a:moveTo>
                    <a:pt x="0" y="0"/>
                  </a:moveTo>
                  <a:lnTo>
                    <a:pt x="3612445" y="0"/>
                  </a:lnTo>
                  <a:lnTo>
                    <a:pt x="3612445" y="335043"/>
                  </a:lnTo>
                  <a:lnTo>
                    <a:pt x="0" y="33504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l" rtl="0"/>
              <a:endParaRPr lang="pl-PL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66675"/>
              <a:ext cx="812800" cy="746125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 rtl="0">
                <a:lnSpc>
                  <a:spcPts val="1839"/>
                </a:lnSpc>
              </a:pPr>
              <a:endParaRPr/>
            </a:p>
          </p:txBody>
        </p:sp>
      </p:grpSp>
      <p:sp>
        <p:nvSpPr>
          <p:cNvPr id="15" name="Freeform 15"/>
          <p:cNvSpPr/>
          <p:nvPr/>
        </p:nvSpPr>
        <p:spPr>
          <a:xfrm>
            <a:off x="621720" y="414380"/>
            <a:ext cx="4271372" cy="974294"/>
          </a:xfrm>
          <a:custGeom>
            <a:avLst/>
            <a:gdLst/>
            <a:ahLst/>
            <a:cxnLst/>
            <a:rect l="l" t="t" r="r" b="b"/>
            <a:pathLst>
              <a:path w="4271372" h="974294">
                <a:moveTo>
                  <a:pt x="0" y="0"/>
                </a:moveTo>
                <a:lnTo>
                  <a:pt x="4271372" y="0"/>
                </a:lnTo>
                <a:lnTo>
                  <a:pt x="4271372" y="974294"/>
                </a:lnTo>
                <a:lnTo>
                  <a:pt x="0" y="974294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algn="l" rtl="0"/>
            <a:endParaRPr lang="pl-PL"/>
          </a:p>
        </p:txBody>
      </p:sp>
      <p:sp>
        <p:nvSpPr>
          <p:cNvPr id="16" name="TextBox 16"/>
          <p:cNvSpPr txBox="1"/>
          <p:nvPr/>
        </p:nvSpPr>
        <p:spPr>
          <a:xfrm>
            <a:off x="4659814" y="847740"/>
            <a:ext cx="9179676" cy="6983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0">
              <a:lnSpc>
                <a:spcPts val="5755"/>
              </a:lnSpc>
            </a:pPr>
            <a:r>
              <a:rPr lang="pl-PL" sz="4111" spc="616" dirty="0">
                <a:solidFill>
                  <a:srgbClr val="545454"/>
                </a:solidFill>
                <a:latin typeface="Merriweather Bold"/>
              </a:rPr>
              <a:t>FOGLIO DI LAVORO</a:t>
            </a:r>
            <a:r>
              <a:rPr lang="en-US" sz="4111" spc="616" dirty="0">
                <a:solidFill>
                  <a:srgbClr val="545454"/>
                </a:solidFill>
                <a:latin typeface="Merriweather Bold"/>
              </a:rPr>
              <a:t>3/5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6570712" y="3679911"/>
            <a:ext cx="4320684" cy="56001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0">
              <a:lnSpc>
                <a:spcPts val="4046"/>
              </a:lnSpc>
            </a:pPr>
            <a:r>
              <a:rPr lang="en-US" sz="2600" spc="144" dirty="0">
                <a:solidFill>
                  <a:srgbClr val="60AFDF"/>
                </a:solidFill>
                <a:latin typeface="Sanchez"/>
              </a:rPr>
              <a:t>Descrivi il primo e infruttuoso tentativo del protagonista di affrontare un problema dalla sua prospettiva individuale. Descrivi cosa ha provato il protagonista in quel momento e come questo fallimento lo ha influenzato.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83894" y="3584720"/>
            <a:ext cx="4715498" cy="5962456"/>
            <a:chOff x="0" y="0"/>
            <a:chExt cx="1241942" cy="157035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41942" cy="1570359"/>
            </a:xfrm>
            <a:custGeom>
              <a:avLst/>
              <a:gdLst/>
              <a:ahLst/>
              <a:cxnLst/>
              <a:rect l="l" t="t" r="r" b="b"/>
              <a:pathLst>
                <a:path w="1241942" h="1570359">
                  <a:moveTo>
                    <a:pt x="0" y="0"/>
                  </a:moveTo>
                  <a:lnTo>
                    <a:pt x="1241942" y="0"/>
                  </a:lnTo>
                  <a:lnTo>
                    <a:pt x="1241942" y="1570359"/>
                  </a:lnTo>
                  <a:lnTo>
                    <a:pt x="0" y="1570359"/>
                  </a:lnTo>
                  <a:close/>
                </a:path>
              </a:pathLst>
            </a:custGeom>
            <a:solidFill>
              <a:srgbClr val="F8D7CD"/>
            </a:solidFill>
          </p:spPr>
          <p:txBody>
            <a:bodyPr/>
            <a:lstStyle/>
            <a:p>
              <a:pPr algn="l" rtl="0"/>
              <a:endParaRPr lang="pl-PL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64108" y="292576"/>
              <a:ext cx="812800" cy="650875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 rtl="0">
                <a:lnSpc>
                  <a:spcPts val="3779"/>
                </a:lnSpc>
              </a:pPr>
              <a:r>
                <a:rPr lang="pl-PL" sz="4500" spc="225" dirty="0" err="1">
                  <a:solidFill>
                    <a:srgbClr val="60AFDF"/>
                  </a:solidFill>
                  <a:latin typeface="Sanchez"/>
                </a:rPr>
                <a:t>Risolvere</a:t>
              </a:r>
              <a:r>
                <a:rPr lang="pl-PL" sz="4500" spc="225" dirty="0">
                  <a:solidFill>
                    <a:srgbClr val="60AFDF"/>
                  </a:solidFill>
                  <a:latin typeface="Sanchez"/>
                </a:rPr>
                <a:t>il problema</a:t>
              </a:r>
              <a:endParaRPr lang="en-US" sz="4500" spc="225" dirty="0">
                <a:solidFill>
                  <a:srgbClr val="60AFDF"/>
                </a:solidFill>
                <a:latin typeface="Sanchez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570712" y="3558786"/>
            <a:ext cx="4548546" cy="5949489"/>
            <a:chOff x="0" y="0"/>
            <a:chExt cx="1197971" cy="156694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197971" cy="1566944"/>
            </a:xfrm>
            <a:custGeom>
              <a:avLst/>
              <a:gdLst/>
              <a:ahLst/>
              <a:cxnLst/>
              <a:rect l="l" t="t" r="r" b="b"/>
              <a:pathLst>
                <a:path w="1197971" h="1566944">
                  <a:moveTo>
                    <a:pt x="0" y="0"/>
                  </a:moveTo>
                  <a:lnTo>
                    <a:pt x="1197971" y="0"/>
                  </a:lnTo>
                  <a:lnTo>
                    <a:pt x="1197971" y="1566944"/>
                  </a:lnTo>
                  <a:lnTo>
                    <a:pt x="0" y="1566944"/>
                  </a:lnTo>
                  <a:close/>
                </a:path>
              </a:pathLst>
            </a:custGeom>
            <a:solidFill>
              <a:srgbClr val="F8F2ED"/>
            </a:solidFill>
          </p:spPr>
          <p:txBody>
            <a:bodyPr/>
            <a:lstStyle/>
            <a:p>
              <a:pPr algn="l" rtl="0"/>
              <a:endParaRPr lang="pl-PL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66675"/>
              <a:ext cx="812800" cy="746125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 rtl="0">
                <a:lnSpc>
                  <a:spcPts val="183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1790578" y="3584720"/>
            <a:ext cx="4668607" cy="5923555"/>
            <a:chOff x="0" y="0"/>
            <a:chExt cx="1229592" cy="156011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229592" cy="1560113"/>
            </a:xfrm>
            <a:custGeom>
              <a:avLst/>
              <a:gdLst/>
              <a:ahLst/>
              <a:cxnLst/>
              <a:rect l="l" t="t" r="r" b="b"/>
              <a:pathLst>
                <a:path w="1229592" h="1560113">
                  <a:moveTo>
                    <a:pt x="0" y="0"/>
                  </a:moveTo>
                  <a:lnTo>
                    <a:pt x="1229592" y="0"/>
                  </a:lnTo>
                  <a:lnTo>
                    <a:pt x="1229592" y="1560113"/>
                  </a:lnTo>
                  <a:lnTo>
                    <a:pt x="0" y="1560113"/>
                  </a:lnTo>
                  <a:close/>
                </a:path>
              </a:pathLst>
            </a:custGeom>
            <a:solidFill>
              <a:srgbClr val="B5D2EC"/>
            </a:solidFill>
          </p:spPr>
          <p:txBody>
            <a:bodyPr/>
            <a:lstStyle/>
            <a:p>
              <a:pPr algn="l" rtl="0"/>
              <a:endParaRPr lang="pl-PL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217629" y="388448"/>
              <a:ext cx="812800" cy="650875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 rtl="0">
                <a:lnSpc>
                  <a:spcPts val="3779"/>
                </a:lnSpc>
              </a:pPr>
              <a:r>
                <a:rPr lang="pl-PL" sz="4500" spc="225" dirty="0">
                  <a:solidFill>
                    <a:srgbClr val="FFFFFF"/>
                  </a:solidFill>
                  <a:latin typeface="Sanchez"/>
                </a:rPr>
                <a:t>Tuo</a:t>
              </a:r>
              <a:r>
                <a:rPr lang="it-IT" sz="4500" spc="225" dirty="0">
                  <a:solidFill>
                    <a:srgbClr val="FFFFFF"/>
                  </a:solidFill>
                  <a:latin typeface="Sanchez"/>
                </a:rPr>
                <a:t>i </a:t>
              </a:r>
              <a:r>
                <a:rPr lang="pl-PL" sz="4500" spc="225" dirty="0">
                  <a:solidFill>
                    <a:srgbClr val="FFFFFF"/>
                  </a:solidFill>
                  <a:latin typeface="Sanchez"/>
                </a:rPr>
                <a:t>Appunti</a:t>
              </a:r>
              <a:endParaRPr lang="en-US" sz="4500" spc="225" dirty="0">
                <a:solidFill>
                  <a:srgbClr val="FFFFFF"/>
                </a:solidFill>
                <a:latin typeface="Sanchez"/>
              </a:endParaRPr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2160703" y="1077930"/>
            <a:ext cx="14241385" cy="37475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rtl="0">
              <a:lnSpc>
                <a:spcPts val="7516"/>
              </a:lnSpc>
            </a:pPr>
            <a:endParaRPr lang="pl-PL" dirty="0"/>
          </a:p>
          <a:p>
            <a:pPr algn="ctr" rtl="0">
              <a:lnSpc>
                <a:spcPts val="4366"/>
              </a:lnSpc>
            </a:pPr>
            <a:r>
              <a:rPr lang="en-US" sz="3118" spc="467" dirty="0">
                <a:solidFill>
                  <a:srgbClr val="0E2C8E"/>
                </a:solidFill>
                <a:latin typeface="Sanchez"/>
              </a:rPr>
              <a:t>CREARE UNA PROPRIA STORIA SUL PAESE D'ORIGINE USANDO IL METODO DELLO STORYTELLING</a:t>
            </a:r>
            <a:endParaRPr lang="pl-PL" sz="3118" spc="467" dirty="0">
              <a:solidFill>
                <a:srgbClr val="0E2C8E"/>
              </a:solidFill>
              <a:latin typeface="Sanchez"/>
            </a:endParaRPr>
          </a:p>
          <a:p>
            <a:pPr algn="ctr" rtl="0">
              <a:lnSpc>
                <a:spcPts val="4366"/>
              </a:lnSpc>
            </a:pPr>
            <a:endParaRPr lang="pl-PL" sz="3118" spc="467" dirty="0">
              <a:solidFill>
                <a:srgbClr val="0E2C8E"/>
              </a:solidFill>
              <a:latin typeface="Sanchez"/>
            </a:endParaRPr>
          </a:p>
          <a:p>
            <a:pPr algn="ctr" rtl="0">
              <a:lnSpc>
                <a:spcPts val="4366"/>
              </a:lnSpc>
            </a:pPr>
            <a:endParaRPr lang="en-US" sz="3118" spc="467" dirty="0">
              <a:solidFill>
                <a:srgbClr val="0E2C8E"/>
              </a:solidFill>
              <a:latin typeface="Sanchez"/>
            </a:endParaRPr>
          </a:p>
          <a:p>
            <a:pPr algn="ctr" rtl="0">
              <a:lnSpc>
                <a:spcPts val="4366"/>
              </a:lnSpc>
            </a:pPr>
            <a:endParaRPr lang="en-US" sz="3118" spc="467" dirty="0">
              <a:solidFill>
                <a:srgbClr val="0E2C8E"/>
              </a:solidFill>
              <a:latin typeface="Sanchez"/>
            </a:endParaRPr>
          </a:p>
        </p:txBody>
      </p:sp>
      <p:grpSp>
        <p:nvGrpSpPr>
          <p:cNvPr id="12" name="Group 12"/>
          <p:cNvGrpSpPr/>
          <p:nvPr/>
        </p:nvGrpSpPr>
        <p:grpSpPr>
          <a:xfrm>
            <a:off x="1986985" y="405134"/>
            <a:ext cx="13716000" cy="1272115"/>
            <a:chOff x="0" y="0"/>
            <a:chExt cx="3612444" cy="335043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612445" cy="335043"/>
            </a:xfrm>
            <a:custGeom>
              <a:avLst/>
              <a:gdLst/>
              <a:ahLst/>
              <a:cxnLst/>
              <a:rect l="l" t="t" r="r" b="b"/>
              <a:pathLst>
                <a:path w="3612445" h="335043">
                  <a:moveTo>
                    <a:pt x="0" y="0"/>
                  </a:moveTo>
                  <a:lnTo>
                    <a:pt x="3612445" y="0"/>
                  </a:lnTo>
                  <a:lnTo>
                    <a:pt x="3612445" y="335043"/>
                  </a:lnTo>
                  <a:lnTo>
                    <a:pt x="0" y="33504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l" rtl="0"/>
              <a:endParaRPr lang="pl-PL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66675"/>
              <a:ext cx="812800" cy="746125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 rtl="0">
                <a:lnSpc>
                  <a:spcPts val="1839"/>
                </a:lnSpc>
              </a:pPr>
              <a:endParaRPr/>
            </a:p>
          </p:txBody>
        </p:sp>
      </p:grpSp>
      <p:sp>
        <p:nvSpPr>
          <p:cNvPr id="15" name="Freeform 15"/>
          <p:cNvSpPr/>
          <p:nvPr/>
        </p:nvSpPr>
        <p:spPr>
          <a:xfrm>
            <a:off x="621720" y="414380"/>
            <a:ext cx="4271372" cy="974294"/>
          </a:xfrm>
          <a:custGeom>
            <a:avLst/>
            <a:gdLst/>
            <a:ahLst/>
            <a:cxnLst/>
            <a:rect l="l" t="t" r="r" b="b"/>
            <a:pathLst>
              <a:path w="4271372" h="974294">
                <a:moveTo>
                  <a:pt x="0" y="0"/>
                </a:moveTo>
                <a:lnTo>
                  <a:pt x="4271372" y="0"/>
                </a:lnTo>
                <a:lnTo>
                  <a:pt x="4271372" y="974294"/>
                </a:lnTo>
                <a:lnTo>
                  <a:pt x="0" y="974294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algn="l" rtl="0"/>
            <a:endParaRPr lang="pl-PL"/>
          </a:p>
        </p:txBody>
      </p:sp>
      <p:sp>
        <p:nvSpPr>
          <p:cNvPr id="16" name="TextBox 16"/>
          <p:cNvSpPr txBox="1"/>
          <p:nvPr/>
        </p:nvSpPr>
        <p:spPr>
          <a:xfrm>
            <a:off x="4659814" y="847740"/>
            <a:ext cx="9179676" cy="6983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0">
              <a:lnSpc>
                <a:spcPts val="5755"/>
              </a:lnSpc>
            </a:pPr>
            <a:r>
              <a:rPr lang="pl-PL" sz="4111" spc="616" dirty="0">
                <a:solidFill>
                  <a:srgbClr val="545454"/>
                </a:solidFill>
                <a:latin typeface="Merriweather Bold"/>
              </a:rPr>
              <a:t>FOGLIO DI LAVORO</a:t>
            </a:r>
            <a:r>
              <a:rPr lang="en-US" sz="4111" spc="616" dirty="0">
                <a:solidFill>
                  <a:srgbClr val="545454"/>
                </a:solidFill>
                <a:latin typeface="Merriweather Bold"/>
              </a:rPr>
              <a:t>4/5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6725702" y="3811943"/>
            <a:ext cx="4170898" cy="54754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rtl="0">
              <a:lnSpc>
                <a:spcPts val="4338"/>
              </a:lnSpc>
            </a:pPr>
            <a:r>
              <a:rPr lang="en-US" sz="3000" spc="154" dirty="0">
                <a:solidFill>
                  <a:srgbClr val="60AFDF"/>
                </a:solidFill>
                <a:latin typeface="Sanchez"/>
              </a:rPr>
              <a:t>Descrivere la situazione che ha portato alla risoluzione del problema prestando particolare attenzione agli elementi suscettibili di suscitare emozione.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19200" y="481694"/>
            <a:ext cx="4789006" cy="1094011"/>
          </a:xfrm>
          <a:custGeom>
            <a:avLst/>
            <a:gdLst/>
            <a:ahLst/>
            <a:cxnLst/>
            <a:rect l="l" t="t" r="r" b="b"/>
            <a:pathLst>
              <a:path w="4789006" h="1094011">
                <a:moveTo>
                  <a:pt x="0" y="0"/>
                </a:moveTo>
                <a:lnTo>
                  <a:pt x="4789006" y="0"/>
                </a:lnTo>
                <a:lnTo>
                  <a:pt x="4789006" y="1094012"/>
                </a:lnTo>
                <a:lnTo>
                  <a:pt x="0" y="1094012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algn="l" rtl="0"/>
            <a:endParaRPr lang="pl-PL"/>
          </a:p>
        </p:txBody>
      </p:sp>
      <p:sp>
        <p:nvSpPr>
          <p:cNvPr id="3" name="Freeform 3"/>
          <p:cNvSpPr/>
          <p:nvPr/>
        </p:nvSpPr>
        <p:spPr>
          <a:xfrm>
            <a:off x="11342167" y="1028700"/>
            <a:ext cx="5917133" cy="3924933"/>
          </a:xfrm>
          <a:custGeom>
            <a:avLst/>
            <a:gdLst/>
            <a:ahLst/>
            <a:cxnLst/>
            <a:rect l="l" t="t" r="r" b="b"/>
            <a:pathLst>
              <a:path w="5917133" h="3924933">
                <a:moveTo>
                  <a:pt x="0" y="0"/>
                </a:moveTo>
                <a:lnTo>
                  <a:pt x="5917133" y="0"/>
                </a:lnTo>
                <a:lnTo>
                  <a:pt x="5917133" y="3924933"/>
                </a:lnTo>
                <a:lnTo>
                  <a:pt x="0" y="392493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algn="l" rtl="0"/>
            <a:endParaRPr lang="pl-PL"/>
          </a:p>
        </p:txBody>
      </p:sp>
      <p:sp>
        <p:nvSpPr>
          <p:cNvPr id="4" name="Freeform 4"/>
          <p:cNvSpPr/>
          <p:nvPr/>
        </p:nvSpPr>
        <p:spPr>
          <a:xfrm>
            <a:off x="11342167" y="5143500"/>
            <a:ext cx="5917133" cy="3951652"/>
          </a:xfrm>
          <a:custGeom>
            <a:avLst/>
            <a:gdLst/>
            <a:ahLst/>
            <a:cxnLst/>
            <a:rect l="l" t="t" r="r" b="b"/>
            <a:pathLst>
              <a:path w="5917133" h="3951652">
                <a:moveTo>
                  <a:pt x="0" y="0"/>
                </a:moveTo>
                <a:lnTo>
                  <a:pt x="5917133" y="0"/>
                </a:lnTo>
                <a:lnTo>
                  <a:pt x="5917133" y="3951652"/>
                </a:lnTo>
                <a:lnTo>
                  <a:pt x="0" y="395165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algn="l" rtl="0"/>
            <a:endParaRPr lang="pl-PL"/>
          </a:p>
        </p:txBody>
      </p:sp>
      <p:sp>
        <p:nvSpPr>
          <p:cNvPr id="5" name="TextBox 5"/>
          <p:cNvSpPr txBox="1"/>
          <p:nvPr/>
        </p:nvSpPr>
        <p:spPr>
          <a:xfrm>
            <a:off x="1219200" y="2363319"/>
            <a:ext cx="8991600" cy="10002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 rtl="0">
              <a:lnSpc>
                <a:spcPts val="7837"/>
              </a:lnSpc>
            </a:pPr>
            <a:r>
              <a:rPr lang="pl-PL" sz="7125" dirty="0">
                <a:solidFill>
                  <a:srgbClr val="000000"/>
                </a:solidFill>
                <a:latin typeface="Public Sans Bold"/>
              </a:rPr>
              <a:t>Scopo</a:t>
            </a:r>
            <a:r>
              <a:rPr lang="it-IT" sz="7125" dirty="0">
                <a:solidFill>
                  <a:srgbClr val="000000"/>
                </a:solidFill>
                <a:latin typeface="Public Sans Bold"/>
              </a:rPr>
              <a:t> </a:t>
            </a:r>
            <a:r>
              <a:rPr lang="pl-PL" sz="7125" dirty="0">
                <a:solidFill>
                  <a:srgbClr val="000000"/>
                </a:solidFill>
                <a:latin typeface="Public Sans Bold"/>
              </a:rPr>
              <a:t>del</a:t>
            </a:r>
            <a:r>
              <a:rPr lang="it-IT" sz="7125" dirty="0">
                <a:solidFill>
                  <a:srgbClr val="000000"/>
                </a:solidFill>
                <a:latin typeface="Public Sans Bold"/>
              </a:rPr>
              <a:t> workshop</a:t>
            </a:r>
            <a:r>
              <a:rPr lang="en-US" sz="7125" dirty="0">
                <a:solidFill>
                  <a:srgbClr val="000000"/>
                </a:solidFill>
                <a:latin typeface="Public Sans Bold"/>
              </a:rPr>
              <a:t>: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219200" y="4378720"/>
            <a:ext cx="8991600" cy="34504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 rtl="0">
              <a:lnSpc>
                <a:spcPts val="5508"/>
              </a:lnSpc>
            </a:pPr>
            <a:r>
              <a:rPr lang="it-IT" sz="3400" dirty="0">
                <a:solidFill>
                  <a:srgbClr val="000000"/>
                </a:solidFill>
                <a:latin typeface="Public Sans Bold"/>
              </a:rPr>
              <a:t>Padroneggiare la </a:t>
            </a:r>
            <a:r>
              <a:rPr lang="en-US" sz="3400" dirty="0" err="1">
                <a:solidFill>
                  <a:srgbClr val="000000"/>
                </a:solidFill>
                <a:latin typeface="Public Sans Bold"/>
              </a:rPr>
              <a:t>capacità</a:t>
            </a:r>
            <a:r>
              <a:rPr lang="en-US" sz="3400" dirty="0">
                <a:solidFill>
                  <a:srgbClr val="000000"/>
                </a:solidFill>
                <a:latin typeface="Public Sans Bold"/>
              </a:rPr>
              <a:t> di raccontare il patrimonio culturale immateriale e di trasmettere la conoscenza di usi, tradizioni, rituali e altri aspetti della cultura attraverso lo storytelling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83894" y="3584720"/>
            <a:ext cx="4746636" cy="5962456"/>
            <a:chOff x="0" y="0"/>
            <a:chExt cx="1250143" cy="157035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41942" cy="1570359"/>
            </a:xfrm>
            <a:custGeom>
              <a:avLst/>
              <a:gdLst/>
              <a:ahLst/>
              <a:cxnLst/>
              <a:rect l="l" t="t" r="r" b="b"/>
              <a:pathLst>
                <a:path w="1241942" h="1570359">
                  <a:moveTo>
                    <a:pt x="0" y="0"/>
                  </a:moveTo>
                  <a:lnTo>
                    <a:pt x="1241942" y="0"/>
                  </a:lnTo>
                  <a:lnTo>
                    <a:pt x="1241942" y="1570359"/>
                  </a:lnTo>
                  <a:lnTo>
                    <a:pt x="0" y="1570359"/>
                  </a:lnTo>
                  <a:close/>
                </a:path>
              </a:pathLst>
            </a:custGeom>
            <a:solidFill>
              <a:srgbClr val="F8D7CD"/>
            </a:solidFill>
          </p:spPr>
          <p:txBody>
            <a:bodyPr/>
            <a:lstStyle/>
            <a:p>
              <a:pPr algn="l" rtl="0"/>
              <a:endParaRPr lang="pl-PL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8201" y="324329"/>
              <a:ext cx="1241942" cy="650875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 rtl="0">
                <a:lnSpc>
                  <a:spcPts val="3779"/>
                </a:lnSpc>
              </a:pPr>
              <a:r>
                <a:rPr lang="pl-PL" sz="4500" spc="225" dirty="0" err="1">
                  <a:solidFill>
                    <a:srgbClr val="60AFDF"/>
                  </a:solidFill>
                  <a:latin typeface="Sanchez"/>
                </a:rPr>
                <a:t>Conclusione</a:t>
              </a:r>
              <a:endParaRPr lang="en-US" sz="4500" spc="225" dirty="0">
                <a:solidFill>
                  <a:srgbClr val="60AFDF"/>
                </a:solidFill>
                <a:latin typeface="Sanchez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570712" y="3558786"/>
            <a:ext cx="4548546" cy="5949489"/>
            <a:chOff x="0" y="0"/>
            <a:chExt cx="1197971" cy="156694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197971" cy="1566944"/>
            </a:xfrm>
            <a:custGeom>
              <a:avLst/>
              <a:gdLst/>
              <a:ahLst/>
              <a:cxnLst/>
              <a:rect l="l" t="t" r="r" b="b"/>
              <a:pathLst>
                <a:path w="1197971" h="1566944">
                  <a:moveTo>
                    <a:pt x="0" y="0"/>
                  </a:moveTo>
                  <a:lnTo>
                    <a:pt x="1197971" y="0"/>
                  </a:lnTo>
                  <a:lnTo>
                    <a:pt x="1197971" y="1566944"/>
                  </a:lnTo>
                  <a:lnTo>
                    <a:pt x="0" y="1566944"/>
                  </a:lnTo>
                  <a:close/>
                </a:path>
              </a:pathLst>
            </a:custGeom>
            <a:solidFill>
              <a:srgbClr val="F8F2ED"/>
            </a:solidFill>
          </p:spPr>
          <p:txBody>
            <a:bodyPr/>
            <a:lstStyle/>
            <a:p>
              <a:pPr algn="l" rtl="0"/>
              <a:endParaRPr lang="pl-PL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66675"/>
              <a:ext cx="812800" cy="746125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 rtl="0">
                <a:lnSpc>
                  <a:spcPts val="183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1790578" y="3584720"/>
            <a:ext cx="4668607" cy="5923555"/>
            <a:chOff x="0" y="0"/>
            <a:chExt cx="1229592" cy="156011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229592" cy="1560113"/>
            </a:xfrm>
            <a:custGeom>
              <a:avLst/>
              <a:gdLst/>
              <a:ahLst/>
              <a:cxnLst/>
              <a:rect l="l" t="t" r="r" b="b"/>
              <a:pathLst>
                <a:path w="1229592" h="1560113">
                  <a:moveTo>
                    <a:pt x="0" y="0"/>
                  </a:moveTo>
                  <a:lnTo>
                    <a:pt x="1229592" y="0"/>
                  </a:lnTo>
                  <a:lnTo>
                    <a:pt x="1229592" y="1560113"/>
                  </a:lnTo>
                  <a:lnTo>
                    <a:pt x="0" y="1560113"/>
                  </a:lnTo>
                  <a:close/>
                </a:path>
              </a:pathLst>
            </a:custGeom>
            <a:solidFill>
              <a:srgbClr val="B5D2EC"/>
            </a:solidFill>
          </p:spPr>
          <p:txBody>
            <a:bodyPr/>
            <a:lstStyle/>
            <a:p>
              <a:pPr algn="l" rtl="0"/>
              <a:endParaRPr lang="pl-PL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208396" y="328426"/>
              <a:ext cx="812800" cy="650875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 rtl="0">
                <a:lnSpc>
                  <a:spcPts val="3779"/>
                </a:lnSpc>
              </a:pPr>
              <a:r>
                <a:rPr lang="pl-PL" sz="4500" spc="225" dirty="0">
                  <a:solidFill>
                    <a:srgbClr val="FFFFFF"/>
                  </a:solidFill>
                  <a:latin typeface="Sanchez"/>
                </a:rPr>
                <a:t>Tuo</a:t>
              </a:r>
              <a:r>
                <a:rPr lang="it-IT" sz="4500" spc="225" dirty="0">
                  <a:solidFill>
                    <a:srgbClr val="FFFFFF"/>
                  </a:solidFill>
                  <a:latin typeface="Sanchez"/>
                </a:rPr>
                <a:t>i </a:t>
              </a:r>
              <a:r>
                <a:rPr lang="pl-PL" sz="4500" spc="225" dirty="0">
                  <a:solidFill>
                    <a:srgbClr val="FFFFFF"/>
                  </a:solidFill>
                  <a:latin typeface="Sanchez"/>
                </a:rPr>
                <a:t>Appunti</a:t>
              </a:r>
              <a:endParaRPr lang="en-US" sz="4500" spc="225" dirty="0">
                <a:solidFill>
                  <a:srgbClr val="FFFFFF"/>
                </a:solidFill>
                <a:latin typeface="Sanchez"/>
              </a:endParaRPr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2464254" y="1188831"/>
            <a:ext cx="14241385" cy="37475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rtl="0">
              <a:lnSpc>
                <a:spcPts val="7516"/>
              </a:lnSpc>
            </a:pPr>
            <a:endParaRPr dirty="0"/>
          </a:p>
          <a:p>
            <a:pPr algn="ctr" rtl="0">
              <a:lnSpc>
                <a:spcPts val="4366"/>
              </a:lnSpc>
            </a:pPr>
            <a:r>
              <a:rPr lang="en-US" sz="3118" spc="467" dirty="0">
                <a:solidFill>
                  <a:srgbClr val="0E2C8E"/>
                </a:solidFill>
                <a:latin typeface="Sanchez"/>
              </a:rPr>
              <a:t>CREARE UNA PROPRIA STORIA SUL PAESE D'ORIGINE USANDO IL METODO DELLO STORYTELLING</a:t>
            </a:r>
            <a:endParaRPr lang="pl-PL" sz="3118" spc="467" dirty="0">
              <a:solidFill>
                <a:srgbClr val="0E2C8E"/>
              </a:solidFill>
              <a:latin typeface="Sanchez"/>
            </a:endParaRPr>
          </a:p>
          <a:p>
            <a:pPr algn="ctr" rtl="0">
              <a:lnSpc>
                <a:spcPts val="4366"/>
              </a:lnSpc>
            </a:pPr>
            <a:endParaRPr lang="pl-PL" sz="3118" spc="467" dirty="0">
              <a:solidFill>
                <a:srgbClr val="0E2C8E"/>
              </a:solidFill>
              <a:latin typeface="Sanchez"/>
            </a:endParaRPr>
          </a:p>
          <a:p>
            <a:pPr algn="ctr" rtl="0">
              <a:lnSpc>
                <a:spcPts val="4366"/>
              </a:lnSpc>
            </a:pPr>
            <a:endParaRPr lang="en-US" sz="3118" spc="467" dirty="0">
              <a:solidFill>
                <a:srgbClr val="0E2C8E"/>
              </a:solidFill>
              <a:latin typeface="Sanchez"/>
            </a:endParaRPr>
          </a:p>
          <a:p>
            <a:pPr algn="ctr" rtl="0">
              <a:lnSpc>
                <a:spcPts val="4366"/>
              </a:lnSpc>
            </a:pPr>
            <a:endParaRPr lang="en-US" sz="3118" spc="467" dirty="0">
              <a:solidFill>
                <a:srgbClr val="0E2C8E"/>
              </a:solidFill>
              <a:latin typeface="Sanchez"/>
            </a:endParaRPr>
          </a:p>
        </p:txBody>
      </p:sp>
      <p:grpSp>
        <p:nvGrpSpPr>
          <p:cNvPr id="12" name="Group 12"/>
          <p:cNvGrpSpPr/>
          <p:nvPr/>
        </p:nvGrpSpPr>
        <p:grpSpPr>
          <a:xfrm>
            <a:off x="1828800" y="418604"/>
            <a:ext cx="13716000" cy="1272115"/>
            <a:chOff x="0" y="0"/>
            <a:chExt cx="3612444" cy="335043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612445" cy="335043"/>
            </a:xfrm>
            <a:custGeom>
              <a:avLst/>
              <a:gdLst/>
              <a:ahLst/>
              <a:cxnLst/>
              <a:rect l="l" t="t" r="r" b="b"/>
              <a:pathLst>
                <a:path w="3612445" h="335043">
                  <a:moveTo>
                    <a:pt x="0" y="0"/>
                  </a:moveTo>
                  <a:lnTo>
                    <a:pt x="3612445" y="0"/>
                  </a:lnTo>
                  <a:lnTo>
                    <a:pt x="3612445" y="335043"/>
                  </a:lnTo>
                  <a:lnTo>
                    <a:pt x="0" y="33504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l" rtl="0"/>
              <a:endParaRPr lang="pl-PL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66675"/>
              <a:ext cx="812800" cy="746125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 rtl="0">
                <a:lnSpc>
                  <a:spcPts val="1839"/>
                </a:lnSpc>
              </a:pPr>
              <a:endParaRPr/>
            </a:p>
          </p:txBody>
        </p:sp>
      </p:grpSp>
      <p:sp>
        <p:nvSpPr>
          <p:cNvPr id="15" name="Freeform 15"/>
          <p:cNvSpPr/>
          <p:nvPr/>
        </p:nvSpPr>
        <p:spPr>
          <a:xfrm>
            <a:off x="621720" y="414380"/>
            <a:ext cx="4271372" cy="974294"/>
          </a:xfrm>
          <a:custGeom>
            <a:avLst/>
            <a:gdLst/>
            <a:ahLst/>
            <a:cxnLst/>
            <a:rect l="l" t="t" r="r" b="b"/>
            <a:pathLst>
              <a:path w="4271372" h="974294">
                <a:moveTo>
                  <a:pt x="0" y="0"/>
                </a:moveTo>
                <a:lnTo>
                  <a:pt x="4271372" y="0"/>
                </a:lnTo>
                <a:lnTo>
                  <a:pt x="4271372" y="974294"/>
                </a:lnTo>
                <a:lnTo>
                  <a:pt x="0" y="974294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algn="l" rtl="0"/>
            <a:endParaRPr lang="pl-PL"/>
          </a:p>
        </p:txBody>
      </p:sp>
      <p:sp>
        <p:nvSpPr>
          <p:cNvPr id="16" name="TextBox 16"/>
          <p:cNvSpPr txBox="1"/>
          <p:nvPr/>
        </p:nvSpPr>
        <p:spPr>
          <a:xfrm>
            <a:off x="4659814" y="847740"/>
            <a:ext cx="9179676" cy="6983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0">
              <a:lnSpc>
                <a:spcPts val="5755"/>
              </a:lnSpc>
            </a:pPr>
            <a:r>
              <a:rPr lang="pl-PL" sz="4111" spc="616" dirty="0">
                <a:solidFill>
                  <a:srgbClr val="545454"/>
                </a:solidFill>
                <a:latin typeface="Merriweather Bold"/>
              </a:rPr>
              <a:t>FOGLIO DI LAVORO</a:t>
            </a:r>
            <a:r>
              <a:rPr lang="en-US" sz="4111" spc="616" dirty="0">
                <a:solidFill>
                  <a:srgbClr val="545454"/>
                </a:solidFill>
                <a:latin typeface="Merriweather Bold"/>
              </a:rPr>
              <a:t>5/5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6859719" y="4131350"/>
            <a:ext cx="3970532" cy="30405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0">
              <a:lnSpc>
                <a:spcPts val="4825"/>
              </a:lnSpc>
            </a:pPr>
            <a:r>
              <a:rPr lang="en-US" sz="3446" spc="172" dirty="0">
                <a:solidFill>
                  <a:srgbClr val="60AFDF"/>
                </a:solidFill>
                <a:latin typeface="Sanchez"/>
              </a:rPr>
              <a:t>Concludi la storia con una conclusione che sia significativa per il tuo pubblico.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1028700"/>
            <a:ext cx="16230600" cy="4781550"/>
          </a:xfrm>
          <a:custGeom>
            <a:avLst/>
            <a:gdLst/>
            <a:ahLst/>
            <a:cxnLst/>
            <a:rect l="l" t="t" r="r" b="b"/>
            <a:pathLst>
              <a:path w="16230600" h="4781550">
                <a:moveTo>
                  <a:pt x="0" y="0"/>
                </a:moveTo>
                <a:lnTo>
                  <a:pt x="16230600" y="0"/>
                </a:lnTo>
                <a:lnTo>
                  <a:pt x="16230600" y="4781550"/>
                </a:lnTo>
                <a:lnTo>
                  <a:pt x="0" y="478155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algn="l" rtl="0"/>
            <a:endParaRPr lang="pl-PL"/>
          </a:p>
        </p:txBody>
      </p:sp>
      <p:sp>
        <p:nvSpPr>
          <p:cNvPr id="3" name="Freeform 3"/>
          <p:cNvSpPr/>
          <p:nvPr/>
        </p:nvSpPr>
        <p:spPr>
          <a:xfrm>
            <a:off x="14414288" y="4531861"/>
            <a:ext cx="3492436" cy="4114800"/>
          </a:xfrm>
          <a:custGeom>
            <a:avLst/>
            <a:gdLst/>
            <a:ahLst/>
            <a:cxnLst/>
            <a:rect l="l" t="t" r="r" b="b"/>
            <a:pathLst>
              <a:path w="3492436" h="4114800">
                <a:moveTo>
                  <a:pt x="0" y="0"/>
                </a:moveTo>
                <a:lnTo>
                  <a:pt x="3492436" y="0"/>
                </a:lnTo>
                <a:lnTo>
                  <a:pt x="349243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algn="l" rtl="0"/>
            <a:endParaRPr lang="pl-PL"/>
          </a:p>
        </p:txBody>
      </p:sp>
      <p:sp>
        <p:nvSpPr>
          <p:cNvPr id="4" name="TextBox 4"/>
          <p:cNvSpPr txBox="1"/>
          <p:nvPr/>
        </p:nvSpPr>
        <p:spPr>
          <a:xfrm>
            <a:off x="762000" y="6743700"/>
            <a:ext cx="14522563" cy="11879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 rtl="0">
              <a:lnSpc>
                <a:spcPts val="9900"/>
              </a:lnSpc>
            </a:pPr>
            <a:r>
              <a:rPr lang="pl-PL" sz="8000" dirty="0">
                <a:solidFill>
                  <a:srgbClr val="000000"/>
                </a:solidFill>
                <a:latin typeface="Public Sans Bold"/>
              </a:rPr>
              <a:t>Presentazione del</a:t>
            </a:r>
            <a:r>
              <a:rPr lang="it-IT" sz="8000" dirty="0">
                <a:solidFill>
                  <a:srgbClr val="000000"/>
                </a:solidFill>
                <a:latin typeface="Public Sans Bold"/>
              </a:rPr>
              <a:t>le</a:t>
            </a:r>
            <a:r>
              <a:rPr lang="pl-PL" sz="8000" dirty="0">
                <a:solidFill>
                  <a:srgbClr val="000000"/>
                </a:solidFill>
                <a:latin typeface="Public Sans Bold"/>
              </a:rPr>
              <a:t> storie</a:t>
            </a:r>
            <a:endParaRPr lang="en-US" sz="8000" dirty="0">
              <a:solidFill>
                <a:srgbClr val="000000"/>
              </a:solidFill>
              <a:latin typeface="Public Sans Bold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924800" y="1939022"/>
            <a:ext cx="8985629" cy="6876959"/>
          </a:xfrm>
          <a:custGeom>
            <a:avLst/>
            <a:gdLst/>
            <a:ahLst/>
            <a:cxnLst/>
            <a:rect l="l" t="t" r="r" b="b"/>
            <a:pathLst>
              <a:path w="8985629" h="6876959">
                <a:moveTo>
                  <a:pt x="0" y="0"/>
                </a:moveTo>
                <a:lnTo>
                  <a:pt x="8985629" y="0"/>
                </a:lnTo>
                <a:lnTo>
                  <a:pt x="8985629" y="6876960"/>
                </a:lnTo>
                <a:lnTo>
                  <a:pt x="0" y="687696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algn="l" rtl="0"/>
            <a:endParaRPr lang="pl-PL"/>
          </a:p>
        </p:txBody>
      </p:sp>
      <p:sp>
        <p:nvSpPr>
          <p:cNvPr id="3" name="TextBox 3"/>
          <p:cNvSpPr txBox="1"/>
          <p:nvPr/>
        </p:nvSpPr>
        <p:spPr>
          <a:xfrm>
            <a:off x="1600200" y="4642008"/>
            <a:ext cx="6686361" cy="10029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 rtl="0">
              <a:lnSpc>
                <a:spcPts val="7672"/>
              </a:lnSpc>
            </a:pPr>
            <a:r>
              <a:rPr lang="pl-PL" sz="6975" dirty="0" err="1">
                <a:solidFill>
                  <a:srgbClr val="000000"/>
                </a:solidFill>
                <a:latin typeface="Public Sans Bold"/>
              </a:rPr>
              <a:t>Conclusione</a:t>
            </a:r>
            <a:endParaRPr lang="en-US" sz="6975" dirty="0">
              <a:solidFill>
                <a:srgbClr val="000000"/>
              </a:solidFill>
              <a:latin typeface="Public Sans Bold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691722" y="631841"/>
            <a:ext cx="5732698" cy="1307181"/>
          </a:xfrm>
          <a:custGeom>
            <a:avLst/>
            <a:gdLst/>
            <a:ahLst/>
            <a:cxnLst/>
            <a:rect l="l" t="t" r="r" b="b"/>
            <a:pathLst>
              <a:path w="5732698" h="1307181">
                <a:moveTo>
                  <a:pt x="0" y="0"/>
                </a:moveTo>
                <a:lnTo>
                  <a:pt x="5732698" y="0"/>
                </a:lnTo>
                <a:lnTo>
                  <a:pt x="5732698" y="1307181"/>
                </a:lnTo>
                <a:lnTo>
                  <a:pt x="0" y="130718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algn="l" rtl="0"/>
            <a:endParaRPr lang="pl-PL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1028700"/>
            <a:ext cx="6127296" cy="8229600"/>
          </a:xfrm>
          <a:custGeom>
            <a:avLst/>
            <a:gdLst/>
            <a:ahLst/>
            <a:cxnLst/>
            <a:rect l="l" t="t" r="r" b="b"/>
            <a:pathLst>
              <a:path w="6127296" h="8229600">
                <a:moveTo>
                  <a:pt x="0" y="0"/>
                </a:moveTo>
                <a:lnTo>
                  <a:pt x="6127296" y="0"/>
                </a:lnTo>
                <a:lnTo>
                  <a:pt x="6127296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algn="l" rtl="0"/>
            <a:endParaRPr lang="pl-PL"/>
          </a:p>
        </p:txBody>
      </p:sp>
      <p:sp>
        <p:nvSpPr>
          <p:cNvPr id="3" name="TextBox 3"/>
          <p:cNvSpPr txBox="1"/>
          <p:nvPr/>
        </p:nvSpPr>
        <p:spPr>
          <a:xfrm>
            <a:off x="9144000" y="4074795"/>
            <a:ext cx="8543447" cy="22057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rtl="0">
              <a:lnSpc>
                <a:spcPts val="8580"/>
              </a:lnSpc>
            </a:pPr>
            <a:r>
              <a:rPr lang="pl-PL" sz="7800" dirty="0">
                <a:solidFill>
                  <a:srgbClr val="000000"/>
                </a:solidFill>
                <a:latin typeface="Public Sans Bold"/>
              </a:rPr>
              <a:t>Grazie </a:t>
            </a:r>
            <a:r>
              <a:rPr lang="it-IT" sz="7800" dirty="0">
                <a:solidFill>
                  <a:srgbClr val="000000"/>
                </a:solidFill>
                <a:latin typeface="Public Sans Bold"/>
              </a:rPr>
              <a:t>per </a:t>
            </a:r>
            <a:r>
              <a:rPr lang="it-IT" sz="7800">
                <a:solidFill>
                  <a:srgbClr val="000000"/>
                </a:solidFill>
                <a:latin typeface="Public Sans Bold"/>
              </a:rPr>
              <a:t>la vostra </a:t>
            </a:r>
            <a:r>
              <a:rPr lang="pl-PL" sz="7800">
                <a:solidFill>
                  <a:srgbClr val="000000"/>
                </a:solidFill>
                <a:latin typeface="Public Sans Bold"/>
              </a:rPr>
              <a:t>Attenzione</a:t>
            </a:r>
            <a:endParaRPr lang="en-US" sz="7800" dirty="0">
              <a:solidFill>
                <a:srgbClr val="000000"/>
              </a:solidFill>
              <a:latin typeface="Public Sans Bold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11954749" y="713393"/>
            <a:ext cx="5732698" cy="1307181"/>
          </a:xfrm>
          <a:custGeom>
            <a:avLst/>
            <a:gdLst/>
            <a:ahLst/>
            <a:cxnLst/>
            <a:rect l="l" t="t" r="r" b="b"/>
            <a:pathLst>
              <a:path w="5732698" h="1307181">
                <a:moveTo>
                  <a:pt x="0" y="0"/>
                </a:moveTo>
                <a:lnTo>
                  <a:pt x="5732698" y="0"/>
                </a:lnTo>
                <a:lnTo>
                  <a:pt x="5732698" y="1307181"/>
                </a:lnTo>
                <a:lnTo>
                  <a:pt x="0" y="130718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algn="l" rtl="0"/>
            <a:endParaRPr lang="pl-PL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D7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88435" y="3477006"/>
            <a:ext cx="9125019" cy="5132823"/>
          </a:xfrm>
          <a:custGeom>
            <a:avLst/>
            <a:gdLst/>
            <a:ahLst/>
            <a:cxnLst/>
            <a:rect l="l" t="t" r="r" b="b"/>
            <a:pathLst>
              <a:path w="9125019" h="5132823">
                <a:moveTo>
                  <a:pt x="0" y="0"/>
                </a:moveTo>
                <a:lnTo>
                  <a:pt x="9125020" y="0"/>
                </a:lnTo>
                <a:lnTo>
                  <a:pt x="9125020" y="5132823"/>
                </a:lnTo>
                <a:lnTo>
                  <a:pt x="0" y="5132823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algn="l" rtl="0"/>
            <a:endParaRPr lang="pl-PL"/>
          </a:p>
        </p:txBody>
      </p:sp>
      <p:sp>
        <p:nvSpPr>
          <p:cNvPr id="3" name="TextBox 3"/>
          <p:cNvSpPr txBox="1"/>
          <p:nvPr/>
        </p:nvSpPr>
        <p:spPr>
          <a:xfrm>
            <a:off x="9144000" y="3259975"/>
            <a:ext cx="8799080" cy="55015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 rtl="0">
              <a:lnSpc>
                <a:spcPts val="3942"/>
              </a:lnSpc>
            </a:pPr>
            <a:r>
              <a:rPr lang="en-US" sz="3285" dirty="0">
                <a:solidFill>
                  <a:srgbClr val="000000"/>
                </a:solidFill>
                <a:latin typeface="Public Sans Bold"/>
              </a:rPr>
              <a:t>Il patrimonio immateriale, come definito dalla Convenzione UNESCO, comprende:</a:t>
            </a:r>
          </a:p>
          <a:p>
            <a:pPr marL="709306" lvl="1" indent="-354653" algn="l" rtl="0">
              <a:lnSpc>
                <a:spcPts val="3942"/>
              </a:lnSpc>
              <a:buFont typeface="Arial"/>
              <a:buChar char="•"/>
            </a:pPr>
            <a:r>
              <a:rPr lang="en-US" sz="3285" dirty="0">
                <a:solidFill>
                  <a:srgbClr val="000000"/>
                </a:solidFill>
                <a:latin typeface="Public Sans Bold"/>
              </a:rPr>
              <a:t>tradizioni e trasmissioni orali, inclusa la lingua come veicolo del patrimonio culturale immateriale</a:t>
            </a:r>
            <a:endParaRPr lang="pl-PL" sz="3285" dirty="0">
              <a:solidFill>
                <a:srgbClr val="000000"/>
              </a:solidFill>
              <a:latin typeface="Public Sans Bold"/>
            </a:endParaRPr>
          </a:p>
          <a:p>
            <a:pPr marL="709306" lvl="1" indent="-354653" algn="l" rtl="0">
              <a:lnSpc>
                <a:spcPts val="3942"/>
              </a:lnSpc>
              <a:buFont typeface="Arial"/>
              <a:buChar char="•"/>
            </a:pPr>
            <a:r>
              <a:rPr lang="it-IT" sz="3285" dirty="0">
                <a:solidFill>
                  <a:srgbClr val="000000"/>
                </a:solidFill>
                <a:latin typeface="Public Sans Bold"/>
              </a:rPr>
              <a:t>arti visive</a:t>
            </a:r>
            <a:endParaRPr lang="pl-PL" sz="3285" dirty="0">
              <a:solidFill>
                <a:srgbClr val="000000"/>
              </a:solidFill>
              <a:latin typeface="Public Sans Bold"/>
            </a:endParaRPr>
          </a:p>
          <a:p>
            <a:pPr marL="709306" lvl="1" indent="-354653" algn="l" rtl="0">
              <a:lnSpc>
                <a:spcPts val="3942"/>
              </a:lnSpc>
              <a:buFont typeface="Arial"/>
              <a:buChar char="•"/>
            </a:pPr>
            <a:r>
              <a:rPr lang="en-US" sz="3285" dirty="0">
                <a:solidFill>
                  <a:srgbClr val="000000"/>
                </a:solidFill>
                <a:latin typeface="Public Sans Bold"/>
              </a:rPr>
              <a:t>usanze, riti e riti festivi</a:t>
            </a:r>
            <a:endParaRPr lang="pl-PL" sz="3285" dirty="0">
              <a:solidFill>
                <a:srgbClr val="000000"/>
              </a:solidFill>
              <a:latin typeface="Public Sans Bold"/>
            </a:endParaRPr>
          </a:p>
          <a:p>
            <a:pPr marL="709306" lvl="1" indent="-354653" algn="l" rtl="0">
              <a:lnSpc>
                <a:spcPts val="3942"/>
              </a:lnSpc>
              <a:buFont typeface="Arial"/>
              <a:buChar char="•"/>
            </a:pPr>
            <a:r>
              <a:rPr lang="en-US" sz="3285" dirty="0">
                <a:solidFill>
                  <a:srgbClr val="000000"/>
                </a:solidFill>
                <a:latin typeface="Public Sans Bold"/>
              </a:rPr>
              <a:t>conoscenze e pratiche riguardanti la natura e l’universo</a:t>
            </a:r>
          </a:p>
          <a:p>
            <a:pPr marL="709306" lvl="1" indent="-354653" algn="l" rtl="0">
              <a:lnSpc>
                <a:spcPts val="3942"/>
              </a:lnSpc>
              <a:buFont typeface="Arial"/>
              <a:buChar char="•"/>
            </a:pPr>
            <a:r>
              <a:rPr lang="en-US" sz="3285" dirty="0">
                <a:solidFill>
                  <a:srgbClr val="000000"/>
                </a:solidFill>
                <a:latin typeface="Public Sans Bold"/>
              </a:rPr>
              <a:t>competenze legate ai mestieri tradizionali</a:t>
            </a:r>
          </a:p>
        </p:txBody>
      </p:sp>
      <p:sp>
        <p:nvSpPr>
          <p:cNvPr id="4" name="Freeform 4"/>
          <p:cNvSpPr/>
          <p:nvPr/>
        </p:nvSpPr>
        <p:spPr>
          <a:xfrm>
            <a:off x="2079572" y="787514"/>
            <a:ext cx="4789006" cy="1094011"/>
          </a:xfrm>
          <a:custGeom>
            <a:avLst/>
            <a:gdLst/>
            <a:ahLst/>
            <a:cxnLst/>
            <a:rect l="l" t="t" r="r" b="b"/>
            <a:pathLst>
              <a:path w="4789006" h="1094011">
                <a:moveTo>
                  <a:pt x="0" y="0"/>
                </a:moveTo>
                <a:lnTo>
                  <a:pt x="4789006" y="0"/>
                </a:lnTo>
                <a:lnTo>
                  <a:pt x="4789006" y="1094011"/>
                </a:lnTo>
                <a:lnTo>
                  <a:pt x="0" y="1094011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algn="l" rtl="0"/>
            <a:endParaRPr lang="pl-PL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802059" y="2990429"/>
            <a:ext cx="8773241" cy="5848827"/>
          </a:xfrm>
          <a:custGeom>
            <a:avLst/>
            <a:gdLst/>
            <a:ahLst/>
            <a:cxnLst/>
            <a:rect l="l" t="t" r="r" b="b"/>
            <a:pathLst>
              <a:path w="8773241" h="5848827">
                <a:moveTo>
                  <a:pt x="0" y="0"/>
                </a:moveTo>
                <a:lnTo>
                  <a:pt x="8773242" y="0"/>
                </a:lnTo>
                <a:lnTo>
                  <a:pt x="8773242" y="5848827"/>
                </a:lnTo>
                <a:lnTo>
                  <a:pt x="0" y="584882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algn="l" rtl="0"/>
            <a:endParaRPr lang="pl-PL"/>
          </a:p>
        </p:txBody>
      </p:sp>
      <p:sp>
        <p:nvSpPr>
          <p:cNvPr id="3" name="TextBox 3"/>
          <p:cNvSpPr txBox="1"/>
          <p:nvPr/>
        </p:nvSpPr>
        <p:spPr>
          <a:xfrm>
            <a:off x="10381769" y="779968"/>
            <a:ext cx="4851627" cy="11610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 rtl="0">
              <a:lnSpc>
                <a:spcPts val="8992"/>
              </a:lnSpc>
            </a:pPr>
            <a:r>
              <a:rPr lang="pl-PL" sz="8175" dirty="0" err="1">
                <a:solidFill>
                  <a:srgbClr val="000000"/>
                </a:solidFill>
                <a:latin typeface="Public Sans Bold"/>
              </a:rPr>
              <a:t>Dogana</a:t>
            </a:r>
            <a:endParaRPr lang="en-US" sz="8175" dirty="0">
              <a:solidFill>
                <a:srgbClr val="000000"/>
              </a:solidFill>
              <a:latin typeface="Public Sans Bold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550475" y="3009479"/>
            <a:ext cx="7672880" cy="68352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 rtl="0">
              <a:lnSpc>
                <a:spcPts val="4115"/>
              </a:lnSpc>
              <a:spcBef>
                <a:spcPct val="0"/>
              </a:spcBef>
            </a:pPr>
            <a:r>
              <a:rPr lang="en-US" sz="3741" b="1" dirty="0">
                <a:solidFill>
                  <a:srgbClr val="000000"/>
                </a:solidFill>
                <a:latin typeface="Public Sans Bold"/>
              </a:rPr>
              <a:t>Le consuetudini sono comportamenti accettati in una comunità, basati sulla tradizione e trasmessi di padre in figlio. Tuttavia, a differenza delle consuetudini, la mancata osservanza delle consuetudini non è associata ad una percezione negativa da parte del gruppo. Le usanze possono verificarsi solo all'interno di un particolare gruppo e quindi enfatizzarne la particolarità.</a:t>
            </a:r>
          </a:p>
        </p:txBody>
      </p:sp>
      <p:sp>
        <p:nvSpPr>
          <p:cNvPr id="5" name="Freeform 5"/>
          <p:cNvSpPr/>
          <p:nvPr/>
        </p:nvSpPr>
        <p:spPr>
          <a:xfrm>
            <a:off x="550475" y="481694"/>
            <a:ext cx="4789006" cy="1094011"/>
          </a:xfrm>
          <a:custGeom>
            <a:avLst/>
            <a:gdLst/>
            <a:ahLst/>
            <a:cxnLst/>
            <a:rect l="l" t="t" r="r" b="b"/>
            <a:pathLst>
              <a:path w="4789006" h="1094011">
                <a:moveTo>
                  <a:pt x="0" y="0"/>
                </a:moveTo>
                <a:lnTo>
                  <a:pt x="4789006" y="0"/>
                </a:lnTo>
                <a:lnTo>
                  <a:pt x="4789006" y="1094012"/>
                </a:lnTo>
                <a:lnTo>
                  <a:pt x="0" y="1094012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algn="l" rtl="0"/>
            <a:endParaRPr lang="pl-PL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931857" y="2772153"/>
            <a:ext cx="8540535" cy="5696537"/>
          </a:xfrm>
          <a:custGeom>
            <a:avLst/>
            <a:gdLst/>
            <a:ahLst/>
            <a:cxnLst/>
            <a:rect l="l" t="t" r="r" b="b"/>
            <a:pathLst>
              <a:path w="8540535" h="5696537">
                <a:moveTo>
                  <a:pt x="0" y="0"/>
                </a:moveTo>
                <a:lnTo>
                  <a:pt x="8540536" y="0"/>
                </a:lnTo>
                <a:lnTo>
                  <a:pt x="8540536" y="5696537"/>
                </a:lnTo>
                <a:lnTo>
                  <a:pt x="0" y="569653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algn="l" rtl="0"/>
            <a:endParaRPr lang="pl-PL"/>
          </a:p>
        </p:txBody>
      </p:sp>
      <p:sp>
        <p:nvSpPr>
          <p:cNvPr id="3" name="TextBox 3"/>
          <p:cNvSpPr txBox="1"/>
          <p:nvPr/>
        </p:nvSpPr>
        <p:spPr>
          <a:xfrm>
            <a:off x="722881" y="2688312"/>
            <a:ext cx="7735319" cy="5129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 rtl="0">
              <a:lnSpc>
                <a:spcPts val="3960"/>
              </a:lnSpc>
              <a:spcBef>
                <a:spcPct val="0"/>
              </a:spcBef>
            </a:pPr>
            <a:r>
              <a:rPr lang="en-US" sz="3600" b="1" dirty="0">
                <a:solidFill>
                  <a:srgbClr val="000000"/>
                </a:solidFill>
                <a:latin typeface="Public Sans Bold"/>
              </a:rPr>
              <a:t>Rituale: la celebrazione più importante nella vita di ognuno.</a:t>
            </a:r>
            <a:r>
              <a:rPr lang="pl-PL" sz="3600" b="1" dirty="0">
                <a:solidFill>
                  <a:srgbClr val="000000"/>
                </a:solidFill>
                <a:latin typeface="Public Sans Bold"/>
              </a:rPr>
              <a:t> </a:t>
            </a:r>
            <a:r>
              <a:rPr lang="en-US" sz="3600" b="1" dirty="0">
                <a:solidFill>
                  <a:srgbClr val="000000"/>
                </a:solidFill>
                <a:latin typeface="Public Sans Bold"/>
              </a:rPr>
              <a:t>I rituali sono le pratiche più complicate, complesse ma anche più importanti. Solitamente sono associati a momenti di transizione nella vita di una persona: accompagnano i cambiamenti, aiutano ad accettarli, a spiegarli e a familiarizzare con essi.</a:t>
            </a:r>
          </a:p>
        </p:txBody>
      </p:sp>
      <p:sp>
        <p:nvSpPr>
          <p:cNvPr id="4" name="Freeform 4"/>
          <p:cNvSpPr/>
          <p:nvPr/>
        </p:nvSpPr>
        <p:spPr>
          <a:xfrm>
            <a:off x="722881" y="481694"/>
            <a:ext cx="4789006" cy="1094011"/>
          </a:xfrm>
          <a:custGeom>
            <a:avLst/>
            <a:gdLst/>
            <a:ahLst/>
            <a:cxnLst/>
            <a:rect l="l" t="t" r="r" b="b"/>
            <a:pathLst>
              <a:path w="4789006" h="1094011">
                <a:moveTo>
                  <a:pt x="0" y="0"/>
                </a:moveTo>
                <a:lnTo>
                  <a:pt x="4789006" y="0"/>
                </a:lnTo>
                <a:lnTo>
                  <a:pt x="4789006" y="1094012"/>
                </a:lnTo>
                <a:lnTo>
                  <a:pt x="0" y="1094012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algn="l" rtl="0"/>
            <a:endParaRPr lang="pl-PL"/>
          </a:p>
        </p:txBody>
      </p:sp>
      <p:sp>
        <p:nvSpPr>
          <p:cNvPr id="5" name="TextBox 5"/>
          <p:cNvSpPr txBox="1"/>
          <p:nvPr/>
        </p:nvSpPr>
        <p:spPr>
          <a:xfrm>
            <a:off x="11430000" y="995156"/>
            <a:ext cx="4851627" cy="11610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 rtl="0">
              <a:lnSpc>
                <a:spcPts val="8992"/>
              </a:lnSpc>
            </a:pPr>
            <a:r>
              <a:rPr lang="pl-PL" sz="8175" dirty="0" err="1">
                <a:solidFill>
                  <a:srgbClr val="000000"/>
                </a:solidFill>
                <a:latin typeface="Public Sans Bold"/>
              </a:rPr>
              <a:t>Rituali</a:t>
            </a:r>
            <a:endParaRPr lang="en-US" sz="8175" dirty="0">
              <a:solidFill>
                <a:srgbClr val="000000"/>
              </a:solidFill>
              <a:latin typeface="Public Sans Bol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144000" y="3219356"/>
            <a:ext cx="7934098" cy="5289399"/>
          </a:xfrm>
          <a:custGeom>
            <a:avLst/>
            <a:gdLst/>
            <a:ahLst/>
            <a:cxnLst/>
            <a:rect l="l" t="t" r="r" b="b"/>
            <a:pathLst>
              <a:path w="7934098" h="5289399">
                <a:moveTo>
                  <a:pt x="0" y="0"/>
                </a:moveTo>
                <a:lnTo>
                  <a:pt x="7934098" y="0"/>
                </a:lnTo>
                <a:lnTo>
                  <a:pt x="7934098" y="5289399"/>
                </a:lnTo>
                <a:lnTo>
                  <a:pt x="0" y="528939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algn="l" rtl="0"/>
            <a:endParaRPr lang="pl-PL"/>
          </a:p>
        </p:txBody>
      </p:sp>
      <p:sp>
        <p:nvSpPr>
          <p:cNvPr id="3" name="TextBox 3"/>
          <p:cNvSpPr txBox="1"/>
          <p:nvPr/>
        </p:nvSpPr>
        <p:spPr>
          <a:xfrm>
            <a:off x="9448801" y="849667"/>
            <a:ext cx="6258888" cy="11610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 rtl="0">
              <a:lnSpc>
                <a:spcPts val="8992"/>
              </a:lnSpc>
            </a:pPr>
            <a:r>
              <a:rPr lang="en-US" sz="8175" dirty="0">
                <a:solidFill>
                  <a:srgbClr val="000000"/>
                </a:solidFill>
                <a:latin typeface="Public Sans Bold"/>
              </a:rPr>
              <a:t>Trad</a:t>
            </a:r>
            <a:r>
              <a:rPr lang="pl-PL" sz="8175" dirty="0" err="1">
                <a:solidFill>
                  <a:srgbClr val="000000"/>
                </a:solidFill>
                <a:latin typeface="Public Sans Bold"/>
              </a:rPr>
              <a:t>izioni</a:t>
            </a:r>
            <a:endParaRPr lang="en-US" sz="8175" dirty="0">
              <a:solidFill>
                <a:srgbClr val="000000"/>
              </a:solidFill>
              <a:latin typeface="Public Sans Bold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914400" y="3607027"/>
            <a:ext cx="7772399" cy="45140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 rtl="0">
              <a:lnSpc>
                <a:spcPts val="4432"/>
              </a:lnSpc>
              <a:spcBef>
                <a:spcPct val="0"/>
              </a:spcBef>
            </a:pPr>
            <a:r>
              <a:rPr lang="en-US" sz="4029" b="1" dirty="0">
                <a:solidFill>
                  <a:srgbClr val="000000"/>
                </a:solidFill>
                <a:latin typeface="Public Sans Bold"/>
              </a:rPr>
              <a:t>Tradizione: l'insieme di costumi, norme, opinioni, comportamenti, ecc. inerenti a un gruppo sociale, tramandati di generazione in generazione; inoltre: la continuità di questi costumi, norme, opinioni o comportamenti.</a:t>
            </a:r>
          </a:p>
        </p:txBody>
      </p:sp>
      <p:sp>
        <p:nvSpPr>
          <p:cNvPr id="5" name="Freeform 5"/>
          <p:cNvSpPr/>
          <p:nvPr/>
        </p:nvSpPr>
        <p:spPr>
          <a:xfrm>
            <a:off x="1334519" y="773467"/>
            <a:ext cx="4789006" cy="1094011"/>
          </a:xfrm>
          <a:custGeom>
            <a:avLst/>
            <a:gdLst/>
            <a:ahLst/>
            <a:cxnLst/>
            <a:rect l="l" t="t" r="r" b="b"/>
            <a:pathLst>
              <a:path w="4789006" h="1094011">
                <a:moveTo>
                  <a:pt x="0" y="0"/>
                </a:moveTo>
                <a:lnTo>
                  <a:pt x="4789006" y="0"/>
                </a:lnTo>
                <a:lnTo>
                  <a:pt x="4789006" y="1094011"/>
                </a:lnTo>
                <a:lnTo>
                  <a:pt x="0" y="1094011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algn="l" rtl="0"/>
            <a:endParaRPr lang="pl-PL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980896" y="3426187"/>
            <a:ext cx="7522427" cy="4008043"/>
          </a:xfrm>
          <a:custGeom>
            <a:avLst/>
            <a:gdLst/>
            <a:ahLst/>
            <a:cxnLst/>
            <a:rect l="l" t="t" r="r" b="b"/>
            <a:pathLst>
              <a:path w="7522427" h="4008043">
                <a:moveTo>
                  <a:pt x="0" y="0"/>
                </a:moveTo>
                <a:lnTo>
                  <a:pt x="7522427" y="0"/>
                </a:lnTo>
                <a:lnTo>
                  <a:pt x="7522427" y="4008043"/>
                </a:lnTo>
                <a:lnTo>
                  <a:pt x="0" y="400804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algn="l" rtl="0"/>
            <a:endParaRPr lang="pl-PL"/>
          </a:p>
        </p:txBody>
      </p:sp>
      <p:sp>
        <p:nvSpPr>
          <p:cNvPr id="3" name="TextBox 3"/>
          <p:cNvSpPr txBox="1"/>
          <p:nvPr/>
        </p:nvSpPr>
        <p:spPr>
          <a:xfrm>
            <a:off x="2057400" y="4156050"/>
            <a:ext cx="6690182" cy="29623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 rtl="0">
              <a:lnSpc>
                <a:spcPts val="7672"/>
              </a:lnSpc>
            </a:pPr>
            <a:r>
              <a:rPr lang="pl-PL" sz="6975" dirty="0">
                <a:solidFill>
                  <a:srgbClr val="000000"/>
                </a:solidFill>
                <a:latin typeface="Public Sans Bold"/>
              </a:rPr>
              <a:t>Ascolta</a:t>
            </a:r>
            <a:r>
              <a:rPr lang="it-IT" sz="6975" dirty="0">
                <a:solidFill>
                  <a:srgbClr val="000000"/>
                </a:solidFill>
                <a:latin typeface="Public Sans Bold"/>
              </a:rPr>
              <a:t> una storia divertente</a:t>
            </a:r>
            <a:endParaRPr lang="en-US" sz="6975" dirty="0">
              <a:solidFill>
                <a:srgbClr val="000000"/>
              </a:solidFill>
              <a:latin typeface="Public Sans Bold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1028700" y="644798"/>
            <a:ext cx="4789006" cy="1094011"/>
          </a:xfrm>
          <a:custGeom>
            <a:avLst/>
            <a:gdLst/>
            <a:ahLst/>
            <a:cxnLst/>
            <a:rect l="l" t="t" r="r" b="b"/>
            <a:pathLst>
              <a:path w="4789006" h="1094011">
                <a:moveTo>
                  <a:pt x="0" y="0"/>
                </a:moveTo>
                <a:lnTo>
                  <a:pt x="4789006" y="0"/>
                </a:lnTo>
                <a:lnTo>
                  <a:pt x="4789006" y="1094011"/>
                </a:lnTo>
                <a:lnTo>
                  <a:pt x="0" y="1094011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algn="l" rtl="0"/>
            <a:endParaRPr lang="pl-PL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49323" y="705962"/>
            <a:ext cx="4789006" cy="1032847"/>
          </a:xfrm>
          <a:custGeom>
            <a:avLst/>
            <a:gdLst/>
            <a:ahLst/>
            <a:cxnLst/>
            <a:rect l="l" t="t" r="r" b="b"/>
            <a:pathLst>
              <a:path w="4789006" h="1032847">
                <a:moveTo>
                  <a:pt x="0" y="0"/>
                </a:moveTo>
                <a:lnTo>
                  <a:pt x="4789006" y="0"/>
                </a:lnTo>
                <a:lnTo>
                  <a:pt x="4789006" y="1032847"/>
                </a:lnTo>
                <a:lnTo>
                  <a:pt x="0" y="1032847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algn="l" rtl="0"/>
            <a:endParaRPr lang="pl-PL"/>
          </a:p>
        </p:txBody>
      </p:sp>
      <p:sp>
        <p:nvSpPr>
          <p:cNvPr id="3" name="Freeform 3"/>
          <p:cNvSpPr/>
          <p:nvPr/>
        </p:nvSpPr>
        <p:spPr>
          <a:xfrm>
            <a:off x="1649323" y="5567760"/>
            <a:ext cx="2591310" cy="3886965"/>
          </a:xfrm>
          <a:custGeom>
            <a:avLst/>
            <a:gdLst/>
            <a:ahLst/>
            <a:cxnLst/>
            <a:rect l="l" t="t" r="r" b="b"/>
            <a:pathLst>
              <a:path w="2591310" h="3886965">
                <a:moveTo>
                  <a:pt x="0" y="0"/>
                </a:moveTo>
                <a:lnTo>
                  <a:pt x="2591310" y="0"/>
                </a:lnTo>
                <a:lnTo>
                  <a:pt x="2591310" y="3886964"/>
                </a:lnTo>
                <a:lnTo>
                  <a:pt x="0" y="3886964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algn="l" rtl="0"/>
            <a:endParaRPr lang="pl-PL"/>
          </a:p>
        </p:txBody>
      </p:sp>
      <p:sp>
        <p:nvSpPr>
          <p:cNvPr id="4" name="Freeform 4"/>
          <p:cNvSpPr/>
          <p:nvPr/>
        </p:nvSpPr>
        <p:spPr>
          <a:xfrm>
            <a:off x="5472607" y="5863498"/>
            <a:ext cx="3582419" cy="3384000"/>
          </a:xfrm>
          <a:custGeom>
            <a:avLst/>
            <a:gdLst/>
            <a:ahLst/>
            <a:cxnLst/>
            <a:rect l="l" t="t" r="r" b="b"/>
            <a:pathLst>
              <a:path w="3582419" h="3239104">
                <a:moveTo>
                  <a:pt x="0" y="0"/>
                </a:moveTo>
                <a:lnTo>
                  <a:pt x="3582419" y="0"/>
                </a:lnTo>
                <a:lnTo>
                  <a:pt x="3582419" y="3239104"/>
                </a:lnTo>
                <a:lnTo>
                  <a:pt x="0" y="3239104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algn="l" rtl="0"/>
            <a:endParaRPr lang="pl-PL"/>
          </a:p>
        </p:txBody>
      </p:sp>
      <p:sp>
        <p:nvSpPr>
          <p:cNvPr id="5" name="Freeform 5"/>
          <p:cNvSpPr/>
          <p:nvPr/>
        </p:nvSpPr>
        <p:spPr>
          <a:xfrm>
            <a:off x="10287000" y="5863498"/>
            <a:ext cx="5937323" cy="3339744"/>
          </a:xfrm>
          <a:custGeom>
            <a:avLst/>
            <a:gdLst/>
            <a:ahLst/>
            <a:cxnLst/>
            <a:rect l="l" t="t" r="r" b="b"/>
            <a:pathLst>
              <a:path w="5937323" h="3339744">
                <a:moveTo>
                  <a:pt x="0" y="0"/>
                </a:moveTo>
                <a:lnTo>
                  <a:pt x="5937323" y="0"/>
                </a:lnTo>
                <a:lnTo>
                  <a:pt x="5937323" y="3339744"/>
                </a:lnTo>
                <a:lnTo>
                  <a:pt x="0" y="333974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pPr algn="l" rtl="0"/>
            <a:endParaRPr lang="pl-PL"/>
          </a:p>
        </p:txBody>
      </p:sp>
      <p:sp>
        <p:nvSpPr>
          <p:cNvPr id="6" name="TextBox 6"/>
          <p:cNvSpPr txBox="1"/>
          <p:nvPr/>
        </p:nvSpPr>
        <p:spPr>
          <a:xfrm>
            <a:off x="2374304" y="3136897"/>
            <a:ext cx="13322895" cy="6907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 rtl="0">
              <a:lnSpc>
                <a:spcPts val="5856"/>
              </a:lnSpc>
              <a:spcBef>
                <a:spcPct val="0"/>
              </a:spcBef>
            </a:pPr>
            <a:r>
              <a:rPr lang="en-US" sz="4183" dirty="0">
                <a:solidFill>
                  <a:srgbClr val="000000"/>
                </a:solidFill>
                <a:latin typeface="Public Sans"/>
              </a:rPr>
              <a:t>Quali usi, riti, tradizioni si coltivano nella tua zona?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462170" y="1828800"/>
            <a:ext cx="13363660" cy="10658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 rtl="0">
              <a:lnSpc>
                <a:spcPts val="8167"/>
              </a:lnSpc>
            </a:pPr>
            <a:r>
              <a:rPr lang="pl-PL" sz="7425" dirty="0">
                <a:solidFill>
                  <a:srgbClr val="000000"/>
                </a:solidFill>
                <a:latin typeface="Public Sans Bold"/>
              </a:rPr>
              <a:t>PIANO DELLA STORIA N. 1</a:t>
            </a:r>
            <a:endParaRPr lang="en-US" sz="7425" dirty="0">
              <a:solidFill>
                <a:srgbClr val="000000"/>
              </a:solidFill>
              <a:latin typeface="Public Sans Bold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2504624" y="7403866"/>
            <a:ext cx="4099152" cy="464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 rtl="0">
              <a:lnSpc>
                <a:spcPts val="3779"/>
              </a:lnSpc>
              <a:spcBef>
                <a:spcPct val="0"/>
              </a:spcBef>
            </a:pPr>
            <a:r>
              <a:rPr lang="pl-PL" sz="2700" dirty="0">
                <a:solidFill>
                  <a:srgbClr val="000000"/>
                </a:solidFill>
                <a:latin typeface="Public Sans Bold"/>
              </a:rPr>
              <a:t>CHIUSURA</a:t>
            </a:r>
            <a:endParaRPr lang="en-US" sz="2700" dirty="0">
              <a:solidFill>
                <a:srgbClr val="000000"/>
              </a:solidFill>
              <a:latin typeface="Public Sans Bold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2504624" y="8081010"/>
            <a:ext cx="4099152" cy="844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0">
              <a:lnSpc>
                <a:spcPts val="3359"/>
              </a:lnSpc>
            </a:pPr>
            <a:r>
              <a:rPr lang="en-US" sz="2400" spc="120" dirty="0">
                <a:solidFill>
                  <a:srgbClr val="9B9B9B"/>
                </a:solidFill>
                <a:latin typeface="Public Sans"/>
              </a:rPr>
              <a:t>Risoluzione del problema e conclusione</a:t>
            </a:r>
          </a:p>
        </p:txBody>
      </p:sp>
      <p:sp>
        <p:nvSpPr>
          <p:cNvPr id="5" name="Freeform 5"/>
          <p:cNvSpPr/>
          <p:nvPr/>
        </p:nvSpPr>
        <p:spPr>
          <a:xfrm>
            <a:off x="12504624" y="3854333"/>
            <a:ext cx="4099152" cy="2667000"/>
          </a:xfrm>
          <a:custGeom>
            <a:avLst/>
            <a:gdLst/>
            <a:ahLst/>
            <a:cxnLst/>
            <a:rect l="l" t="t" r="r" b="b"/>
            <a:pathLst>
              <a:path w="4099152" h="2667000">
                <a:moveTo>
                  <a:pt x="0" y="0"/>
                </a:moveTo>
                <a:lnTo>
                  <a:pt x="4099152" y="0"/>
                </a:lnTo>
                <a:lnTo>
                  <a:pt x="4099152" y="2667000"/>
                </a:lnTo>
                <a:lnTo>
                  <a:pt x="0" y="266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algn="l" rtl="0"/>
            <a:endParaRPr lang="pl-PL"/>
          </a:p>
        </p:txBody>
      </p:sp>
      <p:sp>
        <p:nvSpPr>
          <p:cNvPr id="6" name="TextBox 6"/>
          <p:cNvSpPr txBox="1"/>
          <p:nvPr/>
        </p:nvSpPr>
        <p:spPr>
          <a:xfrm>
            <a:off x="7094424" y="7403866"/>
            <a:ext cx="4099152" cy="464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 rtl="0">
              <a:lnSpc>
                <a:spcPts val="3779"/>
              </a:lnSpc>
              <a:spcBef>
                <a:spcPct val="0"/>
              </a:spcBef>
            </a:pPr>
            <a:r>
              <a:rPr lang="pl-PL" sz="2700" dirty="0">
                <a:solidFill>
                  <a:srgbClr val="000000"/>
                </a:solidFill>
                <a:latin typeface="Public Sans Bold"/>
              </a:rPr>
              <a:t>SVILUPPO</a:t>
            </a:r>
            <a:endParaRPr lang="en-US" sz="2700" dirty="0">
              <a:solidFill>
                <a:srgbClr val="000000"/>
              </a:solidFill>
              <a:latin typeface="Public Sans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7094424" y="8081010"/>
            <a:ext cx="4099152" cy="844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0">
              <a:lnSpc>
                <a:spcPts val="3359"/>
              </a:lnSpc>
            </a:pPr>
            <a:r>
              <a:rPr lang="en-US" sz="2400" dirty="0">
                <a:solidFill>
                  <a:srgbClr val="9B9B9B"/>
                </a:solidFill>
                <a:latin typeface="Public Sans"/>
              </a:rPr>
              <a:t>Tentativo di risolvere il problema da parte del protagonista</a:t>
            </a:r>
          </a:p>
        </p:txBody>
      </p:sp>
      <p:sp>
        <p:nvSpPr>
          <p:cNvPr id="8" name="Freeform 8"/>
          <p:cNvSpPr/>
          <p:nvPr/>
        </p:nvSpPr>
        <p:spPr>
          <a:xfrm>
            <a:off x="7094424" y="3854333"/>
            <a:ext cx="4099152" cy="2667000"/>
          </a:xfrm>
          <a:custGeom>
            <a:avLst/>
            <a:gdLst/>
            <a:ahLst/>
            <a:cxnLst/>
            <a:rect l="l" t="t" r="r" b="b"/>
            <a:pathLst>
              <a:path w="4099152" h="2667000">
                <a:moveTo>
                  <a:pt x="0" y="0"/>
                </a:moveTo>
                <a:lnTo>
                  <a:pt x="4099152" y="0"/>
                </a:lnTo>
                <a:lnTo>
                  <a:pt x="4099152" y="2667000"/>
                </a:lnTo>
                <a:lnTo>
                  <a:pt x="0" y="266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algn="l" rtl="0"/>
            <a:endParaRPr lang="pl-PL"/>
          </a:p>
        </p:txBody>
      </p:sp>
      <p:sp>
        <p:nvSpPr>
          <p:cNvPr id="9" name="TextBox 9"/>
          <p:cNvSpPr txBox="1"/>
          <p:nvPr/>
        </p:nvSpPr>
        <p:spPr>
          <a:xfrm>
            <a:off x="1684224" y="7403866"/>
            <a:ext cx="4099152" cy="464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 rtl="0">
              <a:lnSpc>
                <a:spcPts val="3779"/>
              </a:lnSpc>
              <a:spcBef>
                <a:spcPct val="0"/>
              </a:spcBef>
            </a:pPr>
            <a:r>
              <a:rPr lang="pl-PL" sz="2700" dirty="0">
                <a:solidFill>
                  <a:srgbClr val="000000"/>
                </a:solidFill>
                <a:latin typeface="Public Sans Bold"/>
              </a:rPr>
              <a:t>INTRODUZIONE</a:t>
            </a:r>
            <a:endParaRPr lang="en-US" sz="2700" dirty="0">
              <a:solidFill>
                <a:srgbClr val="000000"/>
              </a:solidFill>
              <a:latin typeface="Public Sans Bol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684224" y="8081010"/>
            <a:ext cx="4099152" cy="844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0">
              <a:lnSpc>
                <a:spcPts val="3359"/>
              </a:lnSpc>
            </a:pPr>
            <a:r>
              <a:rPr lang="en-US" sz="2400" spc="120" dirty="0">
                <a:solidFill>
                  <a:srgbClr val="9B9B9B"/>
                </a:solidFill>
                <a:latin typeface="Public Sans"/>
              </a:rPr>
              <a:t>Presentare il protagonista e il suo problema</a:t>
            </a:r>
          </a:p>
        </p:txBody>
      </p:sp>
      <p:sp>
        <p:nvSpPr>
          <p:cNvPr id="11" name="Freeform 11"/>
          <p:cNvSpPr/>
          <p:nvPr/>
        </p:nvSpPr>
        <p:spPr>
          <a:xfrm>
            <a:off x="1684224" y="3854333"/>
            <a:ext cx="4099152" cy="2667000"/>
          </a:xfrm>
          <a:custGeom>
            <a:avLst/>
            <a:gdLst/>
            <a:ahLst/>
            <a:cxnLst/>
            <a:rect l="l" t="t" r="r" b="b"/>
            <a:pathLst>
              <a:path w="4099152" h="2667000">
                <a:moveTo>
                  <a:pt x="0" y="0"/>
                </a:moveTo>
                <a:lnTo>
                  <a:pt x="4099152" y="0"/>
                </a:lnTo>
                <a:lnTo>
                  <a:pt x="4099152" y="2667000"/>
                </a:lnTo>
                <a:lnTo>
                  <a:pt x="0" y="2667000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algn="l" rtl="0"/>
            <a:endParaRPr lang="pl-PL"/>
          </a:p>
        </p:txBody>
      </p:sp>
      <p:sp>
        <p:nvSpPr>
          <p:cNvPr id="12" name="Freeform 12"/>
          <p:cNvSpPr/>
          <p:nvPr/>
        </p:nvSpPr>
        <p:spPr>
          <a:xfrm>
            <a:off x="478017" y="95187"/>
            <a:ext cx="5305358" cy="1209738"/>
          </a:xfrm>
          <a:custGeom>
            <a:avLst/>
            <a:gdLst/>
            <a:ahLst/>
            <a:cxnLst/>
            <a:rect l="l" t="t" r="r" b="b"/>
            <a:pathLst>
              <a:path w="5305358" h="1209738">
                <a:moveTo>
                  <a:pt x="0" y="0"/>
                </a:moveTo>
                <a:lnTo>
                  <a:pt x="5305359" y="0"/>
                </a:lnTo>
                <a:lnTo>
                  <a:pt x="5305359" y="1209738"/>
                </a:lnTo>
                <a:lnTo>
                  <a:pt x="0" y="120973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pPr algn="l" rtl="0"/>
            <a:endParaRPr lang="pl-PL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2052</TotalTime>
  <Words>618</Words>
  <Application>Microsoft Office PowerPoint</Application>
  <PresentationFormat>Niestandardowy</PresentationFormat>
  <Paragraphs>88</Paragraphs>
  <Slides>23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23</vt:i4>
      </vt:variant>
    </vt:vector>
  </HeadingPairs>
  <TitlesOfParts>
    <vt:vector size="30" baseType="lpstr">
      <vt:lpstr>Calibri</vt:lpstr>
      <vt:lpstr>Public Sans Bold</vt:lpstr>
      <vt:lpstr>Merriweather Bold</vt:lpstr>
      <vt:lpstr>Sanchez</vt:lpstr>
      <vt:lpstr>Arial</vt:lpstr>
      <vt:lpstr>Public Sans</vt:lpstr>
      <vt:lpstr>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Niematerialne dziedzictwo kulturowe – jak mówić o zwyczajach, tradycjach, obrzędach?</dc:title>
  <dc:creator>Dorota Lachowska</dc:creator>
  <cp:lastModifiedBy>LROT</cp:lastModifiedBy>
  <cp:revision>7</cp:revision>
  <dcterms:created xsi:type="dcterms:W3CDTF">2006-08-16T00:00:00Z</dcterms:created>
  <dcterms:modified xsi:type="dcterms:W3CDTF">2023-09-07T13:09:07Z</dcterms:modified>
  <dc:identifier>DAFqTDF6UUc</dc:identifier>
</cp:coreProperties>
</file>