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753600" cy="73152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Kollektif Bold" panose="020B0604020202020204" charset="0"/>
      <p:regular r:id="rId51"/>
    </p:embeddedFont>
    <p:embeddedFont>
      <p:font typeface="Open Sans Bold" panose="020B0604020202020204" charset="0"/>
      <p:regular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  <p:embeddedFont>
      <p:font typeface="Roboto Bold" panose="02000000000000000000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3" d="100"/>
          <a:sy n="93" d="100"/>
        </p:scale>
        <p:origin x="195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Fare clic per modificare lo stile del titolo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Fare clic per modificare gli stili di testo Master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45136" y="2512287"/>
            <a:ext cx="7132320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3"/>
              </a:lnSpc>
            </a:pPr>
            <a:r>
              <a:rPr lang="en-US" sz="4299" spc="-172" dirty="0">
                <a:solidFill>
                  <a:srgbClr val="0E2C8E"/>
                </a:solidFill>
                <a:latin typeface="Roboto Bold"/>
              </a:rPr>
              <a:t>NARRAZIONE </a:t>
            </a:r>
            <a:r>
              <a:rPr lang="pl-PL" sz="4299" spc="-172" dirty="0">
                <a:solidFill>
                  <a:srgbClr val="0E2C8E"/>
                </a:solidFill>
                <a:latin typeface="Roboto Bold"/>
              </a:rPr>
              <a:t>ONLINE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59074" y="3438436"/>
            <a:ext cx="763545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6"/>
              </a:lnSpc>
            </a:pPr>
            <a:r>
              <a:rPr lang="en-US" sz="2600" spc="-104" dirty="0">
                <a:solidFill>
                  <a:srgbClr val="0E2C8E"/>
                </a:solidFill>
                <a:latin typeface="Roboto Bold"/>
              </a:rPr>
              <a:t>per la promozione del patrimonio culturale</a:t>
            </a:r>
          </a:p>
          <a:p>
            <a:pPr algn="ctr">
              <a:lnSpc>
                <a:spcPts val="3016"/>
              </a:lnSpc>
            </a:pPr>
            <a:r>
              <a:rPr lang="en-US" sz="2600" spc="-104" dirty="0">
                <a:solidFill>
                  <a:srgbClr val="0E2C8E"/>
                </a:solidFill>
                <a:latin typeface="Roboto"/>
              </a:rPr>
              <a:t>Workshop sulla fotografia con lo smartphone: come scattare una foto che racconti una storia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6321024"/>
            <a:ext cx="9753600" cy="1036416"/>
          </a:xfrm>
          <a:custGeom>
            <a:avLst/>
            <a:gdLst/>
            <a:ahLst/>
            <a:cxnLst/>
            <a:rect l="l" t="t" r="r" b="b"/>
            <a:pathLst>
              <a:path w="9753600" h="1036416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5599488" y="6396288"/>
            <a:ext cx="2814336" cy="803712"/>
          </a:xfrm>
          <a:custGeom>
            <a:avLst/>
            <a:gdLst/>
            <a:ahLst/>
            <a:cxnLst/>
            <a:rect l="l" t="t" r="r" b="b"/>
            <a:pathLst>
              <a:path w="2814336" h="803712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" b="-1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93088" y="6528768"/>
            <a:ext cx="2716416" cy="620544"/>
          </a:xfrm>
          <a:custGeom>
            <a:avLst/>
            <a:gdLst/>
            <a:ahLst/>
            <a:cxnLst/>
            <a:rect l="l" t="t" r="r" b="b"/>
            <a:pathLst>
              <a:path w="2716416" h="620544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0" y="5576064"/>
            <a:ext cx="9753600" cy="764544"/>
          </a:xfrm>
          <a:custGeom>
            <a:avLst/>
            <a:gdLst/>
            <a:ahLst/>
            <a:cxnLst/>
            <a:rect l="l" t="t" r="r" b="b"/>
            <a:pathLst>
              <a:path w="9753600" h="764544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1251840" y="5617536"/>
            <a:ext cx="2377344" cy="662016"/>
          </a:xfrm>
          <a:custGeom>
            <a:avLst/>
            <a:gdLst/>
            <a:ahLst/>
            <a:cxnLst/>
            <a:rect l="l" t="t" r="r" b="b"/>
            <a:pathLst>
              <a:path w="2377344" h="662016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" b="-1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037568" y="5623296"/>
            <a:ext cx="1331328" cy="601344"/>
          </a:xfrm>
          <a:custGeom>
            <a:avLst/>
            <a:gdLst/>
            <a:ahLst/>
            <a:cxnLst/>
            <a:rect l="l" t="t" r="r" b="b"/>
            <a:pathLst>
              <a:path w="1331328" h="601344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" b="-1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4542720" y="5650176"/>
            <a:ext cx="668160" cy="629376"/>
          </a:xfrm>
          <a:custGeom>
            <a:avLst/>
            <a:gdLst/>
            <a:ahLst/>
            <a:cxnLst/>
            <a:rect l="l" t="t" r="r" b="b"/>
            <a:pathLst>
              <a:path w="668160" h="629376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TextBox 12"/>
          <p:cNvSpPr txBox="1"/>
          <p:nvPr/>
        </p:nvSpPr>
        <p:spPr>
          <a:xfrm>
            <a:off x="7691160" y="5080419"/>
            <a:ext cx="1777104" cy="22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Roboto Bold"/>
              </a:rPr>
              <a:t>M4W1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935348"/>
            <a:ext cx="9753600" cy="5444503"/>
          </a:xfrm>
          <a:custGeom>
            <a:avLst/>
            <a:gdLst/>
            <a:ahLst/>
            <a:cxnLst/>
            <a:rect l="l" t="t" r="r" b="b"/>
            <a:pathLst>
              <a:path w="9753600" h="5444503">
                <a:moveTo>
                  <a:pt x="0" y="0"/>
                </a:moveTo>
                <a:lnTo>
                  <a:pt x="9753600" y="0"/>
                </a:lnTo>
                <a:lnTo>
                  <a:pt x="9753600" y="5444504"/>
                </a:lnTo>
                <a:lnTo>
                  <a:pt x="0" y="5444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297" t="-74290" r="-39452" b="-5585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592229" y="219075"/>
            <a:ext cx="456914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pl-PL" sz="3600" dirty="0" err="1">
                <a:solidFill>
                  <a:srgbClr val="BED72F"/>
                </a:solidFill>
                <a:latin typeface="Roboto Bold"/>
              </a:rPr>
              <a:t>Composizione </a:t>
            </a:r>
            <a:r>
              <a:rPr lang="pl-PL" sz="3600" dirty="0">
                <a:solidFill>
                  <a:srgbClr val="BED72F"/>
                </a:solidFill>
                <a:latin typeface="Roboto Bold"/>
              </a:rPr>
              <a:t>centrale</a:t>
            </a:r>
            <a:endParaRPr lang="en-US" sz="36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433270" y="760095"/>
            <a:ext cx="8887059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3"/>
              </a:lnSpc>
            </a:pPr>
            <a:r>
              <a:rPr lang="en-US" sz="3685" dirty="0">
                <a:solidFill>
                  <a:srgbClr val="BED72F"/>
                </a:solidFill>
                <a:latin typeface="Roboto Bold"/>
              </a:rPr>
              <a:t>Composizione </a:t>
            </a:r>
            <a:r>
              <a:rPr lang="pl-PL" sz="3685" dirty="0">
                <a:solidFill>
                  <a:srgbClr val="BED72F"/>
                </a:solidFill>
                <a:latin typeface="Roboto Bold"/>
              </a:rPr>
              <a:t>centrale </a:t>
            </a:r>
          </a:p>
          <a:p>
            <a:pPr algn="ctr">
              <a:lnSpc>
                <a:spcPts val="4053"/>
              </a:lnSpc>
            </a:pPr>
            <a:endParaRPr lang="en-US" sz="3685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429"/>
              </a:lnSpc>
            </a:pPr>
            <a:r>
              <a:rPr lang="en-US" sz="3117" dirty="0" err="1">
                <a:solidFill>
                  <a:srgbClr val="000000"/>
                </a:solidFill>
                <a:latin typeface="Roboto"/>
              </a:rPr>
              <a:t>Sottolinea l'</a:t>
            </a:r>
            <a:r>
              <a:rPr lang="en-US" sz="3117" dirty="0">
                <a:solidFill>
                  <a:srgbClr val="000000"/>
                </a:solidFill>
                <a:latin typeface="Roboto"/>
              </a:rPr>
              <a:t>importanza dell'oggetto principale e crea un'impressione di ordine ed equilibrio.</a:t>
            </a:r>
          </a:p>
        </p:txBody>
      </p:sp>
      <p:sp>
        <p:nvSpPr>
          <p:cNvPr id="4" name="Freeform 4"/>
          <p:cNvSpPr/>
          <p:nvPr/>
        </p:nvSpPr>
        <p:spPr>
          <a:xfrm>
            <a:off x="2094237" y="3283185"/>
            <a:ext cx="5565127" cy="2990055"/>
          </a:xfrm>
          <a:custGeom>
            <a:avLst/>
            <a:gdLst/>
            <a:ahLst/>
            <a:cxnLst/>
            <a:rect l="l" t="t" r="r" b="b"/>
            <a:pathLst>
              <a:path w="5565127" h="2990055">
                <a:moveTo>
                  <a:pt x="0" y="0"/>
                </a:moveTo>
                <a:lnTo>
                  <a:pt x="5565126" y="0"/>
                </a:lnTo>
                <a:lnTo>
                  <a:pt x="5565126" y="2990055"/>
                </a:lnTo>
                <a:lnTo>
                  <a:pt x="0" y="2990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297" t="-81076" r="-39452" b="-58028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1537202" y="219075"/>
            <a:ext cx="6768597" cy="512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pl-PL" sz="3600" dirty="0" err="1">
                <a:solidFill>
                  <a:srgbClr val="BED72F"/>
                </a:solidFill>
                <a:latin typeface="Roboto Bold"/>
              </a:rPr>
              <a:t>Regola </a:t>
            </a:r>
            <a:r>
              <a:rPr lang="pl-PL" sz="3600" dirty="0">
                <a:solidFill>
                  <a:srgbClr val="BED72F"/>
                </a:solidFill>
                <a:latin typeface="Roboto Bold"/>
              </a:rPr>
              <a:t>della </a:t>
            </a:r>
            <a:r>
              <a:rPr lang="pl-PL" sz="3600" dirty="0" err="1">
                <a:solidFill>
                  <a:srgbClr val="BED72F"/>
                </a:solidFill>
                <a:latin typeface="Roboto Bold"/>
              </a:rPr>
              <a:t>tripartizione</a:t>
            </a:r>
            <a:endParaRPr lang="en-US" sz="3600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37202" y="858022"/>
            <a:ext cx="6679195" cy="5599155"/>
          </a:xfrm>
          <a:custGeom>
            <a:avLst/>
            <a:gdLst/>
            <a:ahLst/>
            <a:cxnLst/>
            <a:rect l="l" t="t" r="r" b="b"/>
            <a:pathLst>
              <a:path w="6679195" h="5599155">
                <a:moveTo>
                  <a:pt x="0" y="0"/>
                </a:moveTo>
                <a:lnTo>
                  <a:pt x="6679196" y="0"/>
                </a:lnTo>
                <a:lnTo>
                  <a:pt x="6679196" y="5599156"/>
                </a:lnTo>
                <a:lnTo>
                  <a:pt x="0" y="5599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6658" y="6583680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433270" y="608308"/>
            <a:ext cx="8887059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3"/>
              </a:lnSpc>
            </a:pPr>
            <a:r>
              <a:rPr lang="pl-PL" sz="4085" dirty="0" err="1">
                <a:solidFill>
                  <a:srgbClr val="BED72F"/>
                </a:solidFill>
                <a:latin typeface="Roboto Bold"/>
              </a:rPr>
              <a:t>Regola </a:t>
            </a:r>
            <a:r>
              <a:rPr lang="pl-PL" sz="4085" dirty="0">
                <a:solidFill>
                  <a:srgbClr val="BED72F"/>
                </a:solidFill>
                <a:latin typeface="Roboto Bold"/>
              </a:rPr>
              <a:t>della </a:t>
            </a:r>
            <a:r>
              <a:rPr lang="pl-PL" sz="4085" dirty="0" err="1">
                <a:solidFill>
                  <a:srgbClr val="BED72F"/>
                </a:solidFill>
                <a:latin typeface="Roboto Bold"/>
              </a:rPr>
              <a:t>tripartizione</a:t>
            </a:r>
            <a:endParaRPr lang="en-US" sz="4085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69"/>
              </a:lnSpc>
            </a:pPr>
            <a:r>
              <a:rPr lang="en-US" sz="2699" dirty="0">
                <a:solidFill>
                  <a:srgbClr val="000000"/>
                </a:solidFill>
                <a:latin typeface="Roboto"/>
              </a:rPr>
              <a:t>Quattro linee dividono la cornice in nove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rettangoli 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uguali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. 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I punti in cui le linee si intersecano sono noti come </a:t>
            </a:r>
            <a:r>
              <a:rPr lang="en-US" sz="2699" dirty="0">
                <a:solidFill>
                  <a:srgbClr val="BED72F"/>
                </a:solidFill>
                <a:latin typeface="Roboto Bold"/>
              </a:rPr>
              <a:t>punti forti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, dove dovrebbero essere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collocati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gli elementi più importanti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della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2699" dirty="0" err="1">
                <a:solidFill>
                  <a:srgbClr val="000000"/>
                </a:solidFill>
                <a:latin typeface="Roboto"/>
              </a:rPr>
              <a:t>foto</a:t>
            </a:r>
            <a:r>
              <a:rPr lang="en-US" sz="2699" dirty="0">
                <a:solidFill>
                  <a:srgbClr val="000000"/>
                </a:solidFill>
                <a:latin typeface="Roboto"/>
              </a:rPr>
              <a:t>.</a:t>
            </a:r>
          </a:p>
          <a:p>
            <a:pPr algn="ctr">
              <a:lnSpc>
                <a:spcPts val="3869"/>
              </a:lnSpc>
            </a:pPr>
            <a:endParaRPr lang="en-US" sz="26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984517" y="3180682"/>
            <a:ext cx="3784565" cy="3172593"/>
          </a:xfrm>
          <a:custGeom>
            <a:avLst/>
            <a:gdLst/>
            <a:ahLst/>
            <a:cxnLst/>
            <a:rect l="l" t="t" r="r" b="b"/>
            <a:pathLst>
              <a:path w="3784565" h="3172593">
                <a:moveTo>
                  <a:pt x="0" y="0"/>
                </a:moveTo>
                <a:lnTo>
                  <a:pt x="3784566" y="0"/>
                </a:lnTo>
                <a:lnTo>
                  <a:pt x="3784566" y="3172593"/>
                </a:lnTo>
                <a:lnTo>
                  <a:pt x="0" y="31725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496542" cy="5852160"/>
          </a:xfrm>
          <a:custGeom>
            <a:avLst/>
            <a:gdLst/>
            <a:ahLst/>
            <a:cxnLst/>
            <a:rect l="l" t="t" r="r" b="b"/>
            <a:pathLst>
              <a:path w="3496542" h="5852160">
                <a:moveTo>
                  <a:pt x="0" y="0"/>
                </a:moveTo>
                <a:lnTo>
                  <a:pt x="3496542" y="0"/>
                </a:lnTo>
                <a:lnTo>
                  <a:pt x="349654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36" t="-561" b="-56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441504" y="1351736"/>
            <a:ext cx="4580576" cy="377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Roboto"/>
              </a:rPr>
              <a:t>Attivare</a:t>
            </a:r>
            <a:r>
              <a:rPr lang="en-US" sz="3800" dirty="0">
                <a:solidFill>
                  <a:srgbClr val="000000"/>
                </a:solidFill>
                <a:latin typeface="Roboto"/>
              </a:rPr>
              <a:t> la </a:t>
            </a:r>
            <a:r>
              <a:rPr lang="pl-PL" sz="3800" dirty="0" err="1">
                <a:solidFill>
                  <a:srgbClr val="BED72F"/>
                </a:solidFill>
                <a:latin typeface="Roboto Bold"/>
              </a:rPr>
              <a:t>griglia </a:t>
            </a:r>
            <a:r>
              <a:rPr lang="en-US" sz="3800" dirty="0">
                <a:solidFill>
                  <a:srgbClr val="BED72F"/>
                </a:solidFill>
                <a:latin typeface="Roboto Bold"/>
              </a:rPr>
              <a:t>tripartita</a:t>
            </a:r>
            <a:endParaRPr lang="en-US" sz="38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4180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Roboto"/>
              </a:rPr>
              <a:t>nelle impostazioni della fotocamera è un buon modo per migliorare l'inquadratura.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352001"/>
            <a:ext cx="8290560" cy="3472831"/>
          </a:xfrm>
          <a:custGeom>
            <a:avLst/>
            <a:gdLst/>
            <a:ahLst/>
            <a:cxnLst/>
            <a:rect l="l" t="t" r="r" b="b"/>
            <a:pathLst>
              <a:path w="8290560" h="3472831">
                <a:moveTo>
                  <a:pt x="0" y="0"/>
                </a:moveTo>
                <a:lnTo>
                  <a:pt x="8290560" y="0"/>
                </a:lnTo>
                <a:lnTo>
                  <a:pt x="8290560" y="3472831"/>
                </a:lnTo>
                <a:lnTo>
                  <a:pt x="0" y="3472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052" b="-2499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934681" y="750570"/>
            <a:ext cx="788423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>
                <a:solidFill>
                  <a:srgbClr val="BED72F"/>
                </a:solidFill>
                <a:latin typeface="Roboto Bold"/>
              </a:rPr>
              <a:t>L</a:t>
            </a:r>
            <a:r>
              <a:rPr lang="it-IT" sz="3300" dirty="0">
                <a:solidFill>
                  <a:srgbClr val="BED72F"/>
                </a:solidFill>
                <a:latin typeface="Roboto Bold"/>
              </a:rPr>
              <a:t>a golden hour</a:t>
            </a:r>
            <a:r>
              <a:rPr lang="pl-PL" sz="33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è quando la luce del sole conferisce all'ambiente una tonalità calda.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495093"/>
            <a:ext cx="8290560" cy="3410166"/>
          </a:xfrm>
          <a:custGeom>
            <a:avLst/>
            <a:gdLst/>
            <a:ahLst/>
            <a:cxnLst/>
            <a:rect l="l" t="t" r="r" b="b"/>
            <a:pathLst>
              <a:path w="8290560" h="3410166">
                <a:moveTo>
                  <a:pt x="0" y="0"/>
                </a:moveTo>
                <a:lnTo>
                  <a:pt x="8290560" y="0"/>
                </a:lnTo>
                <a:lnTo>
                  <a:pt x="8290560" y="3410166"/>
                </a:lnTo>
                <a:lnTo>
                  <a:pt x="0" y="34101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04" b="-2817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750570"/>
            <a:ext cx="8290560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  <a:spcBef>
                <a:spcPct val="0"/>
              </a:spcBef>
            </a:pPr>
            <a:r>
              <a:rPr lang="pl-PL" sz="2900" dirty="0">
                <a:solidFill>
                  <a:srgbClr val="BED72F"/>
                </a:solidFill>
                <a:latin typeface="Roboto Bold"/>
              </a:rPr>
              <a:t>L</a:t>
            </a:r>
            <a:r>
              <a:rPr lang="it-IT" sz="2900" dirty="0">
                <a:solidFill>
                  <a:srgbClr val="BED72F"/>
                </a:solidFill>
                <a:latin typeface="Roboto Bold"/>
              </a:rPr>
              <a:t>a golden hour</a:t>
            </a:r>
            <a:r>
              <a:rPr lang="pl-PL" sz="29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è il momento che accompagna il sorgere del sole, il tempo durante e subito dopo l'alba, ma anche il momento immediatamente precedente e successivo al tramonto.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899002" cy="5852160"/>
          </a:xfrm>
          <a:custGeom>
            <a:avLst/>
            <a:gdLst/>
            <a:ahLst/>
            <a:cxnLst/>
            <a:rect l="l" t="t" r="r" b="b"/>
            <a:pathLst>
              <a:path w="3899002" h="5852160">
                <a:moveTo>
                  <a:pt x="0" y="0"/>
                </a:moveTo>
                <a:lnTo>
                  <a:pt x="3899002" y="0"/>
                </a:lnTo>
                <a:lnTo>
                  <a:pt x="389900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640" r="-62640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5028499" y="2039620"/>
            <a:ext cx="4330690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dirty="0">
                <a:solidFill>
                  <a:srgbClr val="BED72F"/>
                </a:solidFill>
                <a:latin typeface="Roboto Bold"/>
              </a:rPr>
              <a:t>Non </a:t>
            </a:r>
            <a:r>
              <a:rPr lang="en-US" sz="2900" dirty="0" err="1">
                <a:solidFill>
                  <a:srgbClr val="BED72F"/>
                </a:solidFill>
                <a:latin typeface="Roboto Bold"/>
              </a:rPr>
              <a:t>scattare</a:t>
            </a:r>
            <a:r>
              <a:rPr lang="en-US" sz="2900" dirty="0">
                <a:solidFill>
                  <a:srgbClr val="BED72F"/>
                </a:solidFill>
                <a:latin typeface="Roboto Bold"/>
              </a:rPr>
              <a:t> </a:t>
            </a:r>
            <a:r>
              <a:rPr lang="en-US" sz="2900" dirty="0" err="1">
                <a:solidFill>
                  <a:srgbClr val="BED72F"/>
                </a:solidFill>
                <a:latin typeface="Roboto Bold"/>
              </a:rPr>
              <a:t>contro</a:t>
            </a:r>
            <a:r>
              <a:rPr lang="en-US" sz="2900" dirty="0">
                <a:solidFill>
                  <a:srgbClr val="BED72F"/>
                </a:solidFill>
                <a:latin typeface="Roboto Bold"/>
              </a:rPr>
              <a:t> sole</a:t>
            </a:r>
          </a:p>
          <a:p>
            <a:pPr algn="ctr">
              <a:lnSpc>
                <a:spcPts val="3190"/>
              </a:lnSpc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-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posizionati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in modo da avere la luce alle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tue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spalle </a:t>
            </a:r>
            <a:r>
              <a:rPr lang="pl-PL" sz="2900" dirty="0" err="1">
                <a:solidFill>
                  <a:srgbClr val="000000"/>
                </a:solidFill>
                <a:latin typeface="Roboto"/>
              </a:rPr>
              <a:t>o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preferibilmente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di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fianco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586677"/>
            <a:ext cx="3282539" cy="3997003"/>
          </a:xfrm>
          <a:custGeom>
            <a:avLst/>
            <a:gdLst/>
            <a:ahLst/>
            <a:cxnLst/>
            <a:rect l="l" t="t" r="r" b="b"/>
            <a:pathLst>
              <a:path w="3282539" h="3997003">
                <a:moveTo>
                  <a:pt x="0" y="0"/>
                </a:moveTo>
                <a:lnTo>
                  <a:pt x="3282539" y="0"/>
                </a:lnTo>
                <a:lnTo>
                  <a:pt x="3282539" y="3997003"/>
                </a:lnTo>
                <a:lnTo>
                  <a:pt x="0" y="3997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962161">
            <a:off x="1376630" y="3005468"/>
            <a:ext cx="525693" cy="1032610"/>
          </a:xfrm>
          <a:custGeom>
            <a:avLst/>
            <a:gdLst/>
            <a:ahLst/>
            <a:cxnLst/>
            <a:rect l="l" t="t" r="r" b="b"/>
            <a:pathLst>
              <a:path w="525693" h="1032610">
                <a:moveTo>
                  <a:pt x="0" y="0"/>
                </a:moveTo>
                <a:lnTo>
                  <a:pt x="525692" y="0"/>
                </a:lnTo>
                <a:lnTo>
                  <a:pt x="525692" y="1032610"/>
                </a:lnTo>
                <a:lnTo>
                  <a:pt x="0" y="1032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506885" y="1507321"/>
            <a:ext cx="829056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30"/>
              </a:lnSpc>
            </a:pPr>
            <a:r>
              <a:rPr lang="en-US" sz="3300" dirty="0" err="1">
                <a:solidFill>
                  <a:srgbClr val="BED72F"/>
                </a:solidFill>
                <a:latin typeface="Roboto Bold"/>
              </a:rPr>
              <a:t>Utilizza</a:t>
            </a:r>
            <a:r>
              <a:rPr lang="en-US" sz="3300" dirty="0">
                <a:solidFill>
                  <a:srgbClr val="BED72F"/>
                </a:solidFill>
                <a:latin typeface="Roboto Bold"/>
              </a:rPr>
              <a:t> fonti di luce aggiuntive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  <a:p>
            <a:pPr algn="r">
              <a:lnSpc>
                <a:spcPts val="3630"/>
              </a:lnSpc>
            </a:pPr>
            <a:r>
              <a:rPr lang="en-US" sz="3300" dirty="0">
                <a:solidFill>
                  <a:srgbClr val="000000"/>
                </a:solidFill>
                <a:latin typeface="Roboto"/>
              </a:rPr>
              <a:t>- Ad esempio, i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lampioni 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o il flash della fotocamera del telefono.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906317" cy="5852160"/>
          </a:xfrm>
          <a:custGeom>
            <a:avLst/>
            <a:gdLst/>
            <a:ahLst/>
            <a:cxnLst/>
            <a:rect l="l" t="t" r="r" b="b"/>
            <a:pathLst>
              <a:path w="3906317" h="5852160">
                <a:moveTo>
                  <a:pt x="0" y="0"/>
                </a:moveTo>
                <a:lnTo>
                  <a:pt x="3906317" y="0"/>
                </a:lnTo>
                <a:lnTo>
                  <a:pt x="390631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148172"/>
            <a:ext cx="8290560" cy="2644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dirty="0">
                <a:solidFill>
                  <a:srgbClr val="BED72F"/>
                </a:solidFill>
                <a:latin typeface="Roboto Bold"/>
              </a:rPr>
              <a:t>Stabilizzazione dell'immagine  </a:t>
            </a:r>
          </a:p>
          <a:p>
            <a:pPr algn="ctr">
              <a:lnSpc>
                <a:spcPts val="3630"/>
              </a:lnSpc>
            </a:pPr>
            <a:endParaRPr lang="en-US" sz="36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190"/>
              </a:lnSpc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La maggior parte degli smartphone è dotata della </a:t>
            </a:r>
            <a:r>
              <a:rPr lang="pl-PL" sz="2900" dirty="0" err="1">
                <a:solidFill>
                  <a:srgbClr val="000000"/>
                </a:solidFill>
                <a:latin typeface="Roboto"/>
              </a:rPr>
              <a:t>funzione </a:t>
            </a:r>
            <a:r>
              <a:rPr lang="pl-PL" sz="2900" dirty="0">
                <a:solidFill>
                  <a:srgbClr val="000000"/>
                </a:solidFill>
                <a:latin typeface="Roboto"/>
              </a:rPr>
              <a:t>di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stabilizzazione dell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'immagine.</a:t>
            </a:r>
          </a:p>
          <a:p>
            <a:pPr algn="ctr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  <a:spcBef>
                <a:spcPct val="0"/>
              </a:spcBef>
            </a:pPr>
            <a:endParaRPr lang="en-US" sz="29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872" b="-6898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356254"/>
            <a:ext cx="7446768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FFEFE"/>
                </a:solidFill>
                <a:latin typeface="Roboto Bold"/>
              </a:rPr>
              <a:t>Fase 1: Cos'è la fotografia mobile: una breve storia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3143098" y="3105722"/>
            <a:ext cx="1733702" cy="2926080"/>
          </a:xfrm>
          <a:custGeom>
            <a:avLst/>
            <a:gdLst/>
            <a:ahLst/>
            <a:cxnLst/>
            <a:rect l="l" t="t" r="r" b="b"/>
            <a:pathLst>
              <a:path w="1733702" h="2926080">
                <a:moveTo>
                  <a:pt x="0" y="0"/>
                </a:moveTo>
                <a:lnTo>
                  <a:pt x="1733702" y="0"/>
                </a:lnTo>
                <a:lnTo>
                  <a:pt x="173370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009949" y="2835066"/>
            <a:ext cx="2098681" cy="2466399"/>
          </a:xfrm>
          <a:custGeom>
            <a:avLst/>
            <a:gdLst/>
            <a:ahLst/>
            <a:cxnLst/>
            <a:rect l="l" t="t" r="r" b="b"/>
            <a:pathLst>
              <a:path w="2098681" h="2466399">
                <a:moveTo>
                  <a:pt x="0" y="0"/>
                </a:moveTo>
                <a:lnTo>
                  <a:pt x="2098681" y="0"/>
                </a:lnTo>
                <a:lnTo>
                  <a:pt x="2098681" y="2466399"/>
                </a:lnTo>
                <a:lnTo>
                  <a:pt x="0" y="2466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496252"/>
            <a:ext cx="8290560" cy="346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3600" dirty="0">
                <a:solidFill>
                  <a:srgbClr val="BED72F"/>
                </a:solidFill>
                <a:latin typeface="Roboto Bold"/>
              </a:rPr>
              <a:t>Stabilizzazione dell'immagine  </a:t>
            </a:r>
          </a:p>
          <a:p>
            <a:pPr algn="ctr">
              <a:lnSpc>
                <a:spcPts val="3630"/>
              </a:lnSpc>
            </a:pPr>
            <a:endParaRPr lang="en-US" sz="36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3190"/>
              </a:lnSpc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Quando si scatta una foto con l'aiuto di un treppiede, vale la pena di utilizzare la </a:t>
            </a:r>
            <a:r>
              <a:rPr lang="pl-PL" sz="2900" dirty="0" err="1">
                <a:solidFill>
                  <a:srgbClr val="BED72F"/>
                </a:solidFill>
                <a:latin typeface="Roboto Bold"/>
              </a:rPr>
              <a:t>funzione di autoscatto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che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stabilizzerà 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ulteriormente l'immagine. </a:t>
            </a:r>
          </a:p>
          <a:p>
            <a:pPr algn="ctr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630"/>
              </a:lnSpc>
              <a:spcBef>
                <a:spcPct val="0"/>
              </a:spcBef>
            </a:pPr>
            <a:endParaRPr lang="en-US" sz="29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172" b="-1717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64038" y="1021432"/>
            <a:ext cx="8551310" cy="1139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 dirty="0">
                <a:solidFill>
                  <a:srgbClr val="FEDD2B"/>
                </a:solidFill>
                <a:latin typeface="Roboto Bold"/>
              </a:rPr>
              <a:t>Fase 3: Funzioni creative delle fotocamere degli smartphone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2355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154169"/>
            <a:ext cx="8290560" cy="3962497"/>
          </a:xfrm>
          <a:custGeom>
            <a:avLst/>
            <a:gdLst/>
            <a:ahLst/>
            <a:cxnLst/>
            <a:rect l="l" t="t" r="r" b="b"/>
            <a:pathLst>
              <a:path w="8290560" h="3962497">
                <a:moveTo>
                  <a:pt x="0" y="0"/>
                </a:moveTo>
                <a:lnTo>
                  <a:pt x="8290560" y="0"/>
                </a:lnTo>
                <a:lnTo>
                  <a:pt x="8290560" y="3962497"/>
                </a:lnTo>
                <a:lnTo>
                  <a:pt x="0" y="39624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500" t="-39336" b="-93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548305"/>
            <a:ext cx="829056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 dirty="0">
                <a:solidFill>
                  <a:srgbClr val="BED72F"/>
                </a:solidFill>
                <a:latin typeface="Roboto Bold"/>
              </a:rPr>
              <a:t>Ritratto </a:t>
            </a:r>
            <a:r>
              <a:rPr lang="en-US" sz="3300" dirty="0">
                <a:solidFill>
                  <a:srgbClr val="000000"/>
                </a:solidFill>
                <a:latin typeface="Roboto"/>
              </a:rPr>
              <a:t>con effetto bokeh</a:t>
            </a:r>
          </a:p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Utilizzare la funzione "Ritratto", scattare foto ravvicinate, aumentare la distanza tra il soggetto e lo sfondo.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525871"/>
            <a:ext cx="8290560" cy="3222955"/>
          </a:xfrm>
          <a:custGeom>
            <a:avLst/>
            <a:gdLst/>
            <a:ahLst/>
            <a:cxnLst/>
            <a:rect l="l" t="t" r="r" b="b"/>
            <a:pathLst>
              <a:path w="8290560" h="3222955">
                <a:moveTo>
                  <a:pt x="0" y="0"/>
                </a:moveTo>
                <a:lnTo>
                  <a:pt x="8290560" y="0"/>
                </a:lnTo>
                <a:lnTo>
                  <a:pt x="8290560" y="3222955"/>
                </a:lnTo>
                <a:lnTo>
                  <a:pt x="0" y="322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731520" y="3657600"/>
            <a:ext cx="8290560" cy="934572"/>
          </a:xfrm>
          <a:custGeom>
            <a:avLst/>
            <a:gdLst/>
            <a:ahLst/>
            <a:cxnLst/>
            <a:rect l="l" t="t" r="r" b="b"/>
            <a:pathLst>
              <a:path w="8290560" h="934572">
                <a:moveTo>
                  <a:pt x="0" y="0"/>
                </a:moveTo>
                <a:lnTo>
                  <a:pt x="8290560" y="0"/>
                </a:lnTo>
                <a:lnTo>
                  <a:pt x="8290560" y="934572"/>
                </a:lnTo>
                <a:lnTo>
                  <a:pt x="0" y="9345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548305"/>
            <a:ext cx="8290560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 dirty="0">
                <a:solidFill>
                  <a:srgbClr val="BED72F"/>
                </a:solidFill>
                <a:latin typeface="Roboto Bold"/>
              </a:rPr>
              <a:t>Panorama</a:t>
            </a:r>
          </a:p>
          <a:p>
            <a:pPr algn="ctr">
              <a:lnSpc>
                <a:spcPts val="1430"/>
              </a:lnSpc>
            </a:pPr>
            <a:endParaRPr lang="en-US" sz="33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r>
              <a:rPr lang="en-US" sz="2700" dirty="0">
                <a:solidFill>
                  <a:srgbClr val="000000"/>
                </a:solidFill>
                <a:latin typeface="Roboto"/>
              </a:rPr>
              <a:t>La modalità panorama è utile quando si vuole catturare in una foto un'area più ampia o più alta di quella coperta dall'inquadratura della fotocamera.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731520"/>
            <a:ext cx="3142039" cy="5200793"/>
          </a:xfrm>
          <a:custGeom>
            <a:avLst/>
            <a:gdLst/>
            <a:ahLst/>
            <a:cxnLst/>
            <a:rect l="l" t="t" r="r" b="b"/>
            <a:pathLst>
              <a:path w="3142039" h="5200793">
                <a:moveTo>
                  <a:pt x="0" y="0"/>
                </a:moveTo>
                <a:lnTo>
                  <a:pt x="3142039" y="0"/>
                </a:lnTo>
                <a:lnTo>
                  <a:pt x="3142039" y="5200793"/>
                </a:lnTo>
                <a:lnTo>
                  <a:pt x="0" y="5200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39" r="-1477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5400000">
            <a:off x="-405583" y="3038781"/>
            <a:ext cx="5200793" cy="586271"/>
          </a:xfrm>
          <a:custGeom>
            <a:avLst/>
            <a:gdLst/>
            <a:ahLst/>
            <a:cxnLst/>
            <a:rect l="l" t="t" r="r" b="b"/>
            <a:pathLst>
              <a:path w="5200793" h="586271">
                <a:moveTo>
                  <a:pt x="0" y="0"/>
                </a:moveTo>
                <a:lnTo>
                  <a:pt x="5200793" y="0"/>
                </a:lnTo>
                <a:lnTo>
                  <a:pt x="5200793" y="586271"/>
                </a:lnTo>
                <a:lnTo>
                  <a:pt x="0" y="586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406002" y="1879883"/>
            <a:ext cx="4852054" cy="116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0"/>
              </a:lnSpc>
            </a:pPr>
            <a:r>
              <a:rPr lang="pl-PL" sz="3300" dirty="0" err="1">
                <a:solidFill>
                  <a:srgbClr val="BED72F"/>
                </a:solidFill>
                <a:latin typeface="Roboto Bold"/>
              </a:rPr>
              <a:t>La modalità</a:t>
            </a:r>
            <a:r>
              <a:rPr lang="pl-PL" sz="3300" dirty="0">
                <a:solidFill>
                  <a:srgbClr val="BED72F"/>
                </a:solidFill>
                <a:latin typeface="Roboto Bold"/>
              </a:rPr>
              <a:t> Panorama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può </a:t>
            </a:r>
            <a:r>
              <a:rPr lang="pl-PL" sz="3300" dirty="0">
                <a:solidFill>
                  <a:srgbClr val="000000"/>
                </a:solidFill>
                <a:latin typeface="Roboto"/>
              </a:rPr>
              <a:t>essere </a:t>
            </a:r>
            <a:r>
              <a:rPr lang="pl-PL" sz="3300" dirty="0" err="1">
                <a:solidFill>
                  <a:srgbClr val="000000"/>
                </a:solidFill>
                <a:latin typeface="Roboto"/>
              </a:rPr>
              <a:t>utilizzata anche in verticale</a:t>
            </a:r>
            <a:endParaRPr lang="en-US" sz="33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143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2092586"/>
            <a:ext cx="8290560" cy="3956032"/>
          </a:xfrm>
          <a:custGeom>
            <a:avLst/>
            <a:gdLst/>
            <a:ahLst/>
            <a:cxnLst/>
            <a:rect l="l" t="t" r="r" b="b"/>
            <a:pathLst>
              <a:path w="8290560" h="3956032">
                <a:moveTo>
                  <a:pt x="0" y="0"/>
                </a:moveTo>
                <a:lnTo>
                  <a:pt x="8290560" y="0"/>
                </a:lnTo>
                <a:lnTo>
                  <a:pt x="8290560" y="3956032"/>
                </a:lnTo>
                <a:lnTo>
                  <a:pt x="0" y="39560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62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2636182" y="417499"/>
            <a:ext cx="4171763" cy="744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2"/>
              </a:lnSpc>
            </a:pPr>
            <a:r>
              <a:rPr lang="pl-PL" sz="3611" dirty="0" err="1">
                <a:solidFill>
                  <a:srgbClr val="BED72F"/>
                </a:solidFill>
                <a:latin typeface="Roboto Bold"/>
              </a:rPr>
              <a:t>Scatti notturni</a:t>
            </a:r>
            <a:endParaRPr lang="en-US" sz="3611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1229"/>
              </a:lnSpc>
              <a:spcBef>
                <a:spcPct val="0"/>
              </a:spcBef>
            </a:pPr>
            <a:endParaRPr lang="en-US" sz="3611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8600" y="992682"/>
            <a:ext cx="9296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57"/>
              </a:lnSpc>
              <a:spcBef>
                <a:spcPct val="0"/>
              </a:spcBef>
            </a:pPr>
            <a:r>
              <a:rPr lang="pl-PL" sz="2506" dirty="0">
                <a:solidFill>
                  <a:srgbClr val="100F0D"/>
                </a:solidFill>
                <a:latin typeface="Roboto"/>
              </a:rPr>
              <a:t>Attivare la </a:t>
            </a:r>
            <a:r>
              <a:rPr lang="pl-PL" sz="2506" dirty="0" err="1">
                <a:solidFill>
                  <a:srgbClr val="BED72F"/>
                </a:solidFill>
                <a:latin typeface="Roboto"/>
              </a:rPr>
              <a:t>modalità notturna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, cercare una luce che illumini l'inquadratura (ad esempio i lampioni), utilizzare un treppiede o un'altra forma di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stabilizzazione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 del </a:t>
            </a:r>
            <a:r>
              <a:rPr lang="en-US" sz="2506" dirty="0" err="1">
                <a:solidFill>
                  <a:srgbClr val="100F0D"/>
                </a:solidFill>
                <a:latin typeface="Roboto"/>
              </a:rPr>
              <a:t>telefono</a:t>
            </a:r>
            <a:r>
              <a:rPr lang="en-US" sz="2506" dirty="0">
                <a:solidFill>
                  <a:srgbClr val="100F0D"/>
                </a:solidFill>
                <a:latin typeface="Roboto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583680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895807"/>
            <a:ext cx="3453055" cy="5523586"/>
          </a:xfrm>
          <a:custGeom>
            <a:avLst/>
            <a:gdLst/>
            <a:ahLst/>
            <a:cxnLst/>
            <a:rect l="l" t="t" r="r" b="b"/>
            <a:pathLst>
              <a:path w="3453055" h="5523586">
                <a:moveTo>
                  <a:pt x="0" y="0"/>
                </a:moveTo>
                <a:lnTo>
                  <a:pt x="3453055" y="0"/>
                </a:lnTo>
                <a:lnTo>
                  <a:pt x="3453055" y="5523586"/>
                </a:lnTo>
                <a:lnTo>
                  <a:pt x="0" y="5523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4009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563168" y="914857"/>
            <a:ext cx="4842990" cy="587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9"/>
              </a:lnSpc>
            </a:pPr>
            <a:r>
              <a:rPr lang="pl-PL" sz="3171" dirty="0" err="1">
                <a:solidFill>
                  <a:srgbClr val="BED72F"/>
                </a:solidFill>
                <a:latin typeface="Roboto Bold"/>
              </a:rPr>
              <a:t>Foto </a:t>
            </a:r>
            <a:r>
              <a:rPr lang="pl-PL" sz="3171" dirty="0">
                <a:solidFill>
                  <a:srgbClr val="BED72F"/>
                </a:solidFill>
                <a:latin typeface="Roboto Bold"/>
              </a:rPr>
              <a:t>in </a:t>
            </a:r>
            <a:r>
              <a:rPr lang="pl-PL" sz="3171" dirty="0" err="1">
                <a:solidFill>
                  <a:srgbClr val="BED72F"/>
                </a:solidFill>
                <a:latin typeface="Roboto Bold"/>
              </a:rPr>
              <a:t>bianco</a:t>
            </a:r>
            <a:r>
              <a:rPr lang="pl-PL" sz="3171" dirty="0">
                <a:solidFill>
                  <a:srgbClr val="BED72F"/>
                </a:solidFill>
                <a:latin typeface="Roboto Bold"/>
              </a:rPr>
              <a:t> e nero</a:t>
            </a:r>
            <a:endParaRPr lang="en-US" sz="3171" dirty="0">
              <a:solidFill>
                <a:srgbClr val="BED72F"/>
              </a:solidFill>
              <a:latin typeface="Roboto Bold"/>
            </a:endParaRPr>
          </a:p>
          <a:p>
            <a:pPr>
              <a:lnSpc>
                <a:spcPts val="2643"/>
              </a:lnSpc>
            </a:pPr>
            <a:endParaRPr lang="en-US" sz="3171" dirty="0">
              <a:solidFill>
                <a:srgbClr val="BED72F"/>
              </a:solidFill>
              <a:latin typeface="Roboto Bold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r>
              <a:rPr lang="en-US" sz="2595" dirty="0">
                <a:solidFill>
                  <a:srgbClr val="000000"/>
                </a:solidFill>
                <a:latin typeface="Roboto"/>
              </a:rPr>
              <a:t>evidenzia la forma degli edifici e di altri oggetti dell'infrastruttura urbana</a:t>
            </a:r>
            <a:endParaRPr lang="pl-PL" sz="2595" dirty="0">
              <a:solidFill>
                <a:srgbClr val="000000"/>
              </a:solidFill>
              <a:latin typeface="Roboto"/>
            </a:endParaRPr>
          </a:p>
          <a:p>
            <a:pPr marL="280146" lvl="1">
              <a:lnSpc>
                <a:spcPts val="2854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r>
              <a:rPr lang="en-US" sz="2595" dirty="0">
                <a:solidFill>
                  <a:srgbClr val="000000"/>
                </a:solidFill>
                <a:latin typeface="Roboto"/>
              </a:rPr>
              <a:t>è ideale per i ritratti</a:t>
            </a:r>
            <a:endParaRPr lang="pl-PL" sz="2595" dirty="0">
              <a:solidFill>
                <a:srgbClr val="000000"/>
              </a:solidFill>
              <a:latin typeface="Roboto"/>
            </a:endParaRPr>
          </a:p>
          <a:p>
            <a:pPr marL="280146" lvl="1">
              <a:lnSpc>
                <a:spcPts val="2854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 marL="560292" lvl="1" indent="-280146">
              <a:lnSpc>
                <a:spcPts val="2854"/>
              </a:lnSpc>
              <a:buFont typeface="Arial"/>
              <a:buChar char="•"/>
            </a:pPr>
            <a:r>
              <a:rPr lang="en-US" sz="2595" dirty="0">
                <a:solidFill>
                  <a:srgbClr val="000000"/>
                </a:solidFill>
                <a:latin typeface="Roboto"/>
              </a:rPr>
              <a:t>l'elemento più importante delle fotografie in bianco e nero è il contrasto e l'</a:t>
            </a:r>
            <a:r>
              <a:rPr lang="pl-PL" sz="2595" dirty="0" err="1">
                <a:solidFill>
                  <a:srgbClr val="000000"/>
                </a:solidFill>
                <a:latin typeface="Roboto"/>
              </a:rPr>
              <a:t>impatto </a:t>
            </a:r>
            <a:r>
              <a:rPr lang="en-US" sz="2595" dirty="0">
                <a:solidFill>
                  <a:srgbClr val="000000"/>
                </a:solidFill>
                <a:latin typeface="Roboto"/>
              </a:rPr>
              <a:t>chiaroscurale</a:t>
            </a:r>
          </a:p>
          <a:p>
            <a:pPr>
              <a:lnSpc>
                <a:spcPts val="2643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643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643"/>
              </a:lnSpc>
            </a:pPr>
            <a:endParaRPr lang="en-US" sz="2595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854"/>
              </a:lnSpc>
              <a:spcBef>
                <a:spcPct val="0"/>
              </a:spcBef>
            </a:pPr>
            <a:endParaRPr lang="en-US" sz="2595" dirty="0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1256493"/>
            <a:ext cx="8290560" cy="4822687"/>
          </a:xfrm>
          <a:custGeom>
            <a:avLst/>
            <a:gdLst/>
            <a:ahLst/>
            <a:cxnLst/>
            <a:rect l="l" t="t" r="r" b="b"/>
            <a:pathLst>
              <a:path w="8290560" h="4822687">
                <a:moveTo>
                  <a:pt x="0" y="0"/>
                </a:moveTo>
                <a:lnTo>
                  <a:pt x="8290560" y="0"/>
                </a:lnTo>
                <a:lnTo>
                  <a:pt x="8290560" y="4822686"/>
                </a:lnTo>
                <a:lnTo>
                  <a:pt x="0" y="4822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38" t="-38570" r="-373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548305"/>
            <a:ext cx="8290560" cy="9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pl-PL" sz="3500" dirty="0" err="1">
                <a:solidFill>
                  <a:srgbClr val="BED72F"/>
                </a:solidFill>
                <a:latin typeface="Roboto Bold"/>
              </a:rPr>
              <a:t>Impostazioni </a:t>
            </a:r>
            <a:r>
              <a:rPr lang="pl-PL" sz="3500" dirty="0">
                <a:solidFill>
                  <a:srgbClr val="BED72F"/>
                </a:solidFill>
                <a:latin typeface="Roboto Bold"/>
              </a:rPr>
              <a:t>manuali </a:t>
            </a:r>
            <a:r>
              <a:rPr lang="en-US" sz="3500" dirty="0">
                <a:solidFill>
                  <a:srgbClr val="BED72F"/>
                </a:solidFill>
                <a:latin typeface="Roboto Bold"/>
              </a:rPr>
              <a:t>- PRO</a:t>
            </a:r>
          </a:p>
          <a:p>
            <a:pPr algn="ctr">
              <a:lnSpc>
                <a:spcPts val="2970"/>
              </a:lnSpc>
              <a:spcBef>
                <a:spcPct val="0"/>
              </a:spcBef>
            </a:pPr>
            <a:endParaRPr lang="en-US" sz="35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415396"/>
            <a:ext cx="8290560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Impostando correttamente l'ISO, è possibile ottenere una buona qualità dell'immagine lasciando entrare la giusta quantità di luce.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Gli alti valori ISO aumentano la sensibilità della fotocamera alla luce, il che funziona bene nelle aree con scarsa illuminazione.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I valori ISO bassi sono adatti per le scene ben illuminate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4068470" y="-91313"/>
            <a:ext cx="1616659" cy="2926080"/>
          </a:xfrm>
          <a:custGeom>
            <a:avLst/>
            <a:gdLst/>
            <a:ahLst/>
            <a:cxnLst/>
            <a:rect l="l" t="t" r="r" b="b"/>
            <a:pathLst>
              <a:path w="1616659" h="2926080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 rot="21416051">
            <a:off x="4268450" y="781177"/>
            <a:ext cx="12167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BED72F"/>
                </a:solidFill>
                <a:latin typeface="Roboto Bold"/>
              </a:rPr>
              <a:t>ISO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598982" y="2541616"/>
            <a:ext cx="8290560" cy="4154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La "S" </a:t>
            </a:r>
            <a:r>
              <a:rPr lang="pl-PL" sz="2499" dirty="0">
                <a:solidFill>
                  <a:srgbClr val="000000"/>
                </a:solidFill>
                <a:latin typeface="Roboto"/>
              </a:rPr>
              <a:t>sta per </a:t>
            </a:r>
            <a:r>
              <a:rPr lang="it-IT" sz="2499" dirty="0" err="1">
                <a:solidFill>
                  <a:srgbClr val="000000"/>
                </a:solidFill>
                <a:latin typeface="Roboto"/>
              </a:rPr>
              <a:t>Shutter</a:t>
            </a:r>
            <a:r>
              <a:rPr lang="it-IT" sz="2499" dirty="0">
                <a:solidFill>
                  <a:srgbClr val="000000"/>
                </a:solidFill>
                <a:latin typeface="Roboto"/>
              </a:rPr>
              <a:t> (</a:t>
            </a:r>
            <a:r>
              <a:rPr lang="en-US" sz="2499" dirty="0" err="1">
                <a:solidFill>
                  <a:srgbClr val="000000"/>
                </a:solidFill>
                <a:latin typeface="Roboto"/>
              </a:rPr>
              <a:t>otturatore</a:t>
            </a:r>
            <a:r>
              <a:rPr lang="en-US" sz="2499" dirty="0">
                <a:solidFill>
                  <a:srgbClr val="000000"/>
                </a:solidFill>
                <a:latin typeface="Roboto"/>
              </a:rPr>
              <a:t>)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La regolazione consente di modificare la velocità dell'otturatore, cioè l'esposizione.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Quando si desidera un'immagine priva di sfocature, impostare un tempo di esposizione rapido (ad esempio per la fotografia a mano libera).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Un tempo di esposizione lungo può dare un effetto interessante, ma le foto risulteranno fortemente sfocate, quindi è meglio usare un treppiede.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4068469" y="-426111"/>
            <a:ext cx="1616659" cy="2926080"/>
          </a:xfrm>
          <a:custGeom>
            <a:avLst/>
            <a:gdLst/>
            <a:ahLst/>
            <a:cxnLst/>
            <a:rect l="l" t="t" r="r" b="b"/>
            <a:pathLst>
              <a:path w="1616659" h="2926080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569171" y="618923"/>
            <a:ext cx="615257" cy="1353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31"/>
              </a:lnSpc>
            </a:pPr>
            <a:r>
              <a:rPr lang="en-US" sz="7879">
                <a:solidFill>
                  <a:srgbClr val="BED72F"/>
                </a:solidFill>
                <a:latin typeface="Roboto Bold"/>
              </a:rPr>
              <a:t>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6612908" y="731520"/>
            <a:ext cx="2409172" cy="5852160"/>
          </a:xfrm>
          <a:custGeom>
            <a:avLst/>
            <a:gdLst/>
            <a:ahLst/>
            <a:cxnLst/>
            <a:rect l="l" t="t" r="r" b="b"/>
            <a:pathLst>
              <a:path w="2409172" h="5852160">
                <a:moveTo>
                  <a:pt x="0" y="0"/>
                </a:moveTo>
                <a:lnTo>
                  <a:pt x="2409172" y="0"/>
                </a:lnTo>
                <a:lnTo>
                  <a:pt x="2409172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5271" r="-793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92550" y="2129155"/>
            <a:ext cx="6120359" cy="3680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0"/>
              </a:lnSpc>
              <a:spcBef>
                <a:spcPct val="0"/>
              </a:spcBef>
            </a:pPr>
            <a:r>
              <a:rPr lang="it-IT" sz="3700" dirty="0">
                <a:solidFill>
                  <a:srgbClr val="BED72F"/>
                </a:solidFill>
                <a:latin typeface="Roboto Bold"/>
              </a:rPr>
              <a:t>La fotografia m</a:t>
            </a:r>
            <a:r>
              <a:rPr lang="pl-PL" sz="3700" dirty="0">
                <a:solidFill>
                  <a:srgbClr val="BED72F"/>
                </a:solidFill>
                <a:latin typeface="Roboto Bold"/>
              </a:rPr>
              <a:t>obile </a:t>
            </a:r>
          </a:p>
          <a:p>
            <a:pPr>
              <a:lnSpc>
                <a:spcPts val="4070"/>
              </a:lnSpc>
              <a:spcBef>
                <a:spcPct val="0"/>
              </a:spcBef>
            </a:pPr>
            <a:r>
              <a:rPr lang="en-US" sz="3700" dirty="0">
                <a:solidFill>
                  <a:srgbClr val="000000"/>
                </a:solidFill>
                <a:latin typeface="Roboto"/>
              </a:rPr>
              <a:t>è il processo creativo consapevole e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pianificato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che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consiste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Roboto"/>
              </a:rPr>
              <a:t>nello</a:t>
            </a:r>
            <a:r>
              <a:rPr lang="en-US" sz="3700" dirty="0">
                <a:solidFill>
                  <a:srgbClr val="000000"/>
                </a:solidFill>
                <a:latin typeface="Roboto"/>
              </a:rPr>
              <a:t> scattare fotografie utilizzando un dispositivo mobile, come uno smartphone o un tablet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2884711"/>
            <a:ext cx="8290560" cy="242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EV </a:t>
            </a:r>
            <a:r>
              <a:rPr lang="pl-PL" sz="2499" dirty="0" err="1">
                <a:solidFill>
                  <a:srgbClr val="000000"/>
                </a:solidFill>
                <a:latin typeface="Roboto"/>
              </a:rPr>
              <a:t>è </a:t>
            </a:r>
            <a:r>
              <a:rPr lang="pl-PL" sz="2499" dirty="0">
                <a:solidFill>
                  <a:srgbClr val="000000"/>
                </a:solidFill>
                <a:latin typeface="Roboto"/>
              </a:rPr>
              <a:t>il </a:t>
            </a:r>
            <a:r>
              <a:rPr lang="pl-PL" sz="2499" dirty="0" err="1">
                <a:solidFill>
                  <a:srgbClr val="000000"/>
                </a:solidFill>
                <a:latin typeface="Roboto"/>
              </a:rPr>
              <a:t>valore di esposizione </a:t>
            </a:r>
            <a:r>
              <a:rPr lang="pl-PL" sz="2499" dirty="0">
                <a:solidFill>
                  <a:srgbClr val="000000"/>
                </a:solidFill>
                <a:latin typeface="Roboto"/>
              </a:rPr>
              <a:t>della </a:t>
            </a:r>
            <a:r>
              <a:rPr lang="pl-PL" sz="2499" dirty="0" err="1">
                <a:solidFill>
                  <a:srgbClr val="000000"/>
                </a:solidFill>
                <a:latin typeface="Roboto"/>
              </a:rPr>
              <a:t>foto</a:t>
            </a: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Più basso è il valore dell'esposizione, più scura sarà l'inquadratura.</a:t>
            </a:r>
            <a:endParaRPr lang="pl-PL" sz="2499" dirty="0">
              <a:solidFill>
                <a:srgbClr val="000000"/>
              </a:solidFill>
              <a:latin typeface="Roboto"/>
            </a:endParaRPr>
          </a:p>
          <a:p>
            <a:pPr marL="269874" lvl="1">
              <a:lnSpc>
                <a:spcPts val="2749"/>
              </a:lnSpc>
            </a:pPr>
            <a:endParaRPr lang="en-US" sz="2499" dirty="0">
              <a:solidFill>
                <a:srgbClr val="000000"/>
              </a:solidFill>
              <a:latin typeface="Roboto"/>
            </a:endParaRPr>
          </a:p>
          <a:p>
            <a:pPr marL="539749" lvl="1" indent="-269875">
              <a:lnSpc>
                <a:spcPts val="274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Roboto"/>
              </a:rPr>
              <a:t>Più alto è il valore di esposizione, più luminosa sarà la foto.</a:t>
            </a:r>
          </a:p>
        </p:txBody>
      </p:sp>
      <p:sp>
        <p:nvSpPr>
          <p:cNvPr id="4" name="Freeform 4"/>
          <p:cNvSpPr/>
          <p:nvPr/>
        </p:nvSpPr>
        <p:spPr>
          <a:xfrm rot="-5400000">
            <a:off x="4068470" y="-91313"/>
            <a:ext cx="1616659" cy="2926080"/>
          </a:xfrm>
          <a:custGeom>
            <a:avLst/>
            <a:gdLst/>
            <a:ahLst/>
            <a:cxnLst/>
            <a:rect l="l" t="t" r="r" b="b"/>
            <a:pathLst>
              <a:path w="1616659" h="2926080">
                <a:moveTo>
                  <a:pt x="0" y="0"/>
                </a:moveTo>
                <a:lnTo>
                  <a:pt x="1616660" y="0"/>
                </a:lnTo>
                <a:lnTo>
                  <a:pt x="1616660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4038600" y="618923"/>
            <a:ext cx="1600200" cy="1353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31"/>
              </a:lnSpc>
            </a:pPr>
            <a:r>
              <a:rPr lang="en-US" sz="7879" dirty="0">
                <a:solidFill>
                  <a:srgbClr val="BED72F"/>
                </a:solidFill>
                <a:latin typeface="Roboto Bold"/>
              </a:rPr>
              <a:t>EV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1833003"/>
            <a:ext cx="8290560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Se non si è soddisfatti dei risultati, è possibile modificare le foto utilizzando le applicazioni gratuite</a:t>
            </a:r>
            <a:endParaRPr lang="pl-PL" sz="2900" dirty="0">
              <a:solidFill>
                <a:srgbClr val="000000"/>
              </a:solidFill>
              <a:latin typeface="Roboto"/>
            </a:endParaRPr>
          </a:p>
          <a:p>
            <a:pPr marL="313056" lvl="1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Le funzioni comprendono il raddrizzamento e il ritaglio dell'immagine, il contrasto, la saturazione del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colore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Roboto"/>
              </a:rPr>
              <a:t>l’illuminazione</a:t>
            </a:r>
            <a:r>
              <a:rPr lang="en-US" sz="2900" dirty="0">
                <a:solidFill>
                  <a:srgbClr val="000000"/>
                </a:solidFill>
                <a:latin typeface="Roboto"/>
              </a:rPr>
              <a:t> e l'oscuramento o l'uso di filtri.</a:t>
            </a:r>
            <a:endParaRPr lang="pl-PL" sz="2900" dirty="0">
              <a:solidFill>
                <a:srgbClr val="000000"/>
              </a:solidFill>
              <a:latin typeface="Roboto"/>
            </a:endParaRPr>
          </a:p>
          <a:p>
            <a:pPr marL="313056" lvl="1">
              <a:lnSpc>
                <a:spcPts val="3190"/>
              </a:lnSpc>
            </a:pPr>
            <a:endParaRPr lang="en-US" sz="2900" dirty="0">
              <a:solidFill>
                <a:srgbClr val="000000"/>
              </a:solidFill>
              <a:latin typeface="Roboto"/>
            </a:endParaRPr>
          </a:p>
          <a:p>
            <a:pPr marL="626111" lvl="1" indent="-313055">
              <a:lnSpc>
                <a:spcPts val="3190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Roboto"/>
              </a:rPr>
              <a:t>Non modificate troppo - la moderazione è importante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520" y="936382"/>
            <a:ext cx="8290560" cy="9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pl-PL" sz="3500" dirty="0" err="1">
                <a:solidFill>
                  <a:srgbClr val="BED72F"/>
                </a:solidFill>
                <a:latin typeface="Roboto Bold"/>
              </a:rPr>
              <a:t>Applicazioni </a:t>
            </a:r>
            <a:r>
              <a:rPr lang="pl-PL" sz="3500" dirty="0">
                <a:solidFill>
                  <a:srgbClr val="BED72F"/>
                </a:solidFill>
                <a:latin typeface="Roboto Bold"/>
              </a:rPr>
              <a:t>per smartphone</a:t>
            </a:r>
            <a:endParaRPr lang="en-US" sz="35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endParaRPr lang="en-US" sz="3500" dirty="0">
              <a:solidFill>
                <a:srgbClr val="BED72F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30748" y="6326216"/>
            <a:ext cx="2292105" cy="522650"/>
          </a:xfrm>
          <a:custGeom>
            <a:avLst/>
            <a:gdLst/>
            <a:ahLst/>
            <a:cxnLst/>
            <a:rect l="l" t="t" r="r" b="b"/>
            <a:pathLst>
              <a:path w="2292105" h="522650">
                <a:moveTo>
                  <a:pt x="0" y="0"/>
                </a:moveTo>
                <a:lnTo>
                  <a:pt x="2292104" y="0"/>
                </a:lnTo>
                <a:lnTo>
                  <a:pt x="2292104" y="522650"/>
                </a:lnTo>
                <a:lnTo>
                  <a:pt x="0" y="522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076029" y="2762559"/>
            <a:ext cx="1955014" cy="1955014"/>
          </a:xfrm>
          <a:custGeom>
            <a:avLst/>
            <a:gdLst/>
            <a:ahLst/>
            <a:cxnLst/>
            <a:rect l="l" t="t" r="r" b="b"/>
            <a:pathLst>
              <a:path w="1955014" h="1955014">
                <a:moveTo>
                  <a:pt x="0" y="0"/>
                </a:moveTo>
                <a:lnTo>
                  <a:pt x="1955014" y="0"/>
                </a:lnTo>
                <a:lnTo>
                  <a:pt x="1955014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3730748" y="2762559"/>
            <a:ext cx="2001721" cy="1955014"/>
          </a:xfrm>
          <a:custGeom>
            <a:avLst/>
            <a:gdLst/>
            <a:ahLst/>
            <a:cxnLst/>
            <a:rect l="l" t="t" r="r" b="b"/>
            <a:pathLst>
              <a:path w="2001721" h="1955014">
                <a:moveTo>
                  <a:pt x="0" y="0"/>
                </a:moveTo>
                <a:lnTo>
                  <a:pt x="2001721" y="0"/>
                </a:lnTo>
                <a:lnTo>
                  <a:pt x="2001721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6427794" y="2762559"/>
            <a:ext cx="1955014" cy="1955014"/>
          </a:xfrm>
          <a:custGeom>
            <a:avLst/>
            <a:gdLst/>
            <a:ahLst/>
            <a:cxnLst/>
            <a:rect l="l" t="t" r="r" b="b"/>
            <a:pathLst>
              <a:path w="1955014" h="1955014">
                <a:moveTo>
                  <a:pt x="0" y="0"/>
                </a:moveTo>
                <a:lnTo>
                  <a:pt x="1955014" y="0"/>
                </a:lnTo>
                <a:lnTo>
                  <a:pt x="1955014" y="1955015"/>
                </a:lnTo>
                <a:lnTo>
                  <a:pt x="0" y="1955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731520" y="936382"/>
            <a:ext cx="8290560" cy="9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pl-PL" sz="3500" dirty="0" err="1">
                <a:solidFill>
                  <a:srgbClr val="BED72F"/>
                </a:solidFill>
                <a:latin typeface="Roboto Bold"/>
              </a:rPr>
              <a:t>Applicazioni </a:t>
            </a:r>
            <a:r>
              <a:rPr lang="pl-PL" sz="3500" dirty="0">
                <a:solidFill>
                  <a:srgbClr val="BED72F"/>
                </a:solidFill>
                <a:latin typeface="Roboto Bold"/>
              </a:rPr>
              <a:t>per smartphone</a:t>
            </a:r>
            <a:endParaRPr lang="en-US" sz="3500" dirty="0">
              <a:solidFill>
                <a:srgbClr val="BED72F"/>
              </a:solidFill>
              <a:latin typeface="Roboto Bold"/>
            </a:endParaRPr>
          </a:p>
          <a:p>
            <a:pPr algn="ctr">
              <a:lnSpc>
                <a:spcPts val="2970"/>
              </a:lnSpc>
              <a:spcBef>
                <a:spcPct val="0"/>
              </a:spcBef>
            </a:pPr>
            <a:endParaRPr lang="en-US" sz="3500" dirty="0">
              <a:solidFill>
                <a:srgbClr val="BED72F"/>
              </a:solidFill>
              <a:latin typeface="Robot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6029" y="4837691"/>
            <a:ext cx="1955014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Snapseed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30748" y="4837691"/>
            <a:ext cx="2001721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Lightroom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27794" y="4837691"/>
            <a:ext cx="1955014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Roboto Bold"/>
              </a:rPr>
              <a:t>PicsArt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71" b="-967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365170" y="1144929"/>
            <a:ext cx="8770430" cy="114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 dirty="0">
                <a:solidFill>
                  <a:srgbClr val="FEFEFE"/>
                </a:solidFill>
                <a:latin typeface="Roboto Bold"/>
              </a:rPr>
              <a:t>Fase 4: Esercizio pratico di fotografia con lo smartphone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235813" y="3227753"/>
            <a:ext cx="1217678" cy="2055153"/>
          </a:xfrm>
          <a:custGeom>
            <a:avLst/>
            <a:gdLst/>
            <a:ahLst/>
            <a:cxnLst/>
            <a:rect l="l" t="t" r="r" b="b"/>
            <a:pathLst>
              <a:path w="1217678" h="2055153">
                <a:moveTo>
                  <a:pt x="0" y="0"/>
                </a:moveTo>
                <a:lnTo>
                  <a:pt x="1217679" y="0"/>
                </a:lnTo>
                <a:lnTo>
                  <a:pt x="1217679" y="2055153"/>
                </a:lnTo>
                <a:lnTo>
                  <a:pt x="0" y="2055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0" y="1980718"/>
            <a:ext cx="9753600" cy="3787341"/>
          </a:xfrm>
          <a:custGeom>
            <a:avLst/>
            <a:gdLst/>
            <a:ahLst/>
            <a:cxnLst/>
            <a:rect l="l" t="t" r="r" b="b"/>
            <a:pathLst>
              <a:path w="9753600" h="3787341">
                <a:moveTo>
                  <a:pt x="0" y="0"/>
                </a:moveTo>
                <a:lnTo>
                  <a:pt x="9753600" y="0"/>
                </a:lnTo>
                <a:lnTo>
                  <a:pt x="9753600" y="3787340"/>
                </a:lnTo>
                <a:lnTo>
                  <a:pt x="0" y="3787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17" t="-64242" b="-959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28600" y="1092114"/>
            <a:ext cx="9220200" cy="67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 dirty="0">
                <a:solidFill>
                  <a:srgbClr val="BED72F"/>
                </a:solidFill>
                <a:latin typeface="Open Sans Bold"/>
              </a:rPr>
              <a:t>Disegnare ed eseguire un compito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71" b="-967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491585" y="5201576"/>
            <a:ext cx="8770430" cy="58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8"/>
              </a:lnSpc>
              <a:spcBef>
                <a:spcPct val="0"/>
              </a:spcBef>
            </a:pPr>
            <a:r>
              <a:rPr lang="en-US" sz="4044" dirty="0">
                <a:solidFill>
                  <a:srgbClr val="FEFEFE"/>
                </a:solidFill>
                <a:latin typeface="Roboto Bold"/>
              </a:rPr>
              <a:t>Fase 5: Sintesi e conclusione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96471" y="2981175"/>
            <a:ext cx="1008924" cy="1347477"/>
          </a:xfrm>
          <a:custGeom>
            <a:avLst/>
            <a:gdLst/>
            <a:ahLst/>
            <a:cxnLst/>
            <a:rect l="l" t="t" r="r" b="b"/>
            <a:pathLst>
              <a:path w="1008924" h="1347477">
                <a:moveTo>
                  <a:pt x="0" y="0"/>
                </a:moveTo>
                <a:lnTo>
                  <a:pt x="1008924" y="0"/>
                </a:lnTo>
                <a:lnTo>
                  <a:pt x="1008924" y="1347477"/>
                </a:lnTo>
                <a:lnTo>
                  <a:pt x="0" y="134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520827" y="962360"/>
            <a:ext cx="8711945" cy="167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Prima di scattare la foto,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concediti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un momento per pensare al concetto di inquadratura.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70839" y="3361627"/>
            <a:ext cx="956681" cy="591947"/>
          </a:xfrm>
          <a:custGeom>
            <a:avLst/>
            <a:gdLst/>
            <a:ahLst/>
            <a:cxnLst/>
            <a:rect l="l" t="t" r="r" b="b"/>
            <a:pathLst>
              <a:path w="956681" h="591947">
                <a:moveTo>
                  <a:pt x="0" y="0"/>
                </a:moveTo>
                <a:lnTo>
                  <a:pt x="956681" y="0"/>
                </a:lnTo>
                <a:lnTo>
                  <a:pt x="956681" y="591946"/>
                </a:lnTo>
                <a:lnTo>
                  <a:pt x="0" y="591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1130914"/>
            <a:ext cx="6706151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Considera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una composizione appropriata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81113" y="3191402"/>
            <a:ext cx="971247" cy="932397"/>
          </a:xfrm>
          <a:custGeom>
            <a:avLst/>
            <a:gdLst/>
            <a:ahLst/>
            <a:cxnLst/>
            <a:rect l="l" t="t" r="r" b="b"/>
            <a:pathLst>
              <a:path w="971247" h="932397">
                <a:moveTo>
                  <a:pt x="0" y="0"/>
                </a:moveTo>
                <a:lnTo>
                  <a:pt x="971247" y="0"/>
                </a:lnTo>
                <a:lnTo>
                  <a:pt x="971247" y="932396"/>
                </a:lnTo>
                <a:lnTo>
                  <a:pt x="0" y="9323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Utilizza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la luce naturale: è il miglior "pittore di immagini".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27590" y="3192363"/>
            <a:ext cx="1049689" cy="1116691"/>
          </a:xfrm>
          <a:custGeom>
            <a:avLst/>
            <a:gdLst/>
            <a:ahLst/>
            <a:cxnLst/>
            <a:rect l="l" t="t" r="r" b="b"/>
            <a:pathLst>
              <a:path w="1049689" h="1116691">
                <a:moveTo>
                  <a:pt x="0" y="0"/>
                </a:moveTo>
                <a:lnTo>
                  <a:pt x="1049689" y="0"/>
                </a:lnTo>
                <a:lnTo>
                  <a:pt x="1049689" y="1116690"/>
                </a:lnTo>
                <a:lnTo>
                  <a:pt x="0" y="111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Cerca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di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stabilizzare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l'immagine</a:t>
            </a:r>
            <a:endParaRPr lang="en-US" sz="4000" dirty="0">
              <a:solidFill>
                <a:srgbClr val="FEFEFE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731520" y="769620"/>
            <a:ext cx="6774685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9"/>
              </a:lnSpc>
            </a:pPr>
            <a:r>
              <a:rPr lang="en-US" sz="3999" dirty="0">
                <a:solidFill>
                  <a:srgbClr val="000000"/>
                </a:solidFill>
                <a:latin typeface="Roboto"/>
              </a:rPr>
              <a:t>Il </a:t>
            </a:r>
            <a:r>
              <a:rPr lang="en-US" sz="3999" dirty="0" err="1">
                <a:solidFill>
                  <a:srgbClr val="000000"/>
                </a:solidFill>
                <a:latin typeface="Roboto"/>
              </a:rPr>
              <a:t>processo</a:t>
            </a:r>
            <a:r>
              <a:rPr lang="en-US" sz="3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Roboto"/>
              </a:rPr>
              <a:t>creativo</a:t>
            </a:r>
            <a:r>
              <a:rPr lang="en-US" sz="3999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3999" dirty="0" err="1">
                <a:solidFill>
                  <a:srgbClr val="BED72F"/>
                </a:solidFill>
                <a:latin typeface="Roboto Bold"/>
              </a:rPr>
              <a:t>riguarda</a:t>
            </a:r>
            <a:r>
              <a:rPr lang="en-US" sz="3999" dirty="0">
                <a:solidFill>
                  <a:srgbClr val="BED72F"/>
                </a:solidFill>
                <a:latin typeface="Roboto Bold"/>
              </a:rPr>
              <a:t> la persona che scatta la foto, </a:t>
            </a:r>
            <a:r>
              <a:rPr lang="en-US" sz="3999" dirty="0">
                <a:solidFill>
                  <a:srgbClr val="000000"/>
                </a:solidFill>
                <a:latin typeface="Roboto"/>
              </a:rPr>
              <a:t>non lo smartphone o il tablet.</a:t>
            </a:r>
          </a:p>
          <a:p>
            <a:pPr algn="r">
              <a:lnSpc>
                <a:spcPts val="4399"/>
              </a:lnSpc>
            </a:pPr>
            <a:endParaRPr lang="en-US" sz="3999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381593" y="3160034"/>
            <a:ext cx="2640487" cy="3423646"/>
          </a:xfrm>
          <a:custGeom>
            <a:avLst/>
            <a:gdLst/>
            <a:ahLst/>
            <a:cxnLst/>
            <a:rect l="l" t="t" r="r" b="b"/>
            <a:pathLst>
              <a:path w="2640487" h="3423646">
                <a:moveTo>
                  <a:pt x="0" y="0"/>
                </a:moveTo>
                <a:lnTo>
                  <a:pt x="2640487" y="0"/>
                </a:lnTo>
                <a:lnTo>
                  <a:pt x="2640487" y="3423646"/>
                </a:lnTo>
                <a:lnTo>
                  <a:pt x="0" y="3423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774646" y="3079750"/>
            <a:ext cx="1210084" cy="778992"/>
          </a:xfrm>
          <a:custGeom>
            <a:avLst/>
            <a:gdLst/>
            <a:ahLst/>
            <a:cxnLst/>
            <a:rect l="l" t="t" r="r" b="b"/>
            <a:pathLst>
              <a:path w="1210084" h="778992">
                <a:moveTo>
                  <a:pt x="0" y="0"/>
                </a:moveTo>
                <a:lnTo>
                  <a:pt x="1210084" y="0"/>
                </a:lnTo>
                <a:lnTo>
                  <a:pt x="1210084" y="778992"/>
                </a:lnTo>
                <a:lnTo>
                  <a:pt x="0" y="778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Utilizza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le funzioni aggiuntive della fotocamera del telefono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70403" y="3231838"/>
            <a:ext cx="998855" cy="851524"/>
          </a:xfrm>
          <a:custGeom>
            <a:avLst/>
            <a:gdLst/>
            <a:ahLst/>
            <a:cxnLst/>
            <a:rect l="l" t="t" r="r" b="b"/>
            <a:pathLst>
              <a:path w="998855" h="851524">
                <a:moveTo>
                  <a:pt x="0" y="0"/>
                </a:moveTo>
                <a:lnTo>
                  <a:pt x="998854" y="0"/>
                </a:lnTo>
                <a:lnTo>
                  <a:pt x="998854" y="851524"/>
                </a:lnTo>
                <a:lnTo>
                  <a:pt x="0" y="851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Se non sei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soddisfatto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/a di una fotografia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che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hai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scattato,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hai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a disposizione molti strumenti per modificarla.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009704" y="3289328"/>
            <a:ext cx="744923" cy="736543"/>
          </a:xfrm>
          <a:custGeom>
            <a:avLst/>
            <a:gdLst/>
            <a:ahLst/>
            <a:cxnLst/>
            <a:rect l="l" t="t" r="r" b="b"/>
            <a:pathLst>
              <a:path w="744923" h="736543">
                <a:moveTo>
                  <a:pt x="0" y="0"/>
                </a:moveTo>
                <a:lnTo>
                  <a:pt x="744923" y="0"/>
                </a:lnTo>
                <a:lnTo>
                  <a:pt x="744923" y="736544"/>
                </a:lnTo>
                <a:lnTo>
                  <a:pt x="0" y="7365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Non </a:t>
            </a:r>
            <a:r>
              <a:rPr lang="en-US" sz="4000" dirty="0" err="1">
                <a:solidFill>
                  <a:srgbClr val="FEFEFE"/>
                </a:solidFill>
                <a:latin typeface="Roboto Bold"/>
              </a:rPr>
              <a:t>modificare</a:t>
            </a:r>
            <a:r>
              <a:rPr lang="en-US" sz="4000" dirty="0">
                <a:solidFill>
                  <a:srgbClr val="FEFEFE"/>
                </a:solidFill>
                <a:latin typeface="Roboto Bold"/>
              </a:rPr>
              <a:t> troppo (!)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312776"/>
            <a:ext cx="9753600" cy="5533949"/>
          </a:xfrm>
          <a:custGeom>
            <a:avLst/>
            <a:gdLst/>
            <a:ahLst/>
            <a:cxnLst/>
            <a:rect l="l" t="t" r="r" b="b"/>
            <a:pathLst>
              <a:path w="9753600" h="5533949">
                <a:moveTo>
                  <a:pt x="0" y="0"/>
                </a:moveTo>
                <a:lnTo>
                  <a:pt x="9753600" y="0"/>
                </a:lnTo>
                <a:lnTo>
                  <a:pt x="9753600" y="5533948"/>
                </a:lnTo>
                <a:lnTo>
                  <a:pt x="0" y="5533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823" b="-882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5878404" y="3245672"/>
            <a:ext cx="972571" cy="1010072"/>
          </a:xfrm>
          <a:custGeom>
            <a:avLst/>
            <a:gdLst/>
            <a:ahLst/>
            <a:cxnLst/>
            <a:rect l="l" t="t" r="r" b="b"/>
            <a:pathLst>
              <a:path w="972571" h="1010072">
                <a:moveTo>
                  <a:pt x="0" y="0"/>
                </a:moveTo>
                <a:lnTo>
                  <a:pt x="972571" y="0"/>
                </a:lnTo>
                <a:lnTo>
                  <a:pt x="972571" y="1010072"/>
                </a:lnTo>
                <a:lnTo>
                  <a:pt x="0" y="1010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894938"/>
            <a:ext cx="8088295" cy="57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  <a:spcBef>
                <a:spcPct val="0"/>
              </a:spcBef>
            </a:pPr>
            <a:r>
              <a:rPr lang="en-US" sz="4000" dirty="0">
                <a:solidFill>
                  <a:srgbClr val="FEFEFE"/>
                </a:solidFill>
                <a:latin typeface="Roboto Bold"/>
              </a:rPr>
              <a:t>Essere creativi paga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76800" y="2451035"/>
            <a:ext cx="4145280" cy="4375881"/>
            <a:chOff x="0" y="47625"/>
            <a:chExt cx="5527040" cy="5834508"/>
          </a:xfrm>
        </p:grpSpPr>
        <p:sp>
          <p:nvSpPr>
            <p:cNvPr id="3" name="TextBox 3"/>
            <p:cNvSpPr txBox="1"/>
            <p:nvPr/>
          </p:nvSpPr>
          <p:spPr>
            <a:xfrm>
              <a:off x="0" y="47625"/>
              <a:ext cx="5527040" cy="1008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940"/>
                </a:lnSpc>
              </a:pPr>
              <a:r>
                <a:rPr lang="pl-PL" sz="5400" dirty="0" err="1">
                  <a:solidFill>
                    <a:srgbClr val="BED72F"/>
                  </a:solidFill>
                  <a:latin typeface="Roboto Bold"/>
                </a:rPr>
                <a:t>Grazie</a:t>
              </a:r>
              <a:r>
                <a:rPr lang="pl-PL" sz="5400" dirty="0">
                  <a:solidFill>
                    <a:srgbClr val="BED72F"/>
                  </a:solidFill>
                  <a:latin typeface="Roboto Bold"/>
                </a:rPr>
                <a:t>!</a:t>
              </a:r>
              <a:endParaRPr lang="en-US" sz="5400" dirty="0">
                <a:solidFill>
                  <a:srgbClr val="BED72F"/>
                </a:solidFill>
                <a:latin typeface="Robot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649968"/>
              <a:ext cx="5527040" cy="38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123697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20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879114"/>
              <a:ext cx="5527040" cy="38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4352843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108261"/>
              <a:ext cx="5527040" cy="3814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80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581990"/>
              <a:ext cx="5527040" cy="3001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82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854507" y="6422479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37185" y="1742788"/>
            <a:ext cx="2742968" cy="3829623"/>
          </a:xfrm>
          <a:custGeom>
            <a:avLst/>
            <a:gdLst/>
            <a:ahLst/>
            <a:cxnLst/>
            <a:rect l="l" t="t" r="r" b="b"/>
            <a:pathLst>
              <a:path w="2742968" h="3829623">
                <a:moveTo>
                  <a:pt x="0" y="0"/>
                </a:moveTo>
                <a:lnTo>
                  <a:pt x="2742967" y="0"/>
                </a:lnTo>
                <a:lnTo>
                  <a:pt x="2742967" y="3829624"/>
                </a:lnTo>
                <a:lnTo>
                  <a:pt x="0" y="3829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2550" y="453858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731520" y="3612830"/>
            <a:ext cx="8290560" cy="2604475"/>
          </a:xfrm>
          <a:custGeom>
            <a:avLst/>
            <a:gdLst/>
            <a:ahLst/>
            <a:cxnLst/>
            <a:rect l="l" t="t" r="r" b="b"/>
            <a:pathLst>
              <a:path w="8290560" h="2604475">
                <a:moveTo>
                  <a:pt x="0" y="0"/>
                </a:moveTo>
                <a:lnTo>
                  <a:pt x="8290560" y="0"/>
                </a:lnTo>
                <a:lnTo>
                  <a:pt x="8290560" y="2604474"/>
                </a:lnTo>
                <a:lnTo>
                  <a:pt x="0" y="260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492" b="-14262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660224"/>
            <a:ext cx="865470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20"/>
              </a:lnSpc>
              <a:spcBef>
                <a:spcPct val="0"/>
              </a:spcBef>
            </a:pPr>
            <a:r>
              <a:rPr lang="pl-PL" sz="3200" dirty="0">
                <a:solidFill>
                  <a:srgbClr val="BED72F"/>
                </a:solidFill>
                <a:latin typeface="Roboto Bold"/>
              </a:rPr>
              <a:t>Il </a:t>
            </a:r>
            <a:r>
              <a:rPr lang="en-US" sz="3200" dirty="0">
                <a:solidFill>
                  <a:srgbClr val="BED72F"/>
                </a:solidFill>
                <a:latin typeface="Roboto Bold"/>
              </a:rPr>
              <a:t>primo telefono </a:t>
            </a:r>
            <a:r>
              <a:rPr lang="pl-PL" sz="3200" dirty="0">
                <a:solidFill>
                  <a:srgbClr val="BED72F"/>
                </a:solidFill>
                <a:latin typeface="Roboto Bold"/>
              </a:rPr>
              <a:t>con </a:t>
            </a:r>
            <a:r>
              <a:rPr lang="pl-PL" sz="3200" dirty="0" err="1">
                <a:solidFill>
                  <a:srgbClr val="BED72F"/>
                </a:solidFill>
                <a:latin typeface="Roboto Bold"/>
              </a:rPr>
              <a:t>fotocamera </a:t>
            </a:r>
            <a:r>
              <a:rPr lang="en-US" sz="3200" dirty="0">
                <a:solidFill>
                  <a:srgbClr val="BED72F"/>
                </a:solidFill>
                <a:latin typeface="Roboto Bold"/>
              </a:rPr>
              <a:t>è </a:t>
            </a:r>
            <a:r>
              <a:rPr lang="en-US" sz="3200" dirty="0" err="1">
                <a:solidFill>
                  <a:srgbClr val="BED72F"/>
                </a:solidFill>
                <a:latin typeface="Roboto Bold"/>
              </a:rPr>
              <a:t>stato</a:t>
            </a:r>
            <a:r>
              <a:rPr lang="en-US" sz="3200" dirty="0">
                <a:solidFill>
                  <a:srgbClr val="BED72F"/>
                </a:solidFill>
                <a:latin typeface="Roboto Bold"/>
              </a:rPr>
              <a:t> il Samsung. </a:t>
            </a:r>
            <a:r>
              <a:rPr lang="en-US" sz="3200" dirty="0">
                <a:solidFill>
                  <a:srgbClr val="100F0D"/>
                </a:solidFill>
                <a:latin typeface="Roboto"/>
              </a:rPr>
              <a:t>Il dispositivo è apparso in Corea del Sud nel 2000.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6395720"/>
            <a:ext cx="7276971" cy="18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2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Roboto"/>
              </a:rPr>
              <a:t>https://www.pcformat.pl/News-Pierwsza-komorka-z-aparatem-fotograficznym,n,23715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2379421" y="3657600"/>
            <a:ext cx="1607882" cy="1607882"/>
          </a:xfrm>
          <a:custGeom>
            <a:avLst/>
            <a:gdLst/>
            <a:ahLst/>
            <a:cxnLst/>
            <a:rect l="l" t="t" r="r" b="b"/>
            <a:pathLst>
              <a:path w="1607882" h="1607882">
                <a:moveTo>
                  <a:pt x="0" y="0"/>
                </a:moveTo>
                <a:lnTo>
                  <a:pt x="1607882" y="0"/>
                </a:lnTo>
                <a:lnTo>
                  <a:pt x="1607882" y="1607882"/>
                </a:lnTo>
                <a:lnTo>
                  <a:pt x="0" y="16078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4876800" y="3657600"/>
            <a:ext cx="2358227" cy="1607882"/>
          </a:xfrm>
          <a:custGeom>
            <a:avLst/>
            <a:gdLst/>
            <a:ahLst/>
            <a:cxnLst/>
            <a:rect l="l" t="t" r="r" b="b"/>
            <a:pathLst>
              <a:path w="2358227" h="1607882">
                <a:moveTo>
                  <a:pt x="0" y="0"/>
                </a:moveTo>
                <a:lnTo>
                  <a:pt x="2358227" y="0"/>
                </a:lnTo>
                <a:lnTo>
                  <a:pt x="2358227" y="1607882"/>
                </a:lnTo>
                <a:lnTo>
                  <a:pt x="0" y="16078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1439920"/>
            <a:ext cx="8290560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3100" dirty="0">
                <a:solidFill>
                  <a:srgbClr val="000000"/>
                </a:solidFill>
                <a:latin typeface="Roboto"/>
              </a:rPr>
              <a:t>La rivoluzione nella condivisione delle immagini è avvenuta con l'ascesa dei social media. </a:t>
            </a:r>
            <a:r>
              <a:rPr lang="en-US" sz="3100" dirty="0">
                <a:solidFill>
                  <a:srgbClr val="BED72F"/>
                </a:solidFill>
                <a:latin typeface="Roboto Bold"/>
              </a:rPr>
              <a:t>Nel 2003 sono stati creati LinkedIn e </a:t>
            </a:r>
            <a:r>
              <a:rPr lang="en-US" sz="3100" dirty="0" err="1">
                <a:solidFill>
                  <a:srgbClr val="BED72F"/>
                </a:solidFill>
                <a:latin typeface="Roboto Bold"/>
              </a:rPr>
              <a:t>MySpace</a:t>
            </a:r>
            <a:r>
              <a:rPr lang="en-US" sz="3100" dirty="0">
                <a:solidFill>
                  <a:srgbClr val="BED72F"/>
                </a:solidFill>
                <a:latin typeface="Roboto Bold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44754" y="2088701"/>
            <a:ext cx="1886333" cy="1886333"/>
          </a:xfrm>
          <a:custGeom>
            <a:avLst/>
            <a:gdLst/>
            <a:ahLst/>
            <a:cxnLst/>
            <a:rect l="l" t="t" r="r" b="b"/>
            <a:pathLst>
              <a:path w="1886333" h="1886333">
                <a:moveTo>
                  <a:pt x="0" y="0"/>
                </a:moveTo>
                <a:lnTo>
                  <a:pt x="1886333" y="0"/>
                </a:lnTo>
                <a:lnTo>
                  <a:pt x="1886333" y="1886332"/>
                </a:lnTo>
                <a:lnTo>
                  <a:pt x="0" y="1886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803702" y="2079175"/>
            <a:ext cx="1886333" cy="1886333"/>
          </a:xfrm>
          <a:custGeom>
            <a:avLst/>
            <a:gdLst/>
            <a:ahLst/>
            <a:cxnLst/>
            <a:rect l="l" t="t" r="r" b="b"/>
            <a:pathLst>
              <a:path w="1886333" h="1886333">
                <a:moveTo>
                  <a:pt x="0" y="0"/>
                </a:moveTo>
                <a:lnTo>
                  <a:pt x="1886332" y="0"/>
                </a:lnTo>
                <a:lnTo>
                  <a:pt x="1886332" y="1886333"/>
                </a:lnTo>
                <a:lnTo>
                  <a:pt x="0" y="18863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5061509" y="2079175"/>
            <a:ext cx="1876807" cy="1876807"/>
          </a:xfrm>
          <a:custGeom>
            <a:avLst/>
            <a:gdLst/>
            <a:ahLst/>
            <a:cxnLst/>
            <a:rect l="l" t="t" r="r" b="b"/>
            <a:pathLst>
              <a:path w="1876807" h="1876807">
                <a:moveTo>
                  <a:pt x="0" y="0"/>
                </a:moveTo>
                <a:lnTo>
                  <a:pt x="1876808" y="0"/>
                </a:lnTo>
                <a:lnTo>
                  <a:pt x="1876808" y="1876808"/>
                </a:lnTo>
                <a:lnTo>
                  <a:pt x="0" y="18768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309792" y="2069650"/>
            <a:ext cx="1886333" cy="1886333"/>
          </a:xfrm>
          <a:custGeom>
            <a:avLst/>
            <a:gdLst/>
            <a:ahLst/>
            <a:cxnLst/>
            <a:rect l="l" t="t" r="r" b="b"/>
            <a:pathLst>
              <a:path w="1886333" h="1886333">
                <a:moveTo>
                  <a:pt x="0" y="0"/>
                </a:moveTo>
                <a:lnTo>
                  <a:pt x="1886332" y="0"/>
                </a:lnTo>
                <a:lnTo>
                  <a:pt x="1886332" y="1886333"/>
                </a:lnTo>
                <a:lnTo>
                  <a:pt x="0" y="18863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544754" y="1602926"/>
            <a:ext cx="1886333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03702" y="1602926"/>
            <a:ext cx="1886333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2005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61509" y="1593400"/>
            <a:ext cx="1876807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2006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09792" y="1593400"/>
            <a:ext cx="1886333" cy="40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Kollektif Bold"/>
              </a:rPr>
              <a:t>2010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170" y="6440676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0" y="731520"/>
            <a:ext cx="9753600" cy="5445087"/>
          </a:xfrm>
          <a:custGeom>
            <a:avLst/>
            <a:gdLst/>
            <a:ahLst/>
            <a:cxnLst/>
            <a:rect l="l" t="t" r="r" b="b"/>
            <a:pathLst>
              <a:path w="9753600" h="5445087">
                <a:moveTo>
                  <a:pt x="0" y="0"/>
                </a:moveTo>
                <a:lnTo>
                  <a:pt x="9753600" y="0"/>
                </a:lnTo>
                <a:lnTo>
                  <a:pt x="9753600" y="5445087"/>
                </a:lnTo>
                <a:lnTo>
                  <a:pt x="0" y="54450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1180" b="-107677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731520" y="1206842"/>
            <a:ext cx="7446768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en-US" sz="4000" dirty="0">
                <a:solidFill>
                  <a:srgbClr val="FFFEFE"/>
                </a:solidFill>
                <a:latin typeface="Roboto Bold"/>
              </a:rPr>
              <a:t>Fase 2: Inquadratura di base e ruolo della luce nella fotografia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01797" y="6031802"/>
            <a:ext cx="2420283" cy="551878"/>
          </a:xfrm>
          <a:custGeom>
            <a:avLst/>
            <a:gdLst/>
            <a:ahLst/>
            <a:cxnLst/>
            <a:rect l="l" t="t" r="r" b="b"/>
            <a:pathLst>
              <a:path w="2420283" h="551878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755453" y="3463549"/>
            <a:ext cx="2056486" cy="2023068"/>
          </a:xfrm>
          <a:custGeom>
            <a:avLst/>
            <a:gdLst/>
            <a:ahLst/>
            <a:cxnLst/>
            <a:rect l="l" t="t" r="r" b="b"/>
            <a:pathLst>
              <a:path w="2056486" h="2023068">
                <a:moveTo>
                  <a:pt x="0" y="0"/>
                </a:moveTo>
                <a:lnTo>
                  <a:pt x="2056485" y="0"/>
                </a:lnTo>
                <a:lnTo>
                  <a:pt x="2056485" y="2023067"/>
                </a:lnTo>
                <a:lnTo>
                  <a:pt x="0" y="2023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83982" y="3463549"/>
            <a:ext cx="3392818" cy="2844192"/>
          </a:xfrm>
          <a:custGeom>
            <a:avLst/>
            <a:gdLst/>
            <a:ahLst/>
            <a:cxnLst/>
            <a:rect l="l" t="t" r="r" b="b"/>
            <a:pathLst>
              <a:path w="3392818" h="2844192">
                <a:moveTo>
                  <a:pt x="0" y="0"/>
                </a:moveTo>
                <a:lnTo>
                  <a:pt x="3392818" y="0"/>
                </a:lnTo>
                <a:lnTo>
                  <a:pt x="3392818" y="2844192"/>
                </a:lnTo>
                <a:lnTo>
                  <a:pt x="0" y="28441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731520" y="989360"/>
            <a:ext cx="8290560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0"/>
              </a:lnSpc>
            </a:pPr>
            <a:r>
              <a:rPr lang="en-US" sz="3100" dirty="0">
                <a:solidFill>
                  <a:srgbClr val="BED72F"/>
                </a:solidFill>
                <a:latin typeface="Roboto Bold"/>
              </a:rPr>
              <a:t>La luce e la composizione </a:t>
            </a:r>
            <a:r>
              <a:rPr lang="en-US" sz="3100" dirty="0">
                <a:solidFill>
                  <a:srgbClr val="000000"/>
                </a:solidFill>
                <a:latin typeface="Roboto"/>
              </a:rPr>
              <a:t>sono fondamentali. </a:t>
            </a:r>
          </a:p>
          <a:p>
            <a:pPr algn="ctr">
              <a:lnSpc>
                <a:spcPts val="3410"/>
              </a:lnSpc>
            </a:pPr>
            <a:endParaRPr lang="en-US" sz="3100" dirty="0">
              <a:solidFill>
                <a:srgbClr val="000000"/>
              </a:solidFill>
              <a:latin typeface="Roboto"/>
            </a:endParaRPr>
          </a:p>
          <a:p>
            <a:pPr algn="ctr">
              <a:lnSpc>
                <a:spcPts val="3410"/>
              </a:lnSpc>
            </a:pPr>
            <a:r>
              <a:rPr lang="en-US" sz="3100" dirty="0">
                <a:solidFill>
                  <a:srgbClr val="000000"/>
                </a:solidFill>
                <a:latin typeface="Roboto"/>
              </a:rPr>
              <a:t>Prima di scattare una fotografia, pensate a come inquadrare al meglio la situazione.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837</Words>
  <Application>Microsoft Office PowerPoint</Application>
  <PresentationFormat>Personalizzato</PresentationFormat>
  <Paragraphs>102</Paragraphs>
  <Slides>45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52" baseType="lpstr">
      <vt:lpstr>Arial</vt:lpstr>
      <vt:lpstr>Roboto</vt:lpstr>
      <vt:lpstr>Roboto Bold</vt:lpstr>
      <vt:lpstr>Open Sans Bold</vt:lpstr>
      <vt:lpstr>Kollektif Bold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PL-M4W1-Online-Storytelling</dc:title>
  <dc:creator>Monika Tarajko</dc:creator>
  <cp:keywords>, docId:223BC93EF67DD084B5BF212699D7AEFE</cp:keywords>
  <cp:lastModifiedBy>Vittoria De Stefani</cp:lastModifiedBy>
  <cp:revision>6</cp:revision>
  <dcterms:created xsi:type="dcterms:W3CDTF">2006-08-16T00:00:00Z</dcterms:created>
  <dcterms:modified xsi:type="dcterms:W3CDTF">2023-07-20T08:53:17Z</dcterms:modified>
  <dc:identifier>DAFnNdg5j8c</dc:identifier>
</cp:coreProperties>
</file>