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3" r:id="rId4"/>
    <p:sldId id="264" r:id="rId5"/>
    <p:sldId id="265" r:id="rId6"/>
    <p:sldId id="266" r:id="rId7"/>
    <p:sldId id="301" r:id="rId8"/>
    <p:sldId id="302" r:id="rId9"/>
    <p:sldId id="303" r:id="rId10"/>
    <p:sldId id="304" r:id="rId11"/>
    <p:sldId id="267" r:id="rId12"/>
    <p:sldId id="272" r:id="rId13"/>
    <p:sldId id="268" r:id="rId14"/>
    <p:sldId id="269" r:id="rId15"/>
    <p:sldId id="305" r:id="rId16"/>
    <p:sldId id="257" r:id="rId17"/>
  </p:sldIdLst>
  <p:sldSz cx="9144000" cy="6858000" type="screen4x3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6CD77-3DAD-4515-81DC-747570F4DD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B23E22A-8AF6-47DF-BB5D-0A6210950CEB}">
      <dgm:prSet phldrT="[Testo]" custT="1"/>
      <dgm:spPr/>
      <dgm:t>
        <a:bodyPr/>
        <a:lstStyle/>
        <a:p>
          <a:r>
            <a:rPr lang="it" sz="1600" b="1" dirty="0">
              <a:latin typeface="Montserrat" charset="0"/>
            </a:rPr>
            <a:t>Essere accessibili al pubblico, ampiamente grazie al digitale</a:t>
          </a:r>
          <a:endParaRPr lang="it-IT" sz="1600" b="1" dirty="0">
            <a:latin typeface="Montserrat" charset="0"/>
          </a:endParaRPr>
        </a:p>
      </dgm:t>
    </dgm:pt>
    <dgm:pt modelId="{50373BC2-3EE3-44CF-A00F-0CC7DD55D3D4}" type="parTrans" cxnId="{C4C43A99-3E9C-4897-BD0B-D6E6110488F9}">
      <dgm:prSet/>
      <dgm:spPr/>
      <dgm:t>
        <a:bodyPr/>
        <a:lstStyle/>
        <a:p>
          <a:endParaRPr lang="it-IT" sz="2400"/>
        </a:p>
      </dgm:t>
    </dgm:pt>
    <dgm:pt modelId="{0F8BA280-7037-48AA-8305-7A88E0E6BB8B}" type="sibTrans" cxnId="{C4C43A99-3E9C-4897-BD0B-D6E6110488F9}">
      <dgm:prSet/>
      <dgm:spPr/>
      <dgm:t>
        <a:bodyPr/>
        <a:lstStyle/>
        <a:p>
          <a:endParaRPr lang="it-IT" sz="2400"/>
        </a:p>
      </dgm:t>
    </dgm:pt>
    <dgm:pt modelId="{C42A70AD-9CFC-454A-AD15-DAA464F85556}">
      <dgm:prSet phldrT="[Testo]" custT="1"/>
      <dgm:spPr/>
      <dgm:t>
        <a:bodyPr/>
        <a:lstStyle/>
        <a:p>
          <a:r>
            <a:rPr lang="it" sz="1600" b="1" dirty="0">
              <a:latin typeface="Montserrat" charset="0"/>
            </a:rPr>
            <a:t>Consentire a tutti di accedere alla conoscenza relativa ai contenuti del patrimonio culturale (immagini, video, ecc.)</a:t>
          </a:r>
          <a:endParaRPr lang="it-IT" sz="1600" b="1" dirty="0">
            <a:latin typeface="Montserrat" charset="0"/>
          </a:endParaRPr>
        </a:p>
      </dgm:t>
    </dgm:pt>
    <dgm:pt modelId="{A749B9E6-2E84-4468-9FDF-17B166329B0B}" type="parTrans" cxnId="{1F388540-A34A-49AB-8C6B-CCC0ABF0EAC9}">
      <dgm:prSet/>
      <dgm:spPr/>
      <dgm:t>
        <a:bodyPr/>
        <a:lstStyle/>
        <a:p>
          <a:endParaRPr lang="it-IT" sz="2400"/>
        </a:p>
      </dgm:t>
    </dgm:pt>
    <dgm:pt modelId="{C144B668-7A3E-4EE0-92B0-2A2E80E28267}" type="sibTrans" cxnId="{1F388540-A34A-49AB-8C6B-CCC0ABF0EAC9}">
      <dgm:prSet/>
      <dgm:spPr/>
      <dgm:t>
        <a:bodyPr/>
        <a:lstStyle/>
        <a:p>
          <a:endParaRPr lang="it-IT" sz="2400"/>
        </a:p>
      </dgm:t>
    </dgm:pt>
    <dgm:pt modelId="{EBF2DA3D-19C1-4295-8A08-B73109E0DE2A}">
      <dgm:prSet phldrT="[Testo]" custT="1"/>
      <dgm:spPr/>
      <dgm:t>
        <a:bodyPr/>
        <a:lstStyle/>
        <a:p>
          <a:r>
            <a:rPr lang="it" sz="1600" b="1" dirty="0">
              <a:latin typeface="Montserrat" charset="0"/>
            </a:rPr>
            <a:t>Organizzare il materiale in modo coerente e sistematico, mantenendo </a:t>
          </a:r>
          <a:r>
            <a:rPr lang="it" sz="1600" b="1" dirty="0" err="1">
              <a:latin typeface="Montserrat" charset="0"/>
            </a:rPr>
            <a:t>i contenuti </a:t>
          </a:r>
          <a:r>
            <a:rPr lang="it" sz="1600" b="1" dirty="0">
              <a:latin typeface="Montserrat" charset="0"/>
            </a:rPr>
            <a:t>culturali </a:t>
          </a:r>
          <a:r>
            <a:rPr lang="it" sz="1600" b="1" dirty="0" err="1">
              <a:latin typeface="Montserrat" charset="0"/>
            </a:rPr>
            <a:t>accessibile </a:t>
          </a:r>
          <a:r>
            <a:rPr lang="it" sz="1600" b="1" dirty="0">
              <a:latin typeface="Montserrat" charset="0"/>
            </a:rPr>
            <a:t>per molto tempo</a:t>
          </a:r>
        </a:p>
      </dgm:t>
    </dgm:pt>
    <dgm:pt modelId="{04D9E717-0A67-477D-A25C-3193891119F1}" type="parTrans" cxnId="{F932BDC0-1057-429C-954C-05FA6A64F030}">
      <dgm:prSet/>
      <dgm:spPr/>
      <dgm:t>
        <a:bodyPr/>
        <a:lstStyle/>
        <a:p>
          <a:endParaRPr lang="it-IT" sz="2400"/>
        </a:p>
      </dgm:t>
    </dgm:pt>
    <dgm:pt modelId="{7A36FDC9-3F04-4D0D-89B2-37FAD7AF3301}" type="sibTrans" cxnId="{F932BDC0-1057-429C-954C-05FA6A64F030}">
      <dgm:prSet/>
      <dgm:spPr/>
      <dgm:t>
        <a:bodyPr/>
        <a:lstStyle/>
        <a:p>
          <a:endParaRPr lang="it-IT" sz="2400"/>
        </a:p>
      </dgm:t>
    </dgm:pt>
    <dgm:pt modelId="{A0923622-7286-4C3A-BB68-2B7B04D695FD}" type="pres">
      <dgm:prSet presAssocID="{3836CD77-3DAD-4515-81DC-747570F4DDD9}" presName="linear" presStyleCnt="0">
        <dgm:presLayoutVars>
          <dgm:dir/>
          <dgm:animLvl val="lvl"/>
          <dgm:resizeHandles val="exact"/>
        </dgm:presLayoutVars>
      </dgm:prSet>
      <dgm:spPr/>
    </dgm:pt>
    <dgm:pt modelId="{2F2ECDE8-DB60-466E-8859-7CA9AD65A782}" type="pres">
      <dgm:prSet presAssocID="{FB23E22A-8AF6-47DF-BB5D-0A6210950CEB}" presName="parentLin" presStyleCnt="0"/>
      <dgm:spPr/>
    </dgm:pt>
    <dgm:pt modelId="{ADBDEF50-D9DB-452B-9CC0-C0445E567638}" type="pres">
      <dgm:prSet presAssocID="{FB23E22A-8AF6-47DF-BB5D-0A6210950CEB}" presName="parentLeftMargin" presStyleLbl="node1" presStyleIdx="0" presStyleCnt="3"/>
      <dgm:spPr/>
    </dgm:pt>
    <dgm:pt modelId="{3D69AB00-694C-46B6-B6AE-02D1EC06AFFC}" type="pres">
      <dgm:prSet presAssocID="{FB23E22A-8AF6-47DF-BB5D-0A6210950CEB}" presName="parentText" presStyleLbl="node1" presStyleIdx="0" presStyleCnt="3" custScaleX="179052" custLinFactNeighborX="21362" custLinFactNeighborY="-81271">
        <dgm:presLayoutVars>
          <dgm:chMax val="0"/>
          <dgm:bulletEnabled val="1"/>
        </dgm:presLayoutVars>
      </dgm:prSet>
      <dgm:spPr/>
    </dgm:pt>
    <dgm:pt modelId="{6C2DE323-4E47-4ACB-AEEA-433B80FD25E6}" type="pres">
      <dgm:prSet presAssocID="{FB23E22A-8AF6-47DF-BB5D-0A6210950CEB}" presName="negativeSpace" presStyleCnt="0"/>
      <dgm:spPr/>
    </dgm:pt>
    <dgm:pt modelId="{E4727EB2-C40E-40AC-A663-78D4A0B4AC08}" type="pres">
      <dgm:prSet presAssocID="{FB23E22A-8AF6-47DF-BB5D-0A6210950CEB}" presName="childText" presStyleLbl="conFgAcc1" presStyleIdx="0" presStyleCnt="3">
        <dgm:presLayoutVars>
          <dgm:bulletEnabled val="1"/>
        </dgm:presLayoutVars>
      </dgm:prSet>
      <dgm:spPr/>
    </dgm:pt>
    <dgm:pt modelId="{3E84F092-F670-4FB7-A6C1-BA580241E0EA}" type="pres">
      <dgm:prSet presAssocID="{0F8BA280-7037-48AA-8305-7A88E0E6BB8B}" presName="spaceBetweenRectangles" presStyleCnt="0"/>
      <dgm:spPr/>
    </dgm:pt>
    <dgm:pt modelId="{9B4B0BAB-5679-46C8-BE56-13FA65B9BA42}" type="pres">
      <dgm:prSet presAssocID="{C42A70AD-9CFC-454A-AD15-DAA464F85556}" presName="parentLin" presStyleCnt="0"/>
      <dgm:spPr/>
    </dgm:pt>
    <dgm:pt modelId="{C59AA003-FC12-4457-B582-E9F977D6932D}" type="pres">
      <dgm:prSet presAssocID="{C42A70AD-9CFC-454A-AD15-DAA464F85556}" presName="parentLeftMargin" presStyleLbl="node1" presStyleIdx="0" presStyleCnt="3"/>
      <dgm:spPr/>
    </dgm:pt>
    <dgm:pt modelId="{DC5F8454-8B67-4A51-B14B-8B0D73778BE4}" type="pres">
      <dgm:prSet presAssocID="{C42A70AD-9CFC-454A-AD15-DAA464F85556}" presName="parentText" presStyleLbl="node1" presStyleIdx="1" presStyleCnt="3" custScaleX="142857" custScaleY="133949">
        <dgm:presLayoutVars>
          <dgm:chMax val="0"/>
          <dgm:bulletEnabled val="1"/>
        </dgm:presLayoutVars>
      </dgm:prSet>
      <dgm:spPr/>
    </dgm:pt>
    <dgm:pt modelId="{FC56D58E-D109-4544-A491-C0190E7EC07C}" type="pres">
      <dgm:prSet presAssocID="{C42A70AD-9CFC-454A-AD15-DAA464F85556}" presName="negativeSpace" presStyleCnt="0"/>
      <dgm:spPr/>
    </dgm:pt>
    <dgm:pt modelId="{2B98FF27-C1B9-4457-937F-42760FBD123A}" type="pres">
      <dgm:prSet presAssocID="{C42A70AD-9CFC-454A-AD15-DAA464F85556}" presName="childText" presStyleLbl="conFgAcc1" presStyleIdx="1" presStyleCnt="3" custLinFactNeighborX="-95" custLinFactNeighborY="-54471">
        <dgm:presLayoutVars>
          <dgm:bulletEnabled val="1"/>
        </dgm:presLayoutVars>
      </dgm:prSet>
      <dgm:spPr/>
    </dgm:pt>
    <dgm:pt modelId="{6523BAEF-F85F-41B3-BE07-CB41477C9C90}" type="pres">
      <dgm:prSet presAssocID="{C144B668-7A3E-4EE0-92B0-2A2E80E28267}" presName="spaceBetweenRectangles" presStyleCnt="0"/>
      <dgm:spPr/>
    </dgm:pt>
    <dgm:pt modelId="{1FF6F531-8C51-4EC0-BE47-7BDFBB927375}" type="pres">
      <dgm:prSet presAssocID="{EBF2DA3D-19C1-4295-8A08-B73109E0DE2A}" presName="parentLin" presStyleCnt="0"/>
      <dgm:spPr/>
    </dgm:pt>
    <dgm:pt modelId="{39A6483C-10DA-4829-A66A-59310101717F}" type="pres">
      <dgm:prSet presAssocID="{EBF2DA3D-19C1-4295-8A08-B73109E0DE2A}" presName="parentLeftMargin" presStyleLbl="node1" presStyleIdx="1" presStyleCnt="3"/>
      <dgm:spPr/>
    </dgm:pt>
    <dgm:pt modelId="{C37662EA-8915-4730-BEE6-3938223356A5}" type="pres">
      <dgm:prSet presAssocID="{EBF2DA3D-19C1-4295-8A08-B73109E0DE2A}" presName="parentText" presStyleLbl="node1" presStyleIdx="2" presStyleCnt="3" custScaleX="150037" custScaleY="130755">
        <dgm:presLayoutVars>
          <dgm:chMax val="0"/>
          <dgm:bulletEnabled val="1"/>
        </dgm:presLayoutVars>
      </dgm:prSet>
      <dgm:spPr/>
    </dgm:pt>
    <dgm:pt modelId="{0F85679C-FCFF-497F-BE67-36FDEE4A37BC}" type="pres">
      <dgm:prSet presAssocID="{EBF2DA3D-19C1-4295-8A08-B73109E0DE2A}" presName="negativeSpace" presStyleCnt="0"/>
      <dgm:spPr/>
    </dgm:pt>
    <dgm:pt modelId="{79B0231F-3A6E-4E31-86BC-531B6CC0A2E8}" type="pres">
      <dgm:prSet presAssocID="{EBF2DA3D-19C1-4295-8A08-B73109E0DE2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9B0E505-9210-4831-AFFD-A973799E563A}" type="presOf" srcId="{C42A70AD-9CFC-454A-AD15-DAA464F85556}" destId="{DC5F8454-8B67-4A51-B14B-8B0D73778BE4}" srcOrd="1" destOrd="0" presId="urn:microsoft.com/office/officeart/2005/8/layout/list1"/>
    <dgm:cxn modelId="{1F388540-A34A-49AB-8C6B-CCC0ABF0EAC9}" srcId="{3836CD77-3DAD-4515-81DC-747570F4DDD9}" destId="{C42A70AD-9CFC-454A-AD15-DAA464F85556}" srcOrd="1" destOrd="0" parTransId="{A749B9E6-2E84-4468-9FDF-17B166329B0B}" sibTransId="{C144B668-7A3E-4EE0-92B0-2A2E80E28267}"/>
    <dgm:cxn modelId="{9E56DF69-0D0D-4DD9-BBB2-5117D67CAA45}" type="presOf" srcId="{C42A70AD-9CFC-454A-AD15-DAA464F85556}" destId="{C59AA003-FC12-4457-B582-E9F977D6932D}" srcOrd="0" destOrd="0" presId="urn:microsoft.com/office/officeart/2005/8/layout/list1"/>
    <dgm:cxn modelId="{53DDE275-49CA-4807-99B1-E31E74175CDF}" type="presOf" srcId="{EBF2DA3D-19C1-4295-8A08-B73109E0DE2A}" destId="{C37662EA-8915-4730-BEE6-3938223356A5}" srcOrd="1" destOrd="0" presId="urn:microsoft.com/office/officeart/2005/8/layout/list1"/>
    <dgm:cxn modelId="{CC073E77-3CD1-4C3D-9492-0D565A1CA531}" type="presOf" srcId="{FB23E22A-8AF6-47DF-BB5D-0A6210950CEB}" destId="{ADBDEF50-D9DB-452B-9CC0-C0445E567638}" srcOrd="0" destOrd="0" presId="urn:microsoft.com/office/officeart/2005/8/layout/list1"/>
    <dgm:cxn modelId="{A5F54A8A-44EE-47D2-AE57-ECA285C2023C}" type="presOf" srcId="{3836CD77-3DAD-4515-81DC-747570F4DDD9}" destId="{A0923622-7286-4C3A-BB68-2B7B04D695FD}" srcOrd="0" destOrd="0" presId="urn:microsoft.com/office/officeart/2005/8/layout/list1"/>
    <dgm:cxn modelId="{C4C43A99-3E9C-4897-BD0B-D6E6110488F9}" srcId="{3836CD77-3DAD-4515-81DC-747570F4DDD9}" destId="{FB23E22A-8AF6-47DF-BB5D-0A6210950CEB}" srcOrd="0" destOrd="0" parTransId="{50373BC2-3EE3-44CF-A00F-0CC7DD55D3D4}" sibTransId="{0F8BA280-7037-48AA-8305-7A88E0E6BB8B}"/>
    <dgm:cxn modelId="{1884EEBF-4E09-49C4-8CDF-2C88855ECA69}" type="presOf" srcId="{EBF2DA3D-19C1-4295-8A08-B73109E0DE2A}" destId="{39A6483C-10DA-4829-A66A-59310101717F}" srcOrd="0" destOrd="0" presId="urn:microsoft.com/office/officeart/2005/8/layout/list1"/>
    <dgm:cxn modelId="{F932BDC0-1057-429C-954C-05FA6A64F030}" srcId="{3836CD77-3DAD-4515-81DC-747570F4DDD9}" destId="{EBF2DA3D-19C1-4295-8A08-B73109E0DE2A}" srcOrd="2" destOrd="0" parTransId="{04D9E717-0A67-477D-A25C-3193891119F1}" sibTransId="{7A36FDC9-3F04-4D0D-89B2-37FAD7AF3301}"/>
    <dgm:cxn modelId="{4E22F7C4-31AB-46C4-A9AD-6130DADB34C4}" type="presOf" srcId="{FB23E22A-8AF6-47DF-BB5D-0A6210950CEB}" destId="{3D69AB00-694C-46B6-B6AE-02D1EC06AFFC}" srcOrd="1" destOrd="0" presId="urn:microsoft.com/office/officeart/2005/8/layout/list1"/>
    <dgm:cxn modelId="{3DEC48E2-92D0-4A67-A8DC-370A44F51310}" type="presParOf" srcId="{A0923622-7286-4C3A-BB68-2B7B04D695FD}" destId="{2F2ECDE8-DB60-466E-8859-7CA9AD65A782}" srcOrd="0" destOrd="0" presId="urn:microsoft.com/office/officeart/2005/8/layout/list1"/>
    <dgm:cxn modelId="{ECD37D23-6C63-46B6-A53A-26753465C40A}" type="presParOf" srcId="{2F2ECDE8-DB60-466E-8859-7CA9AD65A782}" destId="{ADBDEF50-D9DB-452B-9CC0-C0445E567638}" srcOrd="0" destOrd="0" presId="urn:microsoft.com/office/officeart/2005/8/layout/list1"/>
    <dgm:cxn modelId="{CA032FA7-DFAA-4C80-AB1D-6997215AA828}" type="presParOf" srcId="{2F2ECDE8-DB60-466E-8859-7CA9AD65A782}" destId="{3D69AB00-694C-46B6-B6AE-02D1EC06AFFC}" srcOrd="1" destOrd="0" presId="urn:microsoft.com/office/officeart/2005/8/layout/list1"/>
    <dgm:cxn modelId="{89C4AC0A-A068-44CD-910E-4FB15941AC7E}" type="presParOf" srcId="{A0923622-7286-4C3A-BB68-2B7B04D695FD}" destId="{6C2DE323-4E47-4ACB-AEEA-433B80FD25E6}" srcOrd="1" destOrd="0" presId="urn:microsoft.com/office/officeart/2005/8/layout/list1"/>
    <dgm:cxn modelId="{34C85F58-8D91-4A68-8C5F-6A0D663AD41E}" type="presParOf" srcId="{A0923622-7286-4C3A-BB68-2B7B04D695FD}" destId="{E4727EB2-C40E-40AC-A663-78D4A0B4AC08}" srcOrd="2" destOrd="0" presId="urn:microsoft.com/office/officeart/2005/8/layout/list1"/>
    <dgm:cxn modelId="{2D83B691-4454-4070-931D-894B129F00C5}" type="presParOf" srcId="{A0923622-7286-4C3A-BB68-2B7B04D695FD}" destId="{3E84F092-F670-4FB7-A6C1-BA580241E0EA}" srcOrd="3" destOrd="0" presId="urn:microsoft.com/office/officeart/2005/8/layout/list1"/>
    <dgm:cxn modelId="{5573CCE2-A393-4EEC-B328-1A04B2A4D1C0}" type="presParOf" srcId="{A0923622-7286-4C3A-BB68-2B7B04D695FD}" destId="{9B4B0BAB-5679-46C8-BE56-13FA65B9BA42}" srcOrd="4" destOrd="0" presId="urn:microsoft.com/office/officeart/2005/8/layout/list1"/>
    <dgm:cxn modelId="{67C8A349-9E86-41F7-A925-44E95A873E32}" type="presParOf" srcId="{9B4B0BAB-5679-46C8-BE56-13FA65B9BA42}" destId="{C59AA003-FC12-4457-B582-E9F977D6932D}" srcOrd="0" destOrd="0" presId="urn:microsoft.com/office/officeart/2005/8/layout/list1"/>
    <dgm:cxn modelId="{46154563-B871-408E-865B-2441C482D5F3}" type="presParOf" srcId="{9B4B0BAB-5679-46C8-BE56-13FA65B9BA42}" destId="{DC5F8454-8B67-4A51-B14B-8B0D73778BE4}" srcOrd="1" destOrd="0" presId="urn:microsoft.com/office/officeart/2005/8/layout/list1"/>
    <dgm:cxn modelId="{59B3B02E-34D9-4A85-B402-1319081C3D91}" type="presParOf" srcId="{A0923622-7286-4C3A-BB68-2B7B04D695FD}" destId="{FC56D58E-D109-4544-A491-C0190E7EC07C}" srcOrd="5" destOrd="0" presId="urn:microsoft.com/office/officeart/2005/8/layout/list1"/>
    <dgm:cxn modelId="{F1796612-CF2B-4797-B398-2A195F8D5939}" type="presParOf" srcId="{A0923622-7286-4C3A-BB68-2B7B04D695FD}" destId="{2B98FF27-C1B9-4457-937F-42760FBD123A}" srcOrd="6" destOrd="0" presId="urn:microsoft.com/office/officeart/2005/8/layout/list1"/>
    <dgm:cxn modelId="{82FC0B4F-CF03-43BC-BC65-865390FD8DA0}" type="presParOf" srcId="{A0923622-7286-4C3A-BB68-2B7B04D695FD}" destId="{6523BAEF-F85F-41B3-BE07-CB41477C9C90}" srcOrd="7" destOrd="0" presId="urn:microsoft.com/office/officeart/2005/8/layout/list1"/>
    <dgm:cxn modelId="{2B7F919E-886A-4D3F-96E6-A5A0035BB2D6}" type="presParOf" srcId="{A0923622-7286-4C3A-BB68-2B7B04D695FD}" destId="{1FF6F531-8C51-4EC0-BE47-7BDFBB927375}" srcOrd="8" destOrd="0" presId="urn:microsoft.com/office/officeart/2005/8/layout/list1"/>
    <dgm:cxn modelId="{3EEDC455-02EC-4F3C-B21F-A95D0645BD2F}" type="presParOf" srcId="{1FF6F531-8C51-4EC0-BE47-7BDFBB927375}" destId="{39A6483C-10DA-4829-A66A-59310101717F}" srcOrd="0" destOrd="0" presId="urn:microsoft.com/office/officeart/2005/8/layout/list1"/>
    <dgm:cxn modelId="{7554FE62-5182-4A11-B8C8-B1690FB4835F}" type="presParOf" srcId="{1FF6F531-8C51-4EC0-BE47-7BDFBB927375}" destId="{C37662EA-8915-4730-BEE6-3938223356A5}" srcOrd="1" destOrd="0" presId="urn:microsoft.com/office/officeart/2005/8/layout/list1"/>
    <dgm:cxn modelId="{02D39894-ED98-4DD2-8923-B4C98AA736FB}" type="presParOf" srcId="{A0923622-7286-4C3A-BB68-2B7B04D695FD}" destId="{0F85679C-FCFF-497F-BE67-36FDEE4A37BC}" srcOrd="9" destOrd="0" presId="urn:microsoft.com/office/officeart/2005/8/layout/list1"/>
    <dgm:cxn modelId="{73F269AA-FF2B-4E21-85F6-960DAD392C45}" type="presParOf" srcId="{A0923622-7286-4C3A-BB68-2B7B04D695FD}" destId="{79B0231F-3A6E-4E31-86BC-531B6CC0A2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E3939-60E6-48C1-9AB3-CD65B4E86A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9B25D401-D19C-46E3-BEF7-6D040965E7BB}">
      <dgm:prSet phldrT="[Testo]"/>
      <dgm:spPr/>
      <dgm:t>
        <a:bodyPr/>
        <a:lstStyle/>
        <a:p>
          <a:r>
            <a:rPr lang="it" b="1" dirty="0"/>
            <a:t>Risoluzione </a:t>
          </a:r>
          <a:r>
            <a:rPr lang="it" dirty="0"/>
            <a:t>, che si riferisce al numero di pixel utilizzati per rappresentare un'immagine</a:t>
          </a:r>
          <a:endParaRPr lang="it-IT" dirty="0"/>
        </a:p>
      </dgm:t>
    </dgm:pt>
    <dgm:pt modelId="{25A3F01C-709D-413E-B244-9B58CD03426C}" type="parTrans" cxnId="{7B613896-C772-490A-8114-5755ADE443DD}">
      <dgm:prSet/>
      <dgm:spPr/>
      <dgm:t>
        <a:bodyPr/>
        <a:lstStyle/>
        <a:p>
          <a:endParaRPr lang="it-IT"/>
        </a:p>
      </dgm:t>
    </dgm:pt>
    <dgm:pt modelId="{4D5F10E8-6F64-4CE7-8046-FE64EC9492B8}" type="sibTrans" cxnId="{7B613896-C772-490A-8114-5755ADE443DD}">
      <dgm:prSet/>
      <dgm:spPr/>
      <dgm:t>
        <a:bodyPr/>
        <a:lstStyle/>
        <a:p>
          <a:endParaRPr lang="it-IT"/>
        </a:p>
      </dgm:t>
    </dgm:pt>
    <dgm:pt modelId="{CECFF013-115A-4A82-86CB-1447C42C9475}">
      <dgm:prSet phldrT="[Testo]"/>
      <dgm:spPr/>
      <dgm:t>
        <a:bodyPr/>
        <a:lstStyle/>
        <a:p>
          <a:r>
            <a:rPr lang="it" b="0" dirty="0"/>
            <a:t>La </a:t>
          </a:r>
          <a:r>
            <a:rPr lang="it" b="1" dirty="0"/>
            <a:t>profondità di bit per pixel </a:t>
          </a:r>
          <a:r>
            <a:rPr lang="it" dirty="0"/>
            <a:t>, che si riferisce al numero di colori che possono essere rappresentati in base al numero di possibili combinazioni di bit all'interno di un pixel</a:t>
          </a:r>
          <a:endParaRPr lang="it-IT" dirty="0"/>
        </a:p>
      </dgm:t>
    </dgm:pt>
    <dgm:pt modelId="{94B3EB1F-CD3F-437D-81D1-1702D012DCF5}" type="parTrans" cxnId="{4A542B61-CE0B-4DCE-9A4A-E0E0BAE2F09F}">
      <dgm:prSet/>
      <dgm:spPr/>
      <dgm:t>
        <a:bodyPr/>
        <a:lstStyle/>
        <a:p>
          <a:endParaRPr lang="it-IT"/>
        </a:p>
      </dgm:t>
    </dgm:pt>
    <dgm:pt modelId="{D72C02E6-B3AC-42AA-BD1D-5D1611836A57}" type="sibTrans" cxnId="{4A542B61-CE0B-4DCE-9A4A-E0E0BAE2F09F}">
      <dgm:prSet/>
      <dgm:spPr/>
      <dgm:t>
        <a:bodyPr/>
        <a:lstStyle/>
        <a:p>
          <a:endParaRPr lang="it-IT"/>
        </a:p>
      </dgm:t>
    </dgm:pt>
    <dgm:pt modelId="{50A7C5AD-D4AA-4508-86DA-F3CB978AFD3D}">
      <dgm:prSet phldrT="[Testo]"/>
      <dgm:spPr/>
      <dgm:t>
        <a:bodyPr/>
        <a:lstStyle/>
        <a:p>
          <a:r>
            <a:rPr lang="it" b="1" dirty="0"/>
            <a:t>Colore </a:t>
          </a:r>
          <a:r>
            <a:rPr lang="it" dirty="0"/>
            <a:t>, ci sono molti modi per rappresentare le immagini a colori e il più comune è RGB (additive color system) che combina le variazioni di rosso, verde e blu per formare il bianco.</a:t>
          </a:r>
          <a:endParaRPr lang="it-IT" dirty="0"/>
        </a:p>
      </dgm:t>
    </dgm:pt>
    <dgm:pt modelId="{9A4C2AFF-E6D0-4F11-B455-BD69D37AA56C}" type="parTrans" cxnId="{CA35CC24-1336-4D2E-80E7-D8B95C141D69}">
      <dgm:prSet/>
      <dgm:spPr/>
      <dgm:t>
        <a:bodyPr/>
        <a:lstStyle/>
        <a:p>
          <a:endParaRPr lang="it-IT"/>
        </a:p>
      </dgm:t>
    </dgm:pt>
    <dgm:pt modelId="{12248FBA-3856-4AEA-B7D0-AB332BD1573A}" type="sibTrans" cxnId="{CA35CC24-1336-4D2E-80E7-D8B95C141D69}">
      <dgm:prSet/>
      <dgm:spPr/>
      <dgm:t>
        <a:bodyPr/>
        <a:lstStyle/>
        <a:p>
          <a:endParaRPr lang="it-IT"/>
        </a:p>
      </dgm:t>
    </dgm:pt>
    <dgm:pt modelId="{E74745AA-8C7B-497F-BBDC-16E19DCC730B}" type="pres">
      <dgm:prSet presAssocID="{3B8E3939-60E6-48C1-9AB3-CD65B4E86A91}" presName="Name0" presStyleCnt="0">
        <dgm:presLayoutVars>
          <dgm:dir/>
          <dgm:animLvl val="lvl"/>
          <dgm:resizeHandles val="exact"/>
        </dgm:presLayoutVars>
      </dgm:prSet>
      <dgm:spPr/>
    </dgm:pt>
    <dgm:pt modelId="{6ECA7F44-D831-4796-8F4D-26A2022D2B74}" type="pres">
      <dgm:prSet presAssocID="{9B25D401-D19C-46E3-BEF7-6D040965E7BB}" presName="linNode" presStyleCnt="0"/>
      <dgm:spPr/>
    </dgm:pt>
    <dgm:pt modelId="{91038578-5CB5-45AD-A36E-FCEA70C2CEA1}" type="pres">
      <dgm:prSet presAssocID="{9B25D401-D19C-46E3-BEF7-6D040965E7B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9AB926D-0409-40FF-9119-A6488497D61F}" type="pres">
      <dgm:prSet presAssocID="{4D5F10E8-6F64-4CE7-8046-FE64EC9492B8}" presName="sp" presStyleCnt="0"/>
      <dgm:spPr/>
    </dgm:pt>
    <dgm:pt modelId="{93103297-2663-4890-B756-158739695D02}" type="pres">
      <dgm:prSet presAssocID="{CECFF013-115A-4A82-86CB-1447C42C9475}" presName="linNode" presStyleCnt="0"/>
      <dgm:spPr/>
    </dgm:pt>
    <dgm:pt modelId="{8604A9AA-58E4-4F25-82B4-5CD3BB259599}" type="pres">
      <dgm:prSet presAssocID="{CECFF013-115A-4A82-86CB-1447C42C947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F5A43AB-3B2F-4413-9E31-07F037136342}" type="pres">
      <dgm:prSet presAssocID="{D72C02E6-B3AC-42AA-BD1D-5D1611836A57}" presName="sp" presStyleCnt="0"/>
      <dgm:spPr/>
    </dgm:pt>
    <dgm:pt modelId="{6901A906-6042-4E9B-8E4E-9C7EC8732A2E}" type="pres">
      <dgm:prSet presAssocID="{50A7C5AD-D4AA-4508-86DA-F3CB978AFD3D}" presName="linNode" presStyleCnt="0"/>
      <dgm:spPr/>
    </dgm:pt>
    <dgm:pt modelId="{8BD07612-6D34-49F6-93EF-D5D827C4529F}" type="pres">
      <dgm:prSet presAssocID="{50A7C5AD-D4AA-4508-86DA-F3CB978AFD3D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A86AD0C-8362-448A-8ADC-E5551672319D}" type="presOf" srcId="{50A7C5AD-D4AA-4508-86DA-F3CB978AFD3D}" destId="{8BD07612-6D34-49F6-93EF-D5D827C4529F}" srcOrd="0" destOrd="0" presId="urn:microsoft.com/office/officeart/2005/8/layout/vList5"/>
    <dgm:cxn modelId="{CA35CC24-1336-4D2E-80E7-D8B95C141D69}" srcId="{3B8E3939-60E6-48C1-9AB3-CD65B4E86A91}" destId="{50A7C5AD-D4AA-4508-86DA-F3CB978AFD3D}" srcOrd="2" destOrd="0" parTransId="{9A4C2AFF-E6D0-4F11-B455-BD69D37AA56C}" sibTransId="{12248FBA-3856-4AEA-B7D0-AB332BD1573A}"/>
    <dgm:cxn modelId="{67B0D329-F74C-4C11-96B7-C8E600D28206}" type="presOf" srcId="{9B25D401-D19C-46E3-BEF7-6D040965E7BB}" destId="{91038578-5CB5-45AD-A36E-FCEA70C2CEA1}" srcOrd="0" destOrd="0" presId="urn:microsoft.com/office/officeart/2005/8/layout/vList5"/>
    <dgm:cxn modelId="{35103A2A-99AA-4C28-B4FB-DB9C1113266C}" type="presOf" srcId="{CECFF013-115A-4A82-86CB-1447C42C9475}" destId="{8604A9AA-58E4-4F25-82B4-5CD3BB259599}" srcOrd="0" destOrd="0" presId="urn:microsoft.com/office/officeart/2005/8/layout/vList5"/>
    <dgm:cxn modelId="{4A542B61-CE0B-4DCE-9A4A-E0E0BAE2F09F}" srcId="{3B8E3939-60E6-48C1-9AB3-CD65B4E86A91}" destId="{CECFF013-115A-4A82-86CB-1447C42C9475}" srcOrd="1" destOrd="0" parTransId="{94B3EB1F-CD3F-437D-81D1-1702D012DCF5}" sibTransId="{D72C02E6-B3AC-42AA-BD1D-5D1611836A57}"/>
    <dgm:cxn modelId="{1A36994B-ABD7-453E-BD43-0E88BF4A6A66}" type="presOf" srcId="{3B8E3939-60E6-48C1-9AB3-CD65B4E86A91}" destId="{E74745AA-8C7B-497F-BBDC-16E19DCC730B}" srcOrd="0" destOrd="0" presId="urn:microsoft.com/office/officeart/2005/8/layout/vList5"/>
    <dgm:cxn modelId="{7B613896-C772-490A-8114-5755ADE443DD}" srcId="{3B8E3939-60E6-48C1-9AB3-CD65B4E86A91}" destId="{9B25D401-D19C-46E3-BEF7-6D040965E7BB}" srcOrd="0" destOrd="0" parTransId="{25A3F01C-709D-413E-B244-9B58CD03426C}" sibTransId="{4D5F10E8-6F64-4CE7-8046-FE64EC9492B8}"/>
    <dgm:cxn modelId="{5DE54F71-0B27-4996-9976-38C61734DCAF}" type="presParOf" srcId="{E74745AA-8C7B-497F-BBDC-16E19DCC730B}" destId="{6ECA7F44-D831-4796-8F4D-26A2022D2B74}" srcOrd="0" destOrd="0" presId="urn:microsoft.com/office/officeart/2005/8/layout/vList5"/>
    <dgm:cxn modelId="{517B6E15-B7BF-47E1-9B35-79DB8861B4C5}" type="presParOf" srcId="{6ECA7F44-D831-4796-8F4D-26A2022D2B74}" destId="{91038578-5CB5-45AD-A36E-FCEA70C2CEA1}" srcOrd="0" destOrd="0" presId="urn:microsoft.com/office/officeart/2005/8/layout/vList5"/>
    <dgm:cxn modelId="{F946CC84-70FC-4C7A-A126-C836B980A37F}" type="presParOf" srcId="{E74745AA-8C7B-497F-BBDC-16E19DCC730B}" destId="{D9AB926D-0409-40FF-9119-A6488497D61F}" srcOrd="1" destOrd="0" presId="urn:microsoft.com/office/officeart/2005/8/layout/vList5"/>
    <dgm:cxn modelId="{026CEACC-6DA9-492F-B45C-9BFCEC4B8EB5}" type="presParOf" srcId="{E74745AA-8C7B-497F-BBDC-16E19DCC730B}" destId="{93103297-2663-4890-B756-158739695D02}" srcOrd="2" destOrd="0" presId="urn:microsoft.com/office/officeart/2005/8/layout/vList5"/>
    <dgm:cxn modelId="{0716E8D5-FA40-468A-B114-0125C0B7913C}" type="presParOf" srcId="{93103297-2663-4890-B756-158739695D02}" destId="{8604A9AA-58E4-4F25-82B4-5CD3BB259599}" srcOrd="0" destOrd="0" presId="urn:microsoft.com/office/officeart/2005/8/layout/vList5"/>
    <dgm:cxn modelId="{CD777A26-73C3-477D-A052-DEADE3BD1508}" type="presParOf" srcId="{E74745AA-8C7B-497F-BBDC-16E19DCC730B}" destId="{6F5A43AB-3B2F-4413-9E31-07F037136342}" srcOrd="3" destOrd="0" presId="urn:microsoft.com/office/officeart/2005/8/layout/vList5"/>
    <dgm:cxn modelId="{4F0310E2-5B2C-4D29-867B-EB4EAD41BFBB}" type="presParOf" srcId="{E74745AA-8C7B-497F-BBDC-16E19DCC730B}" destId="{6901A906-6042-4E9B-8E4E-9C7EC8732A2E}" srcOrd="4" destOrd="0" presId="urn:microsoft.com/office/officeart/2005/8/layout/vList5"/>
    <dgm:cxn modelId="{C14D0AB5-BA22-4A4C-AD22-BD8FDB703E5F}" type="presParOf" srcId="{6901A906-6042-4E9B-8E4E-9C7EC8732A2E}" destId="{8BD07612-6D34-49F6-93EF-D5D827C4529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27EB2-C40E-40AC-A663-78D4A0B4AC08}">
      <dsp:nvSpPr>
        <dsp:cNvPr id="0" name=""/>
        <dsp:cNvSpPr/>
      </dsp:nvSpPr>
      <dsp:spPr>
        <a:xfrm>
          <a:off x="0" y="316466"/>
          <a:ext cx="709143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9AB00-694C-46B6-B6AE-02D1EC06AFFC}">
      <dsp:nvSpPr>
        <dsp:cNvPr id="0" name=""/>
        <dsp:cNvSpPr/>
      </dsp:nvSpPr>
      <dsp:spPr>
        <a:xfrm>
          <a:off x="277765" y="0"/>
          <a:ext cx="68136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27" tIns="0" rIns="18762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600" b="1" kern="1200" dirty="0">
              <a:latin typeface="Montserrat" charset="0"/>
            </a:rPr>
            <a:t>Essere accessibili al pubblico, ampiamente grazie al digitale</a:t>
          </a:r>
          <a:endParaRPr lang="it-IT" sz="1600" b="1" kern="1200" dirty="0">
            <a:latin typeface="Montserrat" charset="0"/>
          </a:endParaRPr>
        </a:p>
      </dsp:txBody>
      <dsp:txXfrm>
        <a:off x="302263" y="24498"/>
        <a:ext cx="6764668" cy="452844"/>
      </dsp:txXfrm>
    </dsp:sp>
    <dsp:sp modelId="{2B98FF27-C1B9-4457-937F-42760FBD123A}">
      <dsp:nvSpPr>
        <dsp:cNvPr id="0" name=""/>
        <dsp:cNvSpPr/>
      </dsp:nvSpPr>
      <dsp:spPr>
        <a:xfrm>
          <a:off x="0" y="1207951"/>
          <a:ext cx="709143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F8454-8B67-4A51-B14B-8B0D73778BE4}">
      <dsp:nvSpPr>
        <dsp:cNvPr id="0" name=""/>
        <dsp:cNvSpPr/>
      </dsp:nvSpPr>
      <dsp:spPr>
        <a:xfrm>
          <a:off x="337604" y="836666"/>
          <a:ext cx="6752087" cy="672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27" tIns="0" rIns="18762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600" b="1" kern="1200" dirty="0">
              <a:latin typeface="Montserrat" charset="0"/>
            </a:rPr>
            <a:t>Consentire a tutti di accedere alla conoscenza relativa ai contenuti del patrimonio culturale (immagini, video, ecc.)</a:t>
          </a:r>
          <a:endParaRPr lang="it-IT" sz="1600" b="1" kern="1200" dirty="0">
            <a:latin typeface="Montserrat" charset="0"/>
          </a:endParaRPr>
        </a:p>
      </dsp:txBody>
      <dsp:txXfrm>
        <a:off x="370419" y="869481"/>
        <a:ext cx="6686457" cy="606579"/>
      </dsp:txXfrm>
    </dsp:sp>
    <dsp:sp modelId="{79B0231F-3A6E-4E31-86BC-531B6CC0A2E8}">
      <dsp:nvSpPr>
        <dsp:cNvPr id="0" name=""/>
        <dsp:cNvSpPr/>
      </dsp:nvSpPr>
      <dsp:spPr>
        <a:xfrm>
          <a:off x="0" y="2183416"/>
          <a:ext cx="709143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662EA-8915-4730-BEE6-3938223356A5}">
      <dsp:nvSpPr>
        <dsp:cNvPr id="0" name=""/>
        <dsp:cNvSpPr/>
      </dsp:nvSpPr>
      <dsp:spPr>
        <a:xfrm>
          <a:off x="322022" y="1778155"/>
          <a:ext cx="6764149" cy="656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27" tIns="0" rIns="18762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600" b="1" kern="1200" dirty="0">
              <a:latin typeface="Montserrat" charset="0"/>
            </a:rPr>
            <a:t>Organizzare il materiale in modo coerente e sistematico, mantenendo </a:t>
          </a:r>
          <a:r>
            <a:rPr lang="it" sz="1600" b="1" kern="1200" dirty="0" err="1">
              <a:latin typeface="Montserrat" charset="0"/>
            </a:rPr>
            <a:t>i contenuti </a:t>
          </a:r>
          <a:r>
            <a:rPr lang="it" sz="1600" b="1" kern="1200" dirty="0">
              <a:latin typeface="Montserrat" charset="0"/>
            </a:rPr>
            <a:t>culturali </a:t>
          </a:r>
          <a:r>
            <a:rPr lang="it" sz="1600" b="1" kern="1200" dirty="0" err="1">
              <a:latin typeface="Montserrat" charset="0"/>
            </a:rPr>
            <a:t>accessibile </a:t>
          </a:r>
          <a:r>
            <a:rPr lang="it" sz="1600" b="1" kern="1200" dirty="0">
              <a:latin typeface="Montserrat" charset="0"/>
            </a:rPr>
            <a:t>per molto tempo</a:t>
          </a:r>
        </a:p>
      </dsp:txBody>
      <dsp:txXfrm>
        <a:off x="354054" y="1810187"/>
        <a:ext cx="6700085" cy="592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38578-5CB5-45AD-A36E-FCEA70C2CEA1}">
      <dsp:nvSpPr>
        <dsp:cNvPr id="0" name=""/>
        <dsp:cNvSpPr/>
      </dsp:nvSpPr>
      <dsp:spPr>
        <a:xfrm>
          <a:off x="3305744" y="1387"/>
          <a:ext cx="3718962" cy="915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b="1" kern="1200" dirty="0"/>
            <a:t>Risoluzione </a:t>
          </a:r>
          <a:r>
            <a:rPr lang="it" sz="1300" kern="1200" dirty="0"/>
            <a:t>, che si riferisce al numero di pixel utilizzati per rappresentare un'immagine</a:t>
          </a:r>
          <a:endParaRPr lang="it-IT" sz="1300" kern="1200" dirty="0"/>
        </a:p>
      </dsp:txBody>
      <dsp:txXfrm>
        <a:off x="3350454" y="46097"/>
        <a:ext cx="3629542" cy="826467"/>
      </dsp:txXfrm>
    </dsp:sp>
    <dsp:sp modelId="{8604A9AA-58E4-4F25-82B4-5CD3BB259599}">
      <dsp:nvSpPr>
        <dsp:cNvPr id="0" name=""/>
        <dsp:cNvSpPr/>
      </dsp:nvSpPr>
      <dsp:spPr>
        <a:xfrm>
          <a:off x="3305744" y="963070"/>
          <a:ext cx="3718962" cy="915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b="0" kern="1200" dirty="0"/>
            <a:t>La </a:t>
          </a:r>
          <a:r>
            <a:rPr lang="it" sz="1300" b="1" kern="1200" dirty="0"/>
            <a:t>profondità di bit per pixel </a:t>
          </a:r>
          <a:r>
            <a:rPr lang="it" sz="1300" kern="1200" dirty="0"/>
            <a:t>, che si riferisce al numero di colori che possono essere rappresentati in base al numero di possibili combinazioni di bit all'interno di un pixel</a:t>
          </a:r>
          <a:endParaRPr lang="it-IT" sz="1300" kern="1200" dirty="0"/>
        </a:p>
      </dsp:txBody>
      <dsp:txXfrm>
        <a:off x="3350454" y="1007780"/>
        <a:ext cx="3629542" cy="826467"/>
      </dsp:txXfrm>
    </dsp:sp>
    <dsp:sp modelId="{8BD07612-6D34-49F6-93EF-D5D827C4529F}">
      <dsp:nvSpPr>
        <dsp:cNvPr id="0" name=""/>
        <dsp:cNvSpPr/>
      </dsp:nvSpPr>
      <dsp:spPr>
        <a:xfrm>
          <a:off x="3305744" y="1924752"/>
          <a:ext cx="3718962" cy="915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b="1" kern="1200" dirty="0"/>
            <a:t>Colore </a:t>
          </a:r>
          <a:r>
            <a:rPr lang="it" sz="1300" kern="1200" dirty="0"/>
            <a:t>, ci sono molti modi per rappresentare le immagini a colori e il più comune è RGB (additive color system) che combina le variazioni di rosso, verde e blu per formare il bianco.</a:t>
          </a:r>
          <a:endParaRPr lang="it-IT" sz="1300" kern="1200" dirty="0"/>
        </a:p>
      </dsp:txBody>
      <dsp:txXfrm>
        <a:off x="3350454" y="1969462"/>
        <a:ext cx="3629542" cy="826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6503D-DECD-4B8E-AE8B-0081EDE98949}" type="datetimeFigureOut">
              <a:rPr lang="LID4096" smtClean="0"/>
              <a:t>08/23/2023</a:t>
            </a:fld>
            <a:endParaRPr lang="LID4096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LID4096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840B-D9EE-4E20-8716-A74338D99A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428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1376b1548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1376b1548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1376b1548_2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1376b1548_2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1376b1548_2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b1376b1548_2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b0df41971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b0df41971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b0df41971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b0df41971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0df4197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0df4197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1376b1548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b1376b1548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b1376b1548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b1376b1548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b1376b1548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b1376b1548_2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0df4197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0df4197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1376b1548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1376b1548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1376b1548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b1376b1548_2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0df4197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0df4197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0B1B-5393-F8FD-403A-A588A20F6DE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1FA3F-4DA2-9975-ED35-C3DCEAF1E76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B84BD-A40A-0ACA-70F3-1C9FDC4180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8709FD-7817-4B10-AA07-3E71E4603DC9}" type="datetime1">
              <a:rPr lang="pl-PL"/>
              <a:pPr lvl="0"/>
              <a:t>23.08.2023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2951-6D76-9BC9-E274-5809C2E74A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2B073-9A81-4454-BB3D-5D85BBCADE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235C02-AC4C-410B-912B-FBCA1A9492F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754111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E620B-944E-83E8-3143-4F17C98675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E88D1-22C7-6E2E-0A01-388B504789C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1CE15-3290-E665-177D-B19573EBA7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4F5F9F-E03B-455D-AAC9-DCC3B0B97E4D}" type="datetime1">
              <a:rPr lang="pl-PL"/>
              <a:pPr lvl="0"/>
              <a:t>23.08.2023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C36A9-ACE0-1675-B30D-D6509D4291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63AD1-C1B1-64A7-67EB-A43632667D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6F27F6-95A3-4CF2-9BCC-0BB559CDDC7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75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EEE49A-5F13-D6D4-3721-85FDB55AE99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63DCD-5460-EAD9-6F02-391D2BC6961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7585E-1761-D11D-018F-CB2E50BB2F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B87156-E689-4135-9578-FD080D51FFDF}" type="datetime1">
              <a:rPr lang="pl-PL"/>
              <a:pPr lvl="0"/>
              <a:t>23.08.2023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E4A65-7486-13B0-738B-043008151B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C2182-C1D7-E226-15B2-3A6FDDCEAD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4F6E58-B490-480E-9F07-46261702468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00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40000" y="491767"/>
            <a:ext cx="806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40000" y="1255367"/>
            <a:ext cx="7763700" cy="5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 sz="13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 rot="-5400000">
            <a:off x="8329650" y="-162735"/>
            <a:ext cx="651600" cy="9771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8655300" y="1303199"/>
            <a:ext cx="488700" cy="33084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 rot="-5400000">
            <a:off x="6712225" y="-810900"/>
            <a:ext cx="651600" cy="2273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8655300" y="651600"/>
            <a:ext cx="488700" cy="6516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5267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689350" y="3525533"/>
            <a:ext cx="3765300" cy="8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990400" y="4328317"/>
            <a:ext cx="31632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3979050" y="2259700"/>
            <a:ext cx="1185900" cy="10112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 b="1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ebas Neue"/>
              <a:buNone/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ebas Neue"/>
              <a:buNone/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ebas Neue"/>
              <a:buNone/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ebas Neue"/>
              <a:buNone/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ebas Neue"/>
              <a:buNone/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ebas Neue"/>
              <a:buNone/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ebas Neue"/>
              <a:buNone/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ebas Neue"/>
              <a:buNone/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/>
          <p:nvPr/>
        </p:nvSpPr>
        <p:spPr>
          <a:xfrm rot="5400000" flipH="1">
            <a:off x="383700" y="-423900"/>
            <a:ext cx="651600" cy="14994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3"/>
          <p:cNvSpPr/>
          <p:nvPr/>
        </p:nvSpPr>
        <p:spPr>
          <a:xfrm flipH="1">
            <a:off x="-40225" y="651600"/>
            <a:ext cx="504300" cy="19544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3"/>
          <p:cNvSpPr/>
          <p:nvPr/>
        </p:nvSpPr>
        <p:spPr>
          <a:xfrm rot="5400000" flipH="1">
            <a:off x="2681000" y="-1230450"/>
            <a:ext cx="651600" cy="3112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3"/>
          <p:cNvSpPr/>
          <p:nvPr/>
        </p:nvSpPr>
        <p:spPr>
          <a:xfrm rot="-5400000" flipH="1">
            <a:off x="8114300" y="5782500"/>
            <a:ext cx="651600" cy="14994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3"/>
          <p:cNvSpPr/>
          <p:nvPr/>
        </p:nvSpPr>
        <p:spPr>
          <a:xfrm rot="10800000" flipH="1">
            <a:off x="8685525" y="4252000"/>
            <a:ext cx="504300" cy="195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3"/>
          <p:cNvSpPr/>
          <p:nvPr/>
        </p:nvSpPr>
        <p:spPr>
          <a:xfrm rot="-5400000" flipH="1">
            <a:off x="5801175" y="4960200"/>
            <a:ext cx="651600" cy="31440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3080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383800" y="2954667"/>
            <a:ext cx="3765300" cy="8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4383800" y="3757451"/>
            <a:ext cx="31632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/>
          <p:nvPr/>
        </p:nvSpPr>
        <p:spPr>
          <a:xfrm rot="5400000" flipH="1">
            <a:off x="383700" y="-423900"/>
            <a:ext cx="651600" cy="14994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7"/>
          <p:cNvSpPr/>
          <p:nvPr/>
        </p:nvSpPr>
        <p:spPr>
          <a:xfrm flipH="1">
            <a:off x="-40225" y="651600"/>
            <a:ext cx="504300" cy="19544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7"/>
          <p:cNvSpPr/>
          <p:nvPr/>
        </p:nvSpPr>
        <p:spPr>
          <a:xfrm flipH="1">
            <a:off x="-40225" y="2605993"/>
            <a:ext cx="504300" cy="2822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7"/>
          <p:cNvSpPr/>
          <p:nvPr/>
        </p:nvSpPr>
        <p:spPr>
          <a:xfrm flipH="1">
            <a:off x="-40225" y="5428400"/>
            <a:ext cx="504300" cy="15692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7"/>
          <p:cNvSpPr/>
          <p:nvPr/>
        </p:nvSpPr>
        <p:spPr>
          <a:xfrm rot="5400000" flipH="1">
            <a:off x="5067300" y="-3616800"/>
            <a:ext cx="651600" cy="78852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7196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540000" y="2367100"/>
            <a:ext cx="8064000" cy="1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1"/>
          </p:nvPr>
        </p:nvSpPr>
        <p:spPr>
          <a:xfrm>
            <a:off x="1378975" y="3881717"/>
            <a:ext cx="6386100" cy="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641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3740000" y="4092933"/>
            <a:ext cx="45018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2871475" y="2101467"/>
            <a:ext cx="5370300" cy="1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/>
          <p:nvPr/>
        </p:nvSpPr>
        <p:spPr>
          <a:xfrm rot="-5400000" flipH="1">
            <a:off x="8329650" y="6043634"/>
            <a:ext cx="651600" cy="9771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14"/>
          <p:cNvSpPr/>
          <p:nvPr/>
        </p:nvSpPr>
        <p:spPr>
          <a:xfrm rot="10800000" flipH="1">
            <a:off x="8655300" y="5554799"/>
            <a:ext cx="488700" cy="6516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14"/>
          <p:cNvSpPr/>
          <p:nvPr/>
        </p:nvSpPr>
        <p:spPr>
          <a:xfrm rot="-5400000">
            <a:off x="8329650" y="-162735"/>
            <a:ext cx="651600" cy="9771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14"/>
          <p:cNvSpPr/>
          <p:nvPr/>
        </p:nvSpPr>
        <p:spPr>
          <a:xfrm>
            <a:off x="8655300" y="1303200"/>
            <a:ext cx="488700" cy="4251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95;p14"/>
          <p:cNvSpPr/>
          <p:nvPr/>
        </p:nvSpPr>
        <p:spPr>
          <a:xfrm rot="-5400000">
            <a:off x="6031050" y="-1492200"/>
            <a:ext cx="651600" cy="3636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14"/>
          <p:cNvSpPr/>
          <p:nvPr/>
        </p:nvSpPr>
        <p:spPr>
          <a:xfrm>
            <a:off x="8655300" y="651600"/>
            <a:ext cx="488700" cy="651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14"/>
          <p:cNvSpPr/>
          <p:nvPr/>
        </p:nvSpPr>
        <p:spPr>
          <a:xfrm rot="-5400000" flipH="1">
            <a:off x="6031050" y="4714199"/>
            <a:ext cx="651600" cy="36360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474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">
  <p:cSld name="Title and three colum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540000" y="491767"/>
            <a:ext cx="3767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3709050" y="3874284"/>
            <a:ext cx="172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2"/>
          </p:nvPr>
        </p:nvSpPr>
        <p:spPr>
          <a:xfrm>
            <a:off x="3557100" y="3456767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3"/>
          </p:nvPr>
        </p:nvSpPr>
        <p:spPr>
          <a:xfrm>
            <a:off x="1090400" y="3874300"/>
            <a:ext cx="172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4"/>
          </p:nvPr>
        </p:nvSpPr>
        <p:spPr>
          <a:xfrm>
            <a:off x="938450" y="3456767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ubTitle" idx="5"/>
          </p:nvPr>
        </p:nvSpPr>
        <p:spPr>
          <a:xfrm>
            <a:off x="6327694" y="3874284"/>
            <a:ext cx="172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6"/>
          </p:nvPr>
        </p:nvSpPr>
        <p:spPr>
          <a:xfrm>
            <a:off x="6175744" y="3456767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948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40000" y="491767"/>
            <a:ext cx="337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3527250" y="2256667"/>
            <a:ext cx="3374400" cy="11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R="50800"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2pPr>
            <a:lvl3pPr marR="50800"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marR="50800"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marR="50800"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marR="50800"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marR="50800"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marR="50800"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marR="50800"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3527250" y="1719633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 flipH="1">
            <a:off x="2242350" y="4086833"/>
            <a:ext cx="3374400" cy="11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R="50800" lvl="1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2pPr>
            <a:lvl3pPr marR="50800" lvl="2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marR="50800" lvl="3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marR="50800" lvl="4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marR="50800" lvl="5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marR="50800" lvl="6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marR="50800" lvl="7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marR="50800" lvl="8" algn="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 flipH="1">
            <a:off x="3586950" y="3549800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 flipH="1">
            <a:off x="8655300" y="3651649"/>
            <a:ext cx="488700" cy="25548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5"/>
          <p:cNvSpPr/>
          <p:nvPr/>
        </p:nvSpPr>
        <p:spPr>
          <a:xfrm rot="-5400000" flipH="1">
            <a:off x="7000200" y="4714199"/>
            <a:ext cx="651600" cy="3636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5"/>
          <p:cNvSpPr/>
          <p:nvPr/>
        </p:nvSpPr>
        <p:spPr>
          <a:xfrm flipH="1">
            <a:off x="8655300" y="3000045"/>
            <a:ext cx="488700" cy="6516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46573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540000" y="491767"/>
            <a:ext cx="2539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1"/>
          </p:nvPr>
        </p:nvSpPr>
        <p:spPr>
          <a:xfrm>
            <a:off x="5181513" y="2723417"/>
            <a:ext cx="172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2"/>
          </p:nvPr>
        </p:nvSpPr>
        <p:spPr>
          <a:xfrm>
            <a:off x="5029563" y="2311200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3"/>
          </p:nvPr>
        </p:nvSpPr>
        <p:spPr>
          <a:xfrm>
            <a:off x="2236563" y="2723433"/>
            <a:ext cx="172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4"/>
          </p:nvPr>
        </p:nvSpPr>
        <p:spPr>
          <a:xfrm>
            <a:off x="2084613" y="2311200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ubTitle" idx="5"/>
          </p:nvPr>
        </p:nvSpPr>
        <p:spPr>
          <a:xfrm>
            <a:off x="5181513" y="5029484"/>
            <a:ext cx="172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6"/>
          </p:nvPr>
        </p:nvSpPr>
        <p:spPr>
          <a:xfrm>
            <a:off x="5029563" y="4617267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7"/>
          </p:nvPr>
        </p:nvSpPr>
        <p:spPr>
          <a:xfrm>
            <a:off x="2236563" y="5029500"/>
            <a:ext cx="172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8"/>
          </p:nvPr>
        </p:nvSpPr>
        <p:spPr>
          <a:xfrm>
            <a:off x="2084613" y="4617267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91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A21FC-5E95-A571-9468-75B768A3773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3EC88-70F0-1209-1AF5-34A3A84D6E6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F8703-E4C0-C15B-B4B9-D604BA2DDF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A8AF81-0153-43D1-9D00-8A2830988817}" type="datetime1">
              <a:rPr lang="pl-PL"/>
              <a:pPr lvl="0"/>
              <a:t>23.08.2023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0F14F-A902-5AD6-D04C-561628C26F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B22CC-9D73-BC5A-FEE2-B0EBD229B6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B4021E-9A90-4CF7-937E-8F15E9A4BE9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8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1709125" y="1859600"/>
            <a:ext cx="5725800" cy="23952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870375" y="4282917"/>
            <a:ext cx="54033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164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FDE5-F167-3BF5-BBD6-3BEE759DE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20ACA-299B-C260-A4B7-C4F6D1227F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2F92F-4351-7A88-1F26-D8B7496C4C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2287F0-BFB1-47AC-842A-E4409D5C1414}" type="datetime1">
              <a:rPr lang="pl-PL"/>
              <a:pPr lvl="0"/>
              <a:t>23.08.2023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26C0B-98D0-457D-8B91-8F850B192C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9867-0E4B-4F28-3D01-5D6EC0219E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2E9660-92E0-42F2-9F24-2DA51F12345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655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73CD-05CA-797C-9B0C-6E2CB8BC960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749DE-05E9-BAB2-59BC-4F7AEB54B1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97E40-1645-26E6-6D8D-05D2D857C45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038F6-0EE5-19BE-B738-B64457166E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26610-6F07-4B5B-A62E-E8B5BED2926B}" type="datetime1">
              <a:rPr lang="pl-PL"/>
              <a:pPr lvl="0"/>
              <a:t>23.08.2023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FC3EB-0CDD-4E9D-DA85-4F0147351E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057FD-4939-33EE-E5A1-A3F7C5CFED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432DCC-8A20-4E5F-87DC-AA461162525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335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465C-B615-B749-E2B2-ED99BC1B1D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6B842-D6F2-DA63-D47F-0E84C998D3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7D13C-396A-C0B8-FE0C-38B43C2C7D4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823C9B-BDDF-3413-F327-A155EB709CB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CCC6D-70D2-5F5B-6ED9-D609401E76D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609CE-2A9A-8281-2D01-441270650A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A37C5A-574A-475A-AE40-086A70065AC9}" type="datetime1">
              <a:rPr lang="pl-PL"/>
              <a:pPr lvl="0"/>
              <a:t>23.08.2023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4AE1D6-6CC6-D5AE-B6DD-B0CC50957D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869C55-7CA7-A1DF-5CFC-98DBA1AF25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BD1B4-980B-4FC9-BBE5-86237AB8C88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844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7DC7-AB35-30D1-F49C-A093475DA2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EEA29-CB27-55B8-2242-4C04C75C94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F9D7C7-B9DC-481F-B2F1-2FECB230171D}" type="datetime1">
              <a:rPr lang="pl-PL"/>
              <a:pPr lvl="0"/>
              <a:t>23.08.2023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6CA42-E135-1F9F-67BF-15635D8256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403B4-4B1E-193A-63CE-0322C5FACE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39E606-4D41-4549-92F9-2F7D7C02FDB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63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67473-D4B8-ED50-5A34-57E77A7E9F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6412B-B0BB-45EC-83C9-5848F449DFBD}" type="datetime1">
              <a:rPr lang="pl-PL"/>
              <a:pPr lvl="0"/>
              <a:t>23.08.2023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D2AC0-F968-AAAA-1EE6-3C695F5038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41CBE-DC6F-DE6E-9A53-27ACA051CD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F09185-C536-48C1-AB3F-A5567F49D43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6705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F0CD-1FE6-0C45-5C28-686E7F3A5B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E8B2B-2439-76F6-AA27-289534D393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A8C19-8F7D-AAD1-01DD-FEC71C6409F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9ACEA-1B8E-56CC-8775-F830D1515C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4875E1-79F6-48BB-9920-8106D741027F}" type="datetime1">
              <a:rPr lang="pl-PL"/>
              <a:pPr lvl="0"/>
              <a:t>23.08.2023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9FB0E-9D21-BF0B-D899-04A4FE32F7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B3695-7061-EB61-EFD9-A74A1601FA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D7C343-C81C-4FDD-AACE-617033CF7E0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66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2D88-638B-1575-5BDA-8BF872E143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BDF5B-2F01-F970-A10B-82F13A58813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1AABD-BD5C-A252-0DBC-7FA0990D49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B362C-E9F5-7171-6EA3-07847195D2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E3A078-4133-4F07-9330-685285A13B06}" type="datetime1">
              <a:rPr lang="pl-PL"/>
              <a:pPr lvl="0"/>
              <a:t>23.08.2023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A8390-1CB3-0617-8E0F-547F3B7203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0F573-3093-28C6-B9CC-1DFC1F01D3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2EA558-FD49-440E-99EB-189B145A00B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48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5C76-135E-E680-78CD-B2C1C859EF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56140-5BEB-CDF6-ED97-3C15FA3CE8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C852A-29B3-B1B3-8123-8D7EEC4D483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BFA564E-A889-4C0E-BBBB-D01CD66C0070}" type="datetime1">
              <a:rPr lang="pl-PL"/>
              <a:pPr lvl="0"/>
              <a:t>23.08.2023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4C67B-D833-F14E-5DEC-CA5BEE1BC9A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8097E-D262-EF89-235C-7ED540C0D39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B93820A-62EC-429B-BFE8-33FAA8319832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8F43EB-90A5-DC07-C4F1-F38520481D2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87689" y="1808500"/>
            <a:ext cx="6858000" cy="1159934"/>
          </a:xfrm>
        </p:spPr>
        <p:txBody>
          <a:bodyPr>
            <a:noAutofit/>
          </a:bodyPr>
          <a:lstStyle/>
          <a:p>
            <a:pPr lvl="0"/>
            <a:r>
              <a:rPr lang="it-IT" sz="4400" b="1" dirty="0">
                <a:solidFill>
                  <a:srgbClr val="0E2C8E"/>
                </a:solidFill>
                <a:latin typeface="Calibri"/>
              </a:rPr>
              <a:t>COLLEZIONI DIGITALI DI BENI CULTURALI</a:t>
            </a:r>
            <a:endParaRPr lang="pl-PL" sz="4400" b="1" dirty="0">
              <a:solidFill>
                <a:srgbClr val="0E2C8E"/>
              </a:solidFill>
              <a:latin typeface="Calibri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DF5B82C-9B27-9C2A-6465-8273CFAEF31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1272" y="3801252"/>
            <a:ext cx="7815488" cy="392945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it-IT" sz="2600" b="1" dirty="0">
                <a:solidFill>
                  <a:srgbClr val="0E2C8E"/>
                </a:solidFill>
              </a:rPr>
              <a:t>Scopri come promuovere la cultura e l'arte del nostro territorio attraverso canali digitali innovativi</a:t>
            </a:r>
          </a:p>
          <a:p>
            <a:pPr lvl="0">
              <a:lnSpc>
                <a:spcPct val="80000"/>
              </a:lnSpc>
            </a:pPr>
            <a:endParaRPr lang="pl-PL" sz="2600" b="1" dirty="0">
              <a:solidFill>
                <a:srgbClr val="0E2C8E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FFEFCF3-C8D2-8A3B-4080-9BCA12825082}"/>
              </a:ext>
            </a:extLst>
          </p:cNvPr>
          <p:cNvSpPr/>
          <p:nvPr/>
        </p:nvSpPr>
        <p:spPr>
          <a:xfrm>
            <a:off x="0" y="5926052"/>
            <a:ext cx="9144000" cy="971550"/>
          </a:xfrm>
          <a:prstGeom prst="rect">
            <a:avLst/>
          </a:prstGeom>
          <a:gradFill>
            <a:gsLst>
              <a:gs pos="0">
                <a:srgbClr val="B5D2EC"/>
              </a:gs>
              <a:gs pos="100000">
                <a:srgbClr val="0070C0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8001EF2-6010-CB79-1682-455E28324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588" y="5996443"/>
            <a:ext cx="2638418" cy="7536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B007B59F-FD50-890B-8199-FD6DE03DA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612" y="6120893"/>
            <a:ext cx="2546777" cy="581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rostokąt 9">
            <a:extLst>
              <a:ext uri="{FF2B5EF4-FFF2-40B4-BE49-F238E27FC236}">
                <a16:creationId xmlns:a16="http://schemas.microsoft.com/office/drawing/2014/main" id="{96DA660F-BBAB-C397-335D-A3662CAFADDE}"/>
              </a:ext>
            </a:extLst>
          </p:cNvPr>
          <p:cNvSpPr/>
          <p:nvPr/>
        </p:nvSpPr>
        <p:spPr>
          <a:xfrm>
            <a:off x="0" y="5227606"/>
            <a:ext cx="9144000" cy="71669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Obraz 11">
            <a:extLst>
              <a:ext uri="{FF2B5EF4-FFF2-40B4-BE49-F238E27FC236}">
                <a16:creationId xmlns:a16="http://schemas.microsoft.com/office/drawing/2014/main" id="{93A17178-26ED-C7E3-133B-67328EA24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742" y="5266514"/>
            <a:ext cx="2228850" cy="6206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12">
            <a:extLst>
              <a:ext uri="{FF2B5EF4-FFF2-40B4-BE49-F238E27FC236}">
                <a16:creationId xmlns:a16="http://schemas.microsoft.com/office/drawing/2014/main" id="{898511CA-F3D9-1633-B67D-8E168E703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670" y="5271973"/>
            <a:ext cx="1248018" cy="5638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13">
            <a:extLst>
              <a:ext uri="{FF2B5EF4-FFF2-40B4-BE49-F238E27FC236}">
                <a16:creationId xmlns:a16="http://schemas.microsoft.com/office/drawing/2014/main" id="{95A994B5-F315-316B-1F74-BFC869B94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863" y="5252843"/>
            <a:ext cx="626263" cy="5898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pole tekstowe 11">
            <a:extLst>
              <a:ext uri="{FF2B5EF4-FFF2-40B4-BE49-F238E27FC236}">
                <a16:creationId xmlns:a16="http://schemas.microsoft.com/office/drawing/2014/main" id="{79F5338B-0194-49FD-2839-1F88A739D40B}"/>
              </a:ext>
            </a:extLst>
          </p:cNvPr>
          <p:cNvSpPr txBox="1"/>
          <p:nvPr/>
        </p:nvSpPr>
        <p:spPr>
          <a:xfrm>
            <a:off x="7145871" y="4739883"/>
            <a:ext cx="179493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350" b="1" i="0" u="none" strike="noStrike" kern="0" cap="none" spc="0" baseline="0" dirty="0">
                <a:solidFill>
                  <a:srgbClr val="0E2C8E"/>
                </a:solidFill>
                <a:uFillTx/>
                <a:latin typeface="Calibri"/>
              </a:rPr>
              <a:t>M3W3-M01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3503981" y="1716491"/>
            <a:ext cx="3855110" cy="602100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pPr lvl="0"/>
            <a:r>
              <a:rPr lang="it" sz="3600" dirty="0" err="1"/>
              <a:t>Digitale</a:t>
            </a:r>
            <a:r>
              <a:rPr lang="it" sz="3600" dirty="0"/>
              <a:t> </a:t>
            </a:r>
            <a:r>
              <a:rPr lang="it" sz="3600" dirty="0" err="1"/>
              <a:t>Biblioteche</a:t>
            </a:r>
            <a:endParaRPr sz="36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1"/>
          </p:nvPr>
        </p:nvSpPr>
        <p:spPr>
          <a:xfrm>
            <a:off x="854361" y="2881851"/>
            <a:ext cx="7331348" cy="2313313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algn="just"/>
            <a:r>
              <a:rPr lang="it" sz="2000" dirty="0">
                <a:solidFill>
                  <a:schemeClr val="accent1"/>
                </a:solidFill>
              </a:rPr>
              <a:t>La </a:t>
            </a:r>
            <a:r>
              <a:rPr lang="it" sz="2000" dirty="0">
                <a:solidFill>
                  <a:schemeClr val="tx1"/>
                </a:solidFill>
              </a:rPr>
              <a:t>biblioteca digitale </a:t>
            </a:r>
            <a:r>
              <a:rPr lang="it" sz="2000" dirty="0">
                <a:solidFill>
                  <a:schemeClr val="accent1"/>
                </a:solidFill>
              </a:rPr>
              <a:t>è una biblioteca immateriale, nella quale sono conservati e resi disponibili solo documenti digitali, siano essi nativi digitali o convertiti da originali cartacei, gestiti e catalogati elettronicamente. Ogni operazione può essere svolta via rete da casa, dallo studio, dall'aula o dall'ufficio.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28" name="Google Shape;228;p30"/>
          <p:cNvSpPr txBox="1">
            <a:spLocks noGrp="1"/>
          </p:cNvSpPr>
          <p:nvPr>
            <p:ph type="title" idx="2"/>
          </p:nvPr>
        </p:nvSpPr>
        <p:spPr>
          <a:xfrm>
            <a:off x="2157565" y="1622995"/>
            <a:ext cx="1185900" cy="758400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r>
              <a:rPr lang="it" dirty="0"/>
              <a:t>03</a:t>
            </a:r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56E546F-D5AC-EF0F-09CC-4F763EA20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0" y="865650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  <p:bldP spid="227" grpId="0" build="p"/>
      <p:bldP spid="2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>
            <a:spLocks noGrp="1"/>
          </p:cNvSpPr>
          <p:nvPr>
            <p:ph type="title"/>
          </p:nvPr>
        </p:nvSpPr>
        <p:spPr>
          <a:xfrm>
            <a:off x="540000" y="1226075"/>
            <a:ext cx="4200251" cy="5727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lvl="0"/>
            <a:r>
              <a:rPr lang="it" sz="3600" dirty="0" err="1">
                <a:latin typeface="Josefin Sans" charset="0"/>
              </a:rPr>
              <a:t>Digitale</a:t>
            </a:r>
            <a:r>
              <a:rPr lang="it" sz="3600" dirty="0">
                <a:latin typeface="Josefin Sans" charset="0"/>
              </a:rPr>
              <a:t> </a:t>
            </a:r>
            <a:r>
              <a:rPr lang="it" sz="3600" dirty="0" err="1">
                <a:latin typeface="Josefin Sans" charset="0"/>
              </a:rPr>
              <a:t>Biblioteche</a:t>
            </a:r>
            <a:endParaRPr sz="3200">
              <a:latin typeface="Josefin Sans" charset="0"/>
              <a:ea typeface="Josefin Sans"/>
              <a:cs typeface="Josefin Sans"/>
              <a:sym typeface="Josefin Sans"/>
            </a:endParaRPr>
          </a:p>
        </p:txBody>
      </p:sp>
      <p:sp>
        <p:nvSpPr>
          <p:cNvPr id="345" name="Google Shape;345;p38"/>
          <p:cNvSpPr/>
          <p:nvPr/>
        </p:nvSpPr>
        <p:spPr>
          <a:xfrm flipH="1">
            <a:off x="0" y="5483244"/>
            <a:ext cx="488700" cy="517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6" name="Google Shape;346;p38"/>
          <p:cNvSpPr/>
          <p:nvPr/>
        </p:nvSpPr>
        <p:spPr>
          <a:xfrm rot="-5400000" flipH="1">
            <a:off x="2275950" y="3696000"/>
            <a:ext cx="517500" cy="40920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7" name="Google Shape;347;p38"/>
          <p:cNvSpPr/>
          <p:nvPr/>
        </p:nvSpPr>
        <p:spPr>
          <a:xfrm rot="10800000" flipH="1">
            <a:off x="8655300" y="857248"/>
            <a:ext cx="488700" cy="5175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8" name="Google Shape;348;p38"/>
          <p:cNvSpPr/>
          <p:nvPr/>
        </p:nvSpPr>
        <p:spPr>
          <a:xfrm rot="5400000" flipH="1">
            <a:off x="6351450" y="-929100"/>
            <a:ext cx="517500" cy="40902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" name="Rettangolo 29"/>
          <p:cNvSpPr/>
          <p:nvPr/>
        </p:nvSpPr>
        <p:spPr>
          <a:xfrm>
            <a:off x="471830" y="221511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it" dirty="0">
                <a:solidFill>
                  <a:schemeClr val="accent1"/>
                </a:solidFill>
                <a:latin typeface="Montserrat" charset="0"/>
              </a:rPr>
              <a:t>Un libro digitale è costituito da una raccolta di testi e/o immagini ottenute tramite acquisizione tramite strumenti di conversione da analogico a digitale. Per </a:t>
            </a:r>
            <a:r>
              <a:rPr lang="it" dirty="0">
                <a:latin typeface="Montserrat" charset="0"/>
              </a:rPr>
              <a:t>"digitalizzazione" </a:t>
            </a:r>
            <a:r>
              <a:rPr lang="it" dirty="0">
                <a:solidFill>
                  <a:schemeClr val="accent1"/>
                </a:solidFill>
                <a:latin typeface="Montserrat" charset="0"/>
              </a:rPr>
              <a:t>si intende la conversione di un'immagine in pixel (contrazione inglese di picture elements).</a:t>
            </a:r>
            <a:endParaRPr lang="it-IT" dirty="0">
              <a:solidFill>
                <a:schemeClr val="accent1"/>
              </a:solidFill>
              <a:latin typeface="Montserrat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5669280" y="1768893"/>
            <a:ext cx="30797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" sz="2000" dirty="0"/>
              <a:t>La conversione vera e propria avviene sovrapponendo all'immagine analogica una fitta griglia di pixel: più fitta è la griglia, maggiore è il numero di pixel e quindi l'illusione di vedere un'immagine del tutto fedele all'originale.</a:t>
            </a:r>
            <a:endParaRPr lang="it-IT" sz="20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13664E1-579A-CC16-778A-2E0F93BBB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0077" y="1303478"/>
            <a:ext cx="4797000" cy="749182"/>
          </a:xfrm>
        </p:spPr>
        <p:txBody>
          <a:bodyPr/>
          <a:lstStyle/>
          <a:p>
            <a:r>
              <a:rPr lang="it" sz="3600" dirty="0" err="1"/>
              <a:t>Digitale</a:t>
            </a:r>
            <a:r>
              <a:rPr lang="it" sz="3600" dirty="0"/>
              <a:t> </a:t>
            </a:r>
            <a:r>
              <a:rPr lang="it" sz="3600" dirty="0" err="1"/>
              <a:t>Biblioteche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4572000" y="196664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it" sz="2000" dirty="0">
                <a:latin typeface="Montserrat" charset="0"/>
              </a:rPr>
              <a:t>Il vantaggio maggiore è che permette di prendere mappe anche di grandi dimensioni e acquisire l'immagine senza la necessità di manipolare libri troppo vecchi e quindi fragili e facili da deteriorare; è una tecnica molto utile per digitalizzare vecchi manoscritti o libri.</a:t>
            </a:r>
            <a:endParaRPr lang="it-IT" sz="2000" dirty="0">
              <a:latin typeface="Montserrat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8016" y="22164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it" dirty="0">
                <a:solidFill>
                  <a:schemeClr val="accent1"/>
                </a:solidFill>
                <a:latin typeface="Montserrat" charset="0"/>
              </a:rPr>
              <a:t>Solitamente vengono utilizzati tre parametri per valutare l'immagine digitale creata:</a:t>
            </a:r>
            <a:endParaRPr lang="it-IT" dirty="0">
              <a:solidFill>
                <a:schemeClr val="accent1"/>
              </a:solidFill>
              <a:latin typeface="Montserrat" charset="0"/>
            </a:endParaRPr>
          </a:p>
        </p:txBody>
      </p:sp>
      <p:graphicFrame>
        <p:nvGraphicFramePr>
          <p:cNvPr id="6" name="Diagramma 5"/>
          <p:cNvGraphicFramePr/>
          <p:nvPr/>
        </p:nvGraphicFramePr>
        <p:xfrm>
          <a:off x="-2818770" y="2889503"/>
          <a:ext cx="10330452" cy="284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1">
            <a:extLst>
              <a:ext uri="{FF2B5EF4-FFF2-40B4-BE49-F238E27FC236}">
                <a16:creationId xmlns:a16="http://schemas.microsoft.com/office/drawing/2014/main" id="{4383B5EC-C955-C6B7-A15F-1B1A02350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9"/>
          <p:cNvSpPr txBox="1">
            <a:spLocks noGrp="1"/>
          </p:cNvSpPr>
          <p:nvPr>
            <p:ph type="title"/>
          </p:nvPr>
        </p:nvSpPr>
        <p:spPr>
          <a:xfrm>
            <a:off x="159610" y="1525998"/>
            <a:ext cx="8064000" cy="5727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lvl="0"/>
            <a:r>
              <a:rPr lang="it" sz="3600" dirty="0" err="1"/>
              <a:t>Digitale</a:t>
            </a:r>
            <a:r>
              <a:rPr lang="it" sz="3200" dirty="0"/>
              <a:t> </a:t>
            </a:r>
            <a:r>
              <a:rPr lang="it" sz="3200" dirty="0" err="1"/>
              <a:t>Biblioteche </a:t>
            </a:r>
            <a:r>
              <a:rPr lang="it" sz="3200" dirty="0"/>
              <a:t>: </a:t>
            </a:r>
            <a:r>
              <a:rPr lang="it" sz="3200" dirty="0" err="1"/>
              <a:t>come </a:t>
            </a:r>
            <a:r>
              <a:rPr lang="it" sz="3200" dirty="0"/>
              <a:t>sono </a:t>
            </a:r>
            <a:r>
              <a:rPr lang="it" sz="3200" dirty="0" err="1"/>
              <a:t>_</a:t>
            </a:r>
            <a:r>
              <a:rPr lang="it" sz="3200" dirty="0"/>
              <a:t> </a:t>
            </a:r>
            <a:r>
              <a:rPr lang="it" sz="3200" dirty="0" err="1"/>
              <a:t>creato </a:t>
            </a:r>
            <a:r>
              <a:rPr lang="it" sz="3200" dirty="0"/>
              <a:t>?</a:t>
            </a:r>
            <a:endParaRPr/>
          </a:p>
        </p:txBody>
      </p:sp>
      <p:sp>
        <p:nvSpPr>
          <p:cNvPr id="370" name="Google Shape;370;p39"/>
          <p:cNvSpPr txBox="1"/>
          <p:nvPr/>
        </p:nvSpPr>
        <p:spPr>
          <a:xfrm>
            <a:off x="894259" y="2638083"/>
            <a:ext cx="1185900" cy="572400"/>
          </a:xfrm>
          <a:prstGeom prst="rect">
            <a:avLst/>
          </a:prstGeom>
          <a:solidFill>
            <a:srgbClr val="FFCD3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" sz="4800" b="1" dirty="0">
                <a:latin typeface="Josefin Sans"/>
                <a:ea typeface="Josefin Sans"/>
                <a:cs typeface="Josefin Sans"/>
                <a:sym typeface="Josefin Sans"/>
              </a:rPr>
              <a:t>01</a:t>
            </a:r>
            <a:endParaRPr sz="4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552766" y="3359050"/>
            <a:ext cx="1919772" cy="119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" sz="2000" b="1" dirty="0">
                <a:latin typeface="Josefin Sans" charset="0"/>
              </a:rPr>
              <a:t>Accedi al tuo account Google</a:t>
            </a:r>
            <a:endParaRPr sz="2000" b="1">
              <a:latin typeface="Josefin Sans" charset="0"/>
              <a:ea typeface="Josefin Sans"/>
              <a:cs typeface="Josefin Sans"/>
              <a:sym typeface="Josefin Sans"/>
            </a:endParaRPr>
          </a:p>
        </p:txBody>
      </p:sp>
      <p:sp>
        <p:nvSpPr>
          <p:cNvPr id="374" name="Google Shape;374;p39"/>
          <p:cNvSpPr txBox="1"/>
          <p:nvPr/>
        </p:nvSpPr>
        <p:spPr>
          <a:xfrm>
            <a:off x="2502097" y="3583870"/>
            <a:ext cx="20298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500" b="1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76" name="Google Shape;376;p39"/>
          <p:cNvSpPr txBox="1"/>
          <p:nvPr/>
        </p:nvSpPr>
        <p:spPr>
          <a:xfrm>
            <a:off x="4605048" y="3380994"/>
            <a:ext cx="2029800" cy="17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" sz="2000" b="1" dirty="0">
                <a:latin typeface="Josefin Sans" charset="0"/>
              </a:rPr>
              <a:t>Personalizza la libreria con recensioni, valutazioni ed etichette</a:t>
            </a:r>
            <a:endParaRPr sz="2000" b="1">
              <a:latin typeface="Josefin Sans" charset="0"/>
              <a:ea typeface="Josefin Sans"/>
              <a:cs typeface="Josefin Sans"/>
              <a:sym typeface="Josefin Sans"/>
            </a:endParaRPr>
          </a:p>
        </p:txBody>
      </p:sp>
      <p:sp>
        <p:nvSpPr>
          <p:cNvPr id="378" name="Google Shape;378;p39"/>
          <p:cNvSpPr txBox="1"/>
          <p:nvPr/>
        </p:nvSpPr>
        <p:spPr>
          <a:xfrm>
            <a:off x="6649479" y="3393675"/>
            <a:ext cx="2029800" cy="1479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" sz="2000" b="1" dirty="0">
                <a:solidFill>
                  <a:schemeClr val="accent1"/>
                </a:solidFill>
                <a:latin typeface="Josefin Sans" charset="0"/>
              </a:rPr>
              <a:t>Condividi la tua libreria con chi vuoi</a:t>
            </a:r>
            <a:endParaRPr sz="2000" b="1">
              <a:solidFill>
                <a:srgbClr val="000000"/>
              </a:solidFill>
              <a:latin typeface="Josefin Sans" charset="0"/>
              <a:ea typeface="Josefin Sans"/>
              <a:cs typeface="Josefin Sans"/>
              <a:sym typeface="Josefin Sans"/>
            </a:endParaRPr>
          </a:p>
        </p:txBody>
      </p:sp>
      <p:sp>
        <p:nvSpPr>
          <p:cNvPr id="379" name="Google Shape;379;p39"/>
          <p:cNvSpPr txBox="1"/>
          <p:nvPr/>
        </p:nvSpPr>
        <p:spPr>
          <a:xfrm>
            <a:off x="2924059" y="2638083"/>
            <a:ext cx="1185900" cy="5724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" sz="4800" b="1" dirty="0">
                <a:latin typeface="Josefin Sans"/>
                <a:ea typeface="Josefin Sans"/>
                <a:cs typeface="Josefin Sans"/>
                <a:sym typeface="Josefin Sans"/>
              </a:rPr>
              <a:t>02</a:t>
            </a:r>
            <a:endParaRPr sz="4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80" name="Google Shape;380;p39"/>
          <p:cNvSpPr txBox="1"/>
          <p:nvPr/>
        </p:nvSpPr>
        <p:spPr>
          <a:xfrm>
            <a:off x="4953859" y="2638083"/>
            <a:ext cx="1185900" cy="572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" sz="4800" b="1" dirty="0">
                <a:latin typeface="Josefin Sans"/>
                <a:ea typeface="Josefin Sans"/>
                <a:cs typeface="Josefin Sans"/>
                <a:sym typeface="Josefin Sans"/>
              </a:rPr>
              <a:t>03</a:t>
            </a:r>
            <a:endParaRPr sz="4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81" name="Google Shape;381;p39"/>
          <p:cNvSpPr txBox="1"/>
          <p:nvPr/>
        </p:nvSpPr>
        <p:spPr>
          <a:xfrm>
            <a:off x="6983659" y="2638083"/>
            <a:ext cx="1185900" cy="5724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" sz="4800" b="1" dirty="0">
                <a:latin typeface="Josefin Sans"/>
                <a:ea typeface="Josefin Sans"/>
                <a:cs typeface="Josefin Sans"/>
                <a:sym typeface="Josefin Sans"/>
              </a:rPr>
              <a:t>04</a:t>
            </a:r>
            <a:endParaRPr sz="4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678753" y="3465309"/>
            <a:ext cx="16957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" sz="2000" b="1" dirty="0">
                <a:solidFill>
                  <a:schemeClr val="accent1"/>
                </a:solidFill>
                <a:latin typeface="Josefin Sans" charset="0"/>
              </a:rPr>
              <a:t>Aggiungi libri alla tua libreria</a:t>
            </a:r>
            <a:endParaRPr lang="it-IT" sz="2000" dirty="0">
              <a:latin typeface="Josefin Sans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0" y="553908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" sz="1200" dirty="0">
                <a:latin typeface="Montserrat" charset="0"/>
              </a:rPr>
              <a:t>La tua libreria è ora online, puoi condividerla con i tuoi amici dando loro il link diretto, basta copiare l'URL della tua libreria.</a:t>
            </a:r>
            <a:endParaRPr lang="it-IT" sz="1200" dirty="0">
              <a:latin typeface="Montserrat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D06C162-1DE1-F202-3FF3-FBEEA1766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0" grpId="0" animBg="1"/>
      <p:bldP spid="372" grpId="0"/>
      <p:bldP spid="376" grpId="0"/>
      <p:bldP spid="378" grpId="0"/>
      <p:bldP spid="379" grpId="0" animBg="1"/>
      <p:bldP spid="380" grpId="0" animBg="1"/>
      <p:bldP spid="381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0"/>
          <p:cNvSpPr txBox="1">
            <a:spLocks noGrp="1"/>
          </p:cNvSpPr>
          <p:nvPr>
            <p:ph type="title"/>
          </p:nvPr>
        </p:nvSpPr>
        <p:spPr>
          <a:xfrm>
            <a:off x="1745701" y="1432648"/>
            <a:ext cx="5725800" cy="1070522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pPr lvl="0"/>
            <a:r>
              <a:rPr lang="it" sz="3600" dirty="0">
                <a:solidFill>
                  <a:schemeClr val="accent1"/>
                </a:solidFill>
              </a:rPr>
              <a:t>“L'incontro </a:t>
            </a:r>
            <a:r>
              <a:rPr lang="it" sz="3600" dirty="0" err="1">
                <a:solidFill>
                  <a:schemeClr val="accent1"/>
                </a:solidFill>
              </a:rPr>
              <a:t>dell'arte </a:t>
            </a:r>
            <a:r>
              <a:rPr lang="it" sz="3600" dirty="0">
                <a:solidFill>
                  <a:schemeClr val="accent1"/>
                </a:solidFill>
              </a:rPr>
              <a:t>”</a:t>
            </a:r>
            <a:endParaRPr sz="3600"/>
          </a:p>
        </p:txBody>
      </p:sp>
      <p:sp>
        <p:nvSpPr>
          <p:cNvPr id="387" name="Google Shape;387;p40"/>
          <p:cNvSpPr txBox="1">
            <a:spLocks noGrp="1"/>
          </p:cNvSpPr>
          <p:nvPr>
            <p:ph type="body" idx="1"/>
          </p:nvPr>
        </p:nvSpPr>
        <p:spPr>
          <a:xfrm>
            <a:off x="1877690" y="2781963"/>
            <a:ext cx="5403300" cy="4032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>
              <a:buNone/>
            </a:pPr>
            <a:r>
              <a:rPr lang="it" sz="1600" b="1" dirty="0" err="1">
                <a:solidFill>
                  <a:schemeClr val="tx1"/>
                </a:solidFill>
              </a:rPr>
              <a:t>Esercizio</a:t>
            </a:r>
            <a:r>
              <a:rPr lang="it" sz="1600" b="1" dirty="0">
                <a:solidFill>
                  <a:schemeClr val="tx1"/>
                </a:solidFill>
              </a:rPr>
              <a:t> </a:t>
            </a:r>
            <a:r>
              <a:rPr lang="it" sz="1600" b="1" dirty="0" err="1">
                <a:solidFill>
                  <a:schemeClr val="tx1"/>
                </a:solidFill>
              </a:rPr>
              <a:t>per </a:t>
            </a:r>
            <a:r>
              <a:rPr lang="it" sz="1600" b="1" dirty="0">
                <a:solidFill>
                  <a:schemeClr val="tx1"/>
                </a:solidFill>
              </a:rPr>
              <a:t>singola </a:t>
            </a:r>
            <a:r>
              <a:rPr lang="it" sz="1600" b="1" dirty="0" err="1">
                <a:solidFill>
                  <a:schemeClr val="tx1"/>
                </a:solidFill>
              </a:rPr>
              <a:t>persona </a:t>
            </a:r>
            <a:r>
              <a:rPr lang="it" sz="1600" b="1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it-IT" sz="16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it" sz="1600" dirty="0">
                <a:solidFill>
                  <a:schemeClr val="tx1"/>
                </a:solidFill>
              </a:rPr>
              <a:t>Ogni partecipante dovrà descrivere (disegnare) un'opera rappresentativa del proprio comune ed esporla agli altri partecipanti. Alla fine il gruppo dovrà scegliere l'opera che è stata descritta più accuratamente e che ha colpito particolarmente gli altri partecipanti (non la propria opera).</a:t>
            </a:r>
            <a:endParaRPr lang="it-IT" sz="1600" dirty="0">
              <a:solidFill>
                <a:schemeClr val="tx1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88" name="Google Shape;388;p40"/>
          <p:cNvSpPr/>
          <p:nvPr/>
        </p:nvSpPr>
        <p:spPr>
          <a:xfrm rot="5400000" flipH="1">
            <a:off x="4098675" y="-2773434"/>
            <a:ext cx="517500" cy="76347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9" name="Google Shape;389;p40"/>
          <p:cNvSpPr/>
          <p:nvPr/>
        </p:nvSpPr>
        <p:spPr>
          <a:xfrm flipH="1">
            <a:off x="-32100" y="2811750"/>
            <a:ext cx="527100" cy="21168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0" name="Google Shape;390;p40"/>
          <p:cNvSpPr/>
          <p:nvPr/>
        </p:nvSpPr>
        <p:spPr>
          <a:xfrm flipH="1">
            <a:off x="-32100" y="4928550"/>
            <a:ext cx="527100" cy="11352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1" name="Google Shape;391;p40"/>
          <p:cNvSpPr/>
          <p:nvPr/>
        </p:nvSpPr>
        <p:spPr>
          <a:xfrm flipH="1">
            <a:off x="494700" y="5546344"/>
            <a:ext cx="488700" cy="5175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2" name="Google Shape;392;p40"/>
          <p:cNvSpPr/>
          <p:nvPr/>
        </p:nvSpPr>
        <p:spPr>
          <a:xfrm rot="-5400000" flipH="1">
            <a:off x="4529850" y="1999898"/>
            <a:ext cx="517500" cy="76104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3" name="Google Shape;393;p40"/>
          <p:cNvSpPr/>
          <p:nvPr/>
        </p:nvSpPr>
        <p:spPr>
          <a:xfrm rot="10800000" flipH="1">
            <a:off x="8649100" y="1920550"/>
            <a:ext cx="558900" cy="18390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4" name="Google Shape;394;p40"/>
          <p:cNvSpPr/>
          <p:nvPr/>
        </p:nvSpPr>
        <p:spPr>
          <a:xfrm rot="10800000" flipH="1">
            <a:off x="8649100" y="785250"/>
            <a:ext cx="558900" cy="1135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5" name="Google Shape;395;p40"/>
          <p:cNvSpPr/>
          <p:nvPr/>
        </p:nvSpPr>
        <p:spPr>
          <a:xfrm rot="10800000" flipH="1">
            <a:off x="8160700" y="785425"/>
            <a:ext cx="488700" cy="5184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D9A6BBB-2E1E-6363-5063-766432EA2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0" y="148067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0"/>
          <p:cNvSpPr txBox="1">
            <a:spLocks noGrp="1"/>
          </p:cNvSpPr>
          <p:nvPr>
            <p:ph type="title"/>
          </p:nvPr>
        </p:nvSpPr>
        <p:spPr>
          <a:xfrm>
            <a:off x="1745701" y="1432648"/>
            <a:ext cx="5725800" cy="1070522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pPr lvl="0"/>
            <a:r>
              <a:rPr lang="it" sz="3600" dirty="0">
                <a:solidFill>
                  <a:schemeClr val="accent1"/>
                </a:solidFill>
              </a:rPr>
              <a:t>“ </a:t>
            </a:r>
            <a:r>
              <a:rPr lang="it" sz="3600" dirty="0" err="1">
                <a:solidFill>
                  <a:schemeClr val="accent1"/>
                </a:solidFill>
              </a:rPr>
              <a:t>Indovina </a:t>
            </a:r>
            <a:r>
              <a:rPr lang="it" sz="3600" dirty="0">
                <a:solidFill>
                  <a:schemeClr val="accent1"/>
                </a:solidFill>
              </a:rPr>
              <a:t>il </a:t>
            </a:r>
            <a:r>
              <a:rPr lang="it" sz="3600" dirty="0" err="1">
                <a:solidFill>
                  <a:schemeClr val="accent1"/>
                </a:solidFill>
              </a:rPr>
              <a:t>monumento </a:t>
            </a:r>
            <a:r>
              <a:rPr lang="it" sz="3600" dirty="0">
                <a:solidFill>
                  <a:schemeClr val="accent1"/>
                </a:solidFill>
              </a:rPr>
              <a:t>”</a:t>
            </a:r>
            <a:endParaRPr sz="3600" dirty="0"/>
          </a:p>
        </p:txBody>
      </p:sp>
      <p:sp>
        <p:nvSpPr>
          <p:cNvPr id="387" name="Google Shape;387;p40"/>
          <p:cNvSpPr txBox="1">
            <a:spLocks noGrp="1"/>
          </p:cNvSpPr>
          <p:nvPr>
            <p:ph type="body" idx="1"/>
          </p:nvPr>
        </p:nvSpPr>
        <p:spPr>
          <a:xfrm>
            <a:off x="1733703" y="2781963"/>
            <a:ext cx="5678961" cy="4032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>
              <a:buNone/>
            </a:pPr>
            <a:r>
              <a:rPr lang="it" sz="1600" b="1" dirty="0">
                <a:solidFill>
                  <a:schemeClr val="tx1"/>
                </a:solidFill>
              </a:rPr>
              <a:t>Esercizio per il gruppo, possibile anche da soli.</a:t>
            </a:r>
          </a:p>
          <a:p>
            <a:pPr>
              <a:buNone/>
            </a:pPr>
            <a:endParaRPr lang="it-IT" sz="16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it" sz="1600" dirty="0">
                <a:solidFill>
                  <a:schemeClr val="tx1"/>
                </a:solidFill>
              </a:rPr>
              <a:t>Consegna un documento con un monumento importante e il gruppo deve cercare in internet le informazioni di base e saperle comunicare agli altri gruppi che dovranno indovinare il monumento in questione.</a:t>
            </a:r>
            <a:endParaRPr lang="it-IT" sz="1600" dirty="0">
              <a:solidFill>
                <a:schemeClr val="tx1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88" name="Google Shape;388;p40"/>
          <p:cNvSpPr/>
          <p:nvPr/>
        </p:nvSpPr>
        <p:spPr>
          <a:xfrm rot="5400000" flipH="1">
            <a:off x="4098675" y="-2773434"/>
            <a:ext cx="517500" cy="76347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9" name="Google Shape;389;p40"/>
          <p:cNvSpPr/>
          <p:nvPr/>
        </p:nvSpPr>
        <p:spPr>
          <a:xfrm flipH="1">
            <a:off x="-32100" y="2811750"/>
            <a:ext cx="527100" cy="21168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0" name="Google Shape;390;p40"/>
          <p:cNvSpPr/>
          <p:nvPr/>
        </p:nvSpPr>
        <p:spPr>
          <a:xfrm flipH="1">
            <a:off x="-32100" y="4928550"/>
            <a:ext cx="527100" cy="11352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1" name="Google Shape;391;p40"/>
          <p:cNvSpPr/>
          <p:nvPr/>
        </p:nvSpPr>
        <p:spPr>
          <a:xfrm flipH="1">
            <a:off x="494700" y="5546344"/>
            <a:ext cx="488700" cy="5175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2" name="Google Shape;392;p40"/>
          <p:cNvSpPr/>
          <p:nvPr/>
        </p:nvSpPr>
        <p:spPr>
          <a:xfrm rot="-5400000" flipH="1">
            <a:off x="4529850" y="1999898"/>
            <a:ext cx="517500" cy="76104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3" name="Google Shape;393;p40"/>
          <p:cNvSpPr/>
          <p:nvPr/>
        </p:nvSpPr>
        <p:spPr>
          <a:xfrm rot="10800000" flipH="1">
            <a:off x="8649100" y="1920550"/>
            <a:ext cx="558900" cy="18390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4" name="Google Shape;394;p40"/>
          <p:cNvSpPr/>
          <p:nvPr/>
        </p:nvSpPr>
        <p:spPr>
          <a:xfrm rot="10800000" flipH="1">
            <a:off x="8649100" y="785250"/>
            <a:ext cx="558900" cy="1135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5" name="Google Shape;395;p40"/>
          <p:cNvSpPr/>
          <p:nvPr/>
        </p:nvSpPr>
        <p:spPr>
          <a:xfrm rot="10800000" flipH="1">
            <a:off x="8160700" y="785425"/>
            <a:ext cx="488700" cy="5184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DFC6554-EF0D-8CE3-1804-8BE62B66E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0" y="182792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gradFill>
          <a:gsLst>
            <a:gs pos="0">
              <a:srgbClr val="0070C0"/>
            </a:gs>
            <a:gs pos="100000">
              <a:srgbClr val="B5D2EC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074D006D-9C9C-009F-1461-E847B11D8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8" y="1795415"/>
            <a:ext cx="3846926" cy="878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FDEC00FC-0329-FBB1-C335-9EEFC2C02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915" y="1787057"/>
            <a:ext cx="3343274" cy="9549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rostokąt 5">
            <a:extLst>
              <a:ext uri="{FF2B5EF4-FFF2-40B4-BE49-F238E27FC236}">
                <a16:creationId xmlns:a16="http://schemas.microsoft.com/office/drawing/2014/main" id="{9B77F983-48B8-BEC4-E6AD-F4A0077A1FC5}"/>
              </a:ext>
            </a:extLst>
          </p:cNvPr>
          <p:cNvSpPr/>
          <p:nvPr/>
        </p:nvSpPr>
        <p:spPr>
          <a:xfrm>
            <a:off x="0" y="3943349"/>
            <a:ext cx="9144000" cy="103716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D646C0F2-AABB-A045-5F4C-3CEFB4881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65" y="4017699"/>
            <a:ext cx="2975338" cy="8285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9C96AC53-04F5-209C-4DB2-6F6A6102B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394" y="4069189"/>
            <a:ext cx="1761737" cy="79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0">
            <a:extLst>
              <a:ext uri="{FF2B5EF4-FFF2-40B4-BE49-F238E27FC236}">
                <a16:creationId xmlns:a16="http://schemas.microsoft.com/office/drawing/2014/main" id="{C51E2860-51D0-CCD0-24D8-59CAB78C2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000" y="4038145"/>
            <a:ext cx="885998" cy="8950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476460" y="1038920"/>
            <a:ext cx="4602586" cy="984487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r>
              <a:rPr lang="it" sz="1800" dirty="0">
                <a:solidFill>
                  <a:schemeClr val="accent1"/>
                </a:solidFill>
              </a:rPr>
              <a:t>Città, borghi di campagna, bellezze naturali: tutto il mondo è pieno e ricco di meraviglie naturali spesso poco conosciute. 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it" sz="1800" dirty="0">
                <a:solidFill>
                  <a:srgbClr val="646464"/>
                </a:solidFill>
              </a:rPr>
              <a:t>Come potremmo presentare al mondo tutto il fantastico patrimonio culturale o le bellezze naturali che ci circondano?</a:t>
            </a:r>
            <a:endParaRPr lang="it-IT" sz="1800" dirty="0">
              <a:solidFill>
                <a:srgbClr val="646464"/>
              </a:solidFill>
            </a:endParaRPr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4881952" y="4604623"/>
            <a:ext cx="3785589" cy="782726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marL="0" indent="0" algn="ctr">
              <a:buNone/>
            </a:pPr>
            <a:r>
              <a:rPr lang="it" sz="1600" b="1" dirty="0">
                <a:solidFill>
                  <a:srgbClr val="646464"/>
                </a:solidFill>
                <a:latin typeface="Josefin Sans" panose="020B0604020202020204" pitchFamily="2" charset="0"/>
              </a:rPr>
              <a:t>Come, concretamente, potremmo promuovere le potenzialità di città e aree verdi, tranquille e ricche di arte e tradizioni?</a:t>
            </a:r>
            <a:endParaRPr lang="it-IT" sz="1600" b="1" dirty="0">
              <a:solidFill>
                <a:srgbClr val="646464"/>
              </a:solidFill>
              <a:latin typeface="Josefin Sans" panose="020B0604020202020204" pitchFamily="2" charset="0"/>
            </a:endParaRPr>
          </a:p>
        </p:txBody>
      </p:sp>
      <p:pic>
        <p:nvPicPr>
          <p:cNvPr id="4" name="Immagine 3" descr="Ragus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908" y="1361313"/>
            <a:ext cx="2758633" cy="2971249"/>
          </a:xfrm>
          <a:prstGeom prst="rect">
            <a:avLst/>
          </a:prstGeom>
        </p:spPr>
      </p:pic>
      <p:pic>
        <p:nvPicPr>
          <p:cNvPr id="5" name="Immagine 4" descr="bosco.jpg"/>
          <p:cNvPicPr>
            <a:picLocks noChangeAspect="1"/>
          </p:cNvPicPr>
          <p:nvPr/>
        </p:nvPicPr>
        <p:blipFill>
          <a:blip r:embed="rId4"/>
          <a:srcRect r="11066"/>
          <a:stretch>
            <a:fillRect/>
          </a:stretch>
        </p:blipFill>
        <p:spPr>
          <a:xfrm>
            <a:off x="900712" y="3276927"/>
            <a:ext cx="3220813" cy="241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1E2DA61-9F2A-B644-77BC-ACCE8E805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3647642" y="1709176"/>
            <a:ext cx="3765300" cy="602100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pPr lvl="0"/>
            <a:r>
              <a:rPr lang="it" sz="3600" dirty="0" err="1"/>
              <a:t>Virtuale</a:t>
            </a:r>
            <a:r>
              <a:rPr lang="it" sz="3600" dirty="0"/>
              <a:t> </a:t>
            </a:r>
            <a:r>
              <a:rPr lang="it" sz="3600" dirty="0" err="1"/>
              <a:t>Museo</a:t>
            </a:r>
            <a:endParaRPr sz="36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1"/>
          </p:nvPr>
        </p:nvSpPr>
        <p:spPr>
          <a:xfrm>
            <a:off x="443754" y="2618127"/>
            <a:ext cx="8095129" cy="2777506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algn="just">
              <a:buFontTx/>
              <a:buChar char="-"/>
            </a:pPr>
            <a:r>
              <a:rPr lang="it" sz="2000" dirty="0">
                <a:solidFill>
                  <a:schemeClr val="tx1"/>
                </a:solidFill>
              </a:rPr>
              <a:t>Si tratta di un canale di comunicazione completamente digitale che condivide solo alcune caratteristiche di quello che solitamente chiamiamo museo "tradizionale".</a:t>
            </a:r>
          </a:p>
          <a:p>
            <a:pPr algn="just">
              <a:buFontTx/>
              <a:buChar char="-"/>
            </a:pPr>
            <a:r>
              <a:rPr lang="it" sz="2000" dirty="0">
                <a:solidFill>
                  <a:schemeClr val="tx1"/>
                </a:solidFill>
              </a:rPr>
              <a:t>Mira a migliorare e accrescere l'esperienza museale attraverso forme di personalizzazione, interazione e arricchimento dei contenuti museali.</a:t>
            </a:r>
          </a:p>
          <a:p>
            <a:pPr algn="just">
              <a:buFontTx/>
              <a:buChar char="-"/>
            </a:pPr>
            <a:r>
              <a:rPr lang="it" sz="2000" dirty="0">
                <a:solidFill>
                  <a:schemeClr val="tx1"/>
                </a:solidFill>
              </a:rPr>
              <a:t>Può essere presentato come riferimento digitale di un museo fisico, oppure può anche essere realizzato come museo indipendente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28" name="Google Shape;228;p30"/>
          <p:cNvSpPr txBox="1">
            <a:spLocks noGrp="1"/>
          </p:cNvSpPr>
          <p:nvPr>
            <p:ph type="title" idx="2"/>
          </p:nvPr>
        </p:nvSpPr>
        <p:spPr>
          <a:xfrm>
            <a:off x="2157565" y="1622995"/>
            <a:ext cx="1185900" cy="758400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r>
              <a:rPr lang="it" dirty="0"/>
              <a:t>01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9531BA0-62F0-01E9-089E-598989C08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8" y="74395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  <p:bldP spid="227" grpId="0" build="p"/>
      <p:bldP spid="2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5166795" y="1465327"/>
            <a:ext cx="3909970" cy="602100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pPr lvl="0"/>
            <a:r>
              <a:rPr lang="it" sz="3600" dirty="0"/>
              <a:t>Musei virtuali</a:t>
            </a:r>
            <a:endParaRPr sz="3600" dirty="0"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1"/>
          </p:nvPr>
        </p:nvSpPr>
        <p:spPr>
          <a:xfrm>
            <a:off x="1223958" y="2132018"/>
            <a:ext cx="4886387" cy="5187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marL="0" indent="0"/>
            <a:r>
              <a:rPr lang="it" sz="1600" b="1" dirty="0">
                <a:solidFill>
                  <a:srgbClr val="646464"/>
                </a:solidFill>
              </a:rPr>
              <a:t>Gli aspetti principali del museo virtuale sono:</a:t>
            </a:r>
            <a:endParaRPr lang="it-IT" sz="1600" b="1" dirty="0">
              <a:solidFill>
                <a:srgbClr val="646464"/>
              </a:solidFill>
            </a:endParaRPr>
          </a:p>
        </p:txBody>
      </p:sp>
      <p:graphicFrame>
        <p:nvGraphicFramePr>
          <p:cNvPr id="5" name="Diagramma 4"/>
          <p:cNvGraphicFramePr/>
          <p:nvPr/>
        </p:nvGraphicFramePr>
        <p:xfrm>
          <a:off x="1223957" y="2715311"/>
          <a:ext cx="7091430" cy="267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18E48DCA-CDBD-818F-621D-95A4F057B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348" y="833329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 build="p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2515105" y="1654607"/>
            <a:ext cx="4149043" cy="643712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 compatLnSpc="1">
            <a:noAutofit/>
          </a:bodyPr>
          <a:lstStyle/>
          <a:p>
            <a:pPr lvl="0"/>
            <a:r>
              <a:rPr lang="it" sz="3600" dirty="0" err="1"/>
              <a:t>Virtuale</a:t>
            </a:r>
            <a:r>
              <a:rPr lang="it" sz="3600" dirty="0"/>
              <a:t> </a:t>
            </a:r>
            <a:r>
              <a:rPr lang="it" sz="3600" dirty="0" err="1"/>
              <a:t>Museo</a:t>
            </a:r>
            <a:endParaRPr sz="3600" dirty="0"/>
          </a:p>
        </p:txBody>
      </p:sp>
      <p:sp>
        <p:nvSpPr>
          <p:cNvPr id="241" name="Google Shape;241;p32"/>
          <p:cNvSpPr txBox="1">
            <a:spLocks noGrp="1"/>
          </p:cNvSpPr>
          <p:nvPr>
            <p:ph type="subTitle" idx="1"/>
          </p:nvPr>
        </p:nvSpPr>
        <p:spPr>
          <a:xfrm>
            <a:off x="823020" y="2312814"/>
            <a:ext cx="7258662" cy="1353474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r>
              <a:rPr lang="it" dirty="0">
                <a:solidFill>
                  <a:schemeClr val="tx1"/>
                </a:solidFill>
              </a:rPr>
              <a:t>In UE, il processo di adattamento ai nuovi strumenti digitali è stato graduale ma notevole: museo virtuale di città e paesi, diventato un'opportunità durante il periodo della pandemia. L'impossibilità di accedere al museo fisico ha portato alla nuova soluzione digitale che ha cambiato l'ideale del museo tradizionale, inserendo video tour, audioguide e altri elementi digitali che potessero dare un'ampia condivisione del patrimonio culturale.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42" name="Google Shape;242;p32"/>
          <p:cNvSpPr/>
          <p:nvPr/>
        </p:nvSpPr>
        <p:spPr>
          <a:xfrm rot="5400000" flipH="1">
            <a:off x="244200" y="613061"/>
            <a:ext cx="488700" cy="9771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3" name="Google Shape;243;p32"/>
          <p:cNvSpPr/>
          <p:nvPr/>
        </p:nvSpPr>
        <p:spPr>
          <a:xfrm flipH="1">
            <a:off x="0" y="1834649"/>
            <a:ext cx="488700" cy="24813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4" name="Google Shape;244;p32"/>
          <p:cNvSpPr/>
          <p:nvPr/>
        </p:nvSpPr>
        <p:spPr>
          <a:xfrm rot="5400000" flipH="1">
            <a:off x="2542800" y="-716400"/>
            <a:ext cx="488700" cy="3636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245;p32"/>
          <p:cNvSpPr/>
          <p:nvPr/>
        </p:nvSpPr>
        <p:spPr>
          <a:xfrm flipH="1">
            <a:off x="0" y="1345950"/>
            <a:ext cx="488700" cy="488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Google Shape;246;p32"/>
          <p:cNvSpPr/>
          <p:nvPr/>
        </p:nvSpPr>
        <p:spPr>
          <a:xfrm rot="-5400000" flipH="1">
            <a:off x="8411100" y="5267838"/>
            <a:ext cx="488700" cy="9771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Google Shape;247;p32"/>
          <p:cNvSpPr/>
          <p:nvPr/>
        </p:nvSpPr>
        <p:spPr>
          <a:xfrm rot="10800000" flipH="1">
            <a:off x="8655300" y="2542050"/>
            <a:ext cx="488700" cy="24813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Google Shape;248;p32"/>
          <p:cNvSpPr/>
          <p:nvPr/>
        </p:nvSpPr>
        <p:spPr>
          <a:xfrm rot="-5400000" flipH="1">
            <a:off x="6112500" y="3938399"/>
            <a:ext cx="488700" cy="36360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Google Shape;249;p32"/>
          <p:cNvSpPr/>
          <p:nvPr/>
        </p:nvSpPr>
        <p:spPr>
          <a:xfrm rot="10800000" flipH="1">
            <a:off x="8655300" y="5023349"/>
            <a:ext cx="488700" cy="4887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Rettangolo 11"/>
          <p:cNvSpPr/>
          <p:nvPr/>
        </p:nvSpPr>
        <p:spPr>
          <a:xfrm>
            <a:off x="1271016" y="3948016"/>
            <a:ext cx="66019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" b="1" dirty="0">
                <a:solidFill>
                  <a:schemeClr val="accent1"/>
                </a:solidFill>
                <a:latin typeface="Montserrat" charset="0"/>
              </a:rPr>
              <a:t>Nello specifico, oggi la comunicazione digitale ha subito un cambio di direzione, da finalità esclusivamente promozionale e informativa a </a:t>
            </a:r>
            <a:r>
              <a:rPr lang="it" b="1" dirty="0">
                <a:latin typeface="Montserrat" charset="0"/>
              </a:rPr>
              <a:t>storytelling accattivante </a:t>
            </a:r>
            <a:r>
              <a:rPr lang="it" b="1" dirty="0">
                <a:solidFill>
                  <a:schemeClr val="accent1"/>
                </a:solidFill>
                <a:latin typeface="Montserrat" charset="0"/>
              </a:rPr>
              <a:t>, volto a far conoscere cosa offre il museo e la sua moderna interpretazione </a:t>
            </a:r>
            <a:r>
              <a:rPr lang="it" b="1" dirty="0">
                <a:solidFill>
                  <a:schemeClr val="accent1"/>
                </a:solidFill>
              </a:rPr>
              <a:t>.</a:t>
            </a: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950AF0B-02F8-994F-E5FD-C2E06D6B5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10" y="209269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241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subTitle" idx="1"/>
          </p:nvPr>
        </p:nvSpPr>
        <p:spPr>
          <a:xfrm>
            <a:off x="3086469" y="1703764"/>
            <a:ext cx="5370300" cy="35674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algn="ctr"/>
            <a:r>
              <a:rPr lang="it" dirty="0">
                <a:solidFill>
                  <a:schemeClr val="tx1"/>
                </a:solidFill>
              </a:rPr>
              <a:t>I </a:t>
            </a:r>
            <a:r>
              <a:rPr lang="it" b="1" dirty="0">
                <a:solidFill>
                  <a:schemeClr val="tx1"/>
                </a:solidFill>
              </a:rPr>
              <a:t>tour virtuali </a:t>
            </a:r>
            <a:r>
              <a:rPr lang="it" dirty="0">
                <a:solidFill>
                  <a:schemeClr val="tx1"/>
                </a:solidFill>
              </a:rPr>
              <a:t>dei musei civici offrono una visita a tutto schermo delle sale e consentono un'esperienza virtuale per tutto ciò che va oltre i limiti dello spazio. Utilizzando mouse e </a:t>
            </a:r>
            <a:r>
              <a:rPr lang="it" dirty="0">
                <a:solidFill>
                  <a:schemeClr val="accent1"/>
                </a:solidFill>
              </a:rPr>
              <a:t>tastiera </a:t>
            </a:r>
            <a:r>
              <a:rPr lang="it" dirty="0">
                <a:solidFill>
                  <a:schemeClr val="tx1"/>
                </a:solidFill>
              </a:rPr>
              <a:t>, cliccando sugli hotspot inseriti nelle stanze e sfogliando le mappe interattive, la visita viene approfondita con elementi di contesto: foto, video e testi e il percorso è liberamente scelto dal visitatore.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 descr="museo virtuale 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4" y="2291465"/>
            <a:ext cx="3379622" cy="246892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D873E21-E105-853A-2A7F-223428875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3503982" y="1716491"/>
            <a:ext cx="1780237" cy="602100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pPr lvl="0"/>
            <a:r>
              <a:rPr lang="it" sz="3600" dirty="0"/>
              <a:t>Blog</a:t>
            </a:r>
            <a:endParaRPr sz="36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1"/>
          </p:nvPr>
        </p:nvSpPr>
        <p:spPr>
          <a:xfrm>
            <a:off x="854361" y="2881851"/>
            <a:ext cx="7331348" cy="218164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algn="just"/>
            <a:r>
              <a:rPr lang="it" sz="2000" dirty="0">
                <a:solidFill>
                  <a:schemeClr val="tx1"/>
                </a:solidFill>
              </a:rPr>
              <a:t>Il blog è un </a:t>
            </a:r>
            <a:r>
              <a:rPr lang="it" sz="2000" b="1" dirty="0">
                <a:solidFill>
                  <a:schemeClr val="tx1"/>
                </a:solidFill>
              </a:rPr>
              <a:t>diario online </a:t>
            </a:r>
            <a:r>
              <a:rPr lang="it" sz="2000" dirty="0">
                <a:solidFill>
                  <a:schemeClr val="tx1"/>
                </a:solidFill>
              </a:rPr>
              <a:t>che permette di </a:t>
            </a:r>
            <a:r>
              <a:rPr lang="it" sz="2000" b="1" dirty="0">
                <a:solidFill>
                  <a:schemeClr val="tx1"/>
                </a:solidFill>
              </a:rPr>
              <a:t>creare contenuti </a:t>
            </a:r>
            <a:r>
              <a:rPr lang="it" sz="2000" dirty="0">
                <a:solidFill>
                  <a:schemeClr val="tx1"/>
                </a:solidFill>
              </a:rPr>
              <a:t>in ordine cronologico. La struttura riprende quella di un diario, ogni pagina ha una data e un indirizzo di riconoscimento (permalink). La principale differenza rispetto ad un sito web è la sua continua evoluzione.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28" name="Google Shape;228;p30"/>
          <p:cNvSpPr txBox="1">
            <a:spLocks noGrp="1"/>
          </p:cNvSpPr>
          <p:nvPr>
            <p:ph type="title" idx="2"/>
          </p:nvPr>
        </p:nvSpPr>
        <p:spPr>
          <a:xfrm>
            <a:off x="2157565" y="1622995"/>
            <a:ext cx="1185900" cy="758400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r>
              <a:rPr lang="it" dirty="0"/>
              <a:t>02</a:t>
            </a:r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C75EB72-7387-108F-A90F-C3E1000C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52" y="834248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  <p:bldP spid="227" grpId="0" build="p"/>
      <p:bldP spid="2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540000" y="1226075"/>
            <a:ext cx="3767100" cy="5727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lvl="0"/>
            <a:r>
              <a:rPr lang="it" sz="3200" dirty="0"/>
              <a:t>Blog</a:t>
            </a:r>
            <a:endParaRPr/>
          </a:p>
        </p:txBody>
      </p:sp>
      <p:sp>
        <p:nvSpPr>
          <p:cNvPr id="268" name="Google Shape;268;p34"/>
          <p:cNvSpPr/>
          <p:nvPr/>
        </p:nvSpPr>
        <p:spPr>
          <a:xfrm flipH="1">
            <a:off x="0" y="4534938"/>
            <a:ext cx="488700" cy="9771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9" name="Google Shape;269;p34"/>
          <p:cNvSpPr/>
          <p:nvPr/>
        </p:nvSpPr>
        <p:spPr>
          <a:xfrm rot="-5400000" flipH="1">
            <a:off x="1573650" y="3938399"/>
            <a:ext cx="488700" cy="3636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0" name="Google Shape;270;p34"/>
          <p:cNvSpPr/>
          <p:nvPr/>
        </p:nvSpPr>
        <p:spPr>
          <a:xfrm rot="10800000" flipH="1">
            <a:off x="3636000" y="5512049"/>
            <a:ext cx="488700" cy="4887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1" name="Google Shape;271;p34"/>
          <p:cNvSpPr/>
          <p:nvPr/>
        </p:nvSpPr>
        <p:spPr>
          <a:xfrm rot="10800000" flipH="1">
            <a:off x="8655300" y="1345949"/>
            <a:ext cx="488700" cy="9771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2" name="Google Shape;272;p34"/>
          <p:cNvSpPr/>
          <p:nvPr/>
        </p:nvSpPr>
        <p:spPr>
          <a:xfrm rot="5400000" flipH="1">
            <a:off x="7081650" y="-716412"/>
            <a:ext cx="488700" cy="36360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3" name="Google Shape;273;p34"/>
          <p:cNvSpPr/>
          <p:nvPr/>
        </p:nvSpPr>
        <p:spPr>
          <a:xfrm flipH="1">
            <a:off x="5019300" y="857238"/>
            <a:ext cx="488700" cy="4887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" name="Rettangolo 40"/>
          <p:cNvSpPr/>
          <p:nvPr/>
        </p:nvSpPr>
        <p:spPr>
          <a:xfrm>
            <a:off x="427939" y="1962390"/>
            <a:ext cx="79772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" sz="2000" dirty="0">
                <a:solidFill>
                  <a:schemeClr val="accent1"/>
                </a:solidFill>
                <a:latin typeface="Montserrat" charset="0"/>
              </a:rPr>
              <a:t>La flora e la fauna di un luogo, ad esempio, potrebbero essere approfondite in </a:t>
            </a:r>
            <a:r>
              <a:rPr lang="it" sz="2000" dirty="0">
                <a:latin typeface="Montserrat" charset="0"/>
              </a:rPr>
              <a:t>articoli ad hoc </a:t>
            </a:r>
            <a:r>
              <a:rPr lang="it" sz="2000" dirty="0">
                <a:solidFill>
                  <a:schemeClr val="accent1"/>
                </a:solidFill>
                <a:latin typeface="Montserrat" charset="0"/>
              </a:rPr>
              <a:t>, con un racconto dettagliato del parco, strutturato in tanti piccoli capitoli.</a:t>
            </a:r>
            <a:endParaRPr lang="it-IT" sz="2000" dirty="0">
              <a:solidFill>
                <a:schemeClr val="accent1"/>
              </a:solidFill>
              <a:latin typeface="Montserrat" charset="0"/>
            </a:endParaRPr>
          </a:p>
        </p:txBody>
      </p:sp>
      <p:pic>
        <p:nvPicPr>
          <p:cNvPr id="42" name="Immagine 41" descr="blog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519" y="3262294"/>
            <a:ext cx="3286148" cy="2738457"/>
          </a:xfrm>
          <a:prstGeom prst="rect">
            <a:avLst/>
          </a:prstGeom>
        </p:spPr>
      </p:pic>
      <p:sp>
        <p:nvSpPr>
          <p:cNvPr id="43" name="Rettangolo 42"/>
          <p:cNvSpPr/>
          <p:nvPr/>
        </p:nvSpPr>
        <p:spPr>
          <a:xfrm>
            <a:off x="830277" y="3190045"/>
            <a:ext cx="38660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" sz="1600" dirty="0">
                <a:latin typeface="Montserrat" charset="0"/>
              </a:rPr>
              <a:t>Se colleghiamo a ciascuno di questi capitoli un </a:t>
            </a:r>
            <a:r>
              <a:rPr lang="it" sz="1600" b="1" dirty="0">
                <a:latin typeface="Montserrat" charset="0"/>
              </a:rPr>
              <a:t>contenuto di valore </a:t>
            </a:r>
            <a:r>
              <a:rPr lang="it" sz="1600" dirty="0">
                <a:latin typeface="Montserrat" charset="0"/>
              </a:rPr>
              <a:t>, elemento di forte interesse per l'utente la cui fruizione è vincolata all'inserimento di alcuni dati, potremo in un colpo solo raccogliere contatti di persone interessate al territorio e suddividere in base ai tuoi interessi.</a:t>
            </a:r>
            <a:endParaRPr lang="it-IT" sz="1600" dirty="0">
              <a:latin typeface="Montserrat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BC05266-D4CB-320D-EDA0-42B634311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  <p:bldP spid="41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>
            <a:spLocks noGrp="1"/>
          </p:cNvSpPr>
          <p:nvPr>
            <p:ph type="title"/>
          </p:nvPr>
        </p:nvSpPr>
        <p:spPr>
          <a:xfrm>
            <a:off x="1132531" y="1218760"/>
            <a:ext cx="1471680" cy="5727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lvl="0" algn="ctr"/>
            <a:r>
              <a:rPr lang="it" sz="2800" dirty="0"/>
              <a:t>Blog</a:t>
            </a:r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subTitle" idx="3"/>
          </p:nvPr>
        </p:nvSpPr>
        <p:spPr>
          <a:xfrm flipH="1">
            <a:off x="351129" y="1888748"/>
            <a:ext cx="2807713" cy="3686806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marL="0" indent="0" algn="ctr">
              <a:spcAft>
                <a:spcPts val="1000"/>
              </a:spcAft>
            </a:pPr>
            <a:r>
              <a:rPr lang="it" sz="2000" dirty="0">
                <a:solidFill>
                  <a:schemeClr val="accent1"/>
                </a:solidFill>
              </a:rPr>
              <a:t> Se l'utente interessato a questi contenuti inserisce un indirizzo e-mail per accedervi, potremo ricontattarlo per proporgli </a:t>
            </a:r>
            <a:r>
              <a:rPr lang="it" sz="2000" dirty="0">
                <a:solidFill>
                  <a:schemeClr val="tx1"/>
                </a:solidFill>
              </a:rPr>
              <a:t>altri contenuti su misura per lui </a:t>
            </a:r>
            <a:r>
              <a:rPr lang="it" sz="2000" dirty="0">
                <a:solidFill>
                  <a:schemeClr val="accent1"/>
                </a:solidFill>
              </a:rPr>
              <a:t>.</a:t>
            </a:r>
            <a:endParaRPr sz="2000"/>
          </a:p>
        </p:txBody>
      </p:sp>
      <p:pic>
        <p:nvPicPr>
          <p:cNvPr id="21" name="Immagine 20" descr="blog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1258" y="1214080"/>
            <a:ext cx="5364964" cy="428625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C23143E-DF16-D5FC-5A70-93D1D65C3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/>
      <p:bldP spid="302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0</TotalTime>
  <Words>986</Words>
  <Application>Microsoft Office PowerPoint</Application>
  <PresentationFormat>On-screen Show (4:3)</PresentationFormat>
  <Paragraphs>57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Bebas Neue</vt:lpstr>
      <vt:lpstr>Calibri</vt:lpstr>
      <vt:lpstr>Calibri Light</vt:lpstr>
      <vt:lpstr>Josefin Sans</vt:lpstr>
      <vt:lpstr>Montserrat</vt:lpstr>
      <vt:lpstr>Motyw pakietu Office</vt:lpstr>
      <vt:lpstr>COLLEZIONI DIGITALI DI BENI CULTURALI</vt:lpstr>
      <vt:lpstr>Città, borghi di campagna, bellezze naturali: tutto il mondo è pieno e ricco di meraviglie naturali spesso poco conosciute.  Come potremmo presentare al mondo tutto il fantastico patrimonio culturale o le bellezze naturali che ci circondano?</vt:lpstr>
      <vt:lpstr>Virtuale Museo</vt:lpstr>
      <vt:lpstr>Musei virtuali</vt:lpstr>
      <vt:lpstr>Virtuale Museo</vt:lpstr>
      <vt:lpstr>PowerPoint Presentation</vt:lpstr>
      <vt:lpstr>Blog</vt:lpstr>
      <vt:lpstr>Blog</vt:lpstr>
      <vt:lpstr>Blog</vt:lpstr>
      <vt:lpstr>Digitale Biblioteche</vt:lpstr>
      <vt:lpstr>Digitale Biblioteche</vt:lpstr>
      <vt:lpstr>Digitale Biblioteche</vt:lpstr>
      <vt:lpstr>Digitale Biblioteche : come sono _ creato ?</vt:lpstr>
      <vt:lpstr>“L'incontro dell'arte ”</vt:lpstr>
      <vt:lpstr>“ Indovina il monumento 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LROT</dc:creator>
  <cp:lastModifiedBy>Gumienniak, Agata</cp:lastModifiedBy>
  <cp:revision>8</cp:revision>
  <dcterms:created xsi:type="dcterms:W3CDTF">2023-04-04T07:50:00Z</dcterms:created>
  <dcterms:modified xsi:type="dcterms:W3CDTF">2023-08-23T13:39:01Z</dcterms:modified>
</cp:coreProperties>
</file>