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9"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Horizon" panose="020B0604020202020204" charset="-18"/>
      <p:regular r:id="rId31"/>
    </p:embeddedFont>
    <p:embeddedFont>
      <p:font typeface="Oswald" panose="00000500000000000000" pitchFamily="2" charset="-18"/>
      <p:regular r:id="rId32"/>
      <p:bold r:id="rId33"/>
    </p:embeddedFont>
    <p:embeddedFont>
      <p:font typeface="Oswald Bold" panose="00000800000000000000" charset="-18"/>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svg"/><Relationship Id="rId7" Type="http://schemas.openxmlformats.org/officeDocument/2006/relationships/image" Target="../media/image4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3.svg"/><Relationship Id="rId7" Type="http://schemas.openxmlformats.org/officeDocument/2006/relationships/image" Target="../media/image4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png"/><Relationship Id="rId7" Type="http://schemas.openxmlformats.org/officeDocument/2006/relationships/image" Target="../media/image19.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1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6066C7-C4CB-01DD-102A-E60983DCFEDD}"/>
              </a:ext>
            </a:extLst>
          </p:cNvPr>
          <p:cNvSpPr txBox="1">
            <a:spLocks noGrp="1"/>
          </p:cNvSpPr>
          <p:nvPr>
            <p:ph type="ctrTitle"/>
          </p:nvPr>
        </p:nvSpPr>
        <p:spPr>
          <a:xfrm>
            <a:off x="3767534" y="2712750"/>
            <a:ext cx="10287000" cy="1739901"/>
          </a:xfrm>
        </p:spPr>
        <p:txBody>
          <a:bodyPr>
            <a:noAutofit/>
          </a:bodyPr>
          <a:lstStyle/>
          <a:p>
            <a:pPr lvl="0"/>
            <a:r>
              <a:rPr lang="it-IT" sz="6600" b="1" dirty="0">
                <a:solidFill>
                  <a:srgbClr val="0E2C8E"/>
                </a:solidFill>
                <a:latin typeface="Calibri"/>
              </a:rPr>
              <a:t>SOCIAL PER TUTTI</a:t>
            </a:r>
            <a:endParaRPr lang="pl-PL" sz="6600" b="1" dirty="0">
              <a:solidFill>
                <a:srgbClr val="0E2C8E"/>
              </a:solidFill>
              <a:latin typeface="Calibri"/>
            </a:endParaRPr>
          </a:p>
        </p:txBody>
      </p:sp>
      <p:sp>
        <p:nvSpPr>
          <p:cNvPr id="3" name="Podtytuł 2">
            <a:extLst>
              <a:ext uri="{FF2B5EF4-FFF2-40B4-BE49-F238E27FC236}">
                <a16:creationId xmlns:a16="http://schemas.microsoft.com/office/drawing/2014/main" id="{3CBDC88F-D536-09C6-51B9-09D38BA06EFE}"/>
              </a:ext>
            </a:extLst>
          </p:cNvPr>
          <p:cNvSpPr txBox="1">
            <a:spLocks noGrp="1"/>
          </p:cNvSpPr>
          <p:nvPr>
            <p:ph type="subTitle" idx="1"/>
          </p:nvPr>
        </p:nvSpPr>
        <p:spPr>
          <a:xfrm>
            <a:off x="3831024" y="5701879"/>
            <a:ext cx="10287000" cy="589418"/>
          </a:xfrm>
        </p:spPr>
        <p:txBody>
          <a:bodyPr/>
          <a:lstStyle/>
          <a:p>
            <a:pPr lvl="0">
              <a:lnSpc>
                <a:spcPct val="80000"/>
              </a:lnSpc>
            </a:pPr>
            <a:r>
              <a:rPr lang="it-IT" b="1" dirty="0">
                <a:solidFill>
                  <a:srgbClr val="0E2C8E"/>
                </a:solidFill>
              </a:rPr>
              <a:t>Introduzione al mondo dei social e le loro funzioni</a:t>
            </a:r>
            <a:endParaRPr lang="pl-PL" b="1" dirty="0">
              <a:solidFill>
                <a:srgbClr val="0E2C8E"/>
              </a:solidFill>
            </a:endParaRPr>
          </a:p>
        </p:txBody>
      </p:sp>
      <p:sp>
        <p:nvSpPr>
          <p:cNvPr id="4" name="Prostokąt 3">
            <a:extLst>
              <a:ext uri="{FF2B5EF4-FFF2-40B4-BE49-F238E27FC236}">
                <a16:creationId xmlns:a16="http://schemas.microsoft.com/office/drawing/2014/main" id="{9F02089F-50D9-CF21-8496-77FB55D0E4D8}"/>
              </a:ext>
            </a:extLst>
          </p:cNvPr>
          <p:cNvSpPr/>
          <p:nvPr/>
        </p:nvSpPr>
        <p:spPr>
          <a:xfrm>
            <a:off x="0" y="8889078"/>
            <a:ext cx="18288000" cy="1457325"/>
          </a:xfrm>
          <a:prstGeom prst="rect">
            <a:avLst/>
          </a:prstGeom>
          <a:gradFill>
            <a:gsLst>
              <a:gs pos="0">
                <a:srgbClr val="B5D2EC"/>
              </a:gs>
              <a:gs pos="100000">
                <a:srgbClr val="0070C0"/>
              </a:gs>
            </a:gsLst>
            <a:lin ang="5400000"/>
          </a:gradFill>
          <a:ln cap="flat">
            <a:noFill/>
            <a:prstDash val="solid"/>
          </a:ln>
        </p:spPr>
        <p:txBody>
          <a:bodyPr vert="horz" wrap="square" lIns="102870" tIns="51435" rIns="102870" bIns="51435" anchor="ctr" anchorCtr="1" compatLnSpc="1">
            <a:noAutofit/>
          </a:bodyPr>
          <a:lstStyle/>
          <a:p>
            <a:pPr algn="ctr" defTabSz="1028700">
              <a:defRPr sz="1800" b="0" i="0" u="none" strike="noStrike" kern="0" cap="none" spc="0" baseline="0">
                <a:solidFill>
                  <a:srgbClr val="000000"/>
                </a:solidFill>
                <a:uFillTx/>
              </a:defRPr>
            </a:pPr>
            <a:endParaRPr lang="pl-PL" sz="2025" kern="0">
              <a:solidFill>
                <a:srgbClr val="FFFFFF"/>
              </a:solidFill>
              <a:latin typeface="Calibri"/>
            </a:endParaRPr>
          </a:p>
        </p:txBody>
      </p:sp>
      <p:pic>
        <p:nvPicPr>
          <p:cNvPr id="5" name="Obraz 4">
            <a:extLst>
              <a:ext uri="{FF2B5EF4-FFF2-40B4-BE49-F238E27FC236}">
                <a16:creationId xmlns:a16="http://schemas.microsoft.com/office/drawing/2014/main" id="{E4A3559D-D293-9B7A-DF46-876CEA3BAD76}"/>
              </a:ext>
            </a:extLst>
          </p:cNvPr>
          <p:cNvPicPr>
            <a:picLocks noChangeAspect="1"/>
          </p:cNvPicPr>
          <p:nvPr/>
        </p:nvPicPr>
        <p:blipFill>
          <a:blip r:embed="rId3"/>
          <a:stretch>
            <a:fillRect/>
          </a:stretch>
        </p:blipFill>
        <p:spPr>
          <a:xfrm>
            <a:off x="10160382" y="8994665"/>
            <a:ext cx="3957627" cy="1130472"/>
          </a:xfrm>
          <a:prstGeom prst="rect">
            <a:avLst/>
          </a:prstGeom>
          <a:noFill/>
          <a:ln cap="flat">
            <a:noFill/>
          </a:ln>
        </p:spPr>
      </p:pic>
      <p:pic>
        <p:nvPicPr>
          <p:cNvPr id="6" name="Obraz 9">
            <a:extLst>
              <a:ext uri="{FF2B5EF4-FFF2-40B4-BE49-F238E27FC236}">
                <a16:creationId xmlns:a16="http://schemas.microsoft.com/office/drawing/2014/main" id="{870D5BBB-D88C-B1BB-2EBF-CA3E6B9DB3F7}"/>
              </a:ext>
            </a:extLst>
          </p:cNvPr>
          <p:cNvPicPr>
            <a:picLocks noChangeAspect="1"/>
          </p:cNvPicPr>
          <p:nvPr/>
        </p:nvPicPr>
        <p:blipFill>
          <a:blip r:embed="rId4"/>
          <a:stretch>
            <a:fillRect/>
          </a:stretch>
        </p:blipFill>
        <p:spPr>
          <a:xfrm>
            <a:off x="3963919" y="9181340"/>
            <a:ext cx="3820166" cy="872804"/>
          </a:xfrm>
          <a:prstGeom prst="rect">
            <a:avLst/>
          </a:prstGeom>
          <a:noFill/>
          <a:ln cap="flat">
            <a:noFill/>
          </a:ln>
        </p:spPr>
      </p:pic>
      <p:sp>
        <p:nvSpPr>
          <p:cNvPr id="7" name="Prostokąt 9">
            <a:extLst>
              <a:ext uri="{FF2B5EF4-FFF2-40B4-BE49-F238E27FC236}">
                <a16:creationId xmlns:a16="http://schemas.microsoft.com/office/drawing/2014/main" id="{5D774A70-BE56-7EB4-5A3F-7AC098601845}"/>
              </a:ext>
            </a:extLst>
          </p:cNvPr>
          <p:cNvSpPr/>
          <p:nvPr/>
        </p:nvSpPr>
        <p:spPr>
          <a:xfrm>
            <a:off x="0" y="7841410"/>
            <a:ext cx="18288000" cy="1075046"/>
          </a:xfrm>
          <a:prstGeom prst="rect">
            <a:avLst/>
          </a:prstGeom>
          <a:solidFill>
            <a:srgbClr val="FFFFFF"/>
          </a:solidFill>
          <a:ln cap="flat">
            <a:noFill/>
            <a:prstDash val="solid"/>
          </a:ln>
        </p:spPr>
        <p:txBody>
          <a:bodyPr vert="horz" wrap="square" lIns="102870" tIns="51435" rIns="102870" bIns="51435" anchor="ctr" anchorCtr="1" compatLnSpc="1">
            <a:noAutofit/>
          </a:bodyPr>
          <a:lstStyle/>
          <a:p>
            <a:pPr algn="ctr" defTabSz="1028700">
              <a:defRPr sz="1800" b="0" i="0" u="none" strike="noStrike" kern="0" cap="none" spc="0" baseline="0">
                <a:solidFill>
                  <a:srgbClr val="000000"/>
                </a:solidFill>
                <a:uFillTx/>
              </a:defRPr>
            </a:pPr>
            <a:endParaRPr lang="pl-PL" sz="2025" kern="0">
              <a:solidFill>
                <a:srgbClr val="FFFFFF"/>
              </a:solidFill>
              <a:latin typeface="Calibri"/>
            </a:endParaRPr>
          </a:p>
        </p:txBody>
      </p:sp>
      <p:pic>
        <p:nvPicPr>
          <p:cNvPr id="8" name="Obraz 11">
            <a:extLst>
              <a:ext uri="{FF2B5EF4-FFF2-40B4-BE49-F238E27FC236}">
                <a16:creationId xmlns:a16="http://schemas.microsoft.com/office/drawing/2014/main" id="{55B66B59-EBAC-18A9-E10E-00F6527F0261}"/>
              </a:ext>
            </a:extLst>
          </p:cNvPr>
          <p:cNvPicPr>
            <a:picLocks noChangeAspect="1"/>
          </p:cNvPicPr>
          <p:nvPr/>
        </p:nvPicPr>
        <p:blipFill>
          <a:blip r:embed="rId5"/>
          <a:stretch>
            <a:fillRect/>
          </a:stretch>
        </p:blipFill>
        <p:spPr>
          <a:xfrm>
            <a:off x="4046613" y="7899771"/>
            <a:ext cx="3343275" cy="930945"/>
          </a:xfrm>
          <a:prstGeom prst="rect">
            <a:avLst/>
          </a:prstGeom>
          <a:noFill/>
          <a:ln cap="flat">
            <a:noFill/>
          </a:ln>
        </p:spPr>
      </p:pic>
      <p:pic>
        <p:nvPicPr>
          <p:cNvPr id="9" name="Obraz 12">
            <a:extLst>
              <a:ext uri="{FF2B5EF4-FFF2-40B4-BE49-F238E27FC236}">
                <a16:creationId xmlns:a16="http://schemas.microsoft.com/office/drawing/2014/main" id="{D2980420-418A-7FBE-3D44-294AEA1BCCE5}"/>
              </a:ext>
            </a:extLst>
          </p:cNvPr>
          <p:cNvPicPr>
            <a:picLocks noChangeAspect="1"/>
          </p:cNvPicPr>
          <p:nvPr/>
        </p:nvPicPr>
        <p:blipFill>
          <a:blip r:embed="rId6"/>
          <a:stretch>
            <a:fillRect/>
          </a:stretch>
        </p:blipFill>
        <p:spPr>
          <a:xfrm>
            <a:off x="12182505" y="7907960"/>
            <a:ext cx="1872027" cy="845838"/>
          </a:xfrm>
          <a:prstGeom prst="rect">
            <a:avLst/>
          </a:prstGeom>
          <a:noFill/>
          <a:ln cap="flat">
            <a:noFill/>
          </a:ln>
        </p:spPr>
      </p:pic>
      <p:pic>
        <p:nvPicPr>
          <p:cNvPr id="10" name="Obraz 13">
            <a:extLst>
              <a:ext uri="{FF2B5EF4-FFF2-40B4-BE49-F238E27FC236}">
                <a16:creationId xmlns:a16="http://schemas.microsoft.com/office/drawing/2014/main" id="{476B7FEE-E24F-4119-B695-91325BB302C2}"/>
              </a:ext>
            </a:extLst>
          </p:cNvPr>
          <p:cNvPicPr>
            <a:picLocks noChangeAspect="1"/>
          </p:cNvPicPr>
          <p:nvPr/>
        </p:nvPicPr>
        <p:blipFill>
          <a:blip r:embed="rId7"/>
          <a:stretch>
            <a:fillRect/>
          </a:stretch>
        </p:blipFill>
        <p:spPr>
          <a:xfrm>
            <a:off x="8674295" y="7879265"/>
            <a:ext cx="939395" cy="884846"/>
          </a:xfrm>
          <a:prstGeom prst="rect">
            <a:avLst/>
          </a:prstGeom>
          <a:noFill/>
          <a:ln cap="flat">
            <a:noFill/>
          </a:ln>
        </p:spPr>
      </p:pic>
      <p:sp>
        <p:nvSpPr>
          <p:cNvPr id="11" name="pole tekstowe 11">
            <a:extLst>
              <a:ext uri="{FF2B5EF4-FFF2-40B4-BE49-F238E27FC236}">
                <a16:creationId xmlns:a16="http://schemas.microsoft.com/office/drawing/2014/main" id="{F5C115F8-A680-E225-D569-CC3E4FD25CEA}"/>
              </a:ext>
            </a:extLst>
          </p:cNvPr>
          <p:cNvSpPr txBox="1"/>
          <p:nvPr/>
        </p:nvSpPr>
        <p:spPr>
          <a:xfrm>
            <a:off x="13004807" y="7109825"/>
            <a:ext cx="2692395" cy="415498"/>
          </a:xfrm>
          <a:prstGeom prst="rect">
            <a:avLst/>
          </a:prstGeom>
          <a:noFill/>
          <a:ln cap="flat">
            <a:noFill/>
          </a:ln>
        </p:spPr>
        <p:txBody>
          <a:bodyPr vert="horz" wrap="square" lIns="102870" tIns="51435" rIns="102870" bIns="51435" anchor="t" anchorCtr="1" compatLnSpc="1">
            <a:spAutoFit/>
          </a:bodyPr>
          <a:lstStyle/>
          <a:p>
            <a:pPr algn="ctr" defTabSz="685800">
              <a:defRPr sz="1800" b="0" i="0" u="none" strike="noStrike" kern="0" cap="none" spc="0" baseline="0">
                <a:solidFill>
                  <a:srgbClr val="000000"/>
                </a:solidFill>
                <a:uFillTx/>
              </a:defRPr>
            </a:pPr>
            <a:r>
              <a:rPr lang="pl-PL" sz="2000" b="1" kern="0">
                <a:solidFill>
                  <a:srgbClr val="0E2C8E"/>
                </a:solidFill>
                <a:latin typeface="Calibri"/>
              </a:rPr>
              <a:t>M4W4-M01</a:t>
            </a:r>
            <a:endParaRPr lang="pl-PL" sz="2000" b="1" kern="0" dirty="0">
              <a:solidFill>
                <a:srgbClr val="0E2C8E"/>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14639" y="6867787"/>
            <a:ext cx="5886677" cy="5886677"/>
          </a:xfrm>
          <a:prstGeom prst="rect">
            <a:avLst/>
          </a:prstGeom>
        </p:spPr>
      </p:pic>
      <p:pic>
        <p:nvPicPr>
          <p:cNvPr id="3" name="Picture 3"/>
          <p:cNvPicPr>
            <a:picLocks noChangeAspect="1"/>
          </p:cNvPicPr>
          <p:nvPr/>
        </p:nvPicPr>
        <p:blipFill>
          <a:blip r:embed="rId3"/>
          <a:srcRect/>
          <a:stretch>
            <a:fillRect/>
          </a:stretch>
        </p:blipFill>
        <p:spPr>
          <a:xfrm>
            <a:off x="5722374" y="7189675"/>
            <a:ext cx="1431504" cy="9054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3890811"/>
            <a:ext cx="5580565" cy="5367489"/>
          </a:xfrm>
          <a:prstGeom prst="rect">
            <a:avLst/>
          </a:prstGeom>
        </p:spPr>
      </p:pic>
      <p:sp>
        <p:nvSpPr>
          <p:cNvPr id="5" name="TextBox 5"/>
          <p:cNvSpPr txBox="1"/>
          <p:nvPr/>
        </p:nvSpPr>
        <p:spPr>
          <a:xfrm>
            <a:off x="1028700" y="1028700"/>
            <a:ext cx="7888986" cy="853440"/>
          </a:xfrm>
          <a:prstGeom prst="rect">
            <a:avLst/>
          </a:prstGeom>
        </p:spPr>
        <p:txBody>
          <a:bodyPr lIns="0" tIns="0" rIns="0" bIns="0" rtlCol="0" anchor="t">
            <a:spAutoFit/>
          </a:bodyPr>
          <a:lstStyle/>
          <a:p>
            <a:pPr>
              <a:lnSpc>
                <a:spcPts val="6720"/>
              </a:lnSpc>
            </a:pPr>
            <a:r>
              <a:rPr lang="en-US" sz="5599">
                <a:solidFill>
                  <a:srgbClr val="002364"/>
                </a:solidFill>
                <a:latin typeface="Oswald"/>
              </a:rPr>
              <a:t>FACEBOOK</a:t>
            </a:r>
          </a:p>
        </p:txBody>
      </p:sp>
      <p:sp>
        <p:nvSpPr>
          <p:cNvPr id="6" name="TextBox 6"/>
          <p:cNvSpPr txBox="1"/>
          <p:nvPr/>
        </p:nvSpPr>
        <p:spPr>
          <a:xfrm>
            <a:off x="10054855" y="2625521"/>
            <a:ext cx="7204445" cy="1590675"/>
          </a:xfrm>
          <a:prstGeom prst="rect">
            <a:avLst/>
          </a:prstGeom>
        </p:spPr>
        <p:txBody>
          <a:bodyPr lIns="0" tIns="0" rIns="0" bIns="0" rtlCol="0" anchor="t">
            <a:spAutoFit/>
          </a:bodyPr>
          <a:lstStyle/>
          <a:p>
            <a:pPr algn="just">
              <a:lnSpc>
                <a:spcPts val="4200"/>
              </a:lnSpc>
              <a:spcBef>
                <a:spcPct val="0"/>
              </a:spcBef>
            </a:pPr>
            <a:r>
              <a:rPr lang="en-US" sz="3000">
                <a:solidFill>
                  <a:srgbClr val="002364"/>
                </a:solidFill>
                <a:latin typeface="Oswald"/>
              </a:rPr>
              <a:t>Facebook è un social che permette agli utenti di creare delle reti di persone, ritrovare vecchi amici o magari farne di nuovi.</a:t>
            </a:r>
          </a:p>
        </p:txBody>
      </p:sp>
      <p:sp>
        <p:nvSpPr>
          <p:cNvPr id="7" name="TextBox 7"/>
          <p:cNvSpPr txBox="1"/>
          <p:nvPr/>
        </p:nvSpPr>
        <p:spPr>
          <a:xfrm>
            <a:off x="10054855" y="4945781"/>
            <a:ext cx="7204445" cy="3190875"/>
          </a:xfrm>
          <a:prstGeom prst="rect">
            <a:avLst/>
          </a:prstGeom>
        </p:spPr>
        <p:txBody>
          <a:bodyPr lIns="0" tIns="0" rIns="0" bIns="0" rtlCol="0" anchor="t">
            <a:spAutoFit/>
          </a:bodyPr>
          <a:lstStyle/>
          <a:p>
            <a:pPr algn="just">
              <a:lnSpc>
                <a:spcPts val="4200"/>
              </a:lnSpc>
              <a:spcBef>
                <a:spcPct val="0"/>
              </a:spcBef>
            </a:pPr>
            <a:r>
              <a:rPr lang="en-US" sz="3000">
                <a:solidFill>
                  <a:srgbClr val="002364"/>
                </a:solidFill>
                <a:latin typeface="Oswald"/>
              </a:rPr>
              <a:t>Una volta creato il proprio profilo, avrete accesso alla “bacheca” in cui potrete svolgere molte attività: pubblicare post, richiedere “l’amicizia” e chattare in privato con gli amici, condividere foto e video, seguire gli aggiornamenti e le notizie principali, commentare e lasciare “Mi piace".</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004670" y="4473227"/>
            <a:ext cx="1106454" cy="1286575"/>
          </a:xfrm>
          <a:prstGeom prst="rect">
            <a:avLst/>
          </a:prstGeom>
        </p:spPr>
      </p:pic>
      <p:pic>
        <p:nvPicPr>
          <p:cNvPr id="9" name="Obraz 1">
            <a:extLst>
              <a:ext uri="{FF2B5EF4-FFF2-40B4-BE49-F238E27FC236}">
                <a16:creationId xmlns:a16="http://schemas.microsoft.com/office/drawing/2014/main" id="{2E8F14BF-4B62-E7C5-B98B-135D87853F6F}"/>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4507873" y="-1773924"/>
            <a:ext cx="2524281" cy="5035973"/>
          </a:xfrm>
          <a:prstGeom prst="rect">
            <a:avLst/>
          </a:prstGeom>
        </p:spPr>
      </p:pic>
      <p:sp>
        <p:nvSpPr>
          <p:cNvPr id="3" name="AutoShape 3"/>
          <p:cNvSpPr/>
          <p:nvPr/>
        </p:nvSpPr>
        <p:spPr>
          <a:xfrm>
            <a:off x="12323626" y="572339"/>
            <a:ext cx="600247" cy="604574"/>
          </a:xfrm>
          <a:prstGeom prst="rect">
            <a:avLst/>
          </a:prstGeom>
          <a:solidFill>
            <a:srgbClr val="EB7E76"/>
          </a:solidFill>
        </p:spPr>
        <p:txBody>
          <a:bodyPr/>
          <a:lstStyle/>
          <a:p>
            <a:endParaRPr lang="LID4096"/>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5649" y="1028700"/>
            <a:ext cx="1773651" cy="1773651"/>
          </a:xfrm>
          <a:prstGeom prst="rect">
            <a:avLst/>
          </a:prstGeom>
        </p:spPr>
      </p:pic>
      <p:pic>
        <p:nvPicPr>
          <p:cNvPr id="5" name="Picture 5"/>
          <p:cNvPicPr>
            <a:picLocks noChangeAspect="1"/>
          </p:cNvPicPr>
          <p:nvPr/>
        </p:nvPicPr>
        <p:blipFill>
          <a:blip r:embed="rId5"/>
          <a:srcRect b="7092"/>
          <a:stretch>
            <a:fillRect/>
          </a:stretch>
        </p:blipFill>
        <p:spPr>
          <a:xfrm>
            <a:off x="8390863" y="3831789"/>
            <a:ext cx="8868437" cy="5083656"/>
          </a:xfrm>
          <a:prstGeom prst="rect">
            <a:avLst/>
          </a:prstGeom>
        </p:spPr>
      </p:pic>
      <p:sp>
        <p:nvSpPr>
          <p:cNvPr id="6" name="TextBox 6"/>
          <p:cNvSpPr txBox="1"/>
          <p:nvPr/>
        </p:nvSpPr>
        <p:spPr>
          <a:xfrm>
            <a:off x="1028700" y="1517464"/>
            <a:ext cx="12044120" cy="853440"/>
          </a:xfrm>
          <a:prstGeom prst="rect">
            <a:avLst/>
          </a:prstGeom>
        </p:spPr>
        <p:txBody>
          <a:bodyPr lIns="0" tIns="0" rIns="0" bIns="0" rtlCol="0" anchor="t">
            <a:spAutoFit/>
          </a:bodyPr>
          <a:lstStyle/>
          <a:p>
            <a:pPr>
              <a:lnSpc>
                <a:spcPts val="6720"/>
              </a:lnSpc>
            </a:pPr>
            <a:r>
              <a:rPr lang="en-US" sz="5599">
                <a:solidFill>
                  <a:srgbClr val="ECEDF8"/>
                </a:solidFill>
                <a:latin typeface="Oswald"/>
              </a:rPr>
              <a:t>COS'È UN POST?</a:t>
            </a:r>
          </a:p>
        </p:txBody>
      </p:sp>
      <p:sp>
        <p:nvSpPr>
          <p:cNvPr id="7" name="TextBox 7"/>
          <p:cNvSpPr txBox="1"/>
          <p:nvPr/>
        </p:nvSpPr>
        <p:spPr>
          <a:xfrm>
            <a:off x="1028700" y="3784164"/>
            <a:ext cx="4753757" cy="1849755"/>
          </a:xfrm>
          <a:prstGeom prst="rect">
            <a:avLst/>
          </a:prstGeom>
        </p:spPr>
        <p:txBody>
          <a:bodyPr lIns="0" tIns="0" rIns="0" bIns="0" rtlCol="0" anchor="t">
            <a:spAutoFit/>
          </a:bodyPr>
          <a:lstStyle/>
          <a:p>
            <a:pPr algn="just">
              <a:lnSpc>
                <a:spcPts val="3779"/>
              </a:lnSpc>
            </a:pPr>
            <a:r>
              <a:rPr lang="en-US" sz="2699">
                <a:solidFill>
                  <a:srgbClr val="ECEDF8"/>
                </a:solidFill>
                <a:latin typeface="Oswald"/>
              </a:rPr>
              <a:t>Il post è un aggiornamento di stato, utile a condividere con i propri amici qualsiasi cosa ci va.  </a:t>
            </a:r>
          </a:p>
          <a:p>
            <a:pPr algn="just">
              <a:lnSpc>
                <a:spcPts val="3359"/>
              </a:lnSpc>
              <a:spcBef>
                <a:spcPct val="0"/>
              </a:spcBef>
            </a:pPr>
            <a:endParaRPr lang="en-US" sz="2699">
              <a:solidFill>
                <a:srgbClr val="ECEDF8"/>
              </a:solidFill>
              <a:latin typeface="Oswald"/>
            </a:endParaRPr>
          </a:p>
        </p:txBody>
      </p:sp>
      <p:sp>
        <p:nvSpPr>
          <p:cNvPr id="8" name="TextBox 8"/>
          <p:cNvSpPr txBox="1"/>
          <p:nvPr/>
        </p:nvSpPr>
        <p:spPr>
          <a:xfrm>
            <a:off x="1028700" y="6069729"/>
            <a:ext cx="4295146" cy="2379345"/>
          </a:xfrm>
          <a:prstGeom prst="rect">
            <a:avLst/>
          </a:prstGeom>
        </p:spPr>
        <p:txBody>
          <a:bodyPr lIns="0" tIns="0" rIns="0" bIns="0" rtlCol="0" anchor="t">
            <a:spAutoFit/>
          </a:bodyPr>
          <a:lstStyle/>
          <a:p>
            <a:pPr algn="just">
              <a:lnSpc>
                <a:spcPts val="3779"/>
              </a:lnSpc>
              <a:spcBef>
                <a:spcPct val="0"/>
              </a:spcBef>
            </a:pPr>
            <a:r>
              <a:rPr lang="en-US" sz="2699">
                <a:solidFill>
                  <a:srgbClr val="ECEDF8"/>
                </a:solidFill>
                <a:latin typeface="Oswald"/>
              </a:rPr>
              <a:t>Il post può essere testuale o arricchito con foto e video e spesso è accompagnato dagli “hashtag”, parole chiave utili a far trovare i nostri contenuti. </a:t>
            </a:r>
          </a:p>
        </p:txBody>
      </p:sp>
      <p:pic>
        <p:nvPicPr>
          <p:cNvPr id="9" name="Obraz 1">
            <a:extLst>
              <a:ext uri="{FF2B5EF4-FFF2-40B4-BE49-F238E27FC236}">
                <a16:creationId xmlns:a16="http://schemas.microsoft.com/office/drawing/2014/main" id="{8CB6629D-CA63-0864-A628-BCAC113C5DA5}"/>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sp>
        <p:nvSpPr>
          <p:cNvPr id="2" name="TextBox 2"/>
          <p:cNvSpPr txBox="1"/>
          <p:nvPr/>
        </p:nvSpPr>
        <p:spPr>
          <a:xfrm>
            <a:off x="1028700" y="2310278"/>
            <a:ext cx="9861429" cy="853440"/>
          </a:xfrm>
          <a:prstGeom prst="rect">
            <a:avLst/>
          </a:prstGeom>
        </p:spPr>
        <p:txBody>
          <a:bodyPr lIns="0" tIns="0" rIns="0" bIns="0" rtlCol="0" anchor="t">
            <a:spAutoFit/>
          </a:bodyPr>
          <a:lstStyle/>
          <a:p>
            <a:pPr>
              <a:lnSpc>
                <a:spcPts val="6720"/>
              </a:lnSpc>
            </a:pPr>
            <a:r>
              <a:rPr lang="en-US" sz="5599">
                <a:solidFill>
                  <a:srgbClr val="002364"/>
                </a:solidFill>
                <a:latin typeface="Oswald"/>
              </a:rPr>
              <a:t>NON SOLO POST!</a:t>
            </a:r>
          </a:p>
        </p:txBody>
      </p:sp>
      <p:sp>
        <p:nvSpPr>
          <p:cNvPr id="3" name="TextBox 3"/>
          <p:cNvSpPr txBox="1"/>
          <p:nvPr/>
        </p:nvSpPr>
        <p:spPr>
          <a:xfrm>
            <a:off x="1028700" y="3342954"/>
            <a:ext cx="8115300" cy="514350"/>
          </a:xfrm>
          <a:prstGeom prst="rect">
            <a:avLst/>
          </a:prstGeom>
        </p:spPr>
        <p:txBody>
          <a:bodyPr lIns="0" tIns="0" rIns="0" bIns="0" rtlCol="0" anchor="t">
            <a:spAutoFit/>
          </a:bodyPr>
          <a:lstStyle/>
          <a:p>
            <a:pPr>
              <a:lnSpc>
                <a:spcPts val="4199"/>
              </a:lnSpc>
              <a:spcBef>
                <a:spcPct val="0"/>
              </a:spcBef>
            </a:pPr>
            <a:r>
              <a:rPr lang="en-US" sz="2999">
                <a:solidFill>
                  <a:srgbClr val="002364"/>
                </a:solidFill>
                <a:latin typeface="Oswald"/>
              </a:rPr>
              <a:t>Facebook non è solo chiacchiere e badge fan più attivo!</a:t>
            </a:r>
          </a:p>
        </p:txBody>
      </p:sp>
      <p:sp>
        <p:nvSpPr>
          <p:cNvPr id="4" name="TextBox 4"/>
          <p:cNvSpPr txBox="1"/>
          <p:nvPr/>
        </p:nvSpPr>
        <p:spPr>
          <a:xfrm>
            <a:off x="1028700" y="4784064"/>
            <a:ext cx="7759916" cy="2192655"/>
          </a:xfrm>
          <a:prstGeom prst="rect">
            <a:avLst/>
          </a:prstGeom>
        </p:spPr>
        <p:txBody>
          <a:bodyPr lIns="0" tIns="0" rIns="0" bIns="0" rtlCol="0" anchor="t">
            <a:spAutoFit/>
          </a:bodyPr>
          <a:lstStyle/>
          <a:p>
            <a:pPr algn="just">
              <a:lnSpc>
                <a:spcPts val="4339"/>
              </a:lnSpc>
              <a:spcBef>
                <a:spcPct val="0"/>
              </a:spcBef>
            </a:pPr>
            <a:r>
              <a:rPr lang="en-US" sz="3099">
                <a:solidFill>
                  <a:srgbClr val="002364"/>
                </a:solidFill>
                <a:latin typeface="Oswald"/>
              </a:rPr>
              <a:t>La piattaforma conta anche altre funzioni che, divise in sezioni, ci permettono di fare compravendite, trovare lavoro o rimanere aggiornati sugli eventi vicini a noi!</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072403" y="4506724"/>
            <a:ext cx="4958361" cy="2497211"/>
          </a:xfrm>
          <a:prstGeom prst="rect">
            <a:avLst/>
          </a:prstGeom>
        </p:spPr>
      </p:pic>
      <p:pic>
        <p:nvPicPr>
          <p:cNvPr id="6" name="Picture 6"/>
          <p:cNvPicPr>
            <a:picLocks noChangeAspect="1"/>
          </p:cNvPicPr>
          <p:nvPr/>
        </p:nvPicPr>
        <p:blipFill>
          <a:blip r:embed="rId4"/>
          <a:srcRect/>
          <a:stretch>
            <a:fillRect/>
          </a:stretch>
        </p:blipFill>
        <p:spPr>
          <a:xfrm rot="-10800000">
            <a:off x="14762089" y="1713177"/>
            <a:ext cx="2497211" cy="4981967"/>
          </a:xfrm>
          <a:prstGeom prst="rect">
            <a:avLst/>
          </a:prstGeom>
        </p:spPr>
      </p:pic>
      <p:grpSp>
        <p:nvGrpSpPr>
          <p:cNvPr id="7" name="Group 7"/>
          <p:cNvGrpSpPr>
            <a:grpSpLocks noChangeAspect="1"/>
          </p:cNvGrpSpPr>
          <p:nvPr/>
        </p:nvGrpSpPr>
        <p:grpSpPr>
          <a:xfrm rot="7565931">
            <a:off x="12886022" y="1825202"/>
            <a:ext cx="1047104" cy="90679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7E76"/>
            </a:solidFill>
          </p:spPr>
          <p:txBody>
            <a:bodyPr/>
            <a:lstStyle/>
            <a:p>
              <a:endParaRPr lang="LID4096"/>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100755" y="7591223"/>
            <a:ext cx="1106454" cy="1286575"/>
          </a:xfrm>
          <a:prstGeom prst="rect">
            <a:avLst/>
          </a:prstGeom>
        </p:spPr>
      </p:pic>
      <p:sp>
        <p:nvSpPr>
          <p:cNvPr id="10" name="TextBox 10"/>
          <p:cNvSpPr txBox="1"/>
          <p:nvPr/>
        </p:nvSpPr>
        <p:spPr>
          <a:xfrm>
            <a:off x="1028700" y="7595558"/>
            <a:ext cx="7759916" cy="710565"/>
          </a:xfrm>
          <a:prstGeom prst="rect">
            <a:avLst/>
          </a:prstGeom>
        </p:spPr>
        <p:txBody>
          <a:bodyPr lIns="0" tIns="0" rIns="0" bIns="0" rtlCol="0" anchor="t">
            <a:spAutoFit/>
          </a:bodyPr>
          <a:lstStyle/>
          <a:p>
            <a:pPr>
              <a:lnSpc>
                <a:spcPts val="5739"/>
              </a:lnSpc>
              <a:spcBef>
                <a:spcPct val="0"/>
              </a:spcBef>
            </a:pPr>
            <a:r>
              <a:rPr lang="en-US" sz="4099">
                <a:solidFill>
                  <a:srgbClr val="002364"/>
                </a:solidFill>
                <a:latin typeface="Oswald"/>
              </a:rPr>
              <a:t>Facebook è in continua evoluzione!</a:t>
            </a:r>
          </a:p>
        </p:txBody>
      </p:sp>
      <p:pic>
        <p:nvPicPr>
          <p:cNvPr id="11" name="Obraz 1">
            <a:extLst>
              <a:ext uri="{FF2B5EF4-FFF2-40B4-BE49-F238E27FC236}">
                <a16:creationId xmlns:a16="http://schemas.microsoft.com/office/drawing/2014/main" id="{892315D5-743C-FA5A-33BB-032EAC2A2BDD}"/>
              </a:ext>
            </a:extLst>
          </p:cNvPr>
          <p:cNvPicPr>
            <a:picLocks noChangeAspect="1"/>
          </p:cNvPicPr>
          <p:nvPr/>
        </p:nvPicPr>
        <p:blipFill>
          <a:blip r:embed="rId7"/>
          <a:stretch>
            <a:fillRect/>
          </a:stretch>
        </p:blipFill>
        <p:spPr>
          <a:xfrm>
            <a:off x="395596" y="339553"/>
            <a:ext cx="2219596" cy="507117"/>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986621"/>
            <a:ext cx="7315200" cy="3344091"/>
          </a:xfrm>
          <a:prstGeom prst="rect">
            <a:avLst/>
          </a:prstGeom>
        </p:spPr>
      </p:pic>
      <p:grpSp>
        <p:nvGrpSpPr>
          <p:cNvPr id="3" name="Group 3"/>
          <p:cNvGrpSpPr/>
          <p:nvPr/>
        </p:nvGrpSpPr>
        <p:grpSpPr>
          <a:xfrm>
            <a:off x="1446085" y="4843234"/>
            <a:ext cx="1630866" cy="163086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364">
                <a:alpha val="49804"/>
              </a:srgbClr>
            </a:solidFill>
          </p:spPr>
          <p:txBody>
            <a:bodyPr/>
            <a:lstStyle/>
            <a:p>
              <a:endParaRPr lang="LID4096"/>
            </a:p>
          </p:txBody>
        </p:sp>
      </p:grpSp>
      <p:grpSp>
        <p:nvGrpSpPr>
          <p:cNvPr id="5" name="Group 5"/>
          <p:cNvGrpSpPr/>
          <p:nvPr/>
        </p:nvGrpSpPr>
        <p:grpSpPr>
          <a:xfrm>
            <a:off x="4268119" y="6173833"/>
            <a:ext cx="1156879" cy="115687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7E76">
                <a:alpha val="49804"/>
              </a:srgbClr>
            </a:solidFill>
          </p:spPr>
          <p:txBody>
            <a:bodyPr/>
            <a:lstStyle/>
            <a:p>
              <a:endParaRPr lang="LID4096"/>
            </a:p>
          </p:txBody>
        </p:sp>
      </p:grpSp>
      <p:sp>
        <p:nvSpPr>
          <p:cNvPr id="7" name="TextBox 7"/>
          <p:cNvSpPr txBox="1"/>
          <p:nvPr/>
        </p:nvSpPr>
        <p:spPr>
          <a:xfrm>
            <a:off x="4846558" y="895350"/>
            <a:ext cx="8594884" cy="1184909"/>
          </a:xfrm>
          <a:prstGeom prst="rect">
            <a:avLst/>
          </a:prstGeom>
        </p:spPr>
        <p:txBody>
          <a:bodyPr lIns="0" tIns="0" rIns="0" bIns="0" rtlCol="0" anchor="t">
            <a:spAutoFit/>
          </a:bodyPr>
          <a:lstStyle/>
          <a:p>
            <a:pPr algn="ctr">
              <a:lnSpc>
                <a:spcPts val="9660"/>
              </a:lnSpc>
            </a:pPr>
            <a:r>
              <a:rPr lang="en-US" sz="6900">
                <a:solidFill>
                  <a:srgbClr val="002364"/>
                </a:solidFill>
                <a:latin typeface="Oswald"/>
              </a:rPr>
              <a:t>ADESSO UN PO' DI SLANG...</a:t>
            </a:r>
          </a:p>
        </p:txBody>
      </p:sp>
      <p:sp>
        <p:nvSpPr>
          <p:cNvPr id="8" name="TextBox 8"/>
          <p:cNvSpPr txBox="1"/>
          <p:nvPr/>
        </p:nvSpPr>
        <p:spPr>
          <a:xfrm>
            <a:off x="9734331" y="2617379"/>
            <a:ext cx="7524969" cy="1590675"/>
          </a:xfrm>
          <a:prstGeom prst="rect">
            <a:avLst/>
          </a:prstGeom>
        </p:spPr>
        <p:txBody>
          <a:bodyPr lIns="0" tIns="0" rIns="0" bIns="0" rtlCol="0" anchor="t">
            <a:spAutoFit/>
          </a:bodyPr>
          <a:lstStyle/>
          <a:p>
            <a:pPr algn="just">
              <a:lnSpc>
                <a:spcPts val="4200"/>
              </a:lnSpc>
            </a:pPr>
            <a:r>
              <a:rPr lang="en-US" sz="3000">
                <a:solidFill>
                  <a:srgbClr val="002364"/>
                </a:solidFill>
                <a:latin typeface="Oswald"/>
              </a:rPr>
              <a:t>Dal verbo “</a:t>
            </a:r>
            <a:r>
              <a:rPr lang="en-US" sz="3000">
                <a:solidFill>
                  <a:srgbClr val="002364"/>
                </a:solidFill>
                <a:latin typeface="Oswald Bold"/>
              </a:rPr>
              <a:t>to post</a:t>
            </a:r>
            <a:r>
              <a:rPr lang="en-US" sz="3000">
                <a:solidFill>
                  <a:srgbClr val="002364"/>
                </a:solidFill>
                <a:latin typeface="Oswald"/>
              </a:rPr>
              <a:t>” in inglese nasce la parola italianizzata “</a:t>
            </a:r>
            <a:r>
              <a:rPr lang="en-US" sz="3000">
                <a:solidFill>
                  <a:srgbClr val="002364"/>
                </a:solidFill>
                <a:latin typeface="Oswald Bold"/>
              </a:rPr>
              <a:t>postare</a:t>
            </a:r>
            <a:r>
              <a:rPr lang="en-US" sz="3000">
                <a:solidFill>
                  <a:srgbClr val="002364"/>
                </a:solidFill>
                <a:latin typeface="Oswald"/>
              </a:rPr>
              <a:t>”, che indica proprio l’atto di creare un post e pubblicarlo.</a:t>
            </a:r>
          </a:p>
        </p:txBody>
      </p:sp>
      <p:sp>
        <p:nvSpPr>
          <p:cNvPr id="9" name="TextBox 9"/>
          <p:cNvSpPr txBox="1"/>
          <p:nvPr/>
        </p:nvSpPr>
        <p:spPr>
          <a:xfrm>
            <a:off x="9734331" y="4646431"/>
            <a:ext cx="7524969" cy="1590675"/>
          </a:xfrm>
          <a:prstGeom prst="rect">
            <a:avLst/>
          </a:prstGeom>
        </p:spPr>
        <p:txBody>
          <a:bodyPr lIns="0" tIns="0" rIns="0" bIns="0" rtlCol="0" anchor="t">
            <a:spAutoFit/>
          </a:bodyPr>
          <a:lstStyle/>
          <a:p>
            <a:pPr algn="just">
              <a:lnSpc>
                <a:spcPts val="4200"/>
              </a:lnSpc>
            </a:pPr>
            <a:r>
              <a:rPr lang="en-US" sz="3000">
                <a:solidFill>
                  <a:srgbClr val="002364"/>
                </a:solidFill>
                <a:latin typeface="Oswald"/>
              </a:rPr>
              <a:t>Dal verbo “</a:t>
            </a:r>
            <a:r>
              <a:rPr lang="en-US" sz="3000">
                <a:solidFill>
                  <a:srgbClr val="002364"/>
                </a:solidFill>
                <a:latin typeface="Oswald Bold"/>
              </a:rPr>
              <a:t>to chat</a:t>
            </a:r>
            <a:r>
              <a:rPr lang="en-US" sz="3000">
                <a:solidFill>
                  <a:srgbClr val="002364"/>
                </a:solidFill>
                <a:latin typeface="Oswald"/>
              </a:rPr>
              <a:t>” in inglese nasce la parola italianizzata “</a:t>
            </a:r>
            <a:r>
              <a:rPr lang="en-US" sz="3000">
                <a:solidFill>
                  <a:srgbClr val="002364"/>
                </a:solidFill>
                <a:latin typeface="Oswald Bold"/>
              </a:rPr>
              <a:t>chattare</a:t>
            </a:r>
            <a:r>
              <a:rPr lang="en-US" sz="3000">
                <a:solidFill>
                  <a:srgbClr val="002364"/>
                </a:solidFill>
                <a:latin typeface="Oswald"/>
              </a:rPr>
              <a:t>”, che significa proprio “parlare, chiacchierare” con qualcuno.</a:t>
            </a:r>
          </a:p>
        </p:txBody>
      </p:sp>
      <p:sp>
        <p:nvSpPr>
          <p:cNvPr id="10" name="TextBox 10"/>
          <p:cNvSpPr txBox="1"/>
          <p:nvPr/>
        </p:nvSpPr>
        <p:spPr>
          <a:xfrm>
            <a:off x="9734331" y="6748871"/>
            <a:ext cx="7524969" cy="2673985"/>
          </a:xfrm>
          <a:prstGeom prst="rect">
            <a:avLst/>
          </a:prstGeom>
        </p:spPr>
        <p:txBody>
          <a:bodyPr lIns="0" tIns="0" rIns="0" bIns="0" rtlCol="0" anchor="t">
            <a:spAutoFit/>
          </a:bodyPr>
          <a:lstStyle/>
          <a:p>
            <a:pPr algn="just">
              <a:lnSpc>
                <a:spcPts val="4200"/>
              </a:lnSpc>
            </a:pPr>
            <a:r>
              <a:rPr lang="en-US" sz="3000">
                <a:solidFill>
                  <a:srgbClr val="002364"/>
                </a:solidFill>
                <a:latin typeface="Oswald"/>
              </a:rPr>
              <a:t>Dal verbo “</a:t>
            </a:r>
            <a:r>
              <a:rPr lang="en-US" sz="3000">
                <a:solidFill>
                  <a:srgbClr val="002364"/>
                </a:solidFill>
                <a:latin typeface="Oswald Bold"/>
              </a:rPr>
              <a:t>to tag</a:t>
            </a:r>
            <a:r>
              <a:rPr lang="en-US" sz="3000">
                <a:solidFill>
                  <a:srgbClr val="002364"/>
                </a:solidFill>
                <a:latin typeface="Oswald"/>
              </a:rPr>
              <a:t>” in inglese nasce la parola italianizzata “</a:t>
            </a:r>
            <a:r>
              <a:rPr lang="en-US" sz="3000">
                <a:solidFill>
                  <a:srgbClr val="002364"/>
                </a:solidFill>
                <a:latin typeface="Oswald Bold"/>
              </a:rPr>
              <a:t>taggare</a:t>
            </a:r>
            <a:r>
              <a:rPr lang="en-US" sz="3000">
                <a:solidFill>
                  <a:srgbClr val="002364"/>
                </a:solidFill>
                <a:latin typeface="Oswald"/>
              </a:rPr>
              <a:t>”, che signific aidentificare qualcuno in un post, foto o in un aggiornamento di stato che si vuole condividere.</a:t>
            </a:r>
          </a:p>
          <a:p>
            <a:pPr>
              <a:lnSpc>
                <a:spcPts val="4340"/>
              </a:lnSpc>
            </a:pPr>
            <a:endParaRPr lang="en-US" sz="3000">
              <a:solidFill>
                <a:srgbClr val="002364"/>
              </a:solidFill>
              <a:latin typeface="Oswald"/>
            </a:endParaRPr>
          </a:p>
        </p:txBody>
      </p:sp>
      <p:pic>
        <p:nvPicPr>
          <p:cNvPr id="11" name="Obraz 1">
            <a:extLst>
              <a:ext uri="{FF2B5EF4-FFF2-40B4-BE49-F238E27FC236}">
                <a16:creationId xmlns:a16="http://schemas.microsoft.com/office/drawing/2014/main" id="{4E7FA3FF-EE1E-8B90-EB7A-DB6D0F0AB23A}"/>
              </a:ext>
            </a:extLst>
          </p:cNvPr>
          <p:cNvPicPr>
            <a:picLocks noChangeAspect="1"/>
          </p:cNvPicPr>
          <p:nvPr/>
        </p:nvPicPr>
        <p:blipFill>
          <a:blip r:embed="rId4"/>
          <a:stretch>
            <a:fillRect/>
          </a:stretch>
        </p:blipFill>
        <p:spPr>
          <a:xfrm>
            <a:off x="395596" y="339553"/>
            <a:ext cx="2219596" cy="507117"/>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4004E"/>
        </a:solidFill>
        <a:effectLst/>
      </p:bgPr>
    </p:bg>
    <p:spTree>
      <p:nvGrpSpPr>
        <p:cNvPr id="1" name=""/>
        <p:cNvGrpSpPr/>
        <p:nvPr/>
      </p:nvGrpSpPr>
      <p:grpSpPr>
        <a:xfrm>
          <a:off x="0" y="0"/>
          <a:ext cx="0" cy="0"/>
          <a:chOff x="0" y="0"/>
          <a:chExt cx="0" cy="0"/>
        </a:xfrm>
      </p:grpSpPr>
      <p:grpSp>
        <p:nvGrpSpPr>
          <p:cNvPr id="2" name="Group 2"/>
          <p:cNvGrpSpPr/>
          <p:nvPr/>
        </p:nvGrpSpPr>
        <p:grpSpPr>
          <a:xfrm>
            <a:off x="14144037" y="-2540042"/>
            <a:ext cx="5657850" cy="565785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800B1"/>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57702" y="1035991"/>
            <a:ext cx="4262410" cy="4727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174304" y="2366868"/>
            <a:ext cx="1291616" cy="1501879"/>
          </a:xfrm>
          <a:prstGeom prst="rect">
            <a:avLst/>
          </a:prstGeom>
        </p:spPr>
      </p:pic>
      <p:pic>
        <p:nvPicPr>
          <p:cNvPr id="6" name="Picture 6"/>
          <p:cNvPicPr>
            <a:picLocks noChangeAspect="1"/>
          </p:cNvPicPr>
          <p:nvPr/>
        </p:nvPicPr>
        <p:blipFill>
          <a:blip r:embed="rId6"/>
          <a:srcRect l="9999" r="9999"/>
          <a:stretch>
            <a:fillRect/>
          </a:stretch>
        </p:blipFill>
        <p:spPr>
          <a:xfrm>
            <a:off x="-4285261" y="0"/>
            <a:ext cx="15436530" cy="10287000"/>
          </a:xfrm>
          <a:prstGeom prst="rect">
            <a:avLst/>
          </a:prstGeom>
        </p:spPr>
      </p:pic>
      <p:pic>
        <p:nvPicPr>
          <p:cNvPr id="7" name="Picture 7"/>
          <p:cNvPicPr>
            <a:picLocks noChangeAspect="1"/>
          </p:cNvPicPr>
          <p:nvPr/>
        </p:nvPicPr>
        <p:blipFill>
          <a:blip r:embed="rId7"/>
          <a:srcRect r="11019"/>
          <a:stretch>
            <a:fillRect/>
          </a:stretch>
        </p:blipFill>
        <p:spPr>
          <a:xfrm>
            <a:off x="-1382676" y="-277626"/>
            <a:ext cx="12533945" cy="10564626"/>
          </a:xfrm>
          <a:prstGeom prst="rect">
            <a:avLst/>
          </a:prstGeom>
        </p:spPr>
      </p:pic>
      <p:sp>
        <p:nvSpPr>
          <p:cNvPr id="8" name="TextBox 8"/>
          <p:cNvSpPr txBox="1"/>
          <p:nvPr/>
        </p:nvSpPr>
        <p:spPr>
          <a:xfrm>
            <a:off x="11151269" y="8404860"/>
            <a:ext cx="4264876" cy="853440"/>
          </a:xfrm>
          <a:prstGeom prst="rect">
            <a:avLst/>
          </a:prstGeom>
        </p:spPr>
        <p:txBody>
          <a:bodyPr lIns="0" tIns="0" rIns="0" bIns="0" rtlCol="0" anchor="t">
            <a:spAutoFit/>
          </a:bodyPr>
          <a:lstStyle/>
          <a:p>
            <a:pPr algn="ctr">
              <a:lnSpc>
                <a:spcPts val="6720"/>
              </a:lnSpc>
            </a:pPr>
            <a:r>
              <a:rPr lang="en-US" sz="5599">
                <a:solidFill>
                  <a:srgbClr val="ECEDF8"/>
                </a:solidFill>
                <a:latin typeface="Oswald Bold"/>
              </a:rPr>
              <a:t>INSTAGRAM</a:t>
            </a:r>
          </a:p>
        </p:txBody>
      </p:sp>
      <p:pic>
        <p:nvPicPr>
          <p:cNvPr id="9" name="Obraz 1">
            <a:extLst>
              <a:ext uri="{FF2B5EF4-FFF2-40B4-BE49-F238E27FC236}">
                <a16:creationId xmlns:a16="http://schemas.microsoft.com/office/drawing/2014/main" id="{766C2E58-9C20-9B28-7612-0E09FF7391EB}"/>
              </a:ext>
            </a:extLst>
          </p:cNvPr>
          <p:cNvPicPr>
            <a:picLocks noChangeAspect="1"/>
          </p:cNvPicPr>
          <p:nvPr/>
        </p:nvPicPr>
        <p:blipFill>
          <a:blip r:embed="rId8"/>
          <a:stretch>
            <a:fillRect/>
          </a:stretch>
        </p:blipFill>
        <p:spPr>
          <a:xfrm>
            <a:off x="-762000" y="31173"/>
            <a:ext cx="2219596" cy="507117"/>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5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219648" y="5982346"/>
            <a:ext cx="6524302" cy="6524302"/>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CB6CE6"/>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5266827"/>
            <a:ext cx="3991473" cy="399147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033145" y="9302575"/>
            <a:ext cx="1106454" cy="1286575"/>
          </a:xfrm>
          <a:prstGeom prst="rect">
            <a:avLst/>
          </a:prstGeom>
        </p:spPr>
      </p:pic>
      <p:sp>
        <p:nvSpPr>
          <p:cNvPr id="6" name="TextBox 6"/>
          <p:cNvSpPr txBox="1"/>
          <p:nvPr/>
        </p:nvSpPr>
        <p:spPr>
          <a:xfrm>
            <a:off x="1028700" y="1349263"/>
            <a:ext cx="5765404" cy="1057275"/>
          </a:xfrm>
          <a:prstGeom prst="rect">
            <a:avLst/>
          </a:prstGeom>
        </p:spPr>
        <p:txBody>
          <a:bodyPr lIns="0" tIns="0" rIns="0" bIns="0" rtlCol="0" anchor="t">
            <a:spAutoFit/>
          </a:bodyPr>
          <a:lstStyle/>
          <a:p>
            <a:pPr>
              <a:lnSpc>
                <a:spcPts val="8399"/>
              </a:lnSpc>
            </a:pPr>
            <a:r>
              <a:rPr lang="en-US" sz="6999">
                <a:solidFill>
                  <a:srgbClr val="002364"/>
                </a:solidFill>
                <a:latin typeface="Oswald Bold"/>
              </a:rPr>
              <a:t>INSTAGRAM</a:t>
            </a:r>
          </a:p>
        </p:txBody>
      </p:sp>
      <p:sp>
        <p:nvSpPr>
          <p:cNvPr id="7" name="TextBox 7"/>
          <p:cNvSpPr txBox="1"/>
          <p:nvPr/>
        </p:nvSpPr>
        <p:spPr>
          <a:xfrm>
            <a:off x="8178046" y="2358913"/>
            <a:ext cx="7952365" cy="3933820"/>
          </a:xfrm>
          <a:prstGeom prst="rect">
            <a:avLst/>
          </a:prstGeom>
        </p:spPr>
        <p:txBody>
          <a:bodyPr lIns="0" tIns="0" rIns="0" bIns="0" rtlCol="0" anchor="t">
            <a:spAutoFit/>
          </a:bodyPr>
          <a:lstStyle/>
          <a:p>
            <a:pPr algn="just">
              <a:lnSpc>
                <a:spcPts val="4462"/>
              </a:lnSpc>
            </a:pPr>
            <a:r>
              <a:rPr lang="en-US" sz="3187">
                <a:solidFill>
                  <a:srgbClr val="002364"/>
                </a:solidFill>
                <a:latin typeface="Oswald"/>
              </a:rPr>
              <a:t>Instagram è un social totalmente incentrato sulla condivisione di foto e video di ogni genere.</a:t>
            </a:r>
          </a:p>
          <a:p>
            <a:pPr algn="just">
              <a:lnSpc>
                <a:spcPts val="4462"/>
              </a:lnSpc>
            </a:pPr>
            <a:endParaRPr lang="en-US" sz="3187">
              <a:solidFill>
                <a:srgbClr val="002364"/>
              </a:solidFill>
              <a:latin typeface="Oswald"/>
            </a:endParaRPr>
          </a:p>
          <a:p>
            <a:pPr algn="just">
              <a:lnSpc>
                <a:spcPts val="4462"/>
              </a:lnSpc>
              <a:spcBef>
                <a:spcPct val="0"/>
              </a:spcBef>
            </a:pPr>
            <a:r>
              <a:rPr lang="en-US" sz="3187">
                <a:solidFill>
                  <a:srgbClr val="002364"/>
                </a:solidFill>
                <a:latin typeface="Oswald"/>
              </a:rPr>
              <a:t>Ogni utente di Instagram possiede un profilo personale con cui condividere con le persone della propria rete, detti “followers”, i momenti della propria giornata.</a:t>
            </a:r>
          </a:p>
        </p:txBody>
      </p:sp>
      <p:sp>
        <p:nvSpPr>
          <p:cNvPr id="8" name="TextBox 8"/>
          <p:cNvSpPr txBox="1"/>
          <p:nvPr/>
        </p:nvSpPr>
        <p:spPr>
          <a:xfrm>
            <a:off x="8178046" y="6995152"/>
            <a:ext cx="7952365" cy="1666870"/>
          </a:xfrm>
          <a:prstGeom prst="rect">
            <a:avLst/>
          </a:prstGeom>
        </p:spPr>
        <p:txBody>
          <a:bodyPr lIns="0" tIns="0" rIns="0" bIns="0" rtlCol="0" anchor="t">
            <a:spAutoFit/>
          </a:bodyPr>
          <a:lstStyle/>
          <a:p>
            <a:pPr algn="just">
              <a:lnSpc>
                <a:spcPts val="4462"/>
              </a:lnSpc>
              <a:spcBef>
                <a:spcPct val="0"/>
              </a:spcBef>
            </a:pPr>
            <a:r>
              <a:rPr lang="en-US" sz="3187">
                <a:solidFill>
                  <a:srgbClr val="002364"/>
                </a:solidFill>
                <a:latin typeface="Oswald"/>
              </a:rPr>
              <a:t>La piattaforma, oltre a darci la possibilità di metterci in contatto con amici e conoscenti, ci permette di seguire da vicino le vite dei nostri beniamini!</a:t>
            </a:r>
          </a:p>
        </p:txBody>
      </p:sp>
      <p:pic>
        <p:nvPicPr>
          <p:cNvPr id="9" name="Obraz 1">
            <a:extLst>
              <a:ext uri="{FF2B5EF4-FFF2-40B4-BE49-F238E27FC236}">
                <a16:creationId xmlns:a16="http://schemas.microsoft.com/office/drawing/2014/main" id="{4DC1CA10-F780-43C3-FE25-A248C235900A}"/>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4005D"/>
        </a:solidFill>
        <a:effectLst/>
      </p:bgPr>
    </p:bg>
    <p:spTree>
      <p:nvGrpSpPr>
        <p:cNvPr id="1" name=""/>
        <p:cNvGrpSpPr/>
        <p:nvPr/>
      </p:nvGrpSpPr>
      <p:grpSpPr>
        <a:xfrm>
          <a:off x="0" y="0"/>
          <a:ext cx="0" cy="0"/>
          <a:chOff x="0" y="0"/>
          <a:chExt cx="0" cy="0"/>
        </a:xfrm>
      </p:grpSpPr>
      <p:grpSp>
        <p:nvGrpSpPr>
          <p:cNvPr id="2" name="Group 2"/>
          <p:cNvGrpSpPr/>
          <p:nvPr/>
        </p:nvGrpSpPr>
        <p:grpSpPr>
          <a:xfrm>
            <a:off x="12923874" y="-3651647"/>
            <a:ext cx="5657850" cy="565785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solidFill>
          </p:spPr>
          <p:txBody>
            <a:bodyPr/>
            <a:lstStyle/>
            <a:p>
              <a:endParaRPr lang="LID4096"/>
            </a:p>
          </p:txBody>
        </p:sp>
      </p:grpSp>
      <p:sp>
        <p:nvSpPr>
          <p:cNvPr id="4" name="AutoShape 4"/>
          <p:cNvSpPr/>
          <p:nvPr/>
        </p:nvSpPr>
        <p:spPr>
          <a:xfrm>
            <a:off x="12323626" y="572339"/>
            <a:ext cx="600247" cy="604574"/>
          </a:xfrm>
          <a:prstGeom prst="rect">
            <a:avLst/>
          </a:prstGeom>
          <a:solidFill>
            <a:srgbClr val="EB7E76"/>
          </a:solidFill>
        </p:spPr>
        <p:txBody>
          <a:bodyPr/>
          <a:lstStyle/>
          <a:p>
            <a:endParaRPr lang="LID4096"/>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5649" y="1028700"/>
            <a:ext cx="1773651" cy="1773651"/>
          </a:xfrm>
          <a:prstGeom prst="rect">
            <a:avLst/>
          </a:prstGeom>
        </p:spPr>
      </p:pic>
      <p:pic>
        <p:nvPicPr>
          <p:cNvPr id="6" name="Picture 6"/>
          <p:cNvPicPr>
            <a:picLocks noChangeAspect="1"/>
          </p:cNvPicPr>
          <p:nvPr/>
        </p:nvPicPr>
        <p:blipFill>
          <a:blip r:embed="rId4"/>
          <a:srcRect l="302"/>
          <a:stretch>
            <a:fillRect/>
          </a:stretch>
        </p:blipFill>
        <p:spPr>
          <a:xfrm>
            <a:off x="9672690" y="3373078"/>
            <a:ext cx="6800260" cy="5115647"/>
          </a:xfrm>
          <a:prstGeom prst="rect">
            <a:avLst/>
          </a:prstGeom>
        </p:spPr>
      </p:pic>
      <p:sp>
        <p:nvSpPr>
          <p:cNvPr id="7" name="TextBox 7"/>
          <p:cNvSpPr txBox="1"/>
          <p:nvPr/>
        </p:nvSpPr>
        <p:spPr>
          <a:xfrm>
            <a:off x="2087033" y="1657876"/>
            <a:ext cx="12044120" cy="853440"/>
          </a:xfrm>
          <a:prstGeom prst="rect">
            <a:avLst/>
          </a:prstGeom>
        </p:spPr>
        <p:txBody>
          <a:bodyPr lIns="0" tIns="0" rIns="0" bIns="0" rtlCol="0" anchor="t">
            <a:spAutoFit/>
          </a:bodyPr>
          <a:lstStyle/>
          <a:p>
            <a:pPr>
              <a:lnSpc>
                <a:spcPts val="6720"/>
              </a:lnSpc>
            </a:pPr>
            <a:r>
              <a:rPr lang="en-US" sz="5599">
                <a:solidFill>
                  <a:srgbClr val="ECEDF8"/>
                </a:solidFill>
                <a:latin typeface="Oswald"/>
              </a:rPr>
              <a:t>POST NEL "FEED"</a:t>
            </a:r>
          </a:p>
        </p:txBody>
      </p:sp>
      <p:sp>
        <p:nvSpPr>
          <p:cNvPr id="8" name="TextBox 8"/>
          <p:cNvSpPr txBox="1"/>
          <p:nvPr/>
        </p:nvSpPr>
        <p:spPr>
          <a:xfrm>
            <a:off x="2087033" y="3101616"/>
            <a:ext cx="5427845" cy="1899285"/>
          </a:xfrm>
          <a:prstGeom prst="rect">
            <a:avLst/>
          </a:prstGeom>
        </p:spPr>
        <p:txBody>
          <a:bodyPr lIns="0" tIns="0" rIns="0" bIns="0" rtlCol="0" anchor="t">
            <a:spAutoFit/>
          </a:bodyPr>
          <a:lstStyle/>
          <a:p>
            <a:pPr algn="just">
              <a:lnSpc>
                <a:spcPts val="3779"/>
              </a:lnSpc>
            </a:pPr>
            <a:r>
              <a:rPr lang="en-US" sz="2699">
                <a:solidFill>
                  <a:srgbClr val="ECEDF8"/>
                </a:solidFill>
                <a:latin typeface="Oswald"/>
              </a:rPr>
              <a:t>Come la "bacheca" di Facebook, il "feed" di Instagram raccoglie tutti i contenuti che vengono pubblicati.  </a:t>
            </a:r>
          </a:p>
          <a:p>
            <a:pPr algn="just">
              <a:lnSpc>
                <a:spcPts val="3779"/>
              </a:lnSpc>
              <a:spcBef>
                <a:spcPct val="0"/>
              </a:spcBef>
            </a:pPr>
            <a:endParaRPr lang="en-US" sz="2699">
              <a:solidFill>
                <a:srgbClr val="ECEDF8"/>
              </a:solidFill>
              <a:latin typeface="Oswald"/>
            </a:endParaRPr>
          </a:p>
        </p:txBody>
      </p:sp>
      <p:sp>
        <p:nvSpPr>
          <p:cNvPr id="9" name="TextBox 9"/>
          <p:cNvSpPr txBox="1"/>
          <p:nvPr/>
        </p:nvSpPr>
        <p:spPr>
          <a:xfrm>
            <a:off x="2087033" y="5024121"/>
            <a:ext cx="5427845" cy="1899285"/>
          </a:xfrm>
          <a:prstGeom prst="rect">
            <a:avLst/>
          </a:prstGeom>
        </p:spPr>
        <p:txBody>
          <a:bodyPr lIns="0" tIns="0" rIns="0" bIns="0" rtlCol="0" anchor="t">
            <a:spAutoFit/>
          </a:bodyPr>
          <a:lstStyle/>
          <a:p>
            <a:pPr algn="just">
              <a:lnSpc>
                <a:spcPts val="3779"/>
              </a:lnSpc>
              <a:spcBef>
                <a:spcPct val="0"/>
              </a:spcBef>
            </a:pPr>
            <a:r>
              <a:rPr lang="en-US" sz="2699">
                <a:solidFill>
                  <a:srgbClr val="ECEDF8"/>
                </a:solidFill>
                <a:latin typeface="Oswald"/>
              </a:rPr>
              <a:t>Nel caso di Instagram, i contenuti sono esclusivamente foto e video, accompagnati da una breve didascalia e dagli "hashtag", fondamentali per l'uso della piattaforma.</a:t>
            </a:r>
          </a:p>
        </p:txBody>
      </p:sp>
      <p:sp>
        <p:nvSpPr>
          <p:cNvPr id="10" name="TextBox 10"/>
          <p:cNvSpPr txBox="1"/>
          <p:nvPr/>
        </p:nvSpPr>
        <p:spPr>
          <a:xfrm>
            <a:off x="2087033" y="7362312"/>
            <a:ext cx="5427845" cy="1419225"/>
          </a:xfrm>
          <a:prstGeom prst="rect">
            <a:avLst/>
          </a:prstGeom>
        </p:spPr>
        <p:txBody>
          <a:bodyPr lIns="0" tIns="0" rIns="0" bIns="0" rtlCol="0" anchor="t">
            <a:spAutoFit/>
          </a:bodyPr>
          <a:lstStyle/>
          <a:p>
            <a:pPr algn="just">
              <a:lnSpc>
                <a:spcPts val="3779"/>
              </a:lnSpc>
              <a:spcBef>
                <a:spcPct val="0"/>
              </a:spcBef>
            </a:pPr>
            <a:r>
              <a:rPr lang="en-US" sz="2699">
                <a:solidFill>
                  <a:srgbClr val="ECEDF8"/>
                </a:solidFill>
                <a:latin typeface="Oswald"/>
              </a:rPr>
              <a:t>Oltre al classico post, su Instagram è possibile pubblicare anche altri tipi di contenuti, come Storie, IGTV o Reel.</a:t>
            </a:r>
          </a:p>
        </p:txBody>
      </p:sp>
      <p:pic>
        <p:nvPicPr>
          <p:cNvPr id="11" name="Obraz 1">
            <a:extLst>
              <a:ext uri="{FF2B5EF4-FFF2-40B4-BE49-F238E27FC236}">
                <a16:creationId xmlns:a16="http://schemas.microsoft.com/office/drawing/2014/main" id="{607A8ACB-C48D-C2D1-C9EA-A3B86B60392B}"/>
              </a:ext>
            </a:extLst>
          </p:cNvPr>
          <p:cNvPicPr>
            <a:picLocks noChangeAspect="1"/>
          </p:cNvPicPr>
          <p:nvPr/>
        </p:nvPicPr>
        <p:blipFill>
          <a:blip r:embed="rId5"/>
          <a:stretch>
            <a:fillRect/>
          </a:stretch>
        </p:blipFill>
        <p:spPr>
          <a:xfrm>
            <a:off x="395596" y="339553"/>
            <a:ext cx="2219596" cy="507117"/>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4005D"/>
        </a:solidFill>
        <a:effectLst/>
      </p:bgPr>
    </p:bg>
    <p:spTree>
      <p:nvGrpSpPr>
        <p:cNvPr id="1" name=""/>
        <p:cNvGrpSpPr/>
        <p:nvPr/>
      </p:nvGrpSpPr>
      <p:grpSpPr>
        <a:xfrm>
          <a:off x="0" y="0"/>
          <a:ext cx="0" cy="0"/>
          <a:chOff x="0" y="0"/>
          <a:chExt cx="0" cy="0"/>
        </a:xfrm>
      </p:grpSpPr>
      <p:grpSp>
        <p:nvGrpSpPr>
          <p:cNvPr id="2" name="Group 2"/>
          <p:cNvGrpSpPr/>
          <p:nvPr/>
        </p:nvGrpSpPr>
        <p:grpSpPr>
          <a:xfrm>
            <a:off x="947887" y="5860579"/>
            <a:ext cx="2566112" cy="245712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alpha val="33725"/>
              </a:srgbClr>
            </a:solidFill>
          </p:spPr>
          <p:txBody>
            <a:bodyPr/>
            <a:lstStyle/>
            <a:p>
              <a:endParaRPr lang="LID4096"/>
            </a:p>
          </p:txBody>
        </p:sp>
      </p:grpSp>
      <p:pic>
        <p:nvPicPr>
          <p:cNvPr id="4" name="Picture 4"/>
          <p:cNvPicPr>
            <a:picLocks noChangeAspect="1"/>
          </p:cNvPicPr>
          <p:nvPr/>
        </p:nvPicPr>
        <p:blipFill>
          <a:blip r:embed="rId2">
            <a:alphaModFix amt="3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53579" y="5143500"/>
            <a:ext cx="1773651" cy="1773651"/>
          </a:xfrm>
          <a:prstGeom prst="rect">
            <a:avLst/>
          </a:prstGeom>
        </p:spPr>
      </p:pic>
      <p:pic>
        <p:nvPicPr>
          <p:cNvPr id="5" name="Picture 5"/>
          <p:cNvPicPr>
            <a:picLocks noChangeAspect="1"/>
          </p:cNvPicPr>
          <p:nvPr/>
        </p:nvPicPr>
        <p:blipFill>
          <a:blip r:embed="rId4">
            <a:alphaModFix amt="34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0103" y="6917151"/>
            <a:ext cx="4267334" cy="4267334"/>
          </a:xfrm>
          <a:prstGeom prst="rect">
            <a:avLst/>
          </a:prstGeom>
        </p:spPr>
      </p:pic>
      <p:pic>
        <p:nvPicPr>
          <p:cNvPr id="6" name="Picture 6"/>
          <p:cNvPicPr>
            <a:picLocks noChangeAspect="1"/>
          </p:cNvPicPr>
          <p:nvPr/>
        </p:nvPicPr>
        <p:blipFill>
          <a:blip r:embed="rId6"/>
          <a:srcRect r="1717"/>
          <a:stretch>
            <a:fillRect/>
          </a:stretch>
        </p:blipFill>
        <p:spPr>
          <a:xfrm>
            <a:off x="10076334" y="1395014"/>
            <a:ext cx="7182966" cy="4854041"/>
          </a:xfrm>
          <a:prstGeom prst="rect">
            <a:avLst/>
          </a:prstGeom>
        </p:spPr>
      </p:pic>
      <p:sp>
        <p:nvSpPr>
          <p:cNvPr id="7" name="TextBox 7"/>
          <p:cNvSpPr txBox="1"/>
          <p:nvPr/>
        </p:nvSpPr>
        <p:spPr>
          <a:xfrm>
            <a:off x="1028700" y="2153554"/>
            <a:ext cx="8115300" cy="883920"/>
          </a:xfrm>
          <a:prstGeom prst="rect">
            <a:avLst/>
          </a:prstGeom>
        </p:spPr>
        <p:txBody>
          <a:bodyPr lIns="0" tIns="0" rIns="0" bIns="0" rtlCol="0" anchor="t">
            <a:spAutoFit/>
          </a:bodyPr>
          <a:lstStyle/>
          <a:p>
            <a:pPr>
              <a:lnSpc>
                <a:spcPts val="6959"/>
              </a:lnSpc>
            </a:pPr>
            <a:r>
              <a:rPr lang="en-US" sz="5799">
                <a:solidFill>
                  <a:srgbClr val="ECEDF8"/>
                </a:solidFill>
                <a:latin typeface="Oswald"/>
              </a:rPr>
              <a:t>COS'È UN HASHTAG?</a:t>
            </a:r>
          </a:p>
        </p:txBody>
      </p:sp>
      <p:sp>
        <p:nvSpPr>
          <p:cNvPr id="8" name="TextBox 8"/>
          <p:cNvSpPr txBox="1"/>
          <p:nvPr/>
        </p:nvSpPr>
        <p:spPr>
          <a:xfrm>
            <a:off x="1028700" y="3428109"/>
            <a:ext cx="7858362" cy="5076190"/>
          </a:xfrm>
          <a:prstGeom prst="rect">
            <a:avLst/>
          </a:prstGeom>
        </p:spPr>
        <p:txBody>
          <a:bodyPr lIns="0" tIns="0" rIns="0" bIns="0" rtlCol="0" anchor="t">
            <a:spAutoFit/>
          </a:bodyPr>
          <a:lstStyle/>
          <a:p>
            <a:pPr algn="just">
              <a:lnSpc>
                <a:spcPts val="3639"/>
              </a:lnSpc>
            </a:pPr>
            <a:r>
              <a:rPr lang="en-US" sz="2599">
                <a:solidFill>
                  <a:srgbClr val="ECEDF8"/>
                </a:solidFill>
                <a:latin typeface="Oswald"/>
              </a:rPr>
              <a:t>L’hashtag è un'“etichetta”, una parola chiave che viene associata ai post per catalogarne i contenuti,  in modo da essere trovati più facilmente da tutti coloro che sono potenzialmente interessati a quell’argomento. </a:t>
            </a:r>
          </a:p>
          <a:p>
            <a:pPr algn="just">
              <a:lnSpc>
                <a:spcPts val="3639"/>
              </a:lnSpc>
            </a:pPr>
            <a:endParaRPr lang="en-US" sz="2599">
              <a:solidFill>
                <a:srgbClr val="ECEDF8"/>
              </a:solidFill>
              <a:latin typeface="Oswald"/>
            </a:endParaRPr>
          </a:p>
          <a:p>
            <a:pPr algn="just">
              <a:lnSpc>
                <a:spcPts val="3639"/>
              </a:lnSpc>
            </a:pPr>
            <a:r>
              <a:rPr lang="en-US" sz="2599">
                <a:solidFill>
                  <a:srgbClr val="ECEDF8"/>
                </a:solidFill>
                <a:latin typeface="Oswald"/>
              </a:rPr>
              <a:t>Gli hashtag sono sempre preceduti dal simbolo cancelletto (#) e possono essere scritti in qualsiasi lingua, a volte anche mixati tra loro.</a:t>
            </a:r>
          </a:p>
          <a:p>
            <a:pPr algn="just">
              <a:lnSpc>
                <a:spcPts val="3639"/>
              </a:lnSpc>
            </a:pPr>
            <a:endParaRPr lang="en-US" sz="2599">
              <a:solidFill>
                <a:srgbClr val="ECEDF8"/>
              </a:solidFill>
              <a:latin typeface="Oswald"/>
            </a:endParaRPr>
          </a:p>
          <a:p>
            <a:pPr algn="just">
              <a:lnSpc>
                <a:spcPts val="3639"/>
              </a:lnSpc>
              <a:spcBef>
                <a:spcPct val="0"/>
              </a:spcBef>
            </a:pPr>
            <a:r>
              <a:rPr lang="en-US" sz="2599">
                <a:solidFill>
                  <a:srgbClr val="ECEDF8"/>
                </a:solidFill>
                <a:latin typeface="Oswald"/>
              </a:rPr>
              <a:t>Non si può usare punteggiatura nè spazi tra le parole e non c'è alcuna distinzione tra maiuscole e minuscole.</a:t>
            </a:r>
          </a:p>
        </p:txBody>
      </p:sp>
      <p:sp>
        <p:nvSpPr>
          <p:cNvPr id="9" name="TextBox 9"/>
          <p:cNvSpPr txBox="1"/>
          <p:nvPr/>
        </p:nvSpPr>
        <p:spPr>
          <a:xfrm>
            <a:off x="10076334" y="6592949"/>
            <a:ext cx="7182966" cy="2251710"/>
          </a:xfrm>
          <a:prstGeom prst="rect">
            <a:avLst/>
          </a:prstGeom>
        </p:spPr>
        <p:txBody>
          <a:bodyPr lIns="0" tIns="0" rIns="0" bIns="0" rtlCol="0" anchor="t">
            <a:spAutoFit/>
          </a:bodyPr>
          <a:lstStyle/>
          <a:p>
            <a:pPr algn="ctr">
              <a:lnSpc>
                <a:spcPts val="4480"/>
              </a:lnSpc>
            </a:pPr>
            <a:r>
              <a:rPr lang="en-US" sz="3200">
                <a:solidFill>
                  <a:srgbClr val="ECEDF8"/>
                </a:solidFill>
                <a:latin typeface="Oswald"/>
              </a:rPr>
              <a:t>#cane, #cucciolo, #miglioreamicodelluomo, #dog, #doglover, #natura, #parco, #fotografia, ##fotografiadelgiorno, #photooftheday, #postoftheday</a:t>
            </a:r>
          </a:p>
        </p:txBody>
      </p:sp>
      <p:pic>
        <p:nvPicPr>
          <p:cNvPr id="10" name="Obraz 1">
            <a:extLst>
              <a:ext uri="{FF2B5EF4-FFF2-40B4-BE49-F238E27FC236}">
                <a16:creationId xmlns:a16="http://schemas.microsoft.com/office/drawing/2014/main" id="{65CA6F28-17FF-39C7-63C8-E1BB12484362}"/>
              </a:ext>
            </a:extLst>
          </p:cNvPr>
          <p:cNvPicPr>
            <a:picLocks noChangeAspect="1"/>
          </p:cNvPicPr>
          <p:nvPr/>
        </p:nvPicPr>
        <p:blipFill>
          <a:blip r:embed="rId7"/>
          <a:stretch>
            <a:fillRect/>
          </a:stretch>
        </p:blipFill>
        <p:spPr>
          <a:xfrm>
            <a:off x="395596" y="339553"/>
            <a:ext cx="2219596" cy="507117"/>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653656" y="7843634"/>
            <a:ext cx="6044271" cy="382300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42949" y="7433737"/>
            <a:ext cx="1397665" cy="162519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32048" y="9258300"/>
            <a:ext cx="3902518" cy="432825"/>
          </a:xfrm>
          <a:prstGeom prst="rect">
            <a:avLst/>
          </a:prstGeom>
        </p:spPr>
      </p:pic>
      <p:sp>
        <p:nvSpPr>
          <p:cNvPr id="5" name="TextBox 5"/>
          <p:cNvSpPr txBox="1"/>
          <p:nvPr/>
        </p:nvSpPr>
        <p:spPr>
          <a:xfrm>
            <a:off x="1028700" y="1254897"/>
            <a:ext cx="8115300" cy="621019"/>
          </a:xfrm>
          <a:prstGeom prst="rect">
            <a:avLst/>
          </a:prstGeom>
        </p:spPr>
        <p:txBody>
          <a:bodyPr lIns="0" tIns="0" rIns="0" bIns="0" rtlCol="0" anchor="t">
            <a:spAutoFit/>
          </a:bodyPr>
          <a:lstStyle/>
          <a:p>
            <a:pPr>
              <a:lnSpc>
                <a:spcPts val="5093"/>
              </a:lnSpc>
            </a:pPr>
            <a:r>
              <a:rPr lang="en-US" sz="3637">
                <a:solidFill>
                  <a:srgbClr val="002364"/>
                </a:solidFill>
                <a:latin typeface="Oswald Bold"/>
              </a:rPr>
              <a:t>STORIE</a:t>
            </a:r>
          </a:p>
        </p:txBody>
      </p:sp>
      <p:sp>
        <p:nvSpPr>
          <p:cNvPr id="6" name="TextBox 6"/>
          <p:cNvSpPr txBox="1"/>
          <p:nvPr/>
        </p:nvSpPr>
        <p:spPr>
          <a:xfrm>
            <a:off x="1028700" y="2232550"/>
            <a:ext cx="6774745" cy="5096510"/>
          </a:xfrm>
          <a:prstGeom prst="rect">
            <a:avLst/>
          </a:prstGeom>
        </p:spPr>
        <p:txBody>
          <a:bodyPr lIns="0" tIns="0" rIns="0" bIns="0" rtlCol="0" anchor="t">
            <a:spAutoFit/>
          </a:bodyPr>
          <a:lstStyle/>
          <a:p>
            <a:pPr algn="just">
              <a:lnSpc>
                <a:spcPts val="4479"/>
              </a:lnSpc>
            </a:pPr>
            <a:r>
              <a:rPr lang="en-US" sz="3199">
                <a:solidFill>
                  <a:srgbClr val="002364"/>
                </a:solidFill>
                <a:latin typeface="Oswald"/>
              </a:rPr>
              <a:t>Una Storia Instagram è un contenuto della durata massima di 15 secondi che resta visibile solo per 24h dalla sua pubblicazione. </a:t>
            </a:r>
          </a:p>
          <a:p>
            <a:pPr algn="just">
              <a:lnSpc>
                <a:spcPts val="4479"/>
              </a:lnSpc>
            </a:pPr>
            <a:endParaRPr lang="en-US" sz="3199">
              <a:solidFill>
                <a:srgbClr val="002364"/>
              </a:solidFill>
              <a:latin typeface="Oswald"/>
            </a:endParaRPr>
          </a:p>
          <a:p>
            <a:pPr algn="just">
              <a:lnSpc>
                <a:spcPts val="4479"/>
              </a:lnSpc>
            </a:pPr>
            <a:r>
              <a:rPr lang="en-US" sz="3199">
                <a:solidFill>
                  <a:srgbClr val="002364"/>
                </a:solidFill>
                <a:latin typeface="Oswald"/>
              </a:rPr>
              <a:t>Attraverso le storie si possono pubblicare delle foto o dei video memorizzati nella galleria del proprio smartphone o condividere in tempo reale quello che sta succedendo.</a:t>
            </a:r>
          </a:p>
          <a:p>
            <a:pPr>
              <a:lnSpc>
                <a:spcPts val="4479"/>
              </a:lnSpc>
            </a:pPr>
            <a:endParaRPr lang="en-US" sz="3199">
              <a:solidFill>
                <a:srgbClr val="002364"/>
              </a:solidFill>
              <a:latin typeface="Oswald"/>
            </a:endParaRPr>
          </a:p>
        </p:txBody>
      </p:sp>
      <p:pic>
        <p:nvPicPr>
          <p:cNvPr id="7" name="STORIES">
            <a:hlinkClick r:id="" action="ppaction://media"/>
            <a:extLst>
              <a:ext uri="{FF2B5EF4-FFF2-40B4-BE49-F238E27FC236}">
                <a16:creationId xmlns:a16="http://schemas.microsoft.com/office/drawing/2014/main" id="{F02EB5C9-E43A-4C31-A953-33C1F66B182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277600" y="0"/>
            <a:ext cx="5786437" cy="10287000"/>
          </a:xfrm>
          <a:prstGeom prst="rect">
            <a:avLst/>
          </a:prstGeom>
        </p:spPr>
      </p:pic>
      <p:pic>
        <p:nvPicPr>
          <p:cNvPr id="8" name="Obraz 1">
            <a:extLst>
              <a:ext uri="{FF2B5EF4-FFF2-40B4-BE49-F238E27FC236}">
                <a16:creationId xmlns:a16="http://schemas.microsoft.com/office/drawing/2014/main" id="{519C715B-4498-D176-5DA9-24EE79FBF880}"/>
              </a:ext>
            </a:extLst>
          </p:cNvPr>
          <p:cNvPicPr>
            <a:picLocks noChangeAspect="1"/>
          </p:cNvPicPr>
          <p:nvPr/>
        </p:nvPicPr>
        <p:blipFill>
          <a:blip r:embed="rId10"/>
          <a:stretch>
            <a:fillRect/>
          </a:stretch>
        </p:blipFill>
        <p:spPr>
          <a:xfrm>
            <a:off x="395596" y="339553"/>
            <a:ext cx="2219596" cy="50711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3082406" y="7462634"/>
            <a:ext cx="6044271" cy="382300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571699" y="7052737"/>
            <a:ext cx="1397665" cy="162519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03298" y="8877300"/>
            <a:ext cx="3902518" cy="432825"/>
          </a:xfrm>
          <a:prstGeom prst="rect">
            <a:avLst/>
          </a:prstGeom>
        </p:spPr>
      </p:pic>
      <p:sp>
        <p:nvSpPr>
          <p:cNvPr id="5" name="TextBox 5"/>
          <p:cNvSpPr txBox="1"/>
          <p:nvPr/>
        </p:nvSpPr>
        <p:spPr>
          <a:xfrm>
            <a:off x="1303298" y="962025"/>
            <a:ext cx="8115300" cy="621019"/>
          </a:xfrm>
          <a:prstGeom prst="rect">
            <a:avLst/>
          </a:prstGeom>
        </p:spPr>
        <p:txBody>
          <a:bodyPr lIns="0" tIns="0" rIns="0" bIns="0" rtlCol="0" anchor="t">
            <a:spAutoFit/>
          </a:bodyPr>
          <a:lstStyle/>
          <a:p>
            <a:pPr>
              <a:lnSpc>
                <a:spcPts val="5093"/>
              </a:lnSpc>
            </a:pPr>
            <a:r>
              <a:rPr lang="en-US" sz="3637">
                <a:solidFill>
                  <a:srgbClr val="002364"/>
                </a:solidFill>
                <a:latin typeface="Oswald Bold"/>
              </a:rPr>
              <a:t>REEL</a:t>
            </a:r>
          </a:p>
        </p:txBody>
      </p:sp>
      <p:sp>
        <p:nvSpPr>
          <p:cNvPr id="6" name="TextBox 6"/>
          <p:cNvSpPr txBox="1"/>
          <p:nvPr/>
        </p:nvSpPr>
        <p:spPr>
          <a:xfrm>
            <a:off x="1303298" y="1939678"/>
            <a:ext cx="8640817" cy="5096510"/>
          </a:xfrm>
          <a:prstGeom prst="rect">
            <a:avLst/>
          </a:prstGeom>
        </p:spPr>
        <p:txBody>
          <a:bodyPr lIns="0" tIns="0" rIns="0" bIns="0" rtlCol="0" anchor="t">
            <a:spAutoFit/>
          </a:bodyPr>
          <a:lstStyle/>
          <a:p>
            <a:pPr algn="just">
              <a:lnSpc>
                <a:spcPts val="4479"/>
              </a:lnSpc>
            </a:pPr>
            <a:r>
              <a:rPr lang="en-US" sz="3199">
                <a:solidFill>
                  <a:srgbClr val="002364"/>
                </a:solidFill>
                <a:latin typeface="Oswald"/>
              </a:rPr>
              <a:t>I Reel sono la funzione più recente di Instagram, in risposta ai popolari Tik Tok. </a:t>
            </a:r>
          </a:p>
          <a:p>
            <a:pPr algn="just">
              <a:lnSpc>
                <a:spcPts val="4479"/>
              </a:lnSpc>
            </a:pPr>
            <a:endParaRPr lang="en-US" sz="3199">
              <a:solidFill>
                <a:srgbClr val="002364"/>
              </a:solidFill>
              <a:latin typeface="Oswald"/>
            </a:endParaRPr>
          </a:p>
          <a:p>
            <a:pPr algn="just">
              <a:lnSpc>
                <a:spcPts val="4479"/>
              </a:lnSpc>
            </a:pPr>
            <a:r>
              <a:rPr lang="en-US" sz="3199">
                <a:solidFill>
                  <a:srgbClr val="002364"/>
                </a:solidFill>
                <a:latin typeface="Oswald"/>
              </a:rPr>
              <a:t>Si tratta di un editor per brevi video che vanno dai 15 ai 60 secondi che permette di  aggiungere effetti grafici e sottofondi musicali. </a:t>
            </a:r>
          </a:p>
          <a:p>
            <a:pPr algn="just">
              <a:lnSpc>
                <a:spcPts val="4479"/>
              </a:lnSpc>
            </a:pPr>
            <a:endParaRPr lang="en-US" sz="3199">
              <a:solidFill>
                <a:srgbClr val="002364"/>
              </a:solidFill>
              <a:latin typeface="Oswald"/>
            </a:endParaRPr>
          </a:p>
          <a:p>
            <a:pPr>
              <a:lnSpc>
                <a:spcPts val="4479"/>
              </a:lnSpc>
            </a:pPr>
            <a:r>
              <a:rPr lang="en-US" sz="3199">
                <a:solidFill>
                  <a:srgbClr val="002364"/>
                </a:solidFill>
                <a:latin typeface="Oswald"/>
              </a:rPr>
              <a:t>I Reel seguono dei modelli chiamati "trend": più un trend è virale, più facile sarà essere visualizzati sulla piattaforma.</a:t>
            </a:r>
          </a:p>
        </p:txBody>
      </p:sp>
      <p:pic>
        <p:nvPicPr>
          <p:cNvPr id="7" name="Stay Dance Instagram reel (STAY - The kid LAROI &amp; Justin Bieber)#stay dance,#reel(1)">
            <a:hlinkClick r:id="" action="ppaction://media"/>
            <a:extLst>
              <a:ext uri="{FF2B5EF4-FFF2-40B4-BE49-F238E27FC236}">
                <a16:creationId xmlns:a16="http://schemas.microsoft.com/office/drawing/2014/main" id="{4E4D8EBC-9036-46EB-9763-6956902B5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334058" y="192169"/>
            <a:ext cx="5681124" cy="10074899"/>
          </a:xfrm>
          <a:prstGeom prst="rect">
            <a:avLst/>
          </a:prstGeom>
        </p:spPr>
      </p:pic>
      <p:pic>
        <p:nvPicPr>
          <p:cNvPr id="8" name="Obraz 1">
            <a:extLst>
              <a:ext uri="{FF2B5EF4-FFF2-40B4-BE49-F238E27FC236}">
                <a16:creationId xmlns:a16="http://schemas.microsoft.com/office/drawing/2014/main" id="{FAC9C193-ABBB-9D23-F69B-37D7A0E00819}"/>
              </a:ext>
            </a:extLst>
          </p:cNvPr>
          <p:cNvPicPr>
            <a:picLocks noChangeAspect="1"/>
          </p:cNvPicPr>
          <p:nvPr/>
        </p:nvPicPr>
        <p:blipFill>
          <a:blip r:embed="rId10"/>
          <a:stretch>
            <a:fillRect/>
          </a:stretch>
        </p:blipFill>
        <p:spPr>
          <a:xfrm>
            <a:off x="395596" y="339553"/>
            <a:ext cx="2219596" cy="50711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13820" y="1275167"/>
            <a:ext cx="3258939" cy="39307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802262" y="7815318"/>
            <a:ext cx="1106454" cy="1286575"/>
          </a:xfrm>
          <a:prstGeom prst="rect">
            <a:avLst/>
          </a:prstGeom>
        </p:spPr>
      </p:pic>
      <p:pic>
        <p:nvPicPr>
          <p:cNvPr id="4" name="Picture 4"/>
          <p:cNvPicPr>
            <a:picLocks noChangeAspect="1"/>
          </p:cNvPicPr>
          <p:nvPr/>
        </p:nvPicPr>
        <p:blipFill>
          <a:blip r:embed="rId6"/>
          <a:srcRect l="10253" r="10253"/>
          <a:stretch>
            <a:fillRect/>
          </a:stretch>
        </p:blipFill>
        <p:spPr>
          <a:xfrm>
            <a:off x="11421158" y="2202823"/>
            <a:ext cx="4972912" cy="625578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13820" y="6359447"/>
            <a:ext cx="6945480" cy="770317"/>
          </a:xfrm>
          <a:prstGeom prst="rect">
            <a:avLst/>
          </a:prstGeom>
        </p:spPr>
      </p:pic>
      <p:grpSp>
        <p:nvGrpSpPr>
          <p:cNvPr id="6" name="Group 6"/>
          <p:cNvGrpSpPr/>
          <p:nvPr/>
        </p:nvGrpSpPr>
        <p:grpSpPr>
          <a:xfrm>
            <a:off x="1028700" y="2554412"/>
            <a:ext cx="7946031" cy="5178176"/>
            <a:chOff x="0" y="0"/>
            <a:chExt cx="10594709" cy="6904235"/>
          </a:xfrm>
        </p:grpSpPr>
        <p:sp>
          <p:nvSpPr>
            <p:cNvPr id="7" name="TextBox 7"/>
            <p:cNvSpPr txBox="1"/>
            <p:nvPr/>
          </p:nvSpPr>
          <p:spPr>
            <a:xfrm>
              <a:off x="0" y="-92890"/>
              <a:ext cx="10594709" cy="5154930"/>
            </a:xfrm>
            <a:prstGeom prst="rect">
              <a:avLst/>
            </a:prstGeom>
          </p:spPr>
          <p:txBody>
            <a:bodyPr lIns="0" tIns="0" rIns="0" bIns="0" rtlCol="0" anchor="t">
              <a:spAutoFit/>
            </a:bodyPr>
            <a:lstStyle/>
            <a:p>
              <a:pPr algn="ctr">
                <a:lnSpc>
                  <a:spcPts val="9960"/>
                </a:lnSpc>
              </a:pPr>
              <a:r>
                <a:rPr lang="en-US" sz="8300">
                  <a:solidFill>
                    <a:srgbClr val="ECEDF8"/>
                  </a:solidFill>
                  <a:latin typeface="Horizon"/>
                </a:rPr>
                <a:t>SOCIAL PER TUTTI!</a:t>
              </a:r>
            </a:p>
          </p:txBody>
        </p:sp>
        <p:sp>
          <p:nvSpPr>
            <p:cNvPr id="8" name="TextBox 8"/>
            <p:cNvSpPr txBox="1"/>
            <p:nvPr/>
          </p:nvSpPr>
          <p:spPr>
            <a:xfrm>
              <a:off x="0" y="5741011"/>
              <a:ext cx="10594709" cy="1170305"/>
            </a:xfrm>
            <a:prstGeom prst="rect">
              <a:avLst/>
            </a:prstGeom>
          </p:spPr>
          <p:txBody>
            <a:bodyPr lIns="0" tIns="0" rIns="0" bIns="0" rtlCol="0" anchor="t">
              <a:spAutoFit/>
            </a:bodyPr>
            <a:lstStyle/>
            <a:p>
              <a:pPr algn="ctr">
                <a:lnSpc>
                  <a:spcPts val="3359"/>
                </a:lnSpc>
              </a:pPr>
              <a:r>
                <a:rPr lang="en-US" sz="2400" spc="168" dirty="0">
                  <a:solidFill>
                    <a:srgbClr val="ECEDF8"/>
                  </a:solidFill>
                  <a:latin typeface="Oswald"/>
                </a:rPr>
                <a:t>INTRODUZIONE AL MONDO DEI SOCIAL E LE LORO FUNZIONI</a:t>
              </a:r>
            </a:p>
            <a:p>
              <a:pPr algn="ctr">
                <a:lnSpc>
                  <a:spcPts val="3779"/>
                </a:lnSpc>
                <a:spcBef>
                  <a:spcPct val="0"/>
                </a:spcBef>
              </a:pPr>
              <a:endParaRPr lang="en-US" sz="2400" spc="168" dirty="0">
                <a:solidFill>
                  <a:srgbClr val="ECEDF8"/>
                </a:solidFill>
                <a:latin typeface="Oswald"/>
              </a:endParaRPr>
            </a:p>
          </p:txBody>
        </p:sp>
      </p:grpSp>
      <p:grpSp>
        <p:nvGrpSpPr>
          <p:cNvPr id="9" name="Group 9"/>
          <p:cNvGrpSpPr/>
          <p:nvPr/>
        </p:nvGrpSpPr>
        <p:grpSpPr>
          <a:xfrm>
            <a:off x="15789363" y="3071398"/>
            <a:ext cx="1209413" cy="120941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7E76"/>
            </a:solidFill>
          </p:spPr>
          <p:txBody>
            <a:bodyPr/>
            <a:lstStyle/>
            <a:p>
              <a:endParaRPr lang="LID4096"/>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4005D"/>
        </a:solidFill>
        <a:effectLst/>
      </p:bgPr>
    </p:bg>
    <p:spTree>
      <p:nvGrpSpPr>
        <p:cNvPr id="1" name=""/>
        <p:cNvGrpSpPr/>
        <p:nvPr/>
      </p:nvGrpSpPr>
      <p:grpSpPr>
        <a:xfrm>
          <a:off x="0" y="0"/>
          <a:ext cx="0" cy="0"/>
          <a:chOff x="0" y="0"/>
          <a:chExt cx="0" cy="0"/>
        </a:xfrm>
      </p:grpSpPr>
      <p:grpSp>
        <p:nvGrpSpPr>
          <p:cNvPr id="2" name="Group 2"/>
          <p:cNvGrpSpPr/>
          <p:nvPr/>
        </p:nvGrpSpPr>
        <p:grpSpPr>
          <a:xfrm>
            <a:off x="4083320" y="806643"/>
            <a:ext cx="2566112" cy="245712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alpha val="33725"/>
              </a:srgbClr>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0348" y="1388507"/>
            <a:ext cx="4055392" cy="7509985"/>
          </a:xfrm>
          <a:prstGeom prst="rect">
            <a:avLst/>
          </a:prstGeom>
        </p:spPr>
      </p:pic>
      <p:sp>
        <p:nvSpPr>
          <p:cNvPr id="5" name="TextBox 5"/>
          <p:cNvSpPr txBox="1"/>
          <p:nvPr/>
        </p:nvSpPr>
        <p:spPr>
          <a:xfrm>
            <a:off x="9144000" y="1637060"/>
            <a:ext cx="8115300" cy="786765"/>
          </a:xfrm>
          <a:prstGeom prst="rect">
            <a:avLst/>
          </a:prstGeom>
        </p:spPr>
        <p:txBody>
          <a:bodyPr lIns="0" tIns="0" rIns="0" bIns="0" rtlCol="0" anchor="t">
            <a:spAutoFit/>
          </a:bodyPr>
          <a:lstStyle/>
          <a:p>
            <a:pPr>
              <a:lnSpc>
                <a:spcPts val="6120"/>
              </a:lnSpc>
            </a:pPr>
            <a:r>
              <a:rPr lang="en-US" sz="5100">
                <a:solidFill>
                  <a:srgbClr val="ECEDF8"/>
                </a:solidFill>
                <a:latin typeface="Oswald"/>
              </a:rPr>
              <a:t>INSTAGRAM E LE NUOVE FUNZIONI</a:t>
            </a:r>
          </a:p>
        </p:txBody>
      </p:sp>
      <p:sp>
        <p:nvSpPr>
          <p:cNvPr id="6" name="TextBox 6"/>
          <p:cNvSpPr txBox="1"/>
          <p:nvPr/>
        </p:nvSpPr>
        <p:spPr>
          <a:xfrm>
            <a:off x="9144000" y="3183374"/>
            <a:ext cx="8115300" cy="5259705"/>
          </a:xfrm>
          <a:prstGeom prst="rect">
            <a:avLst/>
          </a:prstGeom>
        </p:spPr>
        <p:txBody>
          <a:bodyPr lIns="0" tIns="0" rIns="0" bIns="0" rtlCol="0" anchor="t">
            <a:spAutoFit/>
          </a:bodyPr>
          <a:lstStyle/>
          <a:p>
            <a:pPr algn="just">
              <a:lnSpc>
                <a:spcPts val="3779"/>
              </a:lnSpc>
            </a:pPr>
            <a:r>
              <a:rPr lang="en-US" sz="2699">
                <a:solidFill>
                  <a:srgbClr val="ECEDF8"/>
                </a:solidFill>
                <a:latin typeface="Oswald"/>
              </a:rPr>
              <a:t>Le potenzialità di raggiungere un pubblico davvero vasto con Instagram sono altissime, motivo per il quale la piattaforma si è sviluppata anche in ambito business, dando vita ad uno dei mestieri più in voga degli ultimi anni:</a:t>
            </a:r>
            <a:r>
              <a:rPr lang="en-US" sz="2699">
                <a:solidFill>
                  <a:srgbClr val="ECEDF8"/>
                </a:solidFill>
                <a:latin typeface="Oswald Bold"/>
              </a:rPr>
              <a:t> l’influencer</a:t>
            </a:r>
            <a:r>
              <a:rPr lang="en-US" sz="2699">
                <a:solidFill>
                  <a:srgbClr val="ECEDF8"/>
                </a:solidFill>
                <a:latin typeface="Oswald"/>
              </a:rPr>
              <a:t>.</a:t>
            </a:r>
          </a:p>
          <a:p>
            <a:pPr algn="just">
              <a:lnSpc>
                <a:spcPts val="3779"/>
              </a:lnSpc>
            </a:pPr>
            <a:endParaRPr lang="en-US" sz="2699">
              <a:solidFill>
                <a:srgbClr val="ECEDF8"/>
              </a:solidFill>
              <a:latin typeface="Oswald"/>
            </a:endParaRPr>
          </a:p>
          <a:p>
            <a:pPr algn="just">
              <a:lnSpc>
                <a:spcPts val="3779"/>
              </a:lnSpc>
            </a:pPr>
            <a:r>
              <a:rPr lang="en-US" sz="2699">
                <a:solidFill>
                  <a:srgbClr val="ECEDF8"/>
                </a:solidFill>
                <a:latin typeface="Oswald"/>
              </a:rPr>
              <a:t>È per questo motivo che Instagram dà la possibilità di aprire un account Business per promuovere la propria attività commerciale o idea. </a:t>
            </a:r>
          </a:p>
          <a:p>
            <a:pPr algn="just">
              <a:lnSpc>
                <a:spcPts val="3779"/>
              </a:lnSpc>
            </a:pPr>
            <a:endParaRPr lang="en-US" sz="2699">
              <a:solidFill>
                <a:srgbClr val="ECEDF8"/>
              </a:solidFill>
              <a:latin typeface="Oswald"/>
            </a:endParaRPr>
          </a:p>
          <a:p>
            <a:pPr algn="just">
              <a:lnSpc>
                <a:spcPts val="3779"/>
              </a:lnSpc>
              <a:spcBef>
                <a:spcPct val="0"/>
              </a:spcBef>
            </a:pPr>
            <a:r>
              <a:rPr lang="en-US" sz="2699">
                <a:solidFill>
                  <a:srgbClr val="ECEDF8"/>
                </a:solidFill>
                <a:latin typeface="Oswald"/>
              </a:rPr>
              <a:t>Tra le nuove funzionalità troviamo lo Shop e “Cerca sulla mappa” per offrire agli utenti un'esperienza più completa possibile!</a:t>
            </a:r>
          </a:p>
        </p:txBody>
      </p:sp>
      <p:grpSp>
        <p:nvGrpSpPr>
          <p:cNvPr id="7" name="Group 7"/>
          <p:cNvGrpSpPr/>
          <p:nvPr/>
        </p:nvGrpSpPr>
        <p:grpSpPr>
          <a:xfrm>
            <a:off x="457292" y="5792915"/>
            <a:ext cx="2566112" cy="245712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alpha val="33725"/>
              </a:srgbClr>
            </a:solidFill>
          </p:spPr>
          <p:txBody>
            <a:bodyPr/>
            <a:lstStyle/>
            <a:p>
              <a:endParaRPr lang="LID4096"/>
            </a:p>
          </p:txBody>
        </p:sp>
      </p:grpSp>
      <p:pic>
        <p:nvPicPr>
          <p:cNvPr id="9" name="Obraz 1">
            <a:extLst>
              <a:ext uri="{FF2B5EF4-FFF2-40B4-BE49-F238E27FC236}">
                <a16:creationId xmlns:a16="http://schemas.microsoft.com/office/drawing/2014/main" id="{764F6A01-CBCF-C7CE-6677-4E9C0406A3CB}"/>
              </a:ext>
            </a:extLst>
          </p:cNvPr>
          <p:cNvPicPr>
            <a:picLocks noChangeAspect="1"/>
          </p:cNvPicPr>
          <p:nvPr/>
        </p:nvPicPr>
        <p:blipFill>
          <a:blip r:embed="rId4"/>
          <a:stretch>
            <a:fillRect/>
          </a:stretch>
        </p:blipFill>
        <p:spPr>
          <a:xfrm>
            <a:off x="395596" y="339553"/>
            <a:ext cx="2219596" cy="507117"/>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434"/>
        </a:solidFill>
        <a:effectLst/>
      </p:bgPr>
    </p:bg>
    <p:spTree>
      <p:nvGrpSpPr>
        <p:cNvPr id="1" name=""/>
        <p:cNvGrpSpPr/>
        <p:nvPr/>
      </p:nvGrpSpPr>
      <p:grpSpPr>
        <a:xfrm>
          <a:off x="0" y="0"/>
          <a:ext cx="0" cy="0"/>
          <a:chOff x="0" y="0"/>
          <a:chExt cx="0" cy="0"/>
        </a:xfrm>
      </p:grpSpPr>
      <p:grpSp>
        <p:nvGrpSpPr>
          <p:cNvPr id="2" name="Group 2"/>
          <p:cNvGrpSpPr/>
          <p:nvPr/>
        </p:nvGrpSpPr>
        <p:grpSpPr>
          <a:xfrm>
            <a:off x="14144037" y="-2540042"/>
            <a:ext cx="5657850" cy="565785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AB800"/>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57702" y="1035991"/>
            <a:ext cx="4262410" cy="4727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174304" y="2366868"/>
            <a:ext cx="1291616" cy="1501879"/>
          </a:xfrm>
          <a:prstGeom prst="rect">
            <a:avLst/>
          </a:prstGeom>
        </p:spPr>
      </p:pic>
      <p:pic>
        <p:nvPicPr>
          <p:cNvPr id="6" name="Picture 6"/>
          <p:cNvPicPr>
            <a:picLocks noChangeAspect="1"/>
          </p:cNvPicPr>
          <p:nvPr/>
        </p:nvPicPr>
        <p:blipFill>
          <a:blip r:embed="rId6"/>
          <a:srcRect l="9999" r="9999"/>
          <a:stretch>
            <a:fillRect/>
          </a:stretch>
        </p:blipFill>
        <p:spPr>
          <a:xfrm>
            <a:off x="-4285261" y="0"/>
            <a:ext cx="15436530" cy="10287000"/>
          </a:xfrm>
          <a:prstGeom prst="rect">
            <a:avLst/>
          </a:prstGeom>
        </p:spPr>
      </p:pic>
      <p:pic>
        <p:nvPicPr>
          <p:cNvPr id="7" name="Picture 7"/>
          <p:cNvPicPr>
            <a:picLocks noChangeAspect="1"/>
          </p:cNvPicPr>
          <p:nvPr/>
        </p:nvPicPr>
        <p:blipFill>
          <a:blip r:embed="rId7"/>
          <a:srcRect r="11019"/>
          <a:stretch>
            <a:fillRect/>
          </a:stretch>
        </p:blipFill>
        <p:spPr>
          <a:xfrm>
            <a:off x="-1382676" y="-277626"/>
            <a:ext cx="12533945" cy="10564626"/>
          </a:xfrm>
          <a:prstGeom prst="rect">
            <a:avLst/>
          </a:prstGeom>
        </p:spPr>
      </p:pic>
      <p:pic>
        <p:nvPicPr>
          <p:cNvPr id="8" name="Picture 8"/>
          <p:cNvPicPr>
            <a:picLocks noChangeAspect="1"/>
          </p:cNvPicPr>
          <p:nvPr/>
        </p:nvPicPr>
        <p:blipFill>
          <a:blip r:embed="rId8"/>
          <a:srcRect r="20526"/>
          <a:stretch>
            <a:fillRect/>
          </a:stretch>
        </p:blipFill>
        <p:spPr>
          <a:xfrm>
            <a:off x="-4999863" y="-3265722"/>
            <a:ext cx="16151132" cy="13552722"/>
          </a:xfrm>
          <a:prstGeom prst="rect">
            <a:avLst/>
          </a:prstGeom>
        </p:spPr>
      </p:pic>
      <p:sp>
        <p:nvSpPr>
          <p:cNvPr id="9" name="TextBox 9"/>
          <p:cNvSpPr txBox="1"/>
          <p:nvPr/>
        </p:nvSpPr>
        <p:spPr>
          <a:xfrm>
            <a:off x="10913035" y="8404860"/>
            <a:ext cx="6346265" cy="853440"/>
          </a:xfrm>
          <a:prstGeom prst="rect">
            <a:avLst/>
          </a:prstGeom>
        </p:spPr>
        <p:txBody>
          <a:bodyPr lIns="0" tIns="0" rIns="0" bIns="0" rtlCol="0" anchor="t">
            <a:spAutoFit/>
          </a:bodyPr>
          <a:lstStyle/>
          <a:p>
            <a:pPr algn="r">
              <a:lnSpc>
                <a:spcPts val="6720"/>
              </a:lnSpc>
            </a:pPr>
            <a:r>
              <a:rPr lang="en-US" sz="5599">
                <a:solidFill>
                  <a:srgbClr val="ECEDF8"/>
                </a:solidFill>
                <a:latin typeface="Oswald Bold"/>
              </a:rPr>
              <a:t>WHATSAPP</a:t>
            </a:r>
          </a:p>
        </p:txBody>
      </p:sp>
      <p:pic>
        <p:nvPicPr>
          <p:cNvPr id="10" name="Obraz 1">
            <a:extLst>
              <a:ext uri="{FF2B5EF4-FFF2-40B4-BE49-F238E27FC236}">
                <a16:creationId xmlns:a16="http://schemas.microsoft.com/office/drawing/2014/main" id="{4CE9261D-743A-A3AE-8D92-F9C7059CEF0A}"/>
              </a:ext>
            </a:extLst>
          </p:cNvPr>
          <p:cNvPicPr>
            <a:picLocks noChangeAspect="1"/>
          </p:cNvPicPr>
          <p:nvPr/>
        </p:nvPicPr>
        <p:blipFill>
          <a:blip r:embed="rId9"/>
          <a:stretch>
            <a:fillRect/>
          </a:stretch>
        </p:blipFill>
        <p:spPr>
          <a:xfrm>
            <a:off x="-1382676" y="35324"/>
            <a:ext cx="2219596" cy="507117"/>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434"/>
        </a:solidFill>
        <a:effectLst/>
      </p:bgPr>
    </p:bg>
    <p:spTree>
      <p:nvGrpSpPr>
        <p:cNvPr id="1" name=""/>
        <p:cNvGrpSpPr/>
        <p:nvPr/>
      </p:nvGrpSpPr>
      <p:grpSpPr>
        <a:xfrm>
          <a:off x="0" y="0"/>
          <a:ext cx="0" cy="0"/>
          <a:chOff x="0" y="0"/>
          <a:chExt cx="0" cy="0"/>
        </a:xfrm>
      </p:grpSpPr>
      <p:grpSp>
        <p:nvGrpSpPr>
          <p:cNvPr id="2" name="Group 2"/>
          <p:cNvGrpSpPr/>
          <p:nvPr/>
        </p:nvGrpSpPr>
        <p:grpSpPr>
          <a:xfrm>
            <a:off x="15141706" y="1689791"/>
            <a:ext cx="6854599" cy="685459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AB800"/>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821949" y="2358619"/>
            <a:ext cx="6437351" cy="600429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067490" y="1717861"/>
            <a:ext cx="1102104" cy="1281516"/>
          </a:xfrm>
          <a:prstGeom prst="rect">
            <a:avLst/>
          </a:prstGeom>
        </p:spPr>
      </p:pic>
      <p:grpSp>
        <p:nvGrpSpPr>
          <p:cNvPr id="6" name="Group 6"/>
          <p:cNvGrpSpPr>
            <a:grpSpLocks noChangeAspect="1"/>
          </p:cNvGrpSpPr>
          <p:nvPr/>
        </p:nvGrpSpPr>
        <p:grpSpPr>
          <a:xfrm>
            <a:off x="9698421" y="7136416"/>
            <a:ext cx="1772942" cy="934010"/>
            <a:chOff x="0" y="0"/>
            <a:chExt cx="1610360" cy="848360"/>
          </a:xfrm>
        </p:grpSpPr>
        <p:sp>
          <p:nvSpPr>
            <p:cNvPr id="7" name="Freeform 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FFFFF"/>
            </a:solidFill>
          </p:spPr>
          <p:txBody>
            <a:bodyPr/>
            <a:lstStyle/>
            <a:p>
              <a:endParaRPr lang="LID4096"/>
            </a:p>
          </p:txBody>
        </p:sp>
      </p:grpSp>
      <p:grpSp>
        <p:nvGrpSpPr>
          <p:cNvPr id="8" name="Group 8"/>
          <p:cNvGrpSpPr/>
          <p:nvPr/>
        </p:nvGrpSpPr>
        <p:grpSpPr>
          <a:xfrm>
            <a:off x="1028700" y="1025444"/>
            <a:ext cx="8115300" cy="8670644"/>
            <a:chOff x="0" y="0"/>
            <a:chExt cx="10820400" cy="11560859"/>
          </a:xfrm>
        </p:grpSpPr>
        <p:sp>
          <p:nvSpPr>
            <p:cNvPr id="9" name="TextBox 9"/>
            <p:cNvSpPr txBox="1"/>
            <p:nvPr/>
          </p:nvSpPr>
          <p:spPr>
            <a:xfrm>
              <a:off x="0" y="-3541"/>
              <a:ext cx="10820400" cy="1137920"/>
            </a:xfrm>
            <a:prstGeom prst="rect">
              <a:avLst/>
            </a:prstGeom>
          </p:spPr>
          <p:txBody>
            <a:bodyPr lIns="0" tIns="0" rIns="0" bIns="0" rtlCol="0" anchor="t">
              <a:spAutoFit/>
            </a:bodyPr>
            <a:lstStyle/>
            <a:p>
              <a:pPr>
                <a:lnSpc>
                  <a:spcPts val="6720"/>
                </a:lnSpc>
              </a:pPr>
              <a:r>
                <a:rPr lang="en-US" sz="5599">
                  <a:solidFill>
                    <a:srgbClr val="ECEDF8"/>
                  </a:solidFill>
                  <a:latin typeface="Oswald"/>
                </a:rPr>
                <a:t>WHATSAPP</a:t>
              </a:r>
            </a:p>
          </p:txBody>
        </p:sp>
        <p:sp>
          <p:nvSpPr>
            <p:cNvPr id="10" name="TextBox 10"/>
            <p:cNvSpPr txBox="1"/>
            <p:nvPr/>
          </p:nvSpPr>
          <p:spPr>
            <a:xfrm>
              <a:off x="0" y="2563521"/>
              <a:ext cx="10820400" cy="7493863"/>
            </a:xfrm>
            <a:prstGeom prst="rect">
              <a:avLst/>
            </a:prstGeom>
          </p:spPr>
          <p:txBody>
            <a:bodyPr lIns="0" tIns="0" rIns="0" bIns="0" rtlCol="0" anchor="t">
              <a:spAutoFit/>
            </a:bodyPr>
            <a:lstStyle/>
            <a:p>
              <a:pPr algn="just">
                <a:lnSpc>
                  <a:spcPts val="3779"/>
                </a:lnSpc>
              </a:pPr>
              <a:r>
                <a:rPr lang="en-US" sz="2699">
                  <a:solidFill>
                    <a:srgbClr val="ECEDF8"/>
                  </a:solidFill>
                  <a:latin typeface="Oswald"/>
                </a:rPr>
                <a:t>WhatsApp è l’applicazione dedicata alla messaggistica istantanea più famosa e utilizzata al mondo. </a:t>
              </a:r>
            </a:p>
            <a:p>
              <a:pPr algn="just">
                <a:lnSpc>
                  <a:spcPts val="3779"/>
                </a:lnSpc>
              </a:pPr>
              <a:r>
                <a:rPr lang="en-US" sz="2699">
                  <a:solidFill>
                    <a:srgbClr val="ECEDF8"/>
                  </a:solidFill>
                  <a:latin typeface="Oswald"/>
                </a:rPr>
                <a:t>Il principale servizio offerto da Whatsapp è quello di scambiare messaggi con i propri contatti memorizzati sul cellulare (a loro volta registrati su Whatsapp) utilizzando una connessione internet. </a:t>
              </a:r>
            </a:p>
            <a:p>
              <a:pPr algn="just">
                <a:lnSpc>
                  <a:spcPts val="3779"/>
                </a:lnSpc>
              </a:pPr>
              <a:endParaRPr lang="en-US" sz="2699">
                <a:solidFill>
                  <a:srgbClr val="ECEDF8"/>
                </a:solidFill>
                <a:latin typeface="Oswald"/>
              </a:endParaRPr>
            </a:p>
            <a:p>
              <a:pPr algn="just">
                <a:lnSpc>
                  <a:spcPts val="3779"/>
                </a:lnSpc>
              </a:pPr>
              <a:r>
                <a:rPr lang="en-US" sz="2699">
                  <a:solidFill>
                    <a:srgbClr val="ECEDF8"/>
                  </a:solidFill>
                  <a:latin typeface="Oswald"/>
                </a:rPr>
                <a:t>Non parliamo solo di messaggi testuali, ma anche di foto, video, documenti, audio e posizioni GPS. </a:t>
              </a:r>
            </a:p>
            <a:p>
              <a:pPr algn="just">
                <a:lnSpc>
                  <a:spcPts val="3779"/>
                </a:lnSpc>
              </a:pPr>
              <a:r>
                <a:rPr lang="en-US" sz="2699">
                  <a:solidFill>
                    <a:srgbClr val="ECEDF8"/>
                  </a:solidFill>
                  <a:latin typeface="Oswald"/>
                </a:rPr>
                <a:t>Grazie a Whatsapp è possibile anche effettuare chiamate e videochiamate con una o più persone e creare dei gruppi.</a:t>
              </a:r>
            </a:p>
            <a:p>
              <a:pPr algn="just">
                <a:lnSpc>
                  <a:spcPts val="2868"/>
                </a:lnSpc>
                <a:spcBef>
                  <a:spcPct val="0"/>
                </a:spcBef>
              </a:pPr>
              <a:endParaRPr lang="en-US" sz="2699">
                <a:solidFill>
                  <a:srgbClr val="ECEDF8"/>
                </a:solidFill>
                <a:latin typeface="Oswald"/>
              </a:endParaRPr>
            </a:p>
          </p:txBody>
        </p:sp>
        <p:sp>
          <p:nvSpPr>
            <p:cNvPr id="11" name="TextBox 11"/>
            <p:cNvSpPr txBox="1"/>
            <p:nvPr/>
          </p:nvSpPr>
          <p:spPr>
            <a:xfrm>
              <a:off x="0" y="11023839"/>
              <a:ext cx="10820400" cy="413806"/>
            </a:xfrm>
            <a:prstGeom prst="rect">
              <a:avLst/>
            </a:prstGeom>
          </p:spPr>
          <p:txBody>
            <a:bodyPr lIns="0" tIns="0" rIns="0" bIns="0" rtlCol="0" anchor="t">
              <a:spAutoFit/>
            </a:bodyPr>
            <a:lstStyle/>
            <a:p>
              <a:pPr>
                <a:lnSpc>
                  <a:spcPts val="2588"/>
                </a:lnSpc>
                <a:spcBef>
                  <a:spcPct val="0"/>
                </a:spcBef>
              </a:pPr>
              <a:endParaRPr/>
            </a:p>
          </p:txBody>
        </p:sp>
      </p:grpSp>
      <p:pic>
        <p:nvPicPr>
          <p:cNvPr id="12" name="Obraz 1">
            <a:extLst>
              <a:ext uri="{FF2B5EF4-FFF2-40B4-BE49-F238E27FC236}">
                <a16:creationId xmlns:a16="http://schemas.microsoft.com/office/drawing/2014/main" id="{5B9ACA35-A775-9355-34A4-952E495C8F79}"/>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43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358726"/>
            <a:ext cx="7569578" cy="7569548"/>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7075" r="-17075"/>
              </a:stretch>
            </a:blipFill>
          </p:spPr>
          <p:txBody>
            <a:bodyPr/>
            <a:lstStyle/>
            <a:p>
              <a:endParaRPr lang="LID4096"/>
            </a:p>
          </p:txBody>
        </p:sp>
      </p:grpSp>
      <p:grpSp>
        <p:nvGrpSpPr>
          <p:cNvPr id="4" name="Group 4"/>
          <p:cNvGrpSpPr>
            <a:grpSpLocks noChangeAspect="1"/>
          </p:cNvGrpSpPr>
          <p:nvPr/>
        </p:nvGrpSpPr>
        <p:grpSpPr>
          <a:xfrm rot="-10800000">
            <a:off x="6969533" y="2252951"/>
            <a:ext cx="1506279" cy="1304438"/>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560E3"/>
            </a:solidFill>
          </p:spPr>
          <p:txBody>
            <a:bodyPr/>
            <a:lstStyle/>
            <a:p>
              <a:endParaRPr lang="LID4096"/>
            </a:p>
          </p:txBody>
        </p:sp>
      </p:grpSp>
      <p:pic>
        <p:nvPicPr>
          <p:cNvPr id="6" name="Picture 6"/>
          <p:cNvPicPr>
            <a:picLocks noChangeAspect="1"/>
          </p:cNvPicPr>
          <p:nvPr/>
        </p:nvPicPr>
        <p:blipFill>
          <a:blip r:embed="rId3"/>
          <a:srcRect t="4400" b="4400"/>
          <a:stretch>
            <a:fillRect/>
          </a:stretch>
        </p:blipFill>
        <p:spPr>
          <a:xfrm>
            <a:off x="639353" y="7218899"/>
            <a:ext cx="2366764" cy="136524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35192" y="8000495"/>
            <a:ext cx="5262382" cy="583646"/>
          </a:xfrm>
          <a:prstGeom prst="rect">
            <a:avLst/>
          </a:prstGeom>
        </p:spPr>
      </p:pic>
      <p:grpSp>
        <p:nvGrpSpPr>
          <p:cNvPr id="8" name="Group 8"/>
          <p:cNvGrpSpPr/>
          <p:nvPr/>
        </p:nvGrpSpPr>
        <p:grpSpPr>
          <a:xfrm>
            <a:off x="9144000" y="2096061"/>
            <a:ext cx="8553574" cy="4039665"/>
            <a:chOff x="0" y="0"/>
            <a:chExt cx="11404765" cy="5386220"/>
          </a:xfrm>
        </p:grpSpPr>
        <p:sp>
          <p:nvSpPr>
            <p:cNvPr id="9" name="TextBox 9"/>
            <p:cNvSpPr txBox="1"/>
            <p:nvPr/>
          </p:nvSpPr>
          <p:spPr>
            <a:xfrm>
              <a:off x="0" y="2898"/>
              <a:ext cx="11404765" cy="1055370"/>
            </a:xfrm>
            <a:prstGeom prst="rect">
              <a:avLst/>
            </a:prstGeom>
          </p:spPr>
          <p:txBody>
            <a:bodyPr lIns="0" tIns="0" rIns="0" bIns="0" rtlCol="0" anchor="t">
              <a:spAutoFit/>
            </a:bodyPr>
            <a:lstStyle/>
            <a:p>
              <a:pPr>
                <a:lnSpc>
                  <a:spcPts val="6288"/>
                </a:lnSpc>
              </a:pPr>
              <a:r>
                <a:rPr lang="en-US" sz="5240">
                  <a:solidFill>
                    <a:srgbClr val="ECEDF8"/>
                  </a:solidFill>
                  <a:latin typeface="Oswald"/>
                </a:rPr>
                <a:t>COS'È WHATSAPP WEB?</a:t>
              </a:r>
            </a:p>
          </p:txBody>
        </p:sp>
        <p:sp>
          <p:nvSpPr>
            <p:cNvPr id="10" name="TextBox 10"/>
            <p:cNvSpPr txBox="1"/>
            <p:nvPr/>
          </p:nvSpPr>
          <p:spPr>
            <a:xfrm>
              <a:off x="0" y="1544225"/>
              <a:ext cx="11404765" cy="4093806"/>
            </a:xfrm>
            <a:prstGeom prst="rect">
              <a:avLst/>
            </a:prstGeom>
          </p:spPr>
          <p:txBody>
            <a:bodyPr lIns="0" tIns="0" rIns="0" bIns="0" rtlCol="0" anchor="t">
              <a:spAutoFit/>
            </a:bodyPr>
            <a:lstStyle/>
            <a:p>
              <a:pPr algn="just">
                <a:lnSpc>
                  <a:spcPts val="4070"/>
                </a:lnSpc>
                <a:spcBef>
                  <a:spcPct val="0"/>
                </a:spcBef>
              </a:pPr>
              <a:r>
                <a:rPr lang="en-US" sz="2907">
                  <a:solidFill>
                    <a:srgbClr val="ECEDF8"/>
                  </a:solidFill>
                  <a:latin typeface="Oswald"/>
                </a:rPr>
                <a:t>"Whatsapp Web" è la funzione di supporto, anche questa gratuita, di Whatsapp che consente di utilizzare la nota applicazione di messaggistica istantanea direttamente sul computer, permettendo di svolgere tutte quelle attività con la comodità del grande schermo e della tastiera per digitare a grande velocità.</a:t>
              </a:r>
            </a:p>
          </p:txBody>
        </p:sp>
      </p:grpSp>
      <p:pic>
        <p:nvPicPr>
          <p:cNvPr id="11" name="Obraz 1">
            <a:extLst>
              <a:ext uri="{FF2B5EF4-FFF2-40B4-BE49-F238E27FC236}">
                <a16:creationId xmlns:a16="http://schemas.microsoft.com/office/drawing/2014/main" id="{65F0E04C-720F-0DE8-552C-F51CEDAEA76D}"/>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sp>
        <p:nvSpPr>
          <p:cNvPr id="2" name="TextBox 2"/>
          <p:cNvSpPr txBox="1"/>
          <p:nvPr/>
        </p:nvSpPr>
        <p:spPr>
          <a:xfrm>
            <a:off x="1956163" y="3605212"/>
            <a:ext cx="14375675" cy="3076575"/>
          </a:xfrm>
          <a:prstGeom prst="rect">
            <a:avLst/>
          </a:prstGeom>
        </p:spPr>
        <p:txBody>
          <a:bodyPr lIns="0" tIns="0" rIns="0" bIns="0" rtlCol="0" anchor="t">
            <a:spAutoFit/>
          </a:bodyPr>
          <a:lstStyle/>
          <a:p>
            <a:pPr algn="ctr">
              <a:lnSpc>
                <a:spcPts val="6056"/>
              </a:lnSpc>
            </a:pPr>
            <a:r>
              <a:rPr lang="en-US" sz="5047">
                <a:solidFill>
                  <a:srgbClr val="ECEDF8"/>
                </a:solidFill>
                <a:latin typeface="Oswald"/>
              </a:rPr>
              <a:t>Adesso che abbiamo ben analizzato alcuni dei social più utilizzati al mondo, non ci resta che capire quali contenuti condividere e quale tipo di utente vogliamo essere!</a:t>
            </a:r>
          </a:p>
          <a:p>
            <a:pPr algn="ctr">
              <a:lnSpc>
                <a:spcPts val="6056"/>
              </a:lnSpc>
            </a:pPr>
            <a:endParaRPr lang="en-US" sz="5047">
              <a:solidFill>
                <a:srgbClr val="ECEDF8"/>
              </a:solidFill>
              <a:latin typeface="Oswald"/>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11171" y="-1879431"/>
            <a:ext cx="4267334" cy="4267334"/>
          </a:xfrm>
          <a:prstGeom prst="rect">
            <a:avLst/>
          </a:prstGeom>
        </p:spPr>
      </p:pic>
      <p:pic>
        <p:nvPicPr>
          <p:cNvPr id="4" name="Picture 4"/>
          <p:cNvPicPr>
            <a:picLocks noChangeAspect="1"/>
          </p:cNvPicPr>
          <p:nvPr/>
        </p:nvPicPr>
        <p:blipFill>
          <a:blip r:embed="rId4"/>
          <a:srcRect/>
          <a:stretch>
            <a:fillRect/>
          </a:stretch>
        </p:blipFill>
        <p:spPr>
          <a:xfrm>
            <a:off x="1028700" y="1028700"/>
            <a:ext cx="3198657" cy="63173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5888174" y="8153333"/>
            <a:ext cx="4267334" cy="4267334"/>
          </a:xfrm>
          <a:prstGeom prst="rect">
            <a:avLst/>
          </a:prstGeom>
        </p:spPr>
      </p:pic>
      <p:pic>
        <p:nvPicPr>
          <p:cNvPr id="6" name="Picture 6"/>
          <p:cNvPicPr>
            <a:picLocks noChangeAspect="1"/>
          </p:cNvPicPr>
          <p:nvPr/>
        </p:nvPicPr>
        <p:blipFill>
          <a:blip r:embed="rId4"/>
          <a:srcRect/>
          <a:stretch>
            <a:fillRect/>
          </a:stretch>
        </p:blipFill>
        <p:spPr>
          <a:xfrm>
            <a:off x="13705536" y="8626565"/>
            <a:ext cx="3198657" cy="63173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92022" y="9064421"/>
            <a:ext cx="1130557" cy="131460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7065421" y="-92022"/>
            <a:ext cx="1130557" cy="1314602"/>
          </a:xfrm>
          <a:prstGeom prst="rect">
            <a:avLst/>
          </a:prstGeom>
        </p:spPr>
      </p:pic>
      <p:pic>
        <p:nvPicPr>
          <p:cNvPr id="9" name="Obraz 1">
            <a:extLst>
              <a:ext uri="{FF2B5EF4-FFF2-40B4-BE49-F238E27FC236}">
                <a16:creationId xmlns:a16="http://schemas.microsoft.com/office/drawing/2014/main" id="{8DE950CC-39C4-ECD2-F30B-6AEC648F0C82}"/>
              </a:ext>
            </a:extLst>
          </p:cNvPr>
          <p:cNvPicPr>
            <a:picLocks noChangeAspect="1"/>
          </p:cNvPicPr>
          <p:nvPr/>
        </p:nvPicPr>
        <p:blipFill>
          <a:blip r:embed="rId7"/>
          <a:stretch>
            <a:fillRect/>
          </a:stretch>
        </p:blipFill>
        <p:spPr>
          <a:xfrm>
            <a:off x="395596" y="339553"/>
            <a:ext cx="2219596" cy="507117"/>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100000">
              <a:srgbClr val="B5D2EC"/>
            </a:gs>
          </a:gsLst>
          <a:lin ang="16200000" scaled="0"/>
        </a:gradFill>
        <a:effectLst/>
      </p:bgPr>
    </p:bg>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id="{2239E0CE-4152-7A10-10F1-EA6DF89A3A29}"/>
              </a:ext>
            </a:extLst>
          </p:cNvPr>
          <p:cNvPicPr>
            <a:picLocks noChangeAspect="1"/>
          </p:cNvPicPr>
          <p:nvPr/>
        </p:nvPicPr>
        <p:blipFill>
          <a:blip r:embed="rId2"/>
          <a:stretch>
            <a:fillRect/>
          </a:stretch>
        </p:blipFill>
        <p:spPr>
          <a:xfrm>
            <a:off x="3175002" y="2693123"/>
            <a:ext cx="5770389" cy="1318382"/>
          </a:xfrm>
          <a:prstGeom prst="rect">
            <a:avLst/>
          </a:prstGeom>
          <a:noFill/>
          <a:ln cap="flat">
            <a:noFill/>
          </a:ln>
        </p:spPr>
      </p:pic>
      <p:pic>
        <p:nvPicPr>
          <p:cNvPr id="3" name="Obraz 3">
            <a:extLst>
              <a:ext uri="{FF2B5EF4-FFF2-40B4-BE49-F238E27FC236}">
                <a16:creationId xmlns:a16="http://schemas.microsoft.com/office/drawing/2014/main" id="{8293834F-2FF0-FE4B-0EF4-22803926B704}"/>
              </a:ext>
            </a:extLst>
          </p:cNvPr>
          <p:cNvPicPr>
            <a:picLocks noChangeAspect="1"/>
          </p:cNvPicPr>
          <p:nvPr/>
        </p:nvPicPr>
        <p:blipFill>
          <a:blip r:embed="rId3"/>
          <a:stretch>
            <a:fillRect/>
          </a:stretch>
        </p:blipFill>
        <p:spPr>
          <a:xfrm>
            <a:off x="10174373" y="2680586"/>
            <a:ext cx="5014911" cy="1432472"/>
          </a:xfrm>
          <a:prstGeom prst="rect">
            <a:avLst/>
          </a:prstGeom>
          <a:noFill/>
          <a:ln cap="flat">
            <a:noFill/>
          </a:ln>
        </p:spPr>
      </p:pic>
      <p:sp>
        <p:nvSpPr>
          <p:cNvPr id="4" name="Prostokąt 5">
            <a:extLst>
              <a:ext uri="{FF2B5EF4-FFF2-40B4-BE49-F238E27FC236}">
                <a16:creationId xmlns:a16="http://schemas.microsoft.com/office/drawing/2014/main" id="{B9F21586-8B31-F54A-D0FE-CCEBFC49BC5F}"/>
              </a:ext>
            </a:extLst>
          </p:cNvPr>
          <p:cNvSpPr/>
          <p:nvPr/>
        </p:nvSpPr>
        <p:spPr>
          <a:xfrm>
            <a:off x="0" y="5915024"/>
            <a:ext cx="18288000" cy="1555751"/>
          </a:xfrm>
          <a:prstGeom prst="rect">
            <a:avLst/>
          </a:prstGeom>
          <a:solidFill>
            <a:srgbClr val="FFFFFF"/>
          </a:solidFill>
          <a:ln cap="flat">
            <a:noFill/>
            <a:prstDash val="solid"/>
          </a:ln>
        </p:spPr>
        <p:txBody>
          <a:bodyPr vert="horz" wrap="square" lIns="102870" tIns="51435" rIns="102870" bIns="51435" anchor="ctr" anchorCtr="1" compatLnSpc="1">
            <a:noAutofit/>
          </a:bodyPr>
          <a:lstStyle/>
          <a:p>
            <a:pPr algn="ctr" defTabSz="1028700">
              <a:defRPr sz="1800" b="0" i="0" u="none" strike="noStrike" kern="0" cap="none" spc="0" baseline="0">
                <a:solidFill>
                  <a:srgbClr val="000000"/>
                </a:solidFill>
                <a:uFillTx/>
              </a:defRPr>
            </a:pPr>
            <a:endParaRPr lang="pl-PL" sz="2025" kern="0">
              <a:solidFill>
                <a:srgbClr val="FFFFFF"/>
              </a:solidFill>
              <a:latin typeface="Calibri"/>
            </a:endParaRPr>
          </a:p>
        </p:txBody>
      </p:sp>
      <p:pic>
        <p:nvPicPr>
          <p:cNvPr id="5" name="Obraz 8">
            <a:extLst>
              <a:ext uri="{FF2B5EF4-FFF2-40B4-BE49-F238E27FC236}">
                <a16:creationId xmlns:a16="http://schemas.microsoft.com/office/drawing/2014/main" id="{4A36C003-157B-E402-E22C-B7B167B335E8}"/>
              </a:ext>
            </a:extLst>
          </p:cNvPr>
          <p:cNvPicPr>
            <a:picLocks noChangeAspect="1"/>
          </p:cNvPicPr>
          <p:nvPr/>
        </p:nvPicPr>
        <p:blipFill>
          <a:blip r:embed="rId4"/>
          <a:stretch>
            <a:fillRect/>
          </a:stretch>
        </p:blipFill>
        <p:spPr>
          <a:xfrm>
            <a:off x="2831348" y="6026549"/>
            <a:ext cx="4463007" cy="1242752"/>
          </a:xfrm>
          <a:prstGeom prst="rect">
            <a:avLst/>
          </a:prstGeom>
          <a:noFill/>
          <a:ln cap="flat">
            <a:noFill/>
          </a:ln>
        </p:spPr>
      </p:pic>
      <p:pic>
        <p:nvPicPr>
          <p:cNvPr id="6" name="Obraz 9">
            <a:extLst>
              <a:ext uri="{FF2B5EF4-FFF2-40B4-BE49-F238E27FC236}">
                <a16:creationId xmlns:a16="http://schemas.microsoft.com/office/drawing/2014/main" id="{B3A7B699-1891-B1FC-BE67-FC19FFD965FE}"/>
              </a:ext>
            </a:extLst>
          </p:cNvPr>
          <p:cNvPicPr>
            <a:picLocks noChangeAspect="1"/>
          </p:cNvPicPr>
          <p:nvPr/>
        </p:nvPicPr>
        <p:blipFill>
          <a:blip r:embed="rId5"/>
          <a:stretch>
            <a:fillRect/>
          </a:stretch>
        </p:blipFill>
        <p:spPr>
          <a:xfrm>
            <a:off x="11975092" y="6103784"/>
            <a:ext cx="2642606" cy="1194005"/>
          </a:xfrm>
          <a:prstGeom prst="rect">
            <a:avLst/>
          </a:prstGeom>
          <a:noFill/>
          <a:ln cap="flat">
            <a:noFill/>
          </a:ln>
        </p:spPr>
      </p:pic>
      <p:pic>
        <p:nvPicPr>
          <p:cNvPr id="7" name="Obraz 10">
            <a:extLst>
              <a:ext uri="{FF2B5EF4-FFF2-40B4-BE49-F238E27FC236}">
                <a16:creationId xmlns:a16="http://schemas.microsoft.com/office/drawing/2014/main" id="{142E3000-A354-9546-AD04-CFC1E2383F8C}"/>
              </a:ext>
            </a:extLst>
          </p:cNvPr>
          <p:cNvPicPr>
            <a:picLocks noChangeAspect="1"/>
          </p:cNvPicPr>
          <p:nvPr/>
        </p:nvPicPr>
        <p:blipFill>
          <a:blip r:embed="rId6"/>
          <a:stretch>
            <a:fillRect/>
          </a:stretch>
        </p:blipFill>
        <p:spPr>
          <a:xfrm>
            <a:off x="8479500" y="6057218"/>
            <a:ext cx="1328997" cy="1342631"/>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sp>
        <p:nvSpPr>
          <p:cNvPr id="2" name="TextBox 2"/>
          <p:cNvSpPr txBox="1"/>
          <p:nvPr/>
        </p:nvSpPr>
        <p:spPr>
          <a:xfrm>
            <a:off x="1504616" y="3037522"/>
            <a:ext cx="7299520" cy="4221480"/>
          </a:xfrm>
          <a:prstGeom prst="rect">
            <a:avLst/>
          </a:prstGeom>
        </p:spPr>
        <p:txBody>
          <a:bodyPr lIns="0" tIns="0" rIns="0" bIns="0" rtlCol="0" anchor="t">
            <a:spAutoFit/>
          </a:bodyPr>
          <a:lstStyle/>
          <a:p>
            <a:pPr algn="just">
              <a:lnSpc>
                <a:spcPts val="5452"/>
              </a:lnSpc>
            </a:pPr>
            <a:r>
              <a:rPr lang="en-US" sz="4400" dirty="0">
                <a:solidFill>
                  <a:srgbClr val="002364"/>
                </a:solidFill>
                <a:latin typeface="Oswald"/>
              </a:rPr>
              <a:t>Il mondo di Internet, in </a:t>
            </a:r>
            <a:r>
              <a:rPr lang="en-US" sz="4400" dirty="0" err="1">
                <a:solidFill>
                  <a:srgbClr val="002364"/>
                </a:solidFill>
                <a:latin typeface="Oswald"/>
              </a:rPr>
              <a:t>particolare</a:t>
            </a:r>
            <a:r>
              <a:rPr lang="en-US" sz="4400" dirty="0">
                <a:solidFill>
                  <a:srgbClr val="002364"/>
                </a:solidFill>
                <a:latin typeface="Oswald"/>
              </a:rPr>
              <a:t> </a:t>
            </a:r>
            <a:r>
              <a:rPr lang="en-US" sz="4400" dirty="0" err="1">
                <a:solidFill>
                  <a:srgbClr val="002364"/>
                </a:solidFill>
                <a:latin typeface="Oswald"/>
              </a:rPr>
              <a:t>quello</a:t>
            </a:r>
            <a:r>
              <a:rPr lang="en-US" sz="4400" dirty="0">
                <a:solidFill>
                  <a:srgbClr val="002364"/>
                </a:solidFill>
                <a:latin typeface="Oswald"/>
              </a:rPr>
              <a:t> </a:t>
            </a:r>
            <a:r>
              <a:rPr lang="en-US" sz="4400" dirty="0" err="1">
                <a:solidFill>
                  <a:srgbClr val="002364"/>
                </a:solidFill>
                <a:latin typeface="Oswald"/>
              </a:rPr>
              <a:t>dei</a:t>
            </a:r>
            <a:r>
              <a:rPr lang="en-US" sz="4400" dirty="0">
                <a:solidFill>
                  <a:srgbClr val="002364"/>
                </a:solidFill>
                <a:latin typeface="Oswald"/>
              </a:rPr>
              <a:t> social, ha visto una </a:t>
            </a:r>
            <a:r>
              <a:rPr lang="en-US" sz="4400" dirty="0" err="1">
                <a:solidFill>
                  <a:srgbClr val="002364"/>
                </a:solidFill>
                <a:latin typeface="Oswald"/>
              </a:rPr>
              <a:t>crescita</a:t>
            </a:r>
            <a:r>
              <a:rPr lang="en-US" sz="4400" dirty="0">
                <a:solidFill>
                  <a:srgbClr val="002364"/>
                </a:solidFill>
                <a:latin typeface="Oswald"/>
              </a:rPr>
              <a:t> </a:t>
            </a:r>
            <a:r>
              <a:rPr lang="en-US" sz="4400" dirty="0" err="1">
                <a:solidFill>
                  <a:srgbClr val="002364"/>
                </a:solidFill>
                <a:latin typeface="Oswald"/>
              </a:rPr>
              <a:t>esponenziale</a:t>
            </a:r>
            <a:r>
              <a:rPr lang="en-US" sz="4400" dirty="0">
                <a:solidFill>
                  <a:srgbClr val="002364"/>
                </a:solidFill>
                <a:latin typeface="Oswald"/>
              </a:rPr>
              <a:t> </a:t>
            </a:r>
            <a:r>
              <a:rPr lang="en-US" sz="4400" dirty="0" err="1">
                <a:solidFill>
                  <a:srgbClr val="002364"/>
                </a:solidFill>
                <a:latin typeface="Oswald"/>
              </a:rPr>
              <a:t>negli</a:t>
            </a:r>
            <a:r>
              <a:rPr lang="en-US" sz="4400" dirty="0">
                <a:solidFill>
                  <a:srgbClr val="002364"/>
                </a:solidFill>
                <a:latin typeface="Oswald"/>
              </a:rPr>
              <a:t> </a:t>
            </a:r>
            <a:r>
              <a:rPr lang="en-US" sz="4400" dirty="0" err="1">
                <a:solidFill>
                  <a:srgbClr val="002364"/>
                </a:solidFill>
                <a:latin typeface="Oswald"/>
              </a:rPr>
              <a:t>ultimi</a:t>
            </a:r>
            <a:r>
              <a:rPr lang="en-US" sz="4400" dirty="0">
                <a:solidFill>
                  <a:srgbClr val="002364"/>
                </a:solidFill>
                <a:latin typeface="Oswald"/>
              </a:rPr>
              <a:t> anni e </a:t>
            </a:r>
            <a:r>
              <a:rPr lang="en-US" sz="4400" dirty="0" err="1">
                <a:solidFill>
                  <a:srgbClr val="002364"/>
                </a:solidFill>
                <a:latin typeface="Oswald"/>
              </a:rPr>
              <a:t>coinvolge</a:t>
            </a:r>
            <a:r>
              <a:rPr lang="en-US" sz="4400" dirty="0">
                <a:solidFill>
                  <a:srgbClr val="002364"/>
                </a:solidFill>
                <a:latin typeface="Oswald"/>
              </a:rPr>
              <a:t> un </a:t>
            </a:r>
            <a:r>
              <a:rPr lang="en-US" sz="4400" dirty="0" err="1">
                <a:solidFill>
                  <a:srgbClr val="002364"/>
                </a:solidFill>
                <a:latin typeface="Oswald"/>
              </a:rPr>
              <a:t>numero</a:t>
            </a:r>
            <a:r>
              <a:rPr lang="en-US" sz="4400" dirty="0">
                <a:solidFill>
                  <a:srgbClr val="002364"/>
                </a:solidFill>
                <a:latin typeface="Oswald"/>
              </a:rPr>
              <a:t> sempre </a:t>
            </a:r>
            <a:r>
              <a:rPr lang="en-US" sz="4400" dirty="0" err="1">
                <a:solidFill>
                  <a:srgbClr val="002364"/>
                </a:solidFill>
                <a:latin typeface="Oswald"/>
              </a:rPr>
              <a:t>maggiore</a:t>
            </a:r>
            <a:r>
              <a:rPr lang="en-US" sz="4400" dirty="0">
                <a:solidFill>
                  <a:srgbClr val="002364"/>
                </a:solidFill>
                <a:latin typeface="Oswald"/>
              </a:rPr>
              <a:t> di </a:t>
            </a:r>
            <a:r>
              <a:rPr lang="en-US" sz="4400" dirty="0" err="1">
                <a:solidFill>
                  <a:srgbClr val="002364"/>
                </a:solidFill>
                <a:latin typeface="Oswald"/>
              </a:rPr>
              <a:t>popolazione</a:t>
            </a:r>
            <a:r>
              <a:rPr lang="en-US" sz="4400" dirty="0">
                <a:solidFill>
                  <a:srgbClr val="002364"/>
                </a:solidFill>
                <a:latin typeface="Oswald"/>
              </a:rPr>
              <a:t>.</a:t>
            </a:r>
          </a:p>
          <a:p>
            <a:pPr>
              <a:lnSpc>
                <a:spcPts val="6052"/>
              </a:lnSpc>
            </a:pPr>
            <a:endParaRPr lang="en-US" sz="4543" dirty="0">
              <a:solidFill>
                <a:srgbClr val="002364"/>
              </a:solidFill>
              <a:latin typeface="Oswald"/>
            </a:endParaRPr>
          </a:p>
        </p:txBody>
      </p:sp>
      <p:pic>
        <p:nvPicPr>
          <p:cNvPr id="3" name="Picture 3"/>
          <p:cNvPicPr>
            <a:picLocks noChangeAspect="1"/>
          </p:cNvPicPr>
          <p:nvPr/>
        </p:nvPicPr>
        <p:blipFill>
          <a:blip r:embed="rId2"/>
          <a:srcRect/>
          <a:stretch>
            <a:fillRect/>
          </a:stretch>
        </p:blipFill>
        <p:spPr>
          <a:xfrm>
            <a:off x="9439170" y="6738221"/>
            <a:ext cx="7477859" cy="7477859"/>
          </a:xfrm>
          <a:prstGeom prst="rect">
            <a:avLst/>
          </a:prstGeom>
        </p:spPr>
      </p:pic>
      <p:pic>
        <p:nvPicPr>
          <p:cNvPr id="4" name="Picture 4"/>
          <p:cNvPicPr>
            <a:picLocks noChangeAspect="1"/>
          </p:cNvPicPr>
          <p:nvPr/>
        </p:nvPicPr>
        <p:blipFill>
          <a:blip r:embed="rId3"/>
          <a:srcRect/>
          <a:stretch>
            <a:fillRect/>
          </a:stretch>
        </p:blipFill>
        <p:spPr>
          <a:xfrm>
            <a:off x="9926279" y="2054566"/>
            <a:ext cx="1983597" cy="12546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50404" y="1388507"/>
            <a:ext cx="4055392" cy="750998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363802" y="5053440"/>
            <a:ext cx="1106454" cy="1286575"/>
          </a:xfrm>
          <a:prstGeom prst="rect">
            <a:avLst/>
          </a:prstGeom>
        </p:spPr>
      </p:pic>
      <p:pic>
        <p:nvPicPr>
          <p:cNvPr id="7" name="Obraz 1">
            <a:extLst>
              <a:ext uri="{FF2B5EF4-FFF2-40B4-BE49-F238E27FC236}">
                <a16:creationId xmlns:a16="http://schemas.microsoft.com/office/drawing/2014/main" id="{C92C816F-FCF4-06A2-5922-9F15826257A9}"/>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4507873" y="-1773924"/>
            <a:ext cx="2524281" cy="5035973"/>
          </a:xfrm>
          <a:prstGeom prst="rect">
            <a:avLst/>
          </a:prstGeom>
        </p:spPr>
      </p:pic>
      <p:sp>
        <p:nvSpPr>
          <p:cNvPr id="3" name="AutoShape 3"/>
          <p:cNvSpPr/>
          <p:nvPr/>
        </p:nvSpPr>
        <p:spPr>
          <a:xfrm>
            <a:off x="12323626" y="572339"/>
            <a:ext cx="600247" cy="604574"/>
          </a:xfrm>
          <a:prstGeom prst="rect">
            <a:avLst/>
          </a:prstGeom>
          <a:solidFill>
            <a:srgbClr val="EB7E76"/>
          </a:solidFill>
        </p:spPr>
        <p:txBody>
          <a:bodyPr/>
          <a:lstStyle/>
          <a:p>
            <a:endParaRPr lang="LID4096"/>
          </a:p>
        </p:txBody>
      </p:sp>
      <p:sp>
        <p:nvSpPr>
          <p:cNvPr id="4" name="TextBox 4"/>
          <p:cNvSpPr txBox="1"/>
          <p:nvPr/>
        </p:nvSpPr>
        <p:spPr>
          <a:xfrm>
            <a:off x="1028700" y="2115792"/>
            <a:ext cx="12044120" cy="853440"/>
          </a:xfrm>
          <a:prstGeom prst="rect">
            <a:avLst/>
          </a:prstGeom>
        </p:spPr>
        <p:txBody>
          <a:bodyPr lIns="0" tIns="0" rIns="0" bIns="0" rtlCol="0" anchor="t">
            <a:spAutoFit/>
          </a:bodyPr>
          <a:lstStyle/>
          <a:p>
            <a:pPr>
              <a:lnSpc>
                <a:spcPts val="6720"/>
              </a:lnSpc>
            </a:pPr>
            <a:r>
              <a:rPr lang="en-US" sz="5599">
                <a:solidFill>
                  <a:srgbClr val="ECEDF8"/>
                </a:solidFill>
                <a:latin typeface="Oswald"/>
              </a:rPr>
              <a:t>L'EVOLUZIONE DEI SOCIAL</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5649" y="1028700"/>
            <a:ext cx="1773651" cy="1773651"/>
          </a:xfrm>
          <a:prstGeom prst="rect">
            <a:avLst/>
          </a:prstGeom>
        </p:spPr>
      </p:pic>
      <p:grpSp>
        <p:nvGrpSpPr>
          <p:cNvPr id="6" name="Group 6"/>
          <p:cNvGrpSpPr/>
          <p:nvPr/>
        </p:nvGrpSpPr>
        <p:grpSpPr>
          <a:xfrm>
            <a:off x="1028700" y="4140300"/>
            <a:ext cx="3925585" cy="4206074"/>
            <a:chOff x="0" y="0"/>
            <a:chExt cx="5234113" cy="5608098"/>
          </a:xfrm>
        </p:grpSpPr>
        <p:sp>
          <p:nvSpPr>
            <p:cNvPr id="7" name="TextBox 7"/>
            <p:cNvSpPr txBox="1"/>
            <p:nvPr/>
          </p:nvSpPr>
          <p:spPr>
            <a:xfrm>
              <a:off x="3388" y="-104775"/>
              <a:ext cx="5230725" cy="1199149"/>
            </a:xfrm>
            <a:prstGeom prst="rect">
              <a:avLst/>
            </a:prstGeom>
          </p:spPr>
          <p:txBody>
            <a:bodyPr lIns="0" tIns="0" rIns="0" bIns="0" rtlCol="0" anchor="t">
              <a:spAutoFit/>
            </a:bodyPr>
            <a:lstStyle/>
            <a:p>
              <a:pPr algn="ctr">
                <a:lnSpc>
                  <a:spcPts val="7539"/>
                </a:lnSpc>
              </a:pPr>
              <a:r>
                <a:rPr lang="en-US" sz="5385" spc="430">
                  <a:solidFill>
                    <a:srgbClr val="FFFFFF"/>
                  </a:solidFill>
                  <a:latin typeface="Oswald"/>
                </a:rPr>
                <a:t>1997</a:t>
              </a:r>
            </a:p>
          </p:txBody>
        </p:sp>
        <p:sp>
          <p:nvSpPr>
            <p:cNvPr id="8" name="TextBox 8"/>
            <p:cNvSpPr txBox="1"/>
            <p:nvPr/>
          </p:nvSpPr>
          <p:spPr>
            <a:xfrm>
              <a:off x="0" y="1362781"/>
              <a:ext cx="5230725" cy="1122749"/>
            </a:xfrm>
            <a:prstGeom prst="rect">
              <a:avLst/>
            </a:prstGeom>
          </p:spPr>
          <p:txBody>
            <a:bodyPr lIns="0" tIns="0" rIns="0" bIns="0" rtlCol="0" anchor="t">
              <a:spAutoFit/>
            </a:bodyPr>
            <a:lstStyle/>
            <a:p>
              <a:pPr algn="ctr">
                <a:lnSpc>
                  <a:spcPts val="5751"/>
                </a:lnSpc>
              </a:pPr>
              <a:r>
                <a:rPr lang="en-US" sz="6462">
                  <a:solidFill>
                    <a:srgbClr val="FFFFFF"/>
                  </a:solidFill>
                  <a:latin typeface="Oswald"/>
                </a:rPr>
                <a:t>SIXDEEGRES</a:t>
              </a:r>
            </a:p>
          </p:txBody>
        </p:sp>
        <p:sp>
          <p:nvSpPr>
            <p:cNvPr id="9" name="TextBox 9"/>
            <p:cNvSpPr txBox="1"/>
            <p:nvPr/>
          </p:nvSpPr>
          <p:spPr>
            <a:xfrm>
              <a:off x="3388" y="2459747"/>
              <a:ext cx="5230725" cy="3148351"/>
            </a:xfrm>
            <a:prstGeom prst="rect">
              <a:avLst/>
            </a:prstGeom>
          </p:spPr>
          <p:txBody>
            <a:bodyPr lIns="0" tIns="0" rIns="0" bIns="0" rtlCol="0" anchor="t">
              <a:spAutoFit/>
            </a:bodyPr>
            <a:lstStyle/>
            <a:p>
              <a:pPr algn="just">
                <a:lnSpc>
                  <a:spcPts val="3770"/>
                </a:lnSpc>
              </a:pPr>
              <a:endParaRPr/>
            </a:p>
            <a:p>
              <a:pPr algn="just">
                <a:lnSpc>
                  <a:spcPts val="3770"/>
                </a:lnSpc>
              </a:pPr>
              <a:r>
                <a:rPr lang="en-US" sz="2692" spc="53">
                  <a:solidFill>
                    <a:srgbClr val="FFFFFF"/>
                  </a:solidFill>
                  <a:latin typeface="Oswald"/>
                </a:rPr>
                <a:t>PRIMO SOCIAL DELLA STORIA BASATO SULLA "TEORIA DEI SEI GRADI DI SEPARAZIONE" DI MILGRAM DEL 1967</a:t>
              </a:r>
            </a:p>
          </p:txBody>
        </p:sp>
      </p:grpSp>
      <p:grpSp>
        <p:nvGrpSpPr>
          <p:cNvPr id="10" name="Group 10"/>
          <p:cNvGrpSpPr/>
          <p:nvPr/>
        </p:nvGrpSpPr>
        <p:grpSpPr>
          <a:xfrm>
            <a:off x="7181208" y="4140300"/>
            <a:ext cx="3925585" cy="4206073"/>
            <a:chOff x="0" y="0"/>
            <a:chExt cx="5234113" cy="5608098"/>
          </a:xfrm>
        </p:grpSpPr>
        <p:sp>
          <p:nvSpPr>
            <p:cNvPr id="11" name="TextBox 11"/>
            <p:cNvSpPr txBox="1"/>
            <p:nvPr/>
          </p:nvSpPr>
          <p:spPr>
            <a:xfrm>
              <a:off x="3388" y="-104775"/>
              <a:ext cx="5230725" cy="1199149"/>
            </a:xfrm>
            <a:prstGeom prst="rect">
              <a:avLst/>
            </a:prstGeom>
          </p:spPr>
          <p:txBody>
            <a:bodyPr lIns="0" tIns="0" rIns="0" bIns="0" rtlCol="0" anchor="t">
              <a:spAutoFit/>
            </a:bodyPr>
            <a:lstStyle/>
            <a:p>
              <a:pPr algn="ctr">
                <a:lnSpc>
                  <a:spcPts val="7539"/>
                </a:lnSpc>
              </a:pPr>
              <a:r>
                <a:rPr lang="en-US" sz="5385" spc="430">
                  <a:solidFill>
                    <a:srgbClr val="FFFFFF"/>
                  </a:solidFill>
                  <a:latin typeface="Oswald"/>
                </a:rPr>
                <a:t>2003</a:t>
              </a:r>
            </a:p>
          </p:txBody>
        </p:sp>
        <p:sp>
          <p:nvSpPr>
            <p:cNvPr id="12" name="TextBox 12"/>
            <p:cNvSpPr txBox="1"/>
            <p:nvPr/>
          </p:nvSpPr>
          <p:spPr>
            <a:xfrm>
              <a:off x="0" y="1362781"/>
              <a:ext cx="5230725" cy="1122749"/>
            </a:xfrm>
            <a:prstGeom prst="rect">
              <a:avLst/>
            </a:prstGeom>
          </p:spPr>
          <p:txBody>
            <a:bodyPr lIns="0" tIns="0" rIns="0" bIns="0" rtlCol="0" anchor="t">
              <a:spAutoFit/>
            </a:bodyPr>
            <a:lstStyle/>
            <a:p>
              <a:pPr algn="ctr">
                <a:lnSpc>
                  <a:spcPts val="5751"/>
                </a:lnSpc>
              </a:pPr>
              <a:r>
                <a:rPr lang="en-US" sz="6462">
                  <a:solidFill>
                    <a:srgbClr val="FFFFFF"/>
                  </a:solidFill>
                  <a:latin typeface="Oswald"/>
                </a:rPr>
                <a:t>MYSPACE</a:t>
              </a:r>
            </a:p>
          </p:txBody>
        </p:sp>
        <p:sp>
          <p:nvSpPr>
            <p:cNvPr id="13" name="TextBox 13"/>
            <p:cNvSpPr txBox="1"/>
            <p:nvPr/>
          </p:nvSpPr>
          <p:spPr>
            <a:xfrm>
              <a:off x="3388" y="2459747"/>
              <a:ext cx="5230725" cy="3148351"/>
            </a:xfrm>
            <a:prstGeom prst="rect">
              <a:avLst/>
            </a:prstGeom>
          </p:spPr>
          <p:txBody>
            <a:bodyPr lIns="0" tIns="0" rIns="0" bIns="0" rtlCol="0" anchor="t">
              <a:spAutoFit/>
            </a:bodyPr>
            <a:lstStyle/>
            <a:p>
              <a:pPr algn="just">
                <a:lnSpc>
                  <a:spcPts val="3770"/>
                </a:lnSpc>
              </a:pPr>
              <a:endParaRPr/>
            </a:p>
            <a:p>
              <a:pPr algn="just">
                <a:lnSpc>
                  <a:spcPts val="3770"/>
                </a:lnSpc>
              </a:pPr>
              <a:r>
                <a:rPr lang="en-US" sz="2692" spc="53">
                  <a:solidFill>
                    <a:srgbClr val="FFFFFF"/>
                  </a:solidFill>
                  <a:latin typeface="Oswald"/>
                </a:rPr>
                <a:t>PRIMO SOCIAL CONOSCIUTO A LIVELLO MONDIALE IL CUI SCOPO ERA CREARE BLOG E CONDIVIDERE FOTO E VIDEO</a:t>
              </a:r>
            </a:p>
          </p:txBody>
        </p:sp>
      </p:grpSp>
      <p:grpSp>
        <p:nvGrpSpPr>
          <p:cNvPr id="14" name="Group 14"/>
          <p:cNvGrpSpPr/>
          <p:nvPr/>
        </p:nvGrpSpPr>
        <p:grpSpPr>
          <a:xfrm>
            <a:off x="12923874" y="4140300"/>
            <a:ext cx="4186480" cy="4684862"/>
            <a:chOff x="0" y="0"/>
            <a:chExt cx="5581974" cy="6246483"/>
          </a:xfrm>
        </p:grpSpPr>
        <p:sp>
          <p:nvSpPr>
            <p:cNvPr id="15" name="TextBox 15"/>
            <p:cNvSpPr txBox="1"/>
            <p:nvPr/>
          </p:nvSpPr>
          <p:spPr>
            <a:xfrm>
              <a:off x="3613" y="-104775"/>
              <a:ext cx="5578361" cy="1199149"/>
            </a:xfrm>
            <a:prstGeom prst="rect">
              <a:avLst/>
            </a:prstGeom>
          </p:spPr>
          <p:txBody>
            <a:bodyPr lIns="0" tIns="0" rIns="0" bIns="0" rtlCol="0" anchor="t">
              <a:spAutoFit/>
            </a:bodyPr>
            <a:lstStyle/>
            <a:p>
              <a:pPr algn="ctr">
                <a:lnSpc>
                  <a:spcPts val="7539"/>
                </a:lnSpc>
              </a:pPr>
              <a:r>
                <a:rPr lang="en-US" sz="5385" spc="430">
                  <a:solidFill>
                    <a:srgbClr val="FFFFFF"/>
                  </a:solidFill>
                  <a:latin typeface="Oswald"/>
                </a:rPr>
                <a:t>2003</a:t>
              </a:r>
            </a:p>
          </p:txBody>
        </p:sp>
        <p:sp>
          <p:nvSpPr>
            <p:cNvPr id="16" name="TextBox 16"/>
            <p:cNvSpPr txBox="1"/>
            <p:nvPr/>
          </p:nvSpPr>
          <p:spPr>
            <a:xfrm>
              <a:off x="0" y="1362781"/>
              <a:ext cx="5578361" cy="1122749"/>
            </a:xfrm>
            <a:prstGeom prst="rect">
              <a:avLst/>
            </a:prstGeom>
          </p:spPr>
          <p:txBody>
            <a:bodyPr lIns="0" tIns="0" rIns="0" bIns="0" rtlCol="0" anchor="t">
              <a:spAutoFit/>
            </a:bodyPr>
            <a:lstStyle/>
            <a:p>
              <a:pPr algn="ctr">
                <a:lnSpc>
                  <a:spcPts val="5751"/>
                </a:lnSpc>
              </a:pPr>
              <a:r>
                <a:rPr lang="en-US" sz="6462">
                  <a:solidFill>
                    <a:srgbClr val="FFFFFF"/>
                  </a:solidFill>
                  <a:latin typeface="Oswald"/>
                </a:rPr>
                <a:t>FACEBOOK</a:t>
              </a:r>
            </a:p>
          </p:txBody>
        </p:sp>
        <p:sp>
          <p:nvSpPr>
            <p:cNvPr id="17" name="TextBox 17"/>
            <p:cNvSpPr txBox="1"/>
            <p:nvPr/>
          </p:nvSpPr>
          <p:spPr>
            <a:xfrm>
              <a:off x="3613" y="2459747"/>
              <a:ext cx="5578361" cy="3786736"/>
            </a:xfrm>
            <a:prstGeom prst="rect">
              <a:avLst/>
            </a:prstGeom>
          </p:spPr>
          <p:txBody>
            <a:bodyPr lIns="0" tIns="0" rIns="0" bIns="0" rtlCol="0" anchor="t">
              <a:spAutoFit/>
            </a:bodyPr>
            <a:lstStyle/>
            <a:p>
              <a:pPr algn="just">
                <a:lnSpc>
                  <a:spcPts val="3770"/>
                </a:lnSpc>
              </a:pPr>
              <a:endParaRPr/>
            </a:p>
            <a:p>
              <a:pPr algn="just">
                <a:lnSpc>
                  <a:spcPts val="3770"/>
                </a:lnSpc>
              </a:pPr>
              <a:r>
                <a:rPr lang="en-US" sz="2692" spc="53">
                  <a:solidFill>
                    <a:srgbClr val="FFFFFF"/>
                  </a:solidFill>
                  <a:latin typeface="Oswald"/>
                </a:rPr>
                <a:t>SOCIAL CREATO DA MARK ZUCKERBERG, FACEBOOK DÀ INIZIO ALL'ERA DEL WEB 2.0, SPIANANDO LA STRADA AD ALTRE PIATTAFORME </a:t>
              </a:r>
            </a:p>
          </p:txBody>
        </p:sp>
      </p:grpSp>
      <p:pic>
        <p:nvPicPr>
          <p:cNvPr id="18" name="Obraz 1">
            <a:extLst>
              <a:ext uri="{FF2B5EF4-FFF2-40B4-BE49-F238E27FC236}">
                <a16:creationId xmlns:a16="http://schemas.microsoft.com/office/drawing/2014/main" id="{79DEFF33-C21D-A029-FC8D-14FD7C03307F}"/>
              </a:ext>
            </a:extLst>
          </p:cNvPr>
          <p:cNvPicPr>
            <a:picLocks noChangeAspect="1"/>
          </p:cNvPicPr>
          <p:nvPr/>
        </p:nvPicPr>
        <p:blipFill>
          <a:blip r:embed="rId5"/>
          <a:stretch>
            <a:fillRect/>
          </a:stretch>
        </p:blipFill>
        <p:spPr>
          <a:xfrm>
            <a:off x="395596" y="339553"/>
            <a:ext cx="2219596" cy="507117"/>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800000">
            <a:off x="0" y="1127346"/>
            <a:ext cx="4026194" cy="803230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92942" y="1563990"/>
            <a:ext cx="4350012" cy="3907102"/>
          </a:xfrm>
          <a:prstGeom prst="rect">
            <a:avLst/>
          </a:prstGeom>
        </p:spPr>
      </p:pic>
      <p:pic>
        <p:nvPicPr>
          <p:cNvPr id="4" name="Picture 4"/>
          <p:cNvPicPr>
            <a:picLocks noChangeAspect="1"/>
          </p:cNvPicPr>
          <p:nvPr/>
        </p:nvPicPr>
        <p:blipFill>
          <a:blip r:embed="rId5"/>
          <a:srcRect/>
          <a:stretch>
            <a:fillRect/>
          </a:stretch>
        </p:blipFill>
        <p:spPr>
          <a:xfrm>
            <a:off x="4395320" y="6967041"/>
            <a:ext cx="1431504" cy="90542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11072" y="6116499"/>
            <a:ext cx="2901987" cy="260651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712982" y="2680329"/>
            <a:ext cx="1106454" cy="128657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77" y="6795035"/>
            <a:ext cx="1313265" cy="1179551"/>
          </a:xfrm>
          <a:prstGeom prst="rect">
            <a:avLst/>
          </a:prstGeom>
        </p:spPr>
      </p:pic>
      <p:sp>
        <p:nvSpPr>
          <p:cNvPr id="8" name="TextBox 8"/>
          <p:cNvSpPr txBox="1"/>
          <p:nvPr/>
        </p:nvSpPr>
        <p:spPr>
          <a:xfrm>
            <a:off x="9387604" y="971550"/>
            <a:ext cx="7871696" cy="8657343"/>
          </a:xfrm>
          <a:prstGeom prst="rect">
            <a:avLst/>
          </a:prstGeom>
        </p:spPr>
        <p:txBody>
          <a:bodyPr lIns="0" tIns="0" rIns="0" bIns="0" rtlCol="0" anchor="t">
            <a:spAutoFit/>
          </a:bodyPr>
          <a:lstStyle/>
          <a:p>
            <a:pPr algn="just">
              <a:lnSpc>
                <a:spcPts val="4896"/>
              </a:lnSpc>
            </a:pPr>
            <a:r>
              <a:rPr lang="en-US" sz="3497" b="1" dirty="0">
                <a:solidFill>
                  <a:srgbClr val="002364"/>
                </a:solidFill>
                <a:latin typeface="Oswald"/>
              </a:rPr>
              <a:t>MA COSA E' CAMBIATO?</a:t>
            </a:r>
          </a:p>
          <a:p>
            <a:pPr algn="just">
              <a:lnSpc>
                <a:spcPts val="4896"/>
              </a:lnSpc>
            </a:pPr>
            <a:endParaRPr lang="en-US" sz="3497" dirty="0">
              <a:solidFill>
                <a:srgbClr val="002364"/>
              </a:solidFill>
              <a:latin typeface="Oswald"/>
            </a:endParaRPr>
          </a:p>
          <a:p>
            <a:pPr algn="just">
              <a:lnSpc>
                <a:spcPts val="4896"/>
              </a:lnSpc>
            </a:pPr>
            <a:r>
              <a:rPr lang="en-US" sz="3497" dirty="0">
                <a:solidFill>
                  <a:srgbClr val="002364"/>
                </a:solidFill>
                <a:latin typeface="Oswald"/>
              </a:rPr>
              <a:t>E' </a:t>
            </a:r>
            <a:r>
              <a:rPr lang="en-US" sz="3497" dirty="0" err="1">
                <a:solidFill>
                  <a:srgbClr val="002364"/>
                </a:solidFill>
                <a:latin typeface="Oswald"/>
              </a:rPr>
              <a:t>cambiato</a:t>
            </a:r>
            <a:r>
              <a:rPr lang="en-US" sz="3497" dirty="0">
                <a:solidFill>
                  <a:srgbClr val="002364"/>
                </a:solidFill>
                <a:latin typeface="Oswald"/>
              </a:rPr>
              <a:t> il nostro modo di </a:t>
            </a:r>
            <a:r>
              <a:rPr lang="en-US" sz="3497" dirty="0" err="1">
                <a:solidFill>
                  <a:srgbClr val="002364"/>
                </a:solidFill>
                <a:latin typeface="Oswald"/>
              </a:rPr>
              <a:t>lavorare</a:t>
            </a:r>
            <a:r>
              <a:rPr lang="en-US" sz="3497" dirty="0">
                <a:solidFill>
                  <a:srgbClr val="002364"/>
                </a:solidFill>
                <a:latin typeface="Oswald"/>
              </a:rPr>
              <a:t>, di fare </a:t>
            </a:r>
            <a:r>
              <a:rPr lang="en-US" sz="3497" dirty="0" err="1">
                <a:solidFill>
                  <a:srgbClr val="002364"/>
                </a:solidFill>
                <a:latin typeface="Oswald"/>
              </a:rPr>
              <a:t>acquisti</a:t>
            </a:r>
            <a:r>
              <a:rPr lang="en-US" sz="3497" dirty="0">
                <a:solidFill>
                  <a:srgbClr val="002364"/>
                </a:solidFill>
                <a:latin typeface="Oswald"/>
              </a:rPr>
              <a:t>, di </a:t>
            </a:r>
            <a:r>
              <a:rPr lang="en-US" sz="3497" dirty="0" err="1">
                <a:solidFill>
                  <a:srgbClr val="002364"/>
                </a:solidFill>
                <a:latin typeface="Oswald"/>
              </a:rPr>
              <a:t>imparare</a:t>
            </a:r>
            <a:r>
              <a:rPr lang="en-US" sz="3497" dirty="0">
                <a:solidFill>
                  <a:srgbClr val="002364"/>
                </a:solidFill>
                <a:latin typeface="Oswald"/>
              </a:rPr>
              <a:t>, di </a:t>
            </a:r>
            <a:r>
              <a:rPr lang="en-US" sz="3497" dirty="0" err="1">
                <a:solidFill>
                  <a:srgbClr val="002364"/>
                </a:solidFill>
                <a:latin typeface="Oswald"/>
              </a:rPr>
              <a:t>relazionarci</a:t>
            </a:r>
            <a:r>
              <a:rPr lang="en-US" sz="3497" dirty="0">
                <a:solidFill>
                  <a:srgbClr val="002364"/>
                </a:solidFill>
                <a:latin typeface="Oswald"/>
              </a:rPr>
              <a:t> e </a:t>
            </a:r>
            <a:r>
              <a:rPr lang="en-US" sz="3497" dirty="0" err="1">
                <a:solidFill>
                  <a:srgbClr val="002364"/>
                </a:solidFill>
                <a:latin typeface="Oswald"/>
              </a:rPr>
              <a:t>persino</a:t>
            </a:r>
            <a:r>
              <a:rPr lang="en-US" sz="3497" dirty="0">
                <a:solidFill>
                  <a:srgbClr val="002364"/>
                </a:solidFill>
                <a:latin typeface="Oswald"/>
              </a:rPr>
              <a:t> di </a:t>
            </a:r>
            <a:r>
              <a:rPr lang="en-US" sz="3497" dirty="0" err="1">
                <a:solidFill>
                  <a:srgbClr val="002364"/>
                </a:solidFill>
                <a:latin typeface="Oswald"/>
              </a:rPr>
              <a:t>pensare</a:t>
            </a:r>
            <a:r>
              <a:rPr lang="en-US" sz="3497" dirty="0">
                <a:solidFill>
                  <a:srgbClr val="002364"/>
                </a:solidFill>
                <a:latin typeface="Oswald"/>
              </a:rPr>
              <a:t>.</a:t>
            </a:r>
          </a:p>
          <a:p>
            <a:pPr algn="just">
              <a:lnSpc>
                <a:spcPts val="4896"/>
              </a:lnSpc>
            </a:pPr>
            <a:endParaRPr lang="en-US" sz="3497" dirty="0">
              <a:solidFill>
                <a:srgbClr val="002364"/>
              </a:solidFill>
              <a:latin typeface="Oswald"/>
            </a:endParaRPr>
          </a:p>
          <a:p>
            <a:pPr algn="just">
              <a:lnSpc>
                <a:spcPts val="4896"/>
              </a:lnSpc>
            </a:pPr>
            <a:r>
              <a:rPr lang="en-US" sz="3497" dirty="0">
                <a:solidFill>
                  <a:srgbClr val="002364"/>
                </a:solidFill>
                <a:latin typeface="Oswald"/>
              </a:rPr>
              <a:t>Il Web, </a:t>
            </a:r>
            <a:r>
              <a:rPr lang="en-US" sz="3497" dirty="0" err="1">
                <a:solidFill>
                  <a:srgbClr val="002364"/>
                </a:solidFill>
                <a:latin typeface="Oswald"/>
              </a:rPr>
              <a:t>ormai</a:t>
            </a:r>
            <a:r>
              <a:rPr lang="en-US" sz="3497" dirty="0">
                <a:solidFill>
                  <a:srgbClr val="002364"/>
                </a:solidFill>
                <a:latin typeface="Oswald"/>
              </a:rPr>
              <a:t> </a:t>
            </a:r>
            <a:r>
              <a:rPr lang="en-US" sz="3497" dirty="0" err="1">
                <a:solidFill>
                  <a:srgbClr val="002364"/>
                </a:solidFill>
                <a:latin typeface="Oswald"/>
              </a:rPr>
              <a:t>alla</a:t>
            </a:r>
            <a:r>
              <a:rPr lang="en-US" sz="3497" dirty="0">
                <a:solidFill>
                  <a:srgbClr val="002364"/>
                </a:solidFill>
                <a:latin typeface="Oswald"/>
              </a:rPr>
              <a:t> </a:t>
            </a:r>
            <a:r>
              <a:rPr lang="en-US" sz="3497" dirty="0" err="1">
                <a:solidFill>
                  <a:srgbClr val="002364"/>
                </a:solidFill>
                <a:latin typeface="Oswald"/>
              </a:rPr>
              <a:t>portata</a:t>
            </a:r>
            <a:r>
              <a:rPr lang="en-US" sz="3497" dirty="0">
                <a:solidFill>
                  <a:srgbClr val="002364"/>
                </a:solidFill>
                <a:latin typeface="Oswald"/>
              </a:rPr>
              <a:t> di tutti, </a:t>
            </a:r>
            <a:r>
              <a:rPr lang="en-US" sz="3497" dirty="0" err="1">
                <a:solidFill>
                  <a:srgbClr val="002364"/>
                </a:solidFill>
                <a:latin typeface="Oswald"/>
              </a:rPr>
              <a:t>offre</a:t>
            </a:r>
            <a:r>
              <a:rPr lang="en-US" sz="3497" dirty="0">
                <a:solidFill>
                  <a:srgbClr val="002364"/>
                </a:solidFill>
                <a:latin typeface="Oswald"/>
              </a:rPr>
              <a:t> </a:t>
            </a:r>
            <a:r>
              <a:rPr lang="en-US" sz="3497" dirty="0" err="1">
                <a:solidFill>
                  <a:srgbClr val="002364"/>
                </a:solidFill>
                <a:latin typeface="Oswald"/>
              </a:rPr>
              <a:t>opportunità</a:t>
            </a:r>
            <a:r>
              <a:rPr lang="en-US" sz="3497" dirty="0">
                <a:solidFill>
                  <a:srgbClr val="002364"/>
                </a:solidFill>
                <a:latin typeface="Oswald"/>
              </a:rPr>
              <a:t> infinite, </a:t>
            </a:r>
            <a:r>
              <a:rPr lang="en-US" sz="3497" dirty="0" err="1">
                <a:solidFill>
                  <a:srgbClr val="002364"/>
                </a:solidFill>
                <a:latin typeface="Oswald"/>
              </a:rPr>
              <a:t>permettendoci</a:t>
            </a:r>
            <a:r>
              <a:rPr lang="en-US" sz="3497" dirty="0">
                <a:solidFill>
                  <a:srgbClr val="002364"/>
                </a:solidFill>
                <a:latin typeface="Oswald"/>
              </a:rPr>
              <a:t> di </a:t>
            </a:r>
            <a:r>
              <a:rPr lang="en-US" sz="3497" dirty="0" err="1">
                <a:solidFill>
                  <a:srgbClr val="002364"/>
                </a:solidFill>
                <a:latin typeface="Oswald"/>
              </a:rPr>
              <a:t>rimanere</a:t>
            </a:r>
            <a:r>
              <a:rPr lang="en-US" sz="3497" dirty="0">
                <a:solidFill>
                  <a:srgbClr val="002364"/>
                </a:solidFill>
                <a:latin typeface="Oswald"/>
              </a:rPr>
              <a:t> </a:t>
            </a:r>
            <a:r>
              <a:rPr lang="en-US" sz="3497" dirty="0" err="1">
                <a:solidFill>
                  <a:srgbClr val="002364"/>
                </a:solidFill>
                <a:latin typeface="Oswald"/>
              </a:rPr>
              <a:t>aggiornati</a:t>
            </a:r>
            <a:r>
              <a:rPr lang="en-US" sz="3497" dirty="0">
                <a:solidFill>
                  <a:srgbClr val="002364"/>
                </a:solidFill>
                <a:latin typeface="Oswald"/>
              </a:rPr>
              <a:t> e </a:t>
            </a:r>
            <a:r>
              <a:rPr lang="en-US" sz="3497" dirty="0" err="1">
                <a:solidFill>
                  <a:srgbClr val="002364"/>
                </a:solidFill>
                <a:latin typeface="Oswald"/>
              </a:rPr>
              <a:t>interagire</a:t>
            </a:r>
            <a:r>
              <a:rPr lang="en-US" sz="3497" dirty="0">
                <a:solidFill>
                  <a:srgbClr val="002364"/>
                </a:solidFill>
                <a:latin typeface="Oswald"/>
              </a:rPr>
              <a:t> con </a:t>
            </a:r>
            <a:r>
              <a:rPr lang="en-US" sz="3497" dirty="0" err="1">
                <a:solidFill>
                  <a:srgbClr val="002364"/>
                </a:solidFill>
                <a:latin typeface="Oswald"/>
              </a:rPr>
              <a:t>ciò</a:t>
            </a:r>
            <a:r>
              <a:rPr lang="en-US" sz="3497" dirty="0">
                <a:solidFill>
                  <a:srgbClr val="002364"/>
                </a:solidFill>
                <a:latin typeface="Oswald"/>
              </a:rPr>
              <a:t> </a:t>
            </a:r>
            <a:r>
              <a:rPr lang="en-US" sz="3497" dirty="0" err="1">
                <a:solidFill>
                  <a:srgbClr val="002364"/>
                </a:solidFill>
                <a:latin typeface="Oswald"/>
              </a:rPr>
              <a:t>che</a:t>
            </a:r>
            <a:r>
              <a:rPr lang="en-US" sz="3497" dirty="0">
                <a:solidFill>
                  <a:srgbClr val="002364"/>
                </a:solidFill>
                <a:latin typeface="Oswald"/>
              </a:rPr>
              <a:t> ci </a:t>
            </a:r>
            <a:r>
              <a:rPr lang="en-US" sz="3497" dirty="0" err="1">
                <a:solidFill>
                  <a:srgbClr val="002364"/>
                </a:solidFill>
                <a:latin typeface="Oswald"/>
              </a:rPr>
              <a:t>circonda</a:t>
            </a:r>
            <a:r>
              <a:rPr lang="en-US" sz="3497" dirty="0">
                <a:solidFill>
                  <a:srgbClr val="002364"/>
                </a:solidFill>
                <a:latin typeface="Oswald"/>
              </a:rPr>
              <a:t> in tempo </a:t>
            </a:r>
            <a:r>
              <a:rPr lang="en-US" sz="3497" dirty="0" err="1">
                <a:solidFill>
                  <a:srgbClr val="002364"/>
                </a:solidFill>
                <a:latin typeface="Oswald"/>
              </a:rPr>
              <a:t>reale</a:t>
            </a:r>
            <a:r>
              <a:rPr lang="en-US" sz="3497" dirty="0">
                <a:solidFill>
                  <a:srgbClr val="002364"/>
                </a:solidFill>
                <a:latin typeface="Oswald"/>
              </a:rPr>
              <a:t>. </a:t>
            </a:r>
          </a:p>
          <a:p>
            <a:pPr algn="just">
              <a:lnSpc>
                <a:spcPts val="4896"/>
              </a:lnSpc>
            </a:pPr>
            <a:endParaRPr lang="en-US" sz="3497" dirty="0">
              <a:solidFill>
                <a:srgbClr val="002364"/>
              </a:solidFill>
              <a:latin typeface="Oswald"/>
            </a:endParaRPr>
          </a:p>
          <a:p>
            <a:pPr algn="just">
              <a:lnSpc>
                <a:spcPts val="4896"/>
              </a:lnSpc>
            </a:pPr>
            <a:r>
              <a:rPr lang="en-US" sz="3497" dirty="0" err="1">
                <a:solidFill>
                  <a:srgbClr val="002364"/>
                </a:solidFill>
                <a:latin typeface="Oswald"/>
              </a:rPr>
              <a:t>Immaginando</a:t>
            </a:r>
            <a:r>
              <a:rPr lang="en-US" sz="3497" dirty="0">
                <a:solidFill>
                  <a:srgbClr val="002364"/>
                </a:solidFill>
                <a:latin typeface="Oswald"/>
              </a:rPr>
              <a:t> il Web come il mondo, </a:t>
            </a:r>
            <a:r>
              <a:rPr lang="en-US" sz="3497" dirty="0" err="1">
                <a:solidFill>
                  <a:srgbClr val="002364"/>
                </a:solidFill>
                <a:latin typeface="Oswald"/>
              </a:rPr>
              <a:t>pensate</a:t>
            </a:r>
            <a:r>
              <a:rPr lang="en-US" sz="3497" dirty="0">
                <a:solidFill>
                  <a:srgbClr val="002364"/>
                </a:solidFill>
                <a:latin typeface="Oswald"/>
              </a:rPr>
              <a:t> ai social come ad una </a:t>
            </a:r>
            <a:r>
              <a:rPr lang="en-US" sz="3497" dirty="0" err="1">
                <a:solidFill>
                  <a:srgbClr val="002364"/>
                </a:solidFill>
                <a:latin typeface="Oswald"/>
              </a:rPr>
              <a:t>grande</a:t>
            </a:r>
            <a:r>
              <a:rPr lang="en-US" sz="3497" dirty="0">
                <a:solidFill>
                  <a:srgbClr val="002364"/>
                </a:solidFill>
                <a:latin typeface="Oswald"/>
              </a:rPr>
              <a:t> piazza.</a:t>
            </a:r>
          </a:p>
          <a:p>
            <a:pPr algn="just">
              <a:lnSpc>
                <a:spcPts val="4756"/>
              </a:lnSpc>
            </a:pPr>
            <a:endParaRPr lang="en-US" sz="3497" dirty="0">
              <a:solidFill>
                <a:srgbClr val="002364"/>
              </a:solidFill>
              <a:latin typeface="Oswald"/>
            </a:endParaRPr>
          </a:p>
        </p:txBody>
      </p:sp>
      <p:pic>
        <p:nvPicPr>
          <p:cNvPr id="9" name="Obraz 1">
            <a:extLst>
              <a:ext uri="{FF2B5EF4-FFF2-40B4-BE49-F238E27FC236}">
                <a16:creationId xmlns:a16="http://schemas.microsoft.com/office/drawing/2014/main" id="{0565A41B-8405-EB83-EA4E-AC2DA72E7F1E}"/>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sp>
        <p:nvSpPr>
          <p:cNvPr id="2" name="TextBox 2"/>
          <p:cNvSpPr txBox="1"/>
          <p:nvPr/>
        </p:nvSpPr>
        <p:spPr>
          <a:xfrm>
            <a:off x="1028700" y="2108806"/>
            <a:ext cx="7223460" cy="800894"/>
          </a:xfrm>
          <a:prstGeom prst="rect">
            <a:avLst/>
          </a:prstGeom>
        </p:spPr>
        <p:txBody>
          <a:bodyPr lIns="0" tIns="0" rIns="0" bIns="0" rtlCol="0" anchor="t">
            <a:spAutoFit/>
          </a:bodyPr>
          <a:lstStyle/>
          <a:p>
            <a:pPr algn="ctr">
              <a:lnSpc>
                <a:spcPts val="6381"/>
              </a:lnSpc>
            </a:pPr>
            <a:r>
              <a:rPr lang="en-US" sz="5318">
                <a:solidFill>
                  <a:srgbClr val="ECEDF8"/>
                </a:solidFill>
                <a:latin typeface="Oswald"/>
              </a:rPr>
              <a:t>MA COSA SONO I "SOCIAL"?</a:t>
            </a:r>
          </a:p>
        </p:txBody>
      </p:sp>
      <p:pic>
        <p:nvPicPr>
          <p:cNvPr id="3" name="Picture 3"/>
          <p:cNvPicPr>
            <a:picLocks noChangeAspect="1"/>
          </p:cNvPicPr>
          <p:nvPr/>
        </p:nvPicPr>
        <p:blipFill>
          <a:blip r:embed="rId2"/>
          <a:srcRect/>
          <a:stretch>
            <a:fillRect/>
          </a:stretch>
        </p:blipFill>
        <p:spPr>
          <a:xfrm>
            <a:off x="12632060" y="-2788082"/>
            <a:ext cx="8559827" cy="8559827"/>
          </a:xfrm>
          <a:prstGeom prst="rect">
            <a:avLst/>
          </a:prstGeom>
        </p:spPr>
      </p:pic>
      <p:grpSp>
        <p:nvGrpSpPr>
          <p:cNvPr id="4" name="Group 4"/>
          <p:cNvGrpSpPr>
            <a:grpSpLocks noChangeAspect="1"/>
          </p:cNvGrpSpPr>
          <p:nvPr/>
        </p:nvGrpSpPr>
        <p:grpSpPr>
          <a:xfrm>
            <a:off x="9564134" y="1358726"/>
            <a:ext cx="7569578" cy="7569548"/>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txBody>
            <a:bodyPr/>
            <a:lstStyle/>
            <a:p>
              <a:endParaRPr lang="LID4096"/>
            </a:p>
          </p:txBody>
        </p:sp>
      </p:grpSp>
      <p:grpSp>
        <p:nvGrpSpPr>
          <p:cNvPr id="6" name="Group 6"/>
          <p:cNvGrpSpPr/>
          <p:nvPr/>
        </p:nvGrpSpPr>
        <p:grpSpPr>
          <a:xfrm>
            <a:off x="9712412" y="1358726"/>
            <a:ext cx="698144" cy="69814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CEDF8"/>
            </a:solidFill>
          </p:spPr>
          <p:txBody>
            <a:bodyPr/>
            <a:lstStyle/>
            <a:p>
              <a:endParaRPr lang="LID4096"/>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12412" y="7535370"/>
            <a:ext cx="7072229" cy="784374"/>
          </a:xfrm>
          <a:prstGeom prst="rect">
            <a:avLst/>
          </a:prstGeom>
        </p:spPr>
      </p:pic>
      <p:sp>
        <p:nvSpPr>
          <p:cNvPr id="9" name="TextBox 9"/>
          <p:cNvSpPr txBox="1"/>
          <p:nvPr/>
        </p:nvSpPr>
        <p:spPr>
          <a:xfrm>
            <a:off x="1029002" y="3945506"/>
            <a:ext cx="7223158" cy="2251710"/>
          </a:xfrm>
          <a:prstGeom prst="rect">
            <a:avLst/>
          </a:prstGeom>
        </p:spPr>
        <p:txBody>
          <a:bodyPr lIns="0" tIns="0" rIns="0" bIns="0" rtlCol="0" anchor="t">
            <a:spAutoFit/>
          </a:bodyPr>
          <a:lstStyle/>
          <a:p>
            <a:pPr algn="just">
              <a:lnSpc>
                <a:spcPts val="4480"/>
              </a:lnSpc>
            </a:pPr>
            <a:r>
              <a:rPr lang="en-US" sz="3200">
                <a:solidFill>
                  <a:srgbClr val="ECEDF8"/>
                </a:solidFill>
                <a:latin typeface="Oswald"/>
              </a:rPr>
              <a:t>Per definizione,  i “</a:t>
            </a:r>
            <a:r>
              <a:rPr lang="en-US" sz="3200">
                <a:solidFill>
                  <a:srgbClr val="ECEDF8"/>
                </a:solidFill>
                <a:latin typeface="Oswald Bold"/>
              </a:rPr>
              <a:t>social</a:t>
            </a:r>
            <a:r>
              <a:rPr lang="en-US" sz="3200">
                <a:solidFill>
                  <a:srgbClr val="ECEDF8"/>
                </a:solidFill>
                <a:latin typeface="Oswald"/>
              </a:rPr>
              <a:t>” sono l’insieme di canali d'informazione e intrattenimento che permette agli utenti di interagire tra loro per scambiarsi informazioni e socializzare.</a:t>
            </a:r>
          </a:p>
        </p:txBody>
      </p:sp>
      <p:sp>
        <p:nvSpPr>
          <p:cNvPr id="10" name="TextBox 10"/>
          <p:cNvSpPr txBox="1"/>
          <p:nvPr/>
        </p:nvSpPr>
        <p:spPr>
          <a:xfrm>
            <a:off x="1028700" y="7130390"/>
            <a:ext cx="7001419" cy="1189355"/>
          </a:xfrm>
          <a:prstGeom prst="rect">
            <a:avLst/>
          </a:prstGeom>
        </p:spPr>
        <p:txBody>
          <a:bodyPr lIns="0" tIns="0" rIns="0" bIns="0" rtlCol="0" anchor="t">
            <a:spAutoFit/>
          </a:bodyPr>
          <a:lstStyle/>
          <a:p>
            <a:pPr algn="just">
              <a:lnSpc>
                <a:spcPts val="4759"/>
              </a:lnSpc>
            </a:pPr>
            <a:r>
              <a:rPr lang="en-US" sz="3399">
                <a:solidFill>
                  <a:srgbClr val="ECEDF8"/>
                </a:solidFill>
                <a:latin typeface="Oswald"/>
              </a:rPr>
              <a:t>Occorre fare la distinzione tra </a:t>
            </a:r>
            <a:r>
              <a:rPr lang="en-US" sz="3399">
                <a:solidFill>
                  <a:srgbClr val="ECEDF8"/>
                </a:solidFill>
                <a:latin typeface="Oswald Bold"/>
              </a:rPr>
              <a:t>social media e social network.</a:t>
            </a:r>
          </a:p>
        </p:txBody>
      </p:sp>
      <p:pic>
        <p:nvPicPr>
          <p:cNvPr id="11" name="Obraz 1">
            <a:extLst>
              <a:ext uri="{FF2B5EF4-FFF2-40B4-BE49-F238E27FC236}">
                <a16:creationId xmlns:a16="http://schemas.microsoft.com/office/drawing/2014/main" id="{32FB1DDE-73F1-E504-C3BA-8E668BC58072}"/>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05" r="3767"/>
          <a:stretch>
            <a:fillRect/>
          </a:stretch>
        </p:blipFill>
        <p:spPr>
          <a:xfrm>
            <a:off x="8458200" y="0"/>
            <a:ext cx="9829800" cy="10287000"/>
          </a:xfrm>
          <a:prstGeom prst="rect">
            <a:avLst/>
          </a:prstGeom>
        </p:spPr>
      </p:pic>
      <p:pic>
        <p:nvPicPr>
          <p:cNvPr id="3" name="Picture 3"/>
          <p:cNvPicPr>
            <a:picLocks noChangeAspect="1"/>
          </p:cNvPicPr>
          <p:nvPr/>
        </p:nvPicPr>
        <p:blipFill>
          <a:blip r:embed="rId3"/>
          <a:srcRect/>
          <a:stretch>
            <a:fillRect/>
          </a:stretch>
        </p:blipFill>
        <p:spPr>
          <a:xfrm>
            <a:off x="-1653656" y="7843634"/>
            <a:ext cx="6044271" cy="3823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2949" y="7433737"/>
            <a:ext cx="1397665" cy="16251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2048" y="9258300"/>
            <a:ext cx="3902518" cy="432825"/>
          </a:xfrm>
          <a:prstGeom prst="rect">
            <a:avLst/>
          </a:prstGeom>
        </p:spPr>
      </p:pic>
      <p:sp>
        <p:nvSpPr>
          <p:cNvPr id="6" name="TextBox 6"/>
          <p:cNvSpPr txBox="1"/>
          <p:nvPr/>
        </p:nvSpPr>
        <p:spPr>
          <a:xfrm>
            <a:off x="555883" y="1181679"/>
            <a:ext cx="8115300" cy="1812914"/>
          </a:xfrm>
          <a:prstGeom prst="rect">
            <a:avLst/>
          </a:prstGeom>
        </p:spPr>
        <p:txBody>
          <a:bodyPr lIns="0" tIns="0" rIns="0" bIns="0" rtlCol="0" anchor="t">
            <a:spAutoFit/>
          </a:bodyPr>
          <a:lstStyle/>
          <a:p>
            <a:pPr>
              <a:lnSpc>
                <a:spcPts val="4813"/>
              </a:lnSpc>
            </a:pPr>
            <a:r>
              <a:rPr lang="en-US" sz="3437">
                <a:solidFill>
                  <a:srgbClr val="002364"/>
                </a:solidFill>
                <a:latin typeface="Oswald Bold"/>
              </a:rPr>
              <a:t>CON L'EVOLVERSI DI INTERNET </a:t>
            </a:r>
          </a:p>
          <a:p>
            <a:pPr>
              <a:lnSpc>
                <a:spcPts val="4813"/>
              </a:lnSpc>
            </a:pPr>
            <a:r>
              <a:rPr lang="en-US" sz="3437">
                <a:solidFill>
                  <a:srgbClr val="002364"/>
                </a:solidFill>
                <a:latin typeface="Oswald Bold"/>
              </a:rPr>
              <a:t>SI SONO EVOLUTI ANCHE I SUOI PERICOLI, TRA CUI LE "FAKE NEWS"</a:t>
            </a:r>
          </a:p>
        </p:txBody>
      </p:sp>
      <p:sp>
        <p:nvSpPr>
          <p:cNvPr id="7" name="TextBox 7"/>
          <p:cNvSpPr txBox="1"/>
          <p:nvPr/>
        </p:nvSpPr>
        <p:spPr>
          <a:xfrm>
            <a:off x="555883" y="3355284"/>
            <a:ext cx="8115300" cy="3958590"/>
          </a:xfrm>
          <a:prstGeom prst="rect">
            <a:avLst/>
          </a:prstGeom>
        </p:spPr>
        <p:txBody>
          <a:bodyPr lIns="0" tIns="0" rIns="0" bIns="0" rtlCol="0" anchor="t">
            <a:spAutoFit/>
          </a:bodyPr>
          <a:lstStyle/>
          <a:p>
            <a:pPr>
              <a:lnSpc>
                <a:spcPts val="4479"/>
              </a:lnSpc>
            </a:pPr>
            <a:r>
              <a:rPr lang="en-US" sz="3199">
                <a:solidFill>
                  <a:srgbClr val="002364"/>
                </a:solidFill>
                <a:latin typeface="Oswald"/>
              </a:rPr>
              <a:t>Quando si legge una notizia bisogna prestare attenzione a:</a:t>
            </a:r>
          </a:p>
          <a:p>
            <a:pPr>
              <a:lnSpc>
                <a:spcPts val="4479"/>
              </a:lnSpc>
            </a:pPr>
            <a:endParaRPr lang="en-US" sz="3199">
              <a:solidFill>
                <a:srgbClr val="002364"/>
              </a:solidFill>
              <a:latin typeface="Oswald"/>
            </a:endParaRPr>
          </a:p>
          <a:p>
            <a:pPr>
              <a:lnSpc>
                <a:spcPts val="4479"/>
              </a:lnSpc>
            </a:pPr>
            <a:r>
              <a:rPr lang="en-US" sz="3199">
                <a:solidFill>
                  <a:srgbClr val="002364"/>
                </a:solidFill>
                <a:latin typeface="Oswald"/>
              </a:rPr>
              <a:t>-l'URL (indirizzo del sito) </a:t>
            </a:r>
          </a:p>
          <a:p>
            <a:pPr>
              <a:lnSpc>
                <a:spcPts val="4479"/>
              </a:lnSpc>
            </a:pPr>
            <a:r>
              <a:rPr lang="en-US" sz="3199">
                <a:solidFill>
                  <a:srgbClr val="002364"/>
                </a:solidFill>
                <a:latin typeface="Oswald"/>
              </a:rPr>
              <a:t>-nome del giornale</a:t>
            </a:r>
          </a:p>
          <a:p>
            <a:pPr>
              <a:lnSpc>
                <a:spcPts val="4479"/>
              </a:lnSpc>
            </a:pPr>
            <a:r>
              <a:rPr lang="en-US" sz="3199">
                <a:solidFill>
                  <a:srgbClr val="002364"/>
                </a:solidFill>
                <a:latin typeface="Oswald"/>
              </a:rPr>
              <a:t>-data di pubblicazione della notizia</a:t>
            </a:r>
          </a:p>
          <a:p>
            <a:pPr>
              <a:lnSpc>
                <a:spcPts val="4479"/>
              </a:lnSpc>
            </a:pPr>
            <a:r>
              <a:rPr lang="en-US" sz="3199">
                <a:solidFill>
                  <a:srgbClr val="002364"/>
                </a:solidFill>
                <a:latin typeface="Oswald"/>
              </a:rPr>
              <a:t>-fonti utilizzate per scrivere l'articolo</a:t>
            </a:r>
          </a:p>
        </p:txBody>
      </p:sp>
      <p:pic>
        <p:nvPicPr>
          <p:cNvPr id="8" name="Obraz 1">
            <a:extLst>
              <a:ext uri="{FF2B5EF4-FFF2-40B4-BE49-F238E27FC236}">
                <a16:creationId xmlns:a16="http://schemas.microsoft.com/office/drawing/2014/main" id="{4600EC9F-EB88-B8E8-3169-3C21A8555FF1}"/>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grpSp>
        <p:nvGrpSpPr>
          <p:cNvPr id="2" name="Group 2"/>
          <p:cNvGrpSpPr/>
          <p:nvPr/>
        </p:nvGrpSpPr>
        <p:grpSpPr>
          <a:xfrm>
            <a:off x="7567609" y="2242778"/>
            <a:ext cx="9691691" cy="5801444"/>
            <a:chOff x="0" y="0"/>
            <a:chExt cx="12922255" cy="7735258"/>
          </a:xfrm>
        </p:grpSpPr>
        <p:sp>
          <p:nvSpPr>
            <p:cNvPr id="3" name="TextBox 3"/>
            <p:cNvSpPr txBox="1"/>
            <p:nvPr/>
          </p:nvSpPr>
          <p:spPr>
            <a:xfrm>
              <a:off x="0" y="-3541"/>
              <a:ext cx="12922255" cy="2275840"/>
            </a:xfrm>
            <a:prstGeom prst="rect">
              <a:avLst/>
            </a:prstGeom>
          </p:spPr>
          <p:txBody>
            <a:bodyPr lIns="0" tIns="0" rIns="0" bIns="0" rtlCol="0" anchor="t">
              <a:spAutoFit/>
            </a:bodyPr>
            <a:lstStyle/>
            <a:p>
              <a:pPr>
                <a:lnSpc>
                  <a:spcPts val="6720"/>
                </a:lnSpc>
              </a:pPr>
              <a:r>
                <a:rPr lang="en-US" sz="5599">
                  <a:solidFill>
                    <a:srgbClr val="ECEDF8"/>
                  </a:solidFill>
                  <a:latin typeface="Oswald"/>
                </a:rPr>
                <a:t>MA QUALI SONO I SOCIAL PIÙ UTILIZZATI?</a:t>
              </a:r>
            </a:p>
          </p:txBody>
        </p:sp>
        <p:sp>
          <p:nvSpPr>
            <p:cNvPr id="4" name="TextBox 4"/>
            <p:cNvSpPr txBox="1"/>
            <p:nvPr/>
          </p:nvSpPr>
          <p:spPr>
            <a:xfrm>
              <a:off x="0" y="3838644"/>
              <a:ext cx="12922255" cy="2607945"/>
            </a:xfrm>
            <a:prstGeom prst="rect">
              <a:avLst/>
            </a:prstGeom>
          </p:spPr>
          <p:txBody>
            <a:bodyPr lIns="0" tIns="0" rIns="0" bIns="0" rtlCol="0" anchor="t">
              <a:spAutoFit/>
            </a:bodyPr>
            <a:lstStyle/>
            <a:p>
              <a:pPr algn="just">
                <a:lnSpc>
                  <a:spcPts val="3919"/>
                </a:lnSpc>
              </a:pPr>
              <a:r>
                <a:rPr lang="en-US" sz="2799">
                  <a:solidFill>
                    <a:srgbClr val="ECEDF8"/>
                  </a:solidFill>
                  <a:latin typeface="Oswald"/>
                </a:rPr>
                <a:t>Che sia per lavoro o svago, il mondo dei social è molto vasto e scegliere quello giusto a volte può risultare difficile. </a:t>
              </a:r>
            </a:p>
            <a:p>
              <a:pPr algn="just">
                <a:lnSpc>
                  <a:spcPts val="3919"/>
                </a:lnSpc>
                <a:spcBef>
                  <a:spcPct val="0"/>
                </a:spcBef>
              </a:pPr>
              <a:r>
                <a:rPr lang="en-US" sz="2799">
                  <a:solidFill>
                    <a:srgbClr val="ECEDF8"/>
                  </a:solidFill>
                  <a:latin typeface="Oswald"/>
                </a:rPr>
                <a:t>Ad oggi, le piattaforme più "popolate" sono </a:t>
              </a:r>
              <a:r>
                <a:rPr lang="en-US" sz="2799">
                  <a:solidFill>
                    <a:srgbClr val="ECEDF8"/>
                  </a:solidFill>
                  <a:latin typeface="Oswald Bold"/>
                </a:rPr>
                <a:t>Facebook</a:t>
              </a:r>
              <a:r>
                <a:rPr lang="en-US" sz="2799">
                  <a:solidFill>
                    <a:srgbClr val="ECEDF8"/>
                  </a:solidFill>
                  <a:latin typeface="Oswald"/>
                </a:rPr>
                <a:t>, </a:t>
              </a:r>
              <a:r>
                <a:rPr lang="en-US" sz="2799">
                  <a:solidFill>
                    <a:srgbClr val="ECEDF8"/>
                  </a:solidFill>
                  <a:latin typeface="Oswald Bold"/>
                </a:rPr>
                <a:t>Instagram e Whatsapp</a:t>
              </a:r>
              <a:r>
                <a:rPr lang="en-US" sz="2799">
                  <a:solidFill>
                    <a:srgbClr val="ECEDF8"/>
                  </a:solidFill>
                  <a:latin typeface="Oswald"/>
                </a:rPr>
                <a:t>.</a:t>
              </a:r>
            </a:p>
          </p:txBody>
        </p:sp>
        <p:sp>
          <p:nvSpPr>
            <p:cNvPr id="5" name="TextBox 5"/>
            <p:cNvSpPr txBox="1"/>
            <p:nvPr/>
          </p:nvSpPr>
          <p:spPr>
            <a:xfrm>
              <a:off x="0" y="7284630"/>
              <a:ext cx="12922255" cy="464791"/>
            </a:xfrm>
            <a:prstGeom prst="rect">
              <a:avLst/>
            </a:prstGeom>
          </p:spPr>
          <p:txBody>
            <a:bodyPr lIns="0" tIns="0" rIns="0" bIns="0" rtlCol="0" anchor="t">
              <a:spAutoFit/>
            </a:bodyPr>
            <a:lstStyle/>
            <a:p>
              <a:pPr>
                <a:lnSpc>
                  <a:spcPts val="2940"/>
                </a:lnSpc>
                <a:spcBef>
                  <a:spcPct val="0"/>
                </a:spcBef>
              </a:pPr>
              <a:endParaRPr/>
            </a:p>
          </p:txBody>
        </p:sp>
      </p:grpSp>
      <p:pic>
        <p:nvPicPr>
          <p:cNvPr id="6" name="Picture 6"/>
          <p:cNvPicPr>
            <a:picLocks noChangeAspect="1"/>
          </p:cNvPicPr>
          <p:nvPr/>
        </p:nvPicPr>
        <p:blipFill>
          <a:blip r:embed="rId2"/>
          <a:srcRect l="13028" r="4818"/>
          <a:stretch>
            <a:fillRect/>
          </a:stretch>
        </p:blipFill>
        <p:spPr>
          <a:xfrm>
            <a:off x="1779639" y="3285486"/>
            <a:ext cx="4376255" cy="532700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8885" y="1769076"/>
            <a:ext cx="3037763" cy="5625487"/>
          </a:xfrm>
          <a:prstGeom prst="rect">
            <a:avLst/>
          </a:prstGeom>
        </p:spPr>
      </p:pic>
      <p:pic>
        <p:nvPicPr>
          <p:cNvPr id="8" name="Picture 8"/>
          <p:cNvPicPr>
            <a:picLocks noChangeAspect="1"/>
          </p:cNvPicPr>
          <p:nvPr/>
        </p:nvPicPr>
        <p:blipFill>
          <a:blip r:embed="rId5"/>
          <a:srcRect/>
          <a:stretch>
            <a:fillRect/>
          </a:stretch>
        </p:blipFill>
        <p:spPr>
          <a:xfrm>
            <a:off x="4896950" y="1242784"/>
            <a:ext cx="1664164" cy="105258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133832" y="7861553"/>
            <a:ext cx="1291616" cy="1501879"/>
          </a:xfrm>
          <a:prstGeom prst="rect">
            <a:avLst/>
          </a:prstGeom>
        </p:spPr>
      </p:pic>
      <p:pic>
        <p:nvPicPr>
          <p:cNvPr id="10" name="Obraz 1">
            <a:extLst>
              <a:ext uri="{FF2B5EF4-FFF2-40B4-BE49-F238E27FC236}">
                <a16:creationId xmlns:a16="http://schemas.microsoft.com/office/drawing/2014/main" id="{5EBAF8E6-537A-6CF3-4D6C-019D99084CD9}"/>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771" r="16771"/>
          <a:stretch>
            <a:fillRect/>
          </a:stretch>
        </p:blipFill>
        <p:spPr>
          <a:xfrm>
            <a:off x="14144037" y="0"/>
            <a:ext cx="4143963" cy="31178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57702" y="1035991"/>
            <a:ext cx="4262410" cy="47274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174304" y="2366868"/>
            <a:ext cx="1291616" cy="1501879"/>
          </a:xfrm>
          <a:prstGeom prst="rect">
            <a:avLst/>
          </a:prstGeom>
        </p:spPr>
      </p:pic>
      <p:pic>
        <p:nvPicPr>
          <p:cNvPr id="5" name="Picture 5"/>
          <p:cNvPicPr>
            <a:picLocks noChangeAspect="1"/>
          </p:cNvPicPr>
          <p:nvPr/>
        </p:nvPicPr>
        <p:blipFill>
          <a:blip r:embed="rId7"/>
          <a:srcRect l="9999" r="9999"/>
          <a:stretch>
            <a:fillRect/>
          </a:stretch>
        </p:blipFill>
        <p:spPr>
          <a:xfrm>
            <a:off x="-4285261" y="0"/>
            <a:ext cx="15436530" cy="10287000"/>
          </a:xfrm>
          <a:prstGeom prst="rect">
            <a:avLst/>
          </a:prstGeom>
        </p:spPr>
      </p:pic>
      <p:sp>
        <p:nvSpPr>
          <p:cNvPr id="6" name="TextBox 6"/>
          <p:cNvSpPr txBox="1"/>
          <p:nvPr/>
        </p:nvSpPr>
        <p:spPr>
          <a:xfrm>
            <a:off x="10913035" y="8404860"/>
            <a:ext cx="6346265" cy="853440"/>
          </a:xfrm>
          <a:prstGeom prst="rect">
            <a:avLst/>
          </a:prstGeom>
        </p:spPr>
        <p:txBody>
          <a:bodyPr lIns="0" tIns="0" rIns="0" bIns="0" rtlCol="0" anchor="t">
            <a:spAutoFit/>
          </a:bodyPr>
          <a:lstStyle/>
          <a:p>
            <a:pPr algn="r">
              <a:lnSpc>
                <a:spcPts val="6720"/>
              </a:lnSpc>
            </a:pPr>
            <a:r>
              <a:rPr lang="en-US" sz="5599">
                <a:solidFill>
                  <a:srgbClr val="ECEDF8"/>
                </a:solidFill>
                <a:latin typeface="Oswald Bold"/>
              </a:rPr>
              <a:t>FACEBOOK</a:t>
            </a:r>
          </a:p>
        </p:txBody>
      </p:sp>
      <p:pic>
        <p:nvPicPr>
          <p:cNvPr id="7" name="Obraz 1">
            <a:extLst>
              <a:ext uri="{FF2B5EF4-FFF2-40B4-BE49-F238E27FC236}">
                <a16:creationId xmlns:a16="http://schemas.microsoft.com/office/drawing/2014/main" id="{5DC88598-75F8-7BD9-B9BC-28F372C349F9}"/>
              </a:ext>
            </a:extLst>
          </p:cNvPr>
          <p:cNvPicPr>
            <a:picLocks noChangeAspect="1"/>
          </p:cNvPicPr>
          <p:nvPr/>
        </p:nvPicPr>
        <p:blipFill>
          <a:blip r:embed="rId8"/>
          <a:stretch>
            <a:fillRect/>
          </a:stretch>
        </p:blipFill>
        <p:spPr>
          <a:xfrm>
            <a:off x="-3505200" y="114300"/>
            <a:ext cx="2219596" cy="507117"/>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1265</Words>
  <Application>Microsoft Office PowerPoint</Application>
  <PresentationFormat>Custom</PresentationFormat>
  <Paragraphs>98</Paragraphs>
  <Slides>25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Oswald</vt:lpstr>
      <vt:lpstr>Arial</vt:lpstr>
      <vt:lpstr>Horizon</vt:lpstr>
      <vt:lpstr>Calibri</vt:lpstr>
      <vt:lpstr>Oswald Bold</vt:lpstr>
      <vt:lpstr>Office Theme</vt:lpstr>
      <vt:lpstr>SOCIAL PER TUTTI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 e Rosa Geometrico Tecnologia Keynote Presentazione</dc:title>
  <cp:lastModifiedBy>Gumienniak, Agata</cp:lastModifiedBy>
  <cp:revision>4</cp:revision>
  <dcterms:created xsi:type="dcterms:W3CDTF">2006-08-16T00:00:00Z</dcterms:created>
  <dcterms:modified xsi:type="dcterms:W3CDTF">2023-08-23T13:43:20Z</dcterms:modified>
  <dc:identifier>DAEpDBoq8Hw</dc:identifier>
</cp:coreProperties>
</file>