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eague Spartan" panose="020B0604020202020204" charset="0"/>
      <p:regular r:id="rId27"/>
    </p:embeddedFont>
    <p:embeddedFont>
      <p:font typeface="Libre Baskerville" panose="02000000000000000000" pitchFamily="2" charset="0"/>
      <p:regular r:id="rId28"/>
      <p:bold r:id="rId29"/>
      <p:italic r:id="rId30"/>
    </p:embeddedFont>
    <p:embeddedFont>
      <p:font typeface="Merriweather Bold" panose="020B0604020202020204" charset="0"/>
      <p:regular r:id="rId31"/>
    </p:embeddedFont>
    <p:embeddedFont>
      <p:font typeface="Open Sans Bold" panose="020B0604020202020204" charset="0"/>
      <p:regular r:id="rId32"/>
      <p:bold r:id="rId33"/>
    </p:embeddedFont>
    <p:embeddedFont>
      <p:font typeface="Sanchez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10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Fare clic per modificare lo stile del titolo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Fare clic per modificare gli stili di testo Master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04321"/>
            <a:ext cx="18288000" cy="9107123"/>
            <a:chOff x="0" y="0"/>
            <a:chExt cx="24384000" cy="1214283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197980" cy="3931570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0" y="4105631"/>
              <a:ext cx="16197980" cy="3931570"/>
            </a:xfrm>
            <a:prstGeom prst="rect">
              <a:avLst/>
            </a:prstGeom>
            <a:solidFill>
              <a:srgbClr val="F8D7CD"/>
            </a:solidFill>
          </p:spPr>
          <p:txBody>
            <a:bodyPr/>
            <a:lstStyle/>
            <a:p>
              <a:endParaRPr lang="pl-PL"/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372041" y="0"/>
              <a:ext cx="8011959" cy="8037200"/>
            </a:xfrm>
            <a:prstGeom prst="rect">
              <a:avLst/>
            </a:prstGeom>
          </p:spPr>
        </p:pic>
        <p:sp>
          <p:nvSpPr>
            <p:cNvPr id="6" name="AutoShape 6"/>
            <p:cNvSpPr/>
            <p:nvPr/>
          </p:nvSpPr>
          <p:spPr>
            <a:xfrm>
              <a:off x="0" y="8211261"/>
              <a:ext cx="8011959" cy="39315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8186020" y="8211261"/>
              <a:ext cx="8011959" cy="39315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6372041" y="8211261"/>
              <a:ext cx="8011959" cy="393157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9" name="Freeform 9"/>
          <p:cNvSpPr/>
          <p:nvPr/>
        </p:nvSpPr>
        <p:spPr>
          <a:xfrm>
            <a:off x="8316912" y="6256680"/>
            <a:ext cx="1654176" cy="1558158"/>
          </a:xfrm>
          <a:custGeom>
            <a:avLst/>
            <a:gdLst/>
            <a:ahLst/>
            <a:cxnLst/>
            <a:rect l="l" t="t" r="r" b="b"/>
            <a:pathLst>
              <a:path w="1654176" h="1558158">
                <a:moveTo>
                  <a:pt x="0" y="0"/>
                </a:moveTo>
                <a:lnTo>
                  <a:pt x="1654176" y="0"/>
                </a:lnTo>
                <a:lnTo>
                  <a:pt x="1654176" y="1558158"/>
                </a:lnTo>
                <a:lnTo>
                  <a:pt x="0" y="155815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13887816" y="6256680"/>
            <a:ext cx="2841187" cy="1146589"/>
          </a:xfrm>
          <a:custGeom>
            <a:avLst/>
            <a:gdLst/>
            <a:ahLst/>
            <a:cxnLst/>
            <a:rect l="l" t="t" r="r" b="b"/>
            <a:pathLst>
              <a:path w="2841187" h="1146589">
                <a:moveTo>
                  <a:pt x="0" y="0"/>
                </a:moveTo>
                <a:lnTo>
                  <a:pt x="2841186" y="0"/>
                </a:lnTo>
                <a:lnTo>
                  <a:pt x="2841186" y="1146588"/>
                </a:lnTo>
                <a:lnTo>
                  <a:pt x="0" y="114658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1" name="Group 11"/>
          <p:cNvGrpSpPr/>
          <p:nvPr/>
        </p:nvGrpSpPr>
        <p:grpSpPr>
          <a:xfrm>
            <a:off x="0" y="8227019"/>
            <a:ext cx="18288000" cy="2059981"/>
            <a:chOff x="0" y="0"/>
            <a:chExt cx="4816593" cy="5425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6592" cy="542546"/>
            </a:xfrm>
            <a:custGeom>
              <a:avLst/>
              <a:gdLst/>
              <a:ahLst/>
              <a:cxnLst/>
              <a:rect l="l" t="t" r="r" b="b"/>
              <a:pathLst>
                <a:path w="4816592" h="542546">
                  <a:moveTo>
                    <a:pt x="0" y="0"/>
                  </a:moveTo>
                  <a:lnTo>
                    <a:pt x="4816592" y="0"/>
                  </a:lnTo>
                  <a:lnTo>
                    <a:pt x="4816592" y="542546"/>
                  </a:lnTo>
                  <a:lnTo>
                    <a:pt x="0" y="542546"/>
                  </a:lnTo>
                  <a:close/>
                </a:path>
              </a:pathLst>
            </a:custGeom>
            <a:solidFill>
              <a:srgbClr val="D45561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3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874422" y="8705082"/>
            <a:ext cx="4789006" cy="1094011"/>
          </a:xfrm>
          <a:custGeom>
            <a:avLst/>
            <a:gdLst/>
            <a:ahLst/>
            <a:cxnLst/>
            <a:rect l="l" t="t" r="r" b="b"/>
            <a:pathLst>
              <a:path w="4789006" h="1094011">
                <a:moveTo>
                  <a:pt x="0" y="0"/>
                </a:moveTo>
                <a:lnTo>
                  <a:pt x="4789006" y="0"/>
                </a:lnTo>
                <a:lnTo>
                  <a:pt x="4789006" y="1094011"/>
                </a:lnTo>
                <a:lnTo>
                  <a:pt x="0" y="109401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1444160" y="6256680"/>
            <a:ext cx="4115880" cy="1146589"/>
          </a:xfrm>
          <a:custGeom>
            <a:avLst/>
            <a:gdLst/>
            <a:ahLst/>
            <a:cxnLst/>
            <a:rect l="l" t="t" r="r" b="b"/>
            <a:pathLst>
              <a:path w="4115880" h="1146589">
                <a:moveTo>
                  <a:pt x="0" y="0"/>
                </a:moveTo>
                <a:lnTo>
                  <a:pt x="4115880" y="0"/>
                </a:lnTo>
                <a:lnTo>
                  <a:pt x="4115880" y="1146588"/>
                </a:lnTo>
                <a:lnTo>
                  <a:pt x="0" y="11465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>
            <a:off x="11021853" y="8686977"/>
            <a:ext cx="5731926" cy="1130220"/>
          </a:xfrm>
          <a:custGeom>
            <a:avLst/>
            <a:gdLst/>
            <a:ahLst/>
            <a:cxnLst/>
            <a:rect l="l" t="t" r="r" b="b"/>
            <a:pathLst>
              <a:path w="5731926" h="1130220">
                <a:moveTo>
                  <a:pt x="0" y="0"/>
                </a:moveTo>
                <a:lnTo>
                  <a:pt x="5731926" y="0"/>
                </a:lnTo>
                <a:lnTo>
                  <a:pt x="5731926" y="1130220"/>
                </a:lnTo>
                <a:lnTo>
                  <a:pt x="0" y="113022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7" name="Group 17"/>
          <p:cNvGrpSpPr/>
          <p:nvPr/>
        </p:nvGrpSpPr>
        <p:grpSpPr>
          <a:xfrm>
            <a:off x="12292034" y="5110627"/>
            <a:ext cx="4074053" cy="665614"/>
            <a:chOff x="0" y="0"/>
            <a:chExt cx="1073002" cy="17530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73002" cy="175306"/>
            </a:xfrm>
            <a:custGeom>
              <a:avLst/>
              <a:gdLst/>
              <a:ahLst/>
              <a:cxnLst/>
              <a:rect l="l" t="t" r="r" b="b"/>
              <a:pathLst>
                <a:path w="1073002" h="175306">
                  <a:moveTo>
                    <a:pt x="0" y="0"/>
                  </a:moveTo>
                  <a:lnTo>
                    <a:pt x="1073002" y="0"/>
                  </a:lnTo>
                  <a:lnTo>
                    <a:pt x="1073002" y="175306"/>
                  </a:lnTo>
                  <a:lnTo>
                    <a:pt x="0" y="175306"/>
                  </a:lnTo>
                  <a:close/>
                </a:path>
              </a:pathLst>
            </a:custGeom>
            <a:solidFill>
              <a:srgbClr val="49342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3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17271" y="2891046"/>
            <a:ext cx="11557392" cy="2902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5"/>
              </a:lnSpc>
            </a:pPr>
            <a:r>
              <a:rPr lang="pl-PL" sz="3854" spc="-154" dirty="0">
                <a:solidFill>
                  <a:srgbClr val="0E2C8E"/>
                </a:solidFill>
                <a:latin typeface="Sanchez"/>
              </a:rPr>
              <a:t>STORIA DI UN LUOGO</a:t>
            </a:r>
            <a:endParaRPr lang="en-US" sz="3854" spc="-154" dirty="0">
              <a:solidFill>
                <a:srgbClr val="0E2C8E"/>
              </a:solidFill>
              <a:latin typeface="Sanchez"/>
            </a:endParaRPr>
          </a:p>
          <a:p>
            <a:pPr algn="ctr">
              <a:lnSpc>
                <a:spcPts val="5520"/>
              </a:lnSpc>
            </a:pPr>
            <a:r>
              <a:rPr lang="en-US" sz="3154" spc="-126" dirty="0">
                <a:solidFill>
                  <a:srgbClr val="0E2C8E"/>
                </a:solidFill>
                <a:latin typeface="Sanchez"/>
              </a:rPr>
              <a:t>COME SCOPRIRE NELLA VOSTRA ZONA LUOGHI INTERESSANTI CHE RACCONTANO UNA STORIA E COME RACCONTARLI ALLE NUOVE GENERAZIONI?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462661" y="5297537"/>
            <a:ext cx="2499052" cy="105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FEFEFE"/>
                </a:solidFill>
                <a:effectLst/>
                <a:latin typeface="Sanchez" panose="020B0604020202020204" charset="-18"/>
              </a:rPr>
              <a:t>M2W3-M01</a:t>
            </a:r>
            <a:endParaRPr lang="en-US" sz="3200" b="1" dirty="0">
              <a:effectLst/>
            </a:endParaRPr>
          </a:p>
          <a:p>
            <a:br>
              <a:rPr lang="en-US" sz="2400" dirty="0"/>
            </a:br>
            <a:endParaRPr lang="en-US" sz="2025" spc="101" dirty="0">
              <a:solidFill>
                <a:srgbClr val="FEFEFE"/>
              </a:solidFill>
              <a:latin typeface="Sanchez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288" y="167206"/>
            <a:ext cx="4322902" cy="986048"/>
          </a:xfrm>
          <a:custGeom>
            <a:avLst/>
            <a:gdLst/>
            <a:ahLst/>
            <a:cxnLst/>
            <a:rect l="l" t="t" r="r" b="b"/>
            <a:pathLst>
              <a:path w="4322902" h="986048">
                <a:moveTo>
                  <a:pt x="0" y="0"/>
                </a:moveTo>
                <a:lnTo>
                  <a:pt x="4322902" y="0"/>
                </a:lnTo>
                <a:lnTo>
                  <a:pt x="4322902" y="986048"/>
                </a:lnTo>
                <a:lnTo>
                  <a:pt x="0" y="98604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5565491" y="2892160"/>
            <a:ext cx="6654026" cy="6833403"/>
          </a:xfrm>
          <a:custGeom>
            <a:avLst/>
            <a:gdLst/>
            <a:ahLst/>
            <a:cxnLst/>
            <a:rect l="l" t="t" r="r" b="b"/>
            <a:pathLst>
              <a:path w="6654026" h="6833403">
                <a:moveTo>
                  <a:pt x="0" y="0"/>
                </a:moveTo>
                <a:lnTo>
                  <a:pt x="6654026" y="0"/>
                </a:lnTo>
                <a:lnTo>
                  <a:pt x="6654026" y="6833402"/>
                </a:lnTo>
                <a:lnTo>
                  <a:pt x="0" y="6833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2231590" y="1337068"/>
            <a:ext cx="14488674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dirty="0">
                <a:solidFill>
                  <a:srgbClr val="1A2C5A"/>
                </a:solidFill>
                <a:latin typeface="Libre Baskerville"/>
              </a:rPr>
              <a:t>COME PARLARE AI GIOVANI IN MODO CHE VOGLIANO ASCOLTARE?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85453" y="3796847"/>
            <a:ext cx="3670758" cy="651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72"/>
              </a:lnSpc>
            </a:pPr>
            <a:r>
              <a:rPr lang="pl-PL" sz="4055" spc="202" dirty="0" err="1">
                <a:solidFill>
                  <a:srgbClr val="1A2C5A"/>
                </a:solidFill>
                <a:latin typeface="Sanchez"/>
              </a:rPr>
              <a:t>brevemente</a:t>
            </a:r>
            <a:endParaRPr lang="en-US" sz="4055" spc="202" dirty="0">
              <a:solidFill>
                <a:srgbClr val="1A2C5A"/>
              </a:solidFill>
              <a:latin typeface="Sanchez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125419" y="7000060"/>
            <a:ext cx="5162581" cy="651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0"/>
              </a:lnSpc>
            </a:pPr>
            <a:r>
              <a:rPr lang="pl-PL" sz="4054" spc="202" dirty="0" err="1">
                <a:solidFill>
                  <a:srgbClr val="1A2C5A"/>
                </a:solidFill>
                <a:latin typeface="Sanchez"/>
              </a:rPr>
              <a:t>emotivamente</a:t>
            </a:r>
            <a:endParaRPr lang="en-US" sz="4054" spc="202" dirty="0">
              <a:solidFill>
                <a:srgbClr val="1A2C5A"/>
              </a:solidFill>
              <a:latin typeface="Sanchez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588542" y="4410685"/>
            <a:ext cx="3670758" cy="663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72"/>
              </a:lnSpc>
            </a:pPr>
            <a:r>
              <a:rPr lang="pl-PL" sz="4132" spc="206" dirty="0" err="1">
                <a:solidFill>
                  <a:srgbClr val="1A2C5A"/>
                </a:solidFill>
                <a:latin typeface="Sanchez"/>
              </a:rPr>
              <a:t>in modo accattivante</a:t>
            </a:r>
            <a:endParaRPr lang="en-US" sz="4132" spc="206" dirty="0">
              <a:solidFill>
                <a:srgbClr val="1A2C5A"/>
              </a:solidFill>
              <a:latin typeface="Sanchez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95418" y="5841535"/>
            <a:ext cx="3670758" cy="663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72"/>
              </a:lnSpc>
            </a:pPr>
            <a:r>
              <a:rPr lang="pl-PL" sz="4132" spc="206" dirty="0" err="1">
                <a:solidFill>
                  <a:srgbClr val="1A2C5A"/>
                </a:solidFill>
                <a:latin typeface="Sanchez"/>
              </a:rPr>
              <a:t>chiaramente</a:t>
            </a:r>
            <a:endParaRPr lang="en-US" sz="4132" spc="206" dirty="0">
              <a:solidFill>
                <a:srgbClr val="1A2C5A"/>
              </a:solidFill>
              <a:latin typeface="Sanchez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8094118"/>
            <a:ext cx="4938796" cy="663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72"/>
              </a:lnSpc>
            </a:pPr>
            <a:r>
              <a:rPr lang="pl-PL" sz="4132" spc="206" dirty="0" err="1">
                <a:solidFill>
                  <a:srgbClr val="1A2C5A"/>
                </a:solidFill>
                <a:latin typeface="Sanchez"/>
              </a:rPr>
              <a:t>illustrativamente</a:t>
            </a:r>
            <a:endParaRPr lang="en-US" sz="4132" spc="206" dirty="0">
              <a:solidFill>
                <a:srgbClr val="1A2C5A"/>
              </a:solidFill>
              <a:latin typeface="Sanchez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7762" y="3774558"/>
            <a:ext cx="3636455" cy="4114800"/>
          </a:xfrm>
          <a:custGeom>
            <a:avLst/>
            <a:gdLst/>
            <a:ahLst/>
            <a:cxnLst/>
            <a:rect l="l" t="t" r="r" b="b"/>
            <a:pathLst>
              <a:path w="3636455" h="4114800">
                <a:moveTo>
                  <a:pt x="0" y="0"/>
                </a:moveTo>
                <a:lnTo>
                  <a:pt x="3636455" y="0"/>
                </a:lnTo>
                <a:lnTo>
                  <a:pt x="36364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1191804" y="1701503"/>
            <a:ext cx="1623060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pl-PL" sz="8000" dirty="0">
                <a:solidFill>
                  <a:srgbClr val="000000"/>
                </a:solidFill>
                <a:latin typeface="Open Sans Bold"/>
              </a:rPr>
              <a:t>LAVORO DI GRUPPO</a:t>
            </a:r>
            <a:endParaRPr lang="en-US" sz="80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70044" y="8347656"/>
            <a:ext cx="4393625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pl-PL" sz="2799" dirty="0">
                <a:solidFill>
                  <a:srgbClr val="000000"/>
                </a:solidFill>
                <a:latin typeface="Open Sans Bold"/>
              </a:rPr>
              <a:t>GRUPPO </a:t>
            </a:r>
            <a:r>
              <a:rPr lang="en-US" sz="2799" dirty="0">
                <a:solidFill>
                  <a:srgbClr val="000000"/>
                </a:solidFill>
                <a:latin typeface="Open Sans Bold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47188" y="8347656"/>
            <a:ext cx="4393625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pl-PL" sz="2799" dirty="0">
                <a:solidFill>
                  <a:srgbClr val="000000"/>
                </a:solidFill>
                <a:latin typeface="Open Sans Bold"/>
              </a:rPr>
              <a:t>GRUPPO </a:t>
            </a:r>
            <a:r>
              <a:rPr lang="en-US" sz="2799" dirty="0">
                <a:solidFill>
                  <a:srgbClr val="000000"/>
                </a:solidFill>
                <a:latin typeface="Open Sans Bold"/>
              </a:rPr>
              <a:t>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65675" y="8347656"/>
            <a:ext cx="4393625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pl-PL" sz="2799" dirty="0">
                <a:solidFill>
                  <a:srgbClr val="000000"/>
                </a:solidFill>
                <a:latin typeface="Open Sans Bold"/>
              </a:rPr>
              <a:t>GRUPPO </a:t>
            </a:r>
            <a:r>
              <a:rPr lang="en-US" sz="2799" dirty="0">
                <a:solidFill>
                  <a:srgbClr val="000000"/>
                </a:solidFill>
                <a:latin typeface="Open Sans Bold"/>
              </a:rPr>
              <a:t>3</a:t>
            </a:r>
          </a:p>
        </p:txBody>
      </p:sp>
      <p:sp>
        <p:nvSpPr>
          <p:cNvPr id="7" name="Freeform 7"/>
          <p:cNvSpPr/>
          <p:nvPr/>
        </p:nvSpPr>
        <p:spPr>
          <a:xfrm>
            <a:off x="7325773" y="3917274"/>
            <a:ext cx="3636455" cy="4114800"/>
          </a:xfrm>
          <a:custGeom>
            <a:avLst/>
            <a:gdLst/>
            <a:ahLst/>
            <a:cxnLst/>
            <a:rect l="l" t="t" r="r" b="b"/>
            <a:pathLst>
              <a:path w="3636455" h="4114800">
                <a:moveTo>
                  <a:pt x="0" y="0"/>
                </a:moveTo>
                <a:lnTo>
                  <a:pt x="3636454" y="0"/>
                </a:lnTo>
                <a:lnTo>
                  <a:pt x="36364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13109898" y="3774558"/>
            <a:ext cx="3636455" cy="4114800"/>
          </a:xfrm>
          <a:custGeom>
            <a:avLst/>
            <a:gdLst/>
            <a:ahLst/>
            <a:cxnLst/>
            <a:rect l="l" t="t" r="r" b="b"/>
            <a:pathLst>
              <a:path w="3636455" h="4114800">
                <a:moveTo>
                  <a:pt x="0" y="0"/>
                </a:moveTo>
                <a:lnTo>
                  <a:pt x="3636454" y="0"/>
                </a:lnTo>
                <a:lnTo>
                  <a:pt x="36364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269288" y="167206"/>
            <a:ext cx="4322902" cy="986048"/>
          </a:xfrm>
          <a:custGeom>
            <a:avLst/>
            <a:gdLst/>
            <a:ahLst/>
            <a:cxnLst/>
            <a:rect l="l" t="t" r="r" b="b"/>
            <a:pathLst>
              <a:path w="4322902" h="986048">
                <a:moveTo>
                  <a:pt x="0" y="0"/>
                </a:moveTo>
                <a:lnTo>
                  <a:pt x="4322902" y="0"/>
                </a:lnTo>
                <a:lnTo>
                  <a:pt x="4322902" y="986048"/>
                </a:lnTo>
                <a:lnTo>
                  <a:pt x="0" y="98604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58796" y="3710694"/>
            <a:ext cx="4554038" cy="5960317"/>
            <a:chOff x="0" y="0"/>
            <a:chExt cx="3525957" cy="46147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6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F4BABA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186465" y="7439081"/>
            <a:ext cx="387919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pl-PL" sz="4200" spc="210" dirty="0" err="1">
                <a:solidFill>
                  <a:srgbClr val="000000"/>
                </a:solidFill>
                <a:latin typeface="Sanchez"/>
              </a:rPr>
              <a:t>Compito </a:t>
            </a:r>
            <a:r>
              <a:rPr lang="pl-PL" sz="4200" spc="210" dirty="0">
                <a:solidFill>
                  <a:srgbClr val="000000"/>
                </a:solidFill>
                <a:latin typeface="Sanchez"/>
              </a:rPr>
              <a:t>n.</a:t>
            </a:r>
            <a:r>
              <a:rPr lang="en-US" sz="4200" spc="210" dirty="0">
                <a:solidFill>
                  <a:srgbClr val="000000"/>
                </a:solidFill>
                <a:latin typeface="Sanchez"/>
              </a:rPr>
              <a:t> 1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866981" y="3696440"/>
            <a:ext cx="4554038" cy="5960317"/>
            <a:chOff x="0" y="0"/>
            <a:chExt cx="3525957" cy="46147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6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F4BABA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197622" y="7439081"/>
            <a:ext cx="387919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pl-PL" sz="4200" spc="210" dirty="0" err="1">
                <a:solidFill>
                  <a:srgbClr val="000000"/>
                </a:solidFill>
                <a:latin typeface="Sanchez"/>
              </a:rPr>
              <a:t>Compito </a:t>
            </a:r>
            <a:r>
              <a:rPr lang="pl-PL" sz="4200" spc="210" dirty="0">
                <a:solidFill>
                  <a:srgbClr val="000000"/>
                </a:solidFill>
                <a:latin typeface="Sanchez"/>
              </a:rPr>
              <a:t>n. </a:t>
            </a:r>
            <a:r>
              <a:rPr lang="en-US" sz="4200" spc="210" dirty="0">
                <a:solidFill>
                  <a:srgbClr val="000000"/>
                </a:solidFill>
                <a:latin typeface="Sanchez"/>
              </a:rPr>
              <a:t>2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861602" y="3710694"/>
            <a:ext cx="4554038" cy="5960317"/>
            <a:chOff x="0" y="0"/>
            <a:chExt cx="3525957" cy="46147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6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F4BABA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205498" y="7439081"/>
            <a:ext cx="387919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pl-PL" sz="4200" spc="210" dirty="0" err="1">
                <a:solidFill>
                  <a:srgbClr val="000000"/>
                </a:solidFill>
                <a:latin typeface="Sanchez"/>
              </a:rPr>
              <a:t>Compito </a:t>
            </a:r>
            <a:r>
              <a:rPr lang="pl-PL" sz="4200" spc="210" dirty="0">
                <a:solidFill>
                  <a:srgbClr val="000000"/>
                </a:solidFill>
                <a:latin typeface="Sanchez"/>
              </a:rPr>
              <a:t>n.</a:t>
            </a:r>
            <a:r>
              <a:rPr lang="en-US" sz="4200" spc="210" dirty="0">
                <a:solidFill>
                  <a:srgbClr val="000000"/>
                </a:solidFill>
                <a:latin typeface="Sanchez"/>
              </a:rPr>
              <a:t> 3</a:t>
            </a:r>
          </a:p>
        </p:txBody>
      </p:sp>
      <p:sp>
        <p:nvSpPr>
          <p:cNvPr id="11" name="Freeform 11"/>
          <p:cNvSpPr/>
          <p:nvPr/>
        </p:nvSpPr>
        <p:spPr>
          <a:xfrm>
            <a:off x="2718715" y="2439043"/>
            <a:ext cx="2814694" cy="3184943"/>
          </a:xfrm>
          <a:custGeom>
            <a:avLst/>
            <a:gdLst/>
            <a:ahLst/>
            <a:cxnLst/>
            <a:rect l="l" t="t" r="r" b="b"/>
            <a:pathLst>
              <a:path w="2814694" h="3184943">
                <a:moveTo>
                  <a:pt x="0" y="0"/>
                </a:moveTo>
                <a:lnTo>
                  <a:pt x="2814693" y="0"/>
                </a:lnTo>
                <a:lnTo>
                  <a:pt x="2814693" y="3184943"/>
                </a:lnTo>
                <a:lnTo>
                  <a:pt x="0" y="31849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/>
          <p:cNvSpPr txBox="1"/>
          <p:nvPr/>
        </p:nvSpPr>
        <p:spPr>
          <a:xfrm>
            <a:off x="2425682" y="6262405"/>
            <a:ext cx="3400759" cy="345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17"/>
              </a:lnSpc>
              <a:spcBef>
                <a:spcPct val="0"/>
              </a:spcBef>
            </a:pPr>
            <a:r>
              <a:rPr lang="pl-PL" sz="2167" dirty="0">
                <a:solidFill>
                  <a:srgbClr val="000000"/>
                </a:solidFill>
                <a:latin typeface="Open Sans Bold"/>
              </a:rPr>
              <a:t>GRUPPO </a:t>
            </a:r>
            <a:r>
              <a:rPr lang="en-US" sz="2167" dirty="0">
                <a:solidFill>
                  <a:srgbClr val="000000"/>
                </a:solidFill>
                <a:latin typeface="Open Sans Bold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37148" y="6262405"/>
            <a:ext cx="3400759" cy="345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17"/>
              </a:lnSpc>
              <a:spcBef>
                <a:spcPct val="0"/>
              </a:spcBef>
            </a:pPr>
            <a:r>
              <a:rPr lang="pl-PL" sz="2167" dirty="0">
                <a:solidFill>
                  <a:srgbClr val="000000"/>
                </a:solidFill>
                <a:latin typeface="Open Sans Bold"/>
              </a:rPr>
              <a:t>GRUPPO </a:t>
            </a:r>
            <a:r>
              <a:rPr lang="en-US" sz="2167" dirty="0">
                <a:solidFill>
                  <a:srgbClr val="000000"/>
                </a:solidFill>
                <a:latin typeface="Open Sans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44714" y="6262405"/>
            <a:ext cx="3400759" cy="345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17"/>
              </a:lnSpc>
              <a:spcBef>
                <a:spcPct val="0"/>
              </a:spcBef>
            </a:pPr>
            <a:r>
              <a:rPr lang="pl-PL" sz="2167" dirty="0">
                <a:solidFill>
                  <a:srgbClr val="000000"/>
                </a:solidFill>
                <a:latin typeface="Open Sans Bold"/>
              </a:rPr>
              <a:t>GRUPPO </a:t>
            </a:r>
            <a:r>
              <a:rPr lang="en-US" sz="2167" dirty="0">
                <a:solidFill>
                  <a:srgbClr val="000000"/>
                </a:solidFill>
                <a:latin typeface="Open Sans Bold"/>
              </a:rPr>
              <a:t>3</a:t>
            </a:r>
          </a:p>
        </p:txBody>
      </p:sp>
      <p:sp>
        <p:nvSpPr>
          <p:cNvPr id="15" name="Freeform 15"/>
          <p:cNvSpPr/>
          <p:nvPr/>
        </p:nvSpPr>
        <p:spPr>
          <a:xfrm>
            <a:off x="7437148" y="2439043"/>
            <a:ext cx="2814694" cy="3184943"/>
          </a:xfrm>
          <a:custGeom>
            <a:avLst/>
            <a:gdLst/>
            <a:ahLst/>
            <a:cxnLst/>
            <a:rect l="l" t="t" r="r" b="b"/>
            <a:pathLst>
              <a:path w="2814694" h="3184943">
                <a:moveTo>
                  <a:pt x="0" y="0"/>
                </a:moveTo>
                <a:lnTo>
                  <a:pt x="2814693" y="0"/>
                </a:lnTo>
                <a:lnTo>
                  <a:pt x="2814693" y="3184943"/>
                </a:lnTo>
                <a:lnTo>
                  <a:pt x="0" y="3184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>
            <a:off x="12731274" y="2439043"/>
            <a:ext cx="2814694" cy="3184943"/>
          </a:xfrm>
          <a:custGeom>
            <a:avLst/>
            <a:gdLst/>
            <a:ahLst/>
            <a:cxnLst/>
            <a:rect l="l" t="t" r="r" b="b"/>
            <a:pathLst>
              <a:path w="2814694" h="3184943">
                <a:moveTo>
                  <a:pt x="0" y="0"/>
                </a:moveTo>
                <a:lnTo>
                  <a:pt x="2814694" y="0"/>
                </a:lnTo>
                <a:lnTo>
                  <a:pt x="2814694" y="3184943"/>
                </a:lnTo>
                <a:lnTo>
                  <a:pt x="0" y="31849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Freeform 17"/>
          <p:cNvSpPr/>
          <p:nvPr/>
        </p:nvSpPr>
        <p:spPr>
          <a:xfrm>
            <a:off x="269288" y="167206"/>
            <a:ext cx="4322902" cy="986048"/>
          </a:xfrm>
          <a:custGeom>
            <a:avLst/>
            <a:gdLst/>
            <a:ahLst/>
            <a:cxnLst/>
            <a:rect l="l" t="t" r="r" b="b"/>
            <a:pathLst>
              <a:path w="4322902" h="986048">
                <a:moveTo>
                  <a:pt x="0" y="0"/>
                </a:moveTo>
                <a:lnTo>
                  <a:pt x="4322902" y="0"/>
                </a:lnTo>
                <a:lnTo>
                  <a:pt x="4322902" y="986048"/>
                </a:lnTo>
                <a:lnTo>
                  <a:pt x="0" y="98604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TextBox 18"/>
          <p:cNvSpPr txBox="1"/>
          <p:nvPr/>
        </p:nvSpPr>
        <p:spPr>
          <a:xfrm>
            <a:off x="865596" y="1028700"/>
            <a:ext cx="1623060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pl-PL" sz="8000" dirty="0" err="1">
                <a:solidFill>
                  <a:srgbClr val="000000"/>
                </a:solidFill>
                <a:latin typeface="Open Sans Bold"/>
              </a:rPr>
              <a:t>Lavoro di gruppo</a:t>
            </a:r>
            <a:endParaRPr lang="en-US" sz="8000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3894" y="3584720"/>
            <a:ext cx="4715498" cy="5962456"/>
            <a:chOff x="0" y="0"/>
            <a:chExt cx="1241942" cy="15703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1942" cy="1570359"/>
            </a:xfrm>
            <a:custGeom>
              <a:avLst/>
              <a:gdLst/>
              <a:ahLst/>
              <a:cxnLst/>
              <a:rect l="l" t="t" r="r" b="b"/>
              <a:pathLst>
                <a:path w="1241942" h="1570359">
                  <a:moveTo>
                    <a:pt x="0" y="0"/>
                  </a:moveTo>
                  <a:lnTo>
                    <a:pt x="1241942" y="0"/>
                  </a:lnTo>
                  <a:lnTo>
                    <a:pt x="1241942" y="1570359"/>
                  </a:lnTo>
                  <a:lnTo>
                    <a:pt x="0" y="1570359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98194" y="176892"/>
              <a:ext cx="976908" cy="6508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3779"/>
                </a:lnSpc>
              </a:pPr>
              <a:r>
                <a:rPr lang="pl-PL" sz="4500" spc="225" dirty="0" err="1">
                  <a:solidFill>
                    <a:srgbClr val="60AFDF"/>
                  </a:solidFill>
                  <a:latin typeface="Sanchez"/>
                </a:rPr>
                <a:t>Inizio</a:t>
              </a:r>
              <a:endParaRPr lang="en-US" sz="4500" spc="225" dirty="0">
                <a:solidFill>
                  <a:srgbClr val="60AFDF"/>
                </a:solidFill>
                <a:latin typeface="Sanchez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70712" y="3558786"/>
            <a:ext cx="4548546" cy="5949489"/>
            <a:chOff x="0" y="0"/>
            <a:chExt cx="1197971" cy="15669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7971" cy="1566944"/>
            </a:xfrm>
            <a:custGeom>
              <a:avLst/>
              <a:gdLst/>
              <a:ahLst/>
              <a:cxnLst/>
              <a:rect l="l" t="t" r="r" b="b"/>
              <a:pathLst>
                <a:path w="1197971" h="1566944">
                  <a:moveTo>
                    <a:pt x="0" y="0"/>
                  </a:moveTo>
                  <a:lnTo>
                    <a:pt x="1197971" y="0"/>
                  </a:lnTo>
                  <a:lnTo>
                    <a:pt x="1197971" y="1566944"/>
                  </a:lnTo>
                  <a:lnTo>
                    <a:pt x="0" y="1566944"/>
                  </a:lnTo>
                  <a:close/>
                </a:path>
              </a:pathLst>
            </a:custGeom>
            <a:solidFill>
              <a:srgbClr val="F8F2E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90578" y="3584720"/>
            <a:ext cx="4668607" cy="5923555"/>
            <a:chOff x="0" y="0"/>
            <a:chExt cx="1229592" cy="1560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9592" cy="1560113"/>
            </a:xfrm>
            <a:custGeom>
              <a:avLst/>
              <a:gdLst/>
              <a:ahLst/>
              <a:cxnLst/>
              <a:rect l="l" t="t" r="r" b="b"/>
              <a:pathLst>
                <a:path w="1229592" h="1560113">
                  <a:moveTo>
                    <a:pt x="0" y="0"/>
                  </a:moveTo>
                  <a:lnTo>
                    <a:pt x="1229592" y="0"/>
                  </a:lnTo>
                  <a:lnTo>
                    <a:pt x="1229592" y="1560113"/>
                  </a:lnTo>
                  <a:lnTo>
                    <a:pt x="0" y="1560113"/>
                  </a:lnTo>
                  <a:close/>
                </a:path>
              </a:pathLst>
            </a:custGeom>
            <a:solidFill>
              <a:srgbClr val="B5D2E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08396" y="228679"/>
              <a:ext cx="812800" cy="6508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3779"/>
                </a:lnSpc>
              </a:pPr>
              <a:r>
                <a:rPr lang="pl-PL" sz="4500" spc="225" dirty="0" err="1">
                  <a:solidFill>
                    <a:srgbClr val="FFFFFF"/>
                  </a:solidFill>
                  <a:latin typeface="Sanchez"/>
                </a:rPr>
                <a:t>I vostri </a:t>
              </a:r>
              <a:r>
                <a:rPr lang="pl-PL" sz="4500" spc="225" dirty="0">
                  <a:solidFill>
                    <a:srgbClr val="FFFFFF"/>
                  </a:solidFill>
                  <a:latin typeface="Sanchez"/>
                </a:rPr>
                <a:t>appunti</a:t>
              </a:r>
              <a:endParaRPr lang="en-US" sz="4500" spc="225" dirty="0">
                <a:solidFill>
                  <a:srgbClr val="FFFFFF"/>
                </a:solidFill>
                <a:latin typeface="Sanchez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862721" y="1120701"/>
            <a:ext cx="12773861" cy="2616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16"/>
              </a:lnSpc>
            </a:pPr>
            <a:endParaRPr lang="pl-PL" dirty="0"/>
          </a:p>
          <a:p>
            <a:pPr algn="ctr">
              <a:lnSpc>
                <a:spcPts val="4366"/>
              </a:lnSpc>
            </a:pPr>
            <a:r>
              <a:rPr lang="en-US" sz="3118" spc="467" dirty="0">
                <a:solidFill>
                  <a:srgbClr val="0E2C8E"/>
                </a:solidFill>
                <a:latin typeface="Sanchez"/>
              </a:rPr>
              <a:t>CREARE UNA STORIA PERSONALE  UTILIZZANDO IL METODO DELLO STORYTELLING</a:t>
            </a:r>
            <a:endParaRPr lang="pl-PL" sz="3118" spc="467" dirty="0">
              <a:solidFill>
                <a:srgbClr val="0E2C8E"/>
              </a:solidFill>
              <a:latin typeface="Sanchez"/>
            </a:endParaRPr>
          </a:p>
          <a:p>
            <a:pPr algn="ctr">
              <a:lnSpc>
                <a:spcPts val="4366"/>
              </a:lnSpc>
            </a:pPr>
            <a:endParaRPr lang="pl-PL" sz="3118" spc="467" dirty="0">
              <a:solidFill>
                <a:srgbClr val="0E2C8E"/>
              </a:solidFill>
              <a:latin typeface="Sanchez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2286000" y="381928"/>
            <a:ext cx="13716000" cy="1272115"/>
            <a:chOff x="0" y="0"/>
            <a:chExt cx="3612444" cy="3350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12445" cy="335043"/>
            </a:xfrm>
            <a:custGeom>
              <a:avLst/>
              <a:gdLst/>
              <a:ahLst/>
              <a:cxnLst/>
              <a:rect l="l" t="t" r="r" b="b"/>
              <a:pathLst>
                <a:path w="3612445" h="335043">
                  <a:moveTo>
                    <a:pt x="0" y="0"/>
                  </a:moveTo>
                  <a:lnTo>
                    <a:pt x="3612445" y="0"/>
                  </a:lnTo>
                  <a:lnTo>
                    <a:pt x="3612445" y="335043"/>
                  </a:lnTo>
                  <a:lnTo>
                    <a:pt x="0" y="3350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3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21720" y="414380"/>
            <a:ext cx="4271372" cy="974294"/>
          </a:xfrm>
          <a:custGeom>
            <a:avLst/>
            <a:gdLst/>
            <a:ahLst/>
            <a:cxnLst/>
            <a:rect l="l" t="t" r="r" b="b"/>
            <a:pathLst>
              <a:path w="4271372" h="974294">
                <a:moveTo>
                  <a:pt x="0" y="0"/>
                </a:moveTo>
                <a:lnTo>
                  <a:pt x="4271372" y="0"/>
                </a:lnTo>
                <a:lnTo>
                  <a:pt x="4271372" y="974294"/>
                </a:lnTo>
                <a:lnTo>
                  <a:pt x="0" y="97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4659814" y="847740"/>
            <a:ext cx="9179676" cy="69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5"/>
              </a:lnSpc>
            </a:pPr>
            <a:r>
              <a:rPr lang="pl-PL" sz="4111" spc="616" dirty="0">
                <a:solidFill>
                  <a:srgbClr val="545454"/>
                </a:solidFill>
                <a:latin typeface="Merriweather Bold"/>
              </a:rPr>
              <a:t>FOGLIO DI LAVORO </a:t>
            </a:r>
            <a:r>
              <a:rPr lang="en-US" sz="4111" spc="616" dirty="0">
                <a:solidFill>
                  <a:srgbClr val="545454"/>
                </a:solidFill>
                <a:latin typeface="Merriweather Bold"/>
              </a:rPr>
              <a:t>1/5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98575" y="4159755"/>
            <a:ext cx="4165383" cy="4330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6"/>
              </a:lnSpc>
            </a:pPr>
            <a:r>
              <a:rPr lang="en-US" sz="2411" spc="120" dirty="0" err="1">
                <a:solidFill>
                  <a:srgbClr val="60AFDF"/>
                </a:solidFill>
                <a:latin typeface="Sanchez"/>
              </a:rPr>
              <a:t>Presentate</a:t>
            </a:r>
            <a:r>
              <a:rPr lang="en-US" sz="2411" spc="120" dirty="0">
                <a:solidFill>
                  <a:srgbClr val="60AFDF"/>
                </a:solidFill>
                <a:latin typeface="Sanchez"/>
              </a:rPr>
              <a:t> la </a:t>
            </a:r>
            <a:r>
              <a:rPr lang="en-US" sz="2411" spc="120" dirty="0" err="1">
                <a:solidFill>
                  <a:srgbClr val="60AFDF"/>
                </a:solidFill>
                <a:latin typeface="Sanchez"/>
              </a:rPr>
              <a:t>storia</a:t>
            </a:r>
            <a:r>
              <a:rPr lang="en-US" sz="2411" spc="120" dirty="0">
                <a:solidFill>
                  <a:srgbClr val="60AFDF"/>
                </a:solidFill>
                <a:latin typeface="Sanchez"/>
              </a:rPr>
              <a:t>, il protagonista e il contesto, descrivendo perché è importante nella vostra storia. Ricordate che a questo punto dovete già sapere come finirà la storia e cosa volete dire al vostro pubblico.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3894" y="3584720"/>
            <a:ext cx="4715498" cy="5962456"/>
            <a:chOff x="0" y="0"/>
            <a:chExt cx="1241942" cy="15703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1942" cy="1570359"/>
            </a:xfrm>
            <a:custGeom>
              <a:avLst/>
              <a:gdLst/>
              <a:ahLst/>
              <a:cxnLst/>
              <a:rect l="l" t="t" r="r" b="b"/>
              <a:pathLst>
                <a:path w="1241942" h="1570359">
                  <a:moveTo>
                    <a:pt x="0" y="0"/>
                  </a:moveTo>
                  <a:lnTo>
                    <a:pt x="1241942" y="0"/>
                  </a:lnTo>
                  <a:lnTo>
                    <a:pt x="1241942" y="1570359"/>
                  </a:lnTo>
                  <a:lnTo>
                    <a:pt x="0" y="1570359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64108" y="181329"/>
              <a:ext cx="812800" cy="6508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4500" spc="225" dirty="0" err="1">
                  <a:solidFill>
                    <a:srgbClr val="60AFDF"/>
                  </a:solidFill>
                  <a:latin typeface="Sanchez"/>
                </a:rPr>
                <a:t>Problema</a:t>
              </a:r>
              <a:endParaRPr lang="en-US" sz="4500" spc="225" dirty="0">
                <a:solidFill>
                  <a:srgbClr val="60AFDF"/>
                </a:solidFill>
                <a:latin typeface="Sanchez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70712" y="3558786"/>
            <a:ext cx="4548546" cy="5949489"/>
            <a:chOff x="0" y="0"/>
            <a:chExt cx="1197971" cy="15669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7971" cy="1566944"/>
            </a:xfrm>
            <a:custGeom>
              <a:avLst/>
              <a:gdLst/>
              <a:ahLst/>
              <a:cxnLst/>
              <a:rect l="l" t="t" r="r" b="b"/>
              <a:pathLst>
                <a:path w="1197971" h="1566944">
                  <a:moveTo>
                    <a:pt x="0" y="0"/>
                  </a:moveTo>
                  <a:lnTo>
                    <a:pt x="1197971" y="0"/>
                  </a:lnTo>
                  <a:lnTo>
                    <a:pt x="1197971" y="1566944"/>
                  </a:lnTo>
                  <a:lnTo>
                    <a:pt x="0" y="1566944"/>
                  </a:lnTo>
                  <a:close/>
                </a:path>
              </a:pathLst>
            </a:custGeom>
            <a:solidFill>
              <a:srgbClr val="F8F2E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90578" y="3584720"/>
            <a:ext cx="4668607" cy="5923555"/>
            <a:chOff x="0" y="0"/>
            <a:chExt cx="1229592" cy="1560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9592" cy="1560113"/>
            </a:xfrm>
            <a:custGeom>
              <a:avLst/>
              <a:gdLst/>
              <a:ahLst/>
              <a:cxnLst/>
              <a:rect l="l" t="t" r="r" b="b"/>
              <a:pathLst>
                <a:path w="1229592" h="1560113">
                  <a:moveTo>
                    <a:pt x="0" y="0"/>
                  </a:moveTo>
                  <a:lnTo>
                    <a:pt x="1229592" y="0"/>
                  </a:lnTo>
                  <a:lnTo>
                    <a:pt x="1229592" y="1560113"/>
                  </a:lnTo>
                  <a:lnTo>
                    <a:pt x="0" y="1560113"/>
                  </a:lnTo>
                  <a:close/>
                </a:path>
              </a:pathLst>
            </a:custGeom>
            <a:solidFill>
              <a:srgbClr val="B5D2E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61925"/>
              <a:ext cx="812800" cy="6508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3779"/>
                </a:lnSpc>
              </a:pPr>
              <a:r>
                <a:rPr lang="pl-PL" sz="4500" spc="225" dirty="0" err="1">
                  <a:solidFill>
                    <a:srgbClr val="FFFFFF"/>
                  </a:solidFill>
                  <a:latin typeface="Sanchez"/>
                </a:rPr>
                <a:t>I vostri </a:t>
              </a:r>
              <a:r>
                <a:rPr lang="pl-PL" sz="4500" spc="225" dirty="0">
                  <a:solidFill>
                    <a:srgbClr val="FFFFFF"/>
                  </a:solidFill>
                  <a:latin typeface="Sanchez"/>
                </a:rPr>
                <a:t>appunti</a:t>
              </a:r>
              <a:endParaRPr lang="en-US" sz="4500" spc="225" dirty="0">
                <a:solidFill>
                  <a:srgbClr val="FFFFFF"/>
                </a:solidFill>
                <a:latin typeface="Sanchez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286000" y="381928"/>
            <a:ext cx="13716000" cy="1272115"/>
            <a:chOff x="0" y="0"/>
            <a:chExt cx="3612444" cy="3350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12445" cy="335043"/>
            </a:xfrm>
            <a:custGeom>
              <a:avLst/>
              <a:gdLst/>
              <a:ahLst/>
              <a:cxnLst/>
              <a:rect l="l" t="t" r="r" b="b"/>
              <a:pathLst>
                <a:path w="3612445" h="335043">
                  <a:moveTo>
                    <a:pt x="0" y="0"/>
                  </a:moveTo>
                  <a:lnTo>
                    <a:pt x="3612445" y="0"/>
                  </a:lnTo>
                  <a:lnTo>
                    <a:pt x="3612445" y="335043"/>
                  </a:lnTo>
                  <a:lnTo>
                    <a:pt x="0" y="3350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3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21720" y="414380"/>
            <a:ext cx="4271372" cy="974294"/>
          </a:xfrm>
          <a:custGeom>
            <a:avLst/>
            <a:gdLst/>
            <a:ahLst/>
            <a:cxnLst/>
            <a:rect l="l" t="t" r="r" b="b"/>
            <a:pathLst>
              <a:path w="4271372" h="974294">
                <a:moveTo>
                  <a:pt x="0" y="0"/>
                </a:moveTo>
                <a:lnTo>
                  <a:pt x="4271372" y="0"/>
                </a:lnTo>
                <a:lnTo>
                  <a:pt x="4271372" y="974294"/>
                </a:lnTo>
                <a:lnTo>
                  <a:pt x="0" y="97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4659814" y="847740"/>
            <a:ext cx="9179676" cy="69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5"/>
              </a:lnSpc>
            </a:pPr>
            <a:r>
              <a:rPr lang="pl-PL" sz="4111" spc="616" dirty="0">
                <a:solidFill>
                  <a:srgbClr val="545454"/>
                </a:solidFill>
                <a:latin typeface="Merriweather Bold"/>
              </a:rPr>
              <a:t>FASCICOLO </a:t>
            </a:r>
            <a:r>
              <a:rPr lang="en-US" sz="4111" spc="616" dirty="0">
                <a:solidFill>
                  <a:srgbClr val="545454"/>
                </a:solidFill>
                <a:latin typeface="Merriweather Bold"/>
              </a:rPr>
              <a:t>2/5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84643" y="3866056"/>
            <a:ext cx="4320684" cy="4374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5"/>
              </a:lnSpc>
            </a:pPr>
            <a:r>
              <a:rPr lang="en-US" sz="3068" spc="153" dirty="0">
                <a:solidFill>
                  <a:srgbClr val="60AFDF"/>
                </a:solidFill>
                <a:latin typeface="Sanchez"/>
              </a:rPr>
              <a:t>Delineate il problema affrontato dall'eroe della vostra piccola patria che avete raffigurato e descrivete perché è così significativo per lui/lei (anche voi potete essere questo eroe).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D05597B7-B37F-7B28-E8D0-D06C0F245515}"/>
              </a:ext>
            </a:extLst>
          </p:cNvPr>
          <p:cNvSpPr txBox="1"/>
          <p:nvPr/>
        </p:nvSpPr>
        <p:spPr>
          <a:xfrm>
            <a:off x="2458055" y="1222578"/>
            <a:ext cx="12773861" cy="2616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16"/>
              </a:lnSpc>
            </a:pPr>
            <a:endParaRPr lang="pl-PL" dirty="0"/>
          </a:p>
          <a:p>
            <a:pPr algn="ctr">
              <a:lnSpc>
                <a:spcPts val="4366"/>
              </a:lnSpc>
            </a:pPr>
            <a:r>
              <a:rPr lang="en-US" sz="3118" spc="467" dirty="0">
                <a:solidFill>
                  <a:srgbClr val="0E2C8E"/>
                </a:solidFill>
                <a:latin typeface="Sanchez"/>
              </a:rPr>
              <a:t>CREARE UNA STORIA PERSONALE  UTILIZZANDO IL METODO DELLO STORYTELLING</a:t>
            </a:r>
            <a:endParaRPr lang="pl-PL" sz="3118" spc="467" dirty="0">
              <a:solidFill>
                <a:srgbClr val="0E2C8E"/>
              </a:solidFill>
              <a:latin typeface="Sanchez"/>
            </a:endParaRPr>
          </a:p>
          <a:p>
            <a:pPr algn="ctr">
              <a:lnSpc>
                <a:spcPts val="4366"/>
              </a:lnSpc>
            </a:pPr>
            <a:endParaRPr lang="pl-PL" sz="3118" spc="467" dirty="0">
              <a:solidFill>
                <a:srgbClr val="0E2C8E"/>
              </a:solidFill>
              <a:latin typeface="Sanchez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3894" y="3584720"/>
            <a:ext cx="4715498" cy="5962456"/>
            <a:chOff x="0" y="0"/>
            <a:chExt cx="1241942" cy="15703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1942" cy="1570359"/>
            </a:xfrm>
            <a:custGeom>
              <a:avLst/>
              <a:gdLst/>
              <a:ahLst/>
              <a:cxnLst/>
              <a:rect l="l" t="t" r="r" b="b"/>
              <a:pathLst>
                <a:path w="1241942" h="1570359">
                  <a:moveTo>
                    <a:pt x="0" y="0"/>
                  </a:moveTo>
                  <a:lnTo>
                    <a:pt x="1241942" y="0"/>
                  </a:lnTo>
                  <a:lnTo>
                    <a:pt x="1241942" y="1570359"/>
                  </a:lnTo>
                  <a:lnTo>
                    <a:pt x="0" y="1570359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0374" y="222210"/>
              <a:ext cx="952548" cy="6508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3779"/>
                </a:lnSpc>
              </a:pPr>
              <a:r>
                <a:rPr lang="pl-PL" sz="4500" spc="225" dirty="0" err="1">
                  <a:solidFill>
                    <a:srgbClr val="60AFDF"/>
                  </a:solidFill>
                  <a:latin typeface="Sanchez"/>
                </a:rPr>
                <a:t>Tentativo fallito </a:t>
              </a:r>
              <a:r>
                <a:rPr lang="pl-PL" sz="4500" spc="225" dirty="0">
                  <a:solidFill>
                    <a:srgbClr val="60AFDF"/>
                  </a:solidFill>
                  <a:latin typeface="Sanchez"/>
                </a:rPr>
                <a:t>di </a:t>
              </a:r>
              <a:r>
                <a:rPr lang="pl-PL" sz="4500" spc="225" dirty="0" err="1">
                  <a:solidFill>
                    <a:srgbClr val="60AFDF"/>
                  </a:solidFill>
                  <a:latin typeface="Sanchez"/>
                </a:rPr>
                <a:t>risolvere </a:t>
              </a:r>
              <a:r>
                <a:rPr lang="pl-PL" sz="4500" spc="225" dirty="0">
                  <a:solidFill>
                    <a:srgbClr val="60AFDF"/>
                  </a:solidFill>
                  <a:latin typeface="Sanchez"/>
                </a:rPr>
                <a:t>il problema</a:t>
              </a:r>
              <a:endParaRPr lang="en-US" sz="4500" spc="225" dirty="0">
                <a:solidFill>
                  <a:srgbClr val="60AFDF"/>
                </a:solidFill>
                <a:latin typeface="Sanchez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70712" y="3558786"/>
            <a:ext cx="4548546" cy="5949489"/>
            <a:chOff x="0" y="0"/>
            <a:chExt cx="1197971" cy="15669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7971" cy="1566944"/>
            </a:xfrm>
            <a:custGeom>
              <a:avLst/>
              <a:gdLst/>
              <a:ahLst/>
              <a:cxnLst/>
              <a:rect l="l" t="t" r="r" b="b"/>
              <a:pathLst>
                <a:path w="1197971" h="1566944">
                  <a:moveTo>
                    <a:pt x="0" y="0"/>
                  </a:moveTo>
                  <a:lnTo>
                    <a:pt x="1197971" y="0"/>
                  </a:lnTo>
                  <a:lnTo>
                    <a:pt x="1197971" y="1566944"/>
                  </a:lnTo>
                  <a:lnTo>
                    <a:pt x="0" y="1566944"/>
                  </a:lnTo>
                  <a:close/>
                </a:path>
              </a:pathLst>
            </a:custGeom>
            <a:solidFill>
              <a:srgbClr val="F8F2E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90578" y="3584720"/>
            <a:ext cx="4668607" cy="5923555"/>
            <a:chOff x="0" y="0"/>
            <a:chExt cx="1229592" cy="1560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9592" cy="1560113"/>
            </a:xfrm>
            <a:custGeom>
              <a:avLst/>
              <a:gdLst/>
              <a:ahLst/>
              <a:cxnLst/>
              <a:rect l="l" t="t" r="r" b="b"/>
              <a:pathLst>
                <a:path w="1229592" h="1560113">
                  <a:moveTo>
                    <a:pt x="0" y="0"/>
                  </a:moveTo>
                  <a:lnTo>
                    <a:pt x="1229592" y="0"/>
                  </a:lnTo>
                  <a:lnTo>
                    <a:pt x="1229592" y="1560113"/>
                  </a:lnTo>
                  <a:lnTo>
                    <a:pt x="0" y="1560113"/>
                  </a:lnTo>
                  <a:close/>
                </a:path>
              </a:pathLst>
            </a:custGeom>
            <a:solidFill>
              <a:srgbClr val="B5D2E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33231" y="290128"/>
              <a:ext cx="812800" cy="6508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3779"/>
                </a:lnSpc>
              </a:pPr>
              <a:r>
                <a:rPr lang="pl-PL" sz="4500" spc="225" dirty="0" err="1">
                  <a:solidFill>
                    <a:srgbClr val="FFFFFF"/>
                  </a:solidFill>
                  <a:latin typeface="Sanchez"/>
                </a:rPr>
                <a:t>I vostri </a:t>
              </a:r>
              <a:r>
                <a:rPr lang="pl-PL" sz="4500" spc="225" dirty="0">
                  <a:solidFill>
                    <a:srgbClr val="FFFFFF"/>
                  </a:solidFill>
                  <a:latin typeface="Sanchez"/>
                </a:rPr>
                <a:t>appunti</a:t>
              </a:r>
              <a:endParaRPr lang="en-US" sz="4500" spc="225" dirty="0">
                <a:solidFill>
                  <a:srgbClr val="FFFFFF"/>
                </a:solidFill>
                <a:latin typeface="Sanchez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286000" y="381928"/>
            <a:ext cx="13716000" cy="1272115"/>
            <a:chOff x="0" y="0"/>
            <a:chExt cx="3612444" cy="3350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12445" cy="335043"/>
            </a:xfrm>
            <a:custGeom>
              <a:avLst/>
              <a:gdLst/>
              <a:ahLst/>
              <a:cxnLst/>
              <a:rect l="l" t="t" r="r" b="b"/>
              <a:pathLst>
                <a:path w="3612445" h="335043">
                  <a:moveTo>
                    <a:pt x="0" y="0"/>
                  </a:moveTo>
                  <a:lnTo>
                    <a:pt x="3612445" y="0"/>
                  </a:lnTo>
                  <a:lnTo>
                    <a:pt x="3612445" y="335043"/>
                  </a:lnTo>
                  <a:lnTo>
                    <a:pt x="0" y="3350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3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21720" y="414380"/>
            <a:ext cx="4271372" cy="974294"/>
          </a:xfrm>
          <a:custGeom>
            <a:avLst/>
            <a:gdLst/>
            <a:ahLst/>
            <a:cxnLst/>
            <a:rect l="l" t="t" r="r" b="b"/>
            <a:pathLst>
              <a:path w="4271372" h="974294">
                <a:moveTo>
                  <a:pt x="0" y="0"/>
                </a:moveTo>
                <a:lnTo>
                  <a:pt x="4271372" y="0"/>
                </a:lnTo>
                <a:lnTo>
                  <a:pt x="4271372" y="974294"/>
                </a:lnTo>
                <a:lnTo>
                  <a:pt x="0" y="97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4659814" y="847740"/>
            <a:ext cx="9179676" cy="69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5"/>
              </a:lnSpc>
            </a:pPr>
            <a:r>
              <a:rPr lang="pl-PL" sz="4111" spc="616" dirty="0">
                <a:solidFill>
                  <a:srgbClr val="545454"/>
                </a:solidFill>
                <a:latin typeface="Merriweather Bold"/>
              </a:rPr>
              <a:t>FASCICOLO </a:t>
            </a:r>
            <a:r>
              <a:rPr lang="en-US" sz="4111" spc="616" dirty="0">
                <a:solidFill>
                  <a:srgbClr val="545454"/>
                </a:solidFill>
                <a:latin typeface="Merriweather Bold"/>
              </a:rPr>
              <a:t>3/5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70712" y="3679911"/>
            <a:ext cx="4320684" cy="5609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6"/>
              </a:lnSpc>
            </a:pPr>
            <a:r>
              <a:rPr lang="en-US" sz="2400" spc="144" dirty="0">
                <a:solidFill>
                  <a:srgbClr val="60AFDF"/>
                </a:solidFill>
                <a:latin typeface="Sanchez"/>
              </a:rPr>
              <a:t>Descrivete il primo tentativo fallito del protagonista di affrontare un problema dalla sua prospettiva individuale. Descrivete cosa ha provato il protagonista in quel momento e come questo fallimento lo ha colpito.</a:t>
            </a:r>
          </a:p>
          <a:p>
            <a:pPr algn="ctr">
              <a:lnSpc>
                <a:spcPts val="4046"/>
              </a:lnSpc>
            </a:pPr>
            <a:endParaRPr lang="en-US" sz="2890" spc="144" dirty="0">
              <a:solidFill>
                <a:srgbClr val="60AFDF"/>
              </a:solidFill>
              <a:latin typeface="Sanchez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9321EDD9-835F-43B7-3565-5A39DACADBAB}"/>
              </a:ext>
            </a:extLst>
          </p:cNvPr>
          <p:cNvSpPr txBox="1"/>
          <p:nvPr/>
        </p:nvSpPr>
        <p:spPr>
          <a:xfrm>
            <a:off x="2862721" y="1120701"/>
            <a:ext cx="12773861" cy="2616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16"/>
              </a:lnSpc>
            </a:pPr>
            <a:endParaRPr lang="pl-PL" dirty="0"/>
          </a:p>
          <a:p>
            <a:pPr algn="ctr">
              <a:lnSpc>
                <a:spcPts val="4366"/>
              </a:lnSpc>
            </a:pPr>
            <a:r>
              <a:rPr lang="en-US" sz="3118" spc="467" dirty="0">
                <a:solidFill>
                  <a:srgbClr val="0E2C8E"/>
                </a:solidFill>
                <a:latin typeface="Sanchez"/>
              </a:rPr>
              <a:t>CREARE UNA STORIA PERSONALE  UTILIZZANDO IL METODO DELLO STORYTELLING</a:t>
            </a:r>
            <a:endParaRPr lang="pl-PL" sz="3118" spc="467" dirty="0">
              <a:solidFill>
                <a:srgbClr val="0E2C8E"/>
              </a:solidFill>
              <a:latin typeface="Sanchez"/>
            </a:endParaRPr>
          </a:p>
          <a:p>
            <a:pPr algn="ctr">
              <a:lnSpc>
                <a:spcPts val="4366"/>
              </a:lnSpc>
            </a:pPr>
            <a:endParaRPr lang="pl-PL" sz="3118" spc="467" dirty="0">
              <a:solidFill>
                <a:srgbClr val="0E2C8E"/>
              </a:solidFill>
              <a:latin typeface="Sanchez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3894" y="3584720"/>
            <a:ext cx="4715498" cy="5962456"/>
            <a:chOff x="0" y="0"/>
            <a:chExt cx="1241942" cy="15703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1942" cy="1570359"/>
            </a:xfrm>
            <a:custGeom>
              <a:avLst/>
              <a:gdLst/>
              <a:ahLst/>
              <a:cxnLst/>
              <a:rect l="l" t="t" r="r" b="b"/>
              <a:pathLst>
                <a:path w="1241942" h="1570359">
                  <a:moveTo>
                    <a:pt x="0" y="0"/>
                  </a:moveTo>
                  <a:lnTo>
                    <a:pt x="1241942" y="0"/>
                  </a:lnTo>
                  <a:lnTo>
                    <a:pt x="1241942" y="1570359"/>
                  </a:lnTo>
                  <a:lnTo>
                    <a:pt x="0" y="1570359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7655" y="270059"/>
              <a:ext cx="812800" cy="6508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3779"/>
                </a:lnSpc>
              </a:pPr>
              <a:r>
                <a:rPr lang="pl-PL" sz="4500" spc="225" dirty="0" err="1">
                  <a:solidFill>
                    <a:srgbClr val="60AFDF"/>
                  </a:solidFill>
                  <a:latin typeface="Sanchez"/>
                </a:rPr>
                <a:t>Risolvere </a:t>
              </a:r>
              <a:r>
                <a:rPr lang="pl-PL" sz="4500" spc="225" dirty="0">
                  <a:solidFill>
                    <a:srgbClr val="60AFDF"/>
                  </a:solidFill>
                  <a:latin typeface="Sanchez"/>
                </a:rPr>
                <a:t>il problema</a:t>
              </a:r>
              <a:endParaRPr lang="en-US" sz="4500" spc="225" dirty="0">
                <a:solidFill>
                  <a:srgbClr val="60AFDF"/>
                </a:solidFill>
                <a:latin typeface="Sanchez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70712" y="3558786"/>
            <a:ext cx="4548546" cy="5949489"/>
            <a:chOff x="0" y="0"/>
            <a:chExt cx="1197971" cy="15669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7971" cy="1566944"/>
            </a:xfrm>
            <a:custGeom>
              <a:avLst/>
              <a:gdLst/>
              <a:ahLst/>
              <a:cxnLst/>
              <a:rect l="l" t="t" r="r" b="b"/>
              <a:pathLst>
                <a:path w="1197971" h="1566944">
                  <a:moveTo>
                    <a:pt x="0" y="0"/>
                  </a:moveTo>
                  <a:lnTo>
                    <a:pt x="1197971" y="0"/>
                  </a:lnTo>
                  <a:lnTo>
                    <a:pt x="1197971" y="1566944"/>
                  </a:lnTo>
                  <a:lnTo>
                    <a:pt x="0" y="1566944"/>
                  </a:lnTo>
                  <a:close/>
                </a:path>
              </a:pathLst>
            </a:custGeom>
            <a:solidFill>
              <a:srgbClr val="F8F2E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90578" y="3584720"/>
            <a:ext cx="4668607" cy="5923555"/>
            <a:chOff x="0" y="0"/>
            <a:chExt cx="1229592" cy="1560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9592" cy="1560113"/>
            </a:xfrm>
            <a:custGeom>
              <a:avLst/>
              <a:gdLst/>
              <a:ahLst/>
              <a:cxnLst/>
              <a:rect l="l" t="t" r="r" b="b"/>
              <a:pathLst>
                <a:path w="1229592" h="1560113">
                  <a:moveTo>
                    <a:pt x="0" y="0"/>
                  </a:moveTo>
                  <a:lnTo>
                    <a:pt x="1229592" y="0"/>
                  </a:lnTo>
                  <a:lnTo>
                    <a:pt x="1229592" y="1560113"/>
                  </a:lnTo>
                  <a:lnTo>
                    <a:pt x="0" y="1560113"/>
                  </a:lnTo>
                  <a:close/>
                </a:path>
              </a:pathLst>
            </a:custGeom>
            <a:solidFill>
              <a:srgbClr val="B5D2E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61925"/>
              <a:ext cx="812800" cy="6508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3779"/>
                </a:lnSpc>
              </a:pPr>
              <a:r>
                <a:rPr lang="pl-PL" sz="4500" spc="225" dirty="0" err="1">
                  <a:solidFill>
                    <a:srgbClr val="FFFFFF"/>
                  </a:solidFill>
                  <a:latin typeface="Sanchez"/>
                </a:rPr>
                <a:t>I vostri </a:t>
              </a:r>
              <a:r>
                <a:rPr lang="pl-PL" sz="4500" spc="225" dirty="0">
                  <a:solidFill>
                    <a:srgbClr val="FFFFFF"/>
                  </a:solidFill>
                  <a:latin typeface="Sanchez"/>
                </a:rPr>
                <a:t>appunti</a:t>
              </a:r>
              <a:endParaRPr lang="en-US" sz="4500" spc="225" dirty="0">
                <a:solidFill>
                  <a:srgbClr val="FFFFFF"/>
                </a:solidFill>
                <a:latin typeface="Sanchez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286000" y="381928"/>
            <a:ext cx="13716000" cy="1272115"/>
            <a:chOff x="0" y="0"/>
            <a:chExt cx="3612444" cy="3350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12445" cy="335043"/>
            </a:xfrm>
            <a:custGeom>
              <a:avLst/>
              <a:gdLst/>
              <a:ahLst/>
              <a:cxnLst/>
              <a:rect l="l" t="t" r="r" b="b"/>
              <a:pathLst>
                <a:path w="3612445" h="335043">
                  <a:moveTo>
                    <a:pt x="0" y="0"/>
                  </a:moveTo>
                  <a:lnTo>
                    <a:pt x="3612445" y="0"/>
                  </a:lnTo>
                  <a:lnTo>
                    <a:pt x="3612445" y="335043"/>
                  </a:lnTo>
                  <a:lnTo>
                    <a:pt x="0" y="3350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3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21720" y="414380"/>
            <a:ext cx="4271372" cy="974294"/>
          </a:xfrm>
          <a:custGeom>
            <a:avLst/>
            <a:gdLst/>
            <a:ahLst/>
            <a:cxnLst/>
            <a:rect l="l" t="t" r="r" b="b"/>
            <a:pathLst>
              <a:path w="4271372" h="974294">
                <a:moveTo>
                  <a:pt x="0" y="0"/>
                </a:moveTo>
                <a:lnTo>
                  <a:pt x="4271372" y="0"/>
                </a:lnTo>
                <a:lnTo>
                  <a:pt x="4271372" y="974294"/>
                </a:lnTo>
                <a:lnTo>
                  <a:pt x="0" y="97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4659814" y="847740"/>
            <a:ext cx="9179676" cy="69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5"/>
              </a:lnSpc>
            </a:pPr>
            <a:r>
              <a:rPr lang="pl-PL" sz="4111" spc="616" dirty="0">
                <a:solidFill>
                  <a:srgbClr val="545454"/>
                </a:solidFill>
                <a:latin typeface="Merriweather Bold"/>
              </a:rPr>
              <a:t>FOGLIO DI LAVORO </a:t>
            </a:r>
            <a:r>
              <a:rPr lang="en-US" sz="4111" spc="616" dirty="0">
                <a:solidFill>
                  <a:srgbClr val="545454"/>
                </a:solidFill>
                <a:latin typeface="Merriweather Bold"/>
              </a:rPr>
              <a:t>4/5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16619" y="3657838"/>
            <a:ext cx="4056732" cy="5468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8"/>
              </a:lnSpc>
            </a:pPr>
            <a:r>
              <a:rPr lang="en-US" sz="2800" spc="154" dirty="0">
                <a:solidFill>
                  <a:srgbClr val="60AFDF"/>
                </a:solidFill>
                <a:latin typeface="Sanchez"/>
              </a:rPr>
              <a:t>Descrivete la situazione che ha portato alla risoluzione del problema, prestando particolare attenzione agli elementi che possono suscitare emozioni.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CD12CB99-7FEB-0264-1172-65D41C79C1DF}"/>
              </a:ext>
            </a:extLst>
          </p:cNvPr>
          <p:cNvSpPr txBox="1"/>
          <p:nvPr/>
        </p:nvSpPr>
        <p:spPr>
          <a:xfrm>
            <a:off x="2862721" y="1120701"/>
            <a:ext cx="12773861" cy="2616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16"/>
              </a:lnSpc>
            </a:pPr>
            <a:endParaRPr lang="pl-PL" dirty="0"/>
          </a:p>
          <a:p>
            <a:pPr algn="ctr">
              <a:lnSpc>
                <a:spcPts val="4366"/>
              </a:lnSpc>
            </a:pPr>
            <a:r>
              <a:rPr lang="en-US" sz="3118" spc="467" dirty="0">
                <a:solidFill>
                  <a:srgbClr val="0E2C8E"/>
                </a:solidFill>
                <a:latin typeface="Sanchez"/>
              </a:rPr>
              <a:t>CREARE UNA STORIA PERSONALE  UTILIZZANDO IL METODO DELLO STORYTELLING</a:t>
            </a:r>
            <a:endParaRPr lang="pl-PL" sz="3118" spc="467" dirty="0">
              <a:solidFill>
                <a:srgbClr val="0E2C8E"/>
              </a:solidFill>
              <a:latin typeface="Sanchez"/>
            </a:endParaRPr>
          </a:p>
          <a:p>
            <a:pPr algn="ctr">
              <a:lnSpc>
                <a:spcPts val="4366"/>
              </a:lnSpc>
            </a:pPr>
            <a:endParaRPr lang="pl-PL" sz="3118" spc="467" dirty="0">
              <a:solidFill>
                <a:srgbClr val="0E2C8E"/>
              </a:solidFill>
              <a:latin typeface="Sanchez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3894" y="3584720"/>
            <a:ext cx="4715498" cy="5962456"/>
            <a:chOff x="0" y="0"/>
            <a:chExt cx="1241942" cy="15703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1942" cy="1570359"/>
            </a:xfrm>
            <a:custGeom>
              <a:avLst/>
              <a:gdLst/>
              <a:ahLst/>
              <a:cxnLst/>
              <a:rect l="l" t="t" r="r" b="b"/>
              <a:pathLst>
                <a:path w="1241942" h="1570359">
                  <a:moveTo>
                    <a:pt x="0" y="0"/>
                  </a:moveTo>
                  <a:lnTo>
                    <a:pt x="1241942" y="0"/>
                  </a:lnTo>
                  <a:lnTo>
                    <a:pt x="1241942" y="1570359"/>
                  </a:lnTo>
                  <a:lnTo>
                    <a:pt x="0" y="1570359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81933" y="219502"/>
              <a:ext cx="1078076" cy="6508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3779"/>
                </a:lnSpc>
              </a:pPr>
              <a:r>
                <a:rPr lang="pl-PL" sz="4500" spc="225" dirty="0" err="1">
                  <a:solidFill>
                    <a:srgbClr val="60AFDF"/>
                  </a:solidFill>
                  <a:latin typeface="Sanchez"/>
                </a:rPr>
                <a:t>Conclusione</a:t>
              </a:r>
              <a:endParaRPr lang="en-US" sz="4500" spc="225" dirty="0">
                <a:solidFill>
                  <a:srgbClr val="60AFDF"/>
                </a:solidFill>
                <a:latin typeface="Sanchez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70712" y="3558786"/>
            <a:ext cx="4548546" cy="5949489"/>
            <a:chOff x="0" y="0"/>
            <a:chExt cx="1197971" cy="15669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7971" cy="1566944"/>
            </a:xfrm>
            <a:custGeom>
              <a:avLst/>
              <a:gdLst/>
              <a:ahLst/>
              <a:cxnLst/>
              <a:rect l="l" t="t" r="r" b="b"/>
              <a:pathLst>
                <a:path w="1197971" h="1566944">
                  <a:moveTo>
                    <a:pt x="0" y="0"/>
                  </a:moveTo>
                  <a:lnTo>
                    <a:pt x="1197971" y="0"/>
                  </a:lnTo>
                  <a:lnTo>
                    <a:pt x="1197971" y="1566944"/>
                  </a:lnTo>
                  <a:lnTo>
                    <a:pt x="0" y="1566944"/>
                  </a:lnTo>
                  <a:close/>
                </a:path>
              </a:pathLst>
            </a:custGeom>
            <a:solidFill>
              <a:srgbClr val="F8F2E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90578" y="3584720"/>
            <a:ext cx="4668607" cy="5923555"/>
            <a:chOff x="0" y="0"/>
            <a:chExt cx="1229592" cy="1560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9592" cy="1560113"/>
            </a:xfrm>
            <a:custGeom>
              <a:avLst/>
              <a:gdLst/>
              <a:ahLst/>
              <a:cxnLst/>
              <a:rect l="l" t="t" r="r" b="b"/>
              <a:pathLst>
                <a:path w="1229592" h="1560113">
                  <a:moveTo>
                    <a:pt x="0" y="0"/>
                  </a:moveTo>
                  <a:lnTo>
                    <a:pt x="1229592" y="0"/>
                  </a:lnTo>
                  <a:lnTo>
                    <a:pt x="1229592" y="1560113"/>
                  </a:lnTo>
                  <a:lnTo>
                    <a:pt x="0" y="1560113"/>
                  </a:lnTo>
                  <a:close/>
                </a:path>
              </a:pathLst>
            </a:custGeom>
            <a:solidFill>
              <a:srgbClr val="B5D2E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93853" y="299599"/>
              <a:ext cx="812800" cy="6508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3779"/>
                </a:lnSpc>
              </a:pPr>
              <a:r>
                <a:rPr lang="pl-PL" sz="4500" spc="225" dirty="0" err="1">
                  <a:solidFill>
                    <a:srgbClr val="FFFFFF"/>
                  </a:solidFill>
                  <a:latin typeface="Sanchez"/>
                </a:rPr>
                <a:t>I vostri </a:t>
              </a:r>
              <a:r>
                <a:rPr lang="pl-PL" sz="4500" spc="225" dirty="0">
                  <a:solidFill>
                    <a:srgbClr val="FFFFFF"/>
                  </a:solidFill>
                  <a:latin typeface="Sanchez"/>
                </a:rPr>
                <a:t>appunti</a:t>
              </a:r>
              <a:endParaRPr lang="en-US" sz="4500" spc="225" dirty="0">
                <a:solidFill>
                  <a:srgbClr val="FFFFFF"/>
                </a:solidFill>
                <a:latin typeface="Sanchez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286000" y="381928"/>
            <a:ext cx="13716000" cy="1272115"/>
            <a:chOff x="0" y="0"/>
            <a:chExt cx="3612444" cy="3350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12445" cy="335043"/>
            </a:xfrm>
            <a:custGeom>
              <a:avLst/>
              <a:gdLst/>
              <a:ahLst/>
              <a:cxnLst/>
              <a:rect l="l" t="t" r="r" b="b"/>
              <a:pathLst>
                <a:path w="3612445" h="335043">
                  <a:moveTo>
                    <a:pt x="0" y="0"/>
                  </a:moveTo>
                  <a:lnTo>
                    <a:pt x="3612445" y="0"/>
                  </a:lnTo>
                  <a:lnTo>
                    <a:pt x="3612445" y="335043"/>
                  </a:lnTo>
                  <a:lnTo>
                    <a:pt x="0" y="3350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6675"/>
              <a:ext cx="812800" cy="7461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83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21720" y="414380"/>
            <a:ext cx="4271372" cy="974294"/>
          </a:xfrm>
          <a:custGeom>
            <a:avLst/>
            <a:gdLst/>
            <a:ahLst/>
            <a:cxnLst/>
            <a:rect l="l" t="t" r="r" b="b"/>
            <a:pathLst>
              <a:path w="4271372" h="974294">
                <a:moveTo>
                  <a:pt x="0" y="0"/>
                </a:moveTo>
                <a:lnTo>
                  <a:pt x="4271372" y="0"/>
                </a:lnTo>
                <a:lnTo>
                  <a:pt x="4271372" y="974294"/>
                </a:lnTo>
                <a:lnTo>
                  <a:pt x="0" y="97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4659814" y="847740"/>
            <a:ext cx="9179676" cy="69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5"/>
              </a:lnSpc>
            </a:pPr>
            <a:r>
              <a:rPr lang="pl-PL" sz="4111" spc="616" dirty="0">
                <a:solidFill>
                  <a:srgbClr val="545454"/>
                </a:solidFill>
                <a:latin typeface="Merriweather Bold"/>
              </a:rPr>
              <a:t>FOGLIO DI LAVORO </a:t>
            </a:r>
            <a:r>
              <a:rPr lang="en-US" sz="4111" spc="616" dirty="0">
                <a:solidFill>
                  <a:srgbClr val="545454"/>
                </a:solidFill>
                <a:latin typeface="Merriweather Bold"/>
              </a:rPr>
              <a:t>5/5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59719" y="4131350"/>
            <a:ext cx="3970532" cy="3653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5"/>
              </a:lnSpc>
            </a:pPr>
            <a:r>
              <a:rPr lang="en-US" sz="3446" spc="172" dirty="0">
                <a:solidFill>
                  <a:srgbClr val="60AFDF"/>
                </a:solidFill>
                <a:latin typeface="Sanchez"/>
              </a:rPr>
              <a:t>Concludete la storia con una sorta di conclusione che sia significativa per il vostro pubblico.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99809037-C04E-A386-CA11-CEE2FD53CEF0}"/>
              </a:ext>
            </a:extLst>
          </p:cNvPr>
          <p:cNvSpPr txBox="1"/>
          <p:nvPr/>
        </p:nvSpPr>
        <p:spPr>
          <a:xfrm>
            <a:off x="2862721" y="1120701"/>
            <a:ext cx="12773861" cy="2616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16"/>
              </a:lnSpc>
            </a:pPr>
            <a:endParaRPr lang="pl-PL" dirty="0"/>
          </a:p>
          <a:p>
            <a:pPr algn="ctr">
              <a:lnSpc>
                <a:spcPts val="4366"/>
              </a:lnSpc>
            </a:pPr>
            <a:r>
              <a:rPr lang="en-US" sz="3118" spc="467" dirty="0">
                <a:solidFill>
                  <a:srgbClr val="0E2C8E"/>
                </a:solidFill>
                <a:latin typeface="Sanchez"/>
              </a:rPr>
              <a:t>CREARE UNA STORIA PERSONALE  UTILIZZANDO IL METODO DELLO STORYTELLING</a:t>
            </a:r>
            <a:endParaRPr lang="pl-PL" sz="3118" spc="467" dirty="0">
              <a:solidFill>
                <a:srgbClr val="0E2C8E"/>
              </a:solidFill>
              <a:latin typeface="Sanchez"/>
            </a:endParaRPr>
          </a:p>
          <a:p>
            <a:pPr algn="ctr">
              <a:lnSpc>
                <a:spcPts val="4366"/>
              </a:lnSpc>
            </a:pPr>
            <a:endParaRPr lang="pl-PL" sz="3118" spc="467" dirty="0">
              <a:solidFill>
                <a:srgbClr val="0E2C8E"/>
              </a:solidFill>
              <a:latin typeface="Sanchez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13117" y="1028700"/>
            <a:ext cx="2244321" cy="2163224"/>
            <a:chOff x="0" y="0"/>
            <a:chExt cx="2992428" cy="288429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992428" cy="288429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7713117" y="4111447"/>
            <a:ext cx="2244321" cy="2163224"/>
            <a:chOff x="0" y="0"/>
            <a:chExt cx="2992428" cy="288429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992428" cy="2884299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7713117" y="7095076"/>
            <a:ext cx="2244321" cy="2163224"/>
            <a:chOff x="0" y="0"/>
            <a:chExt cx="2992428" cy="2884299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992428" cy="2884299"/>
            </a:xfrm>
            <a:prstGeom prst="rect">
              <a:avLst/>
            </a:prstGeom>
          </p:spPr>
        </p:pic>
      </p:grpSp>
      <p:sp>
        <p:nvSpPr>
          <p:cNvPr id="8" name="Freeform 8"/>
          <p:cNvSpPr/>
          <p:nvPr/>
        </p:nvSpPr>
        <p:spPr>
          <a:xfrm>
            <a:off x="560166" y="613868"/>
            <a:ext cx="5245127" cy="1196406"/>
          </a:xfrm>
          <a:custGeom>
            <a:avLst/>
            <a:gdLst/>
            <a:ahLst/>
            <a:cxnLst/>
            <a:rect l="l" t="t" r="r" b="b"/>
            <a:pathLst>
              <a:path w="5245127" h="1196406">
                <a:moveTo>
                  <a:pt x="0" y="0"/>
                </a:moveTo>
                <a:lnTo>
                  <a:pt x="5245127" y="0"/>
                </a:lnTo>
                <a:lnTo>
                  <a:pt x="5245127" y="1196406"/>
                </a:lnTo>
                <a:lnTo>
                  <a:pt x="0" y="119640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/>
          <p:cNvSpPr txBox="1"/>
          <p:nvPr/>
        </p:nvSpPr>
        <p:spPr>
          <a:xfrm>
            <a:off x="560166" y="3917099"/>
            <a:ext cx="6705471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040"/>
              </a:lnSpc>
              <a:spcBef>
                <a:spcPct val="0"/>
              </a:spcBef>
            </a:pPr>
            <a:r>
              <a:rPr lang="en-US" sz="4200" spc="630" dirty="0">
                <a:solidFill>
                  <a:srgbClr val="0E2C8E"/>
                </a:solidFill>
                <a:latin typeface="Sanchez"/>
              </a:rPr>
              <a:t>PRESENTAZIONE DELLE STORIE PREPARATE IN GRUPPO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52384" y="1695974"/>
            <a:ext cx="6706916" cy="708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99"/>
              </a:lnSpc>
              <a:spcBef>
                <a:spcPct val="0"/>
              </a:spcBef>
            </a:pPr>
            <a:r>
              <a:rPr lang="pl-PL" sz="3999" spc="199" dirty="0" err="1">
                <a:solidFill>
                  <a:srgbClr val="0E2C8E"/>
                </a:solidFill>
                <a:latin typeface="Sanchez"/>
              </a:rPr>
              <a:t>Rappresentante del Gruppo </a:t>
            </a:r>
            <a:r>
              <a:rPr lang="en-US" sz="3999" spc="199" dirty="0">
                <a:solidFill>
                  <a:srgbClr val="0E2C8E"/>
                </a:solidFill>
                <a:latin typeface="Sanchez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52384" y="4779111"/>
            <a:ext cx="6706916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999"/>
              </a:lnSpc>
              <a:spcBef>
                <a:spcPct val="0"/>
              </a:spcBef>
            </a:pPr>
            <a:r>
              <a:rPr lang="pl-PL" sz="3999" spc="199" dirty="0" err="1">
                <a:solidFill>
                  <a:srgbClr val="0E2C8E"/>
                </a:solidFill>
                <a:latin typeface="Sanchez"/>
              </a:rPr>
              <a:t>Rappresentante del Gruppo </a:t>
            </a:r>
            <a:r>
              <a:rPr lang="pl-PL" sz="3999" spc="199" dirty="0">
                <a:solidFill>
                  <a:srgbClr val="0E2C8E"/>
                </a:solidFill>
                <a:latin typeface="Sanchez"/>
              </a:rPr>
              <a:t>2</a:t>
            </a:r>
            <a:endParaRPr lang="en-US" sz="3999" spc="199" dirty="0">
              <a:solidFill>
                <a:srgbClr val="0E2C8E"/>
              </a:solidFill>
              <a:latin typeface="Sanchez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552384" y="7762350"/>
            <a:ext cx="6706916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999"/>
              </a:lnSpc>
              <a:spcBef>
                <a:spcPct val="0"/>
              </a:spcBef>
            </a:pPr>
            <a:r>
              <a:rPr lang="pl-PL" sz="3999" spc="199" dirty="0" err="1">
                <a:solidFill>
                  <a:srgbClr val="0E2C8E"/>
                </a:solidFill>
                <a:latin typeface="Sanchez"/>
              </a:rPr>
              <a:t>Rappresentante del Gruppo </a:t>
            </a:r>
            <a:r>
              <a:rPr lang="pl-PL" sz="3999" spc="199" dirty="0">
                <a:solidFill>
                  <a:srgbClr val="0E2C8E"/>
                </a:solidFill>
                <a:latin typeface="Sanchez"/>
              </a:rPr>
              <a:t>3</a:t>
            </a:r>
            <a:endParaRPr lang="en-US" sz="3999" spc="199" dirty="0">
              <a:solidFill>
                <a:srgbClr val="0E2C8E"/>
              </a:solidFill>
              <a:latin typeface="Sanchez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04961" y="3659774"/>
            <a:ext cx="771999" cy="77199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604961" y="4939615"/>
            <a:ext cx="771999" cy="77199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604961" y="7499296"/>
            <a:ext cx="771999" cy="77199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04961" y="6219455"/>
            <a:ext cx="771999" cy="77199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04961" y="8779136"/>
            <a:ext cx="771999" cy="77199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2" name="Freeform 12"/>
          <p:cNvSpPr/>
          <p:nvPr/>
        </p:nvSpPr>
        <p:spPr>
          <a:xfrm>
            <a:off x="651759" y="353431"/>
            <a:ext cx="4419352" cy="1008048"/>
          </a:xfrm>
          <a:custGeom>
            <a:avLst/>
            <a:gdLst/>
            <a:ahLst/>
            <a:cxnLst/>
            <a:rect l="l" t="t" r="r" b="b"/>
            <a:pathLst>
              <a:path w="4419352" h="1008048">
                <a:moveTo>
                  <a:pt x="0" y="0"/>
                </a:moveTo>
                <a:lnTo>
                  <a:pt x="4419353" y="0"/>
                </a:lnTo>
                <a:lnTo>
                  <a:pt x="4419353" y="1008049"/>
                </a:lnTo>
                <a:lnTo>
                  <a:pt x="0" y="10080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1206577" y="3659774"/>
            <a:ext cx="4720453" cy="5891361"/>
          </a:xfrm>
          <a:custGeom>
            <a:avLst/>
            <a:gdLst/>
            <a:ahLst/>
            <a:cxnLst/>
            <a:rect l="l" t="t" r="r" b="b"/>
            <a:pathLst>
              <a:path w="4720453" h="5891361">
                <a:moveTo>
                  <a:pt x="0" y="0"/>
                </a:moveTo>
                <a:lnTo>
                  <a:pt x="4720453" y="0"/>
                </a:lnTo>
                <a:lnTo>
                  <a:pt x="4720453" y="5891361"/>
                </a:lnTo>
                <a:lnTo>
                  <a:pt x="0" y="58913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9020779" y="3429316"/>
            <a:ext cx="7322748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pl-PL" sz="4200" spc="210" dirty="0" err="1">
                <a:solidFill>
                  <a:srgbClr val="0E2C8E"/>
                </a:solidFill>
                <a:latin typeface="Sanchez"/>
              </a:rPr>
              <a:t>Inizio</a:t>
            </a:r>
            <a:endParaRPr lang="en-US" sz="4200" spc="210" dirty="0">
              <a:solidFill>
                <a:srgbClr val="0E2C8E"/>
              </a:solidFill>
              <a:latin typeface="Sanchez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718355" y="3649343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 spc="179">
                <a:solidFill>
                  <a:srgbClr val="0E2C8E"/>
                </a:solidFill>
                <a:latin typeface="Sanchez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020779" y="4711384"/>
            <a:ext cx="7322748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r>
              <a:rPr lang="en-US" sz="4200" spc="210">
                <a:solidFill>
                  <a:srgbClr val="0E2C8E"/>
                </a:solidFill>
                <a:latin typeface="Sanchez"/>
              </a:rPr>
              <a:t>Problema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18355" y="4929184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 spc="179">
                <a:solidFill>
                  <a:srgbClr val="0E2C8E"/>
                </a:solidFill>
                <a:latin typeface="Sanchez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020779" y="7275521"/>
            <a:ext cx="7322748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r>
              <a:rPr lang="pl-PL" sz="4200" spc="210" dirty="0" err="1">
                <a:solidFill>
                  <a:srgbClr val="0E2C8E"/>
                </a:solidFill>
                <a:latin typeface="Sanchez"/>
              </a:rPr>
              <a:t>Risolvere </a:t>
            </a:r>
            <a:r>
              <a:rPr lang="pl-PL" sz="4200" spc="210" dirty="0">
                <a:solidFill>
                  <a:srgbClr val="0E2C8E"/>
                </a:solidFill>
                <a:latin typeface="Sanchez"/>
              </a:rPr>
              <a:t>il problema</a:t>
            </a:r>
            <a:endParaRPr lang="en-US" sz="4200" spc="210" dirty="0">
              <a:solidFill>
                <a:srgbClr val="0E2C8E"/>
              </a:solidFill>
              <a:latin typeface="Sanchez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718355" y="7488865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 spc="179">
                <a:solidFill>
                  <a:srgbClr val="0E2C8E"/>
                </a:solidFill>
                <a:latin typeface="Sanchez"/>
              </a:rPr>
              <a:t>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020779" y="6041838"/>
            <a:ext cx="8607190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620"/>
              </a:lnSpc>
            </a:pPr>
            <a:r>
              <a:rPr lang="pl-PL" sz="4200" spc="210" dirty="0" err="1">
                <a:solidFill>
                  <a:srgbClr val="0E2C8E"/>
                </a:solidFill>
                <a:latin typeface="Sanchez"/>
              </a:rPr>
              <a:t>Tentativo fallito </a:t>
            </a:r>
            <a:r>
              <a:rPr lang="pl-PL" sz="4200" spc="210" dirty="0">
                <a:solidFill>
                  <a:srgbClr val="0E2C8E"/>
                </a:solidFill>
                <a:latin typeface="Sanchez"/>
              </a:rPr>
              <a:t>di </a:t>
            </a:r>
            <a:r>
              <a:rPr lang="pl-PL" sz="4200" spc="210" dirty="0" err="1">
                <a:solidFill>
                  <a:srgbClr val="0E2C8E"/>
                </a:solidFill>
                <a:latin typeface="Sanchez"/>
              </a:rPr>
              <a:t>risolvere </a:t>
            </a:r>
            <a:r>
              <a:rPr lang="pl-PL" sz="4200" spc="210" dirty="0">
                <a:solidFill>
                  <a:srgbClr val="0E2C8E"/>
                </a:solidFill>
                <a:latin typeface="Sanchez"/>
              </a:rPr>
              <a:t>il problema</a:t>
            </a:r>
            <a:endParaRPr lang="en-US" sz="4200" spc="210" dirty="0">
              <a:solidFill>
                <a:srgbClr val="0E2C8E"/>
              </a:solidFill>
              <a:latin typeface="Sanchez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718355" y="6209024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 spc="179">
                <a:solidFill>
                  <a:srgbClr val="0E2C8E"/>
                </a:solidFill>
                <a:latin typeface="Sanchez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020779" y="8557589"/>
            <a:ext cx="7322748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r>
              <a:rPr lang="pl-PL" sz="4200" spc="210" dirty="0" err="1">
                <a:solidFill>
                  <a:srgbClr val="0E2C8E"/>
                </a:solidFill>
                <a:latin typeface="Sanchez"/>
              </a:rPr>
              <a:t>Conclusione</a:t>
            </a:r>
            <a:endParaRPr lang="en-US" sz="4200" spc="210" dirty="0">
              <a:solidFill>
                <a:srgbClr val="0E2C8E"/>
              </a:solidFill>
              <a:latin typeface="Sanchez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718355" y="8768705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 spc="179">
                <a:solidFill>
                  <a:srgbClr val="0E2C8E"/>
                </a:solidFill>
                <a:latin typeface="Sanchez"/>
              </a:rPr>
              <a:t>5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75037" y="1493241"/>
            <a:ext cx="16976209" cy="71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1"/>
              </a:lnSpc>
            </a:pPr>
            <a:r>
              <a:rPr lang="en-US" sz="3683" spc="552" dirty="0">
                <a:solidFill>
                  <a:srgbClr val="0E2C8E"/>
                </a:solidFill>
                <a:latin typeface="Sanchez"/>
              </a:rPr>
              <a:t>RIAFFERMARE I PRINCIPI DELLO STORYTELLING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925" r="12925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770937" y="5137233"/>
            <a:ext cx="7733990" cy="4704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22"/>
              </a:lnSpc>
              <a:spcBef>
                <a:spcPct val="0"/>
              </a:spcBef>
            </a:pPr>
            <a:r>
              <a:rPr lang="en-US" sz="3548" spc="177" dirty="0">
                <a:solidFill>
                  <a:srgbClr val="1A2C5A"/>
                </a:solidFill>
                <a:latin typeface="Sanchez"/>
              </a:rPr>
              <a:t>I </a:t>
            </a:r>
            <a:r>
              <a:rPr lang="en-US" sz="3548" spc="177" dirty="0" err="1">
                <a:solidFill>
                  <a:srgbClr val="1A2C5A"/>
                </a:solidFill>
                <a:latin typeface="Sanchez"/>
              </a:rPr>
              <a:t>partecipanti</a:t>
            </a:r>
            <a:r>
              <a:rPr lang="en-US" sz="3548" spc="177" dirty="0">
                <a:solidFill>
                  <a:srgbClr val="1A2C5A"/>
                </a:solidFill>
                <a:latin typeface="Sanchez"/>
              </a:rPr>
              <a:t> </a:t>
            </a:r>
            <a:r>
              <a:rPr lang="en-US" sz="3548" spc="177" dirty="0" err="1">
                <a:solidFill>
                  <a:srgbClr val="1A2C5A"/>
                </a:solidFill>
                <a:latin typeface="Sanchez"/>
              </a:rPr>
              <a:t>scopriranno</a:t>
            </a:r>
            <a:r>
              <a:rPr lang="en-US" sz="3548" spc="177" dirty="0">
                <a:solidFill>
                  <a:srgbClr val="1A2C5A"/>
                </a:solidFill>
                <a:latin typeface="Sanchez"/>
              </a:rPr>
              <a:t> un luogo interessante associato a un personaggio storico e impareranno a parlarne in modo interessante adattando il linguaggio ai giovani ascoltatori.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8609" y="2352073"/>
            <a:ext cx="7856318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  <a:spcBef>
                <a:spcPct val="0"/>
              </a:spcBef>
            </a:pPr>
            <a:r>
              <a:rPr lang="pl-PL" sz="6500" spc="-260" dirty="0">
                <a:solidFill>
                  <a:srgbClr val="1A2C5A"/>
                </a:solidFill>
                <a:latin typeface="Sanchez"/>
              </a:rPr>
              <a:t>OBIETTIVO DEL WORKSHOP</a:t>
            </a:r>
            <a:r>
              <a:rPr lang="en-US" sz="6500" spc="-260" dirty="0">
                <a:solidFill>
                  <a:srgbClr val="1A2C5A"/>
                </a:solidFill>
                <a:latin typeface="Sanchez"/>
              </a:rPr>
              <a:t>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1759" y="2142793"/>
            <a:ext cx="15947771" cy="7115507"/>
            <a:chOff x="0" y="0"/>
            <a:chExt cx="21263695" cy="948734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1263695" cy="9487343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651759" y="5484313"/>
            <a:ext cx="7615975" cy="3773987"/>
            <a:chOff x="0" y="0"/>
            <a:chExt cx="5896657" cy="29220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96658" cy="2922004"/>
            </a:xfrm>
            <a:custGeom>
              <a:avLst/>
              <a:gdLst/>
              <a:ahLst/>
              <a:cxnLst/>
              <a:rect l="l" t="t" r="r" b="b"/>
              <a:pathLst>
                <a:path w="5896658" h="2922004">
                  <a:moveTo>
                    <a:pt x="5772197" y="2922004"/>
                  </a:moveTo>
                  <a:lnTo>
                    <a:pt x="124460" y="2922004"/>
                  </a:lnTo>
                  <a:cubicBezTo>
                    <a:pt x="55880" y="2922004"/>
                    <a:pt x="0" y="2866124"/>
                    <a:pt x="0" y="27975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72197" y="0"/>
                  </a:lnTo>
                  <a:cubicBezTo>
                    <a:pt x="5840777" y="0"/>
                    <a:pt x="5896658" y="55880"/>
                    <a:pt x="5896658" y="124460"/>
                  </a:cubicBezTo>
                  <a:lnTo>
                    <a:pt x="5896658" y="2797544"/>
                  </a:lnTo>
                  <a:cubicBezTo>
                    <a:pt x="5896658" y="2866124"/>
                    <a:pt x="5840777" y="2922004"/>
                    <a:pt x="5772197" y="292200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51758" y="6833144"/>
            <a:ext cx="8416041" cy="1035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06"/>
              </a:lnSpc>
            </a:pPr>
            <a:r>
              <a:rPr lang="pl-PL" sz="6600" spc="1063" dirty="0">
                <a:solidFill>
                  <a:srgbClr val="0E2C8E"/>
                </a:solidFill>
                <a:latin typeface="Sanchez"/>
              </a:rPr>
              <a:t>DISCUSSIONE</a:t>
            </a:r>
            <a:endParaRPr lang="en-US" sz="6600" spc="1063" dirty="0">
              <a:solidFill>
                <a:srgbClr val="0E2C8E"/>
              </a:solidFill>
              <a:latin typeface="Sanchez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651759" y="353431"/>
            <a:ext cx="4419352" cy="1008048"/>
          </a:xfrm>
          <a:custGeom>
            <a:avLst/>
            <a:gdLst/>
            <a:ahLst/>
            <a:cxnLst/>
            <a:rect l="l" t="t" r="r" b="b"/>
            <a:pathLst>
              <a:path w="4419352" h="1008048">
                <a:moveTo>
                  <a:pt x="0" y="0"/>
                </a:moveTo>
                <a:lnTo>
                  <a:pt x="4419353" y="0"/>
                </a:lnTo>
                <a:lnTo>
                  <a:pt x="4419353" y="1008049"/>
                </a:lnTo>
                <a:lnTo>
                  <a:pt x="0" y="100804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25000" y="5617202"/>
            <a:ext cx="8001000" cy="1812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171"/>
              </a:lnSpc>
              <a:spcBef>
                <a:spcPct val="0"/>
              </a:spcBef>
            </a:pPr>
            <a:r>
              <a:rPr lang="pl-PL" sz="5976" spc="896" dirty="0">
                <a:solidFill>
                  <a:srgbClr val="0E2C8E"/>
                </a:solidFill>
                <a:latin typeface="Sanchez"/>
              </a:rPr>
              <a:t>GRAZIE PER L'ATTENZIONE</a:t>
            </a:r>
            <a:endParaRPr lang="en-US" sz="5976" spc="896" dirty="0">
              <a:solidFill>
                <a:srgbClr val="0E2C8E"/>
              </a:solidFill>
              <a:latin typeface="Sanchez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11019580" y="1986934"/>
            <a:ext cx="4271372" cy="974294"/>
          </a:xfrm>
          <a:custGeom>
            <a:avLst/>
            <a:gdLst/>
            <a:ahLst/>
            <a:cxnLst/>
            <a:rect l="l" t="t" r="r" b="b"/>
            <a:pathLst>
              <a:path w="4271372" h="974294">
                <a:moveTo>
                  <a:pt x="0" y="0"/>
                </a:moveTo>
                <a:lnTo>
                  <a:pt x="4271372" y="0"/>
                </a:lnTo>
                <a:lnTo>
                  <a:pt x="4271372" y="974294"/>
                </a:lnTo>
                <a:lnTo>
                  <a:pt x="0" y="97429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2422473" y="375109"/>
            <a:ext cx="5732698" cy="1307181"/>
          </a:xfrm>
          <a:custGeom>
            <a:avLst/>
            <a:gdLst/>
            <a:ahLst/>
            <a:cxnLst/>
            <a:rect l="l" t="t" r="r" b="b"/>
            <a:pathLst>
              <a:path w="5732698" h="1307181">
                <a:moveTo>
                  <a:pt x="0" y="0"/>
                </a:moveTo>
                <a:lnTo>
                  <a:pt x="5732698" y="0"/>
                </a:lnTo>
                <a:lnTo>
                  <a:pt x="5732698" y="1307182"/>
                </a:lnTo>
                <a:lnTo>
                  <a:pt x="0" y="13071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10866480" y="6208270"/>
            <a:ext cx="6430919" cy="722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072"/>
              </a:lnSpc>
              <a:spcBef>
                <a:spcPct val="0"/>
              </a:spcBef>
            </a:pPr>
            <a:r>
              <a:rPr lang="pl-PL" sz="4048" spc="202" dirty="0" err="1">
                <a:solidFill>
                  <a:srgbClr val="1A2C5A"/>
                </a:solidFill>
                <a:latin typeface="Sanchez"/>
              </a:rPr>
              <a:t>Raccontare </a:t>
            </a:r>
            <a:r>
              <a:rPr lang="pl-PL" sz="4048" spc="202" dirty="0">
                <a:solidFill>
                  <a:srgbClr val="1A2C5A"/>
                </a:solidFill>
                <a:latin typeface="Sanchez"/>
              </a:rPr>
              <a:t>una storia</a:t>
            </a:r>
            <a:endParaRPr lang="en-US" sz="4048" spc="202" dirty="0">
              <a:solidFill>
                <a:srgbClr val="1A2C5A"/>
              </a:solidFill>
              <a:latin typeface="Sanchez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866481" y="4163718"/>
            <a:ext cx="5532090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80"/>
              </a:lnSpc>
              <a:spcBef>
                <a:spcPct val="0"/>
              </a:spcBef>
            </a:pPr>
            <a:r>
              <a:rPr lang="en-US" sz="5400" spc="-216">
                <a:solidFill>
                  <a:srgbClr val="1A2C5A"/>
                </a:solidFill>
                <a:latin typeface="Sanchez"/>
              </a:rPr>
              <a:t>RACCONTO DI STORIE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76129" y="1554826"/>
            <a:ext cx="6148090" cy="7950757"/>
          </a:xfrm>
          <a:custGeom>
            <a:avLst/>
            <a:gdLst/>
            <a:ahLst/>
            <a:cxnLst/>
            <a:rect l="l" t="t" r="r" b="b"/>
            <a:pathLst>
              <a:path w="6148090" h="7950757">
                <a:moveTo>
                  <a:pt x="0" y="0"/>
                </a:moveTo>
                <a:lnTo>
                  <a:pt x="6148090" y="0"/>
                </a:lnTo>
                <a:lnTo>
                  <a:pt x="6148090" y="7950757"/>
                </a:lnTo>
                <a:lnTo>
                  <a:pt x="0" y="795075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AutoShape 3"/>
          <p:cNvSpPr/>
          <p:nvPr/>
        </p:nvSpPr>
        <p:spPr>
          <a:xfrm>
            <a:off x="1434128" y="6787782"/>
            <a:ext cx="93533" cy="2717801"/>
          </a:xfrm>
          <a:prstGeom prst="rect">
            <a:avLst/>
          </a:prstGeom>
          <a:solidFill>
            <a:srgbClr val="737373"/>
          </a:solid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1465511" y="2084000"/>
            <a:ext cx="7678489" cy="3975379"/>
          </a:xfrm>
          <a:custGeom>
            <a:avLst/>
            <a:gdLst/>
            <a:ahLst/>
            <a:cxnLst/>
            <a:rect l="l" t="t" r="r" b="b"/>
            <a:pathLst>
              <a:path w="7678489" h="3975379">
                <a:moveTo>
                  <a:pt x="0" y="0"/>
                </a:moveTo>
                <a:lnTo>
                  <a:pt x="7678489" y="0"/>
                </a:lnTo>
                <a:lnTo>
                  <a:pt x="7678489" y="3975379"/>
                </a:lnTo>
                <a:lnTo>
                  <a:pt x="0" y="397537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2293795" y="6794833"/>
            <a:ext cx="6620133" cy="3353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6"/>
              </a:lnSpc>
              <a:spcBef>
                <a:spcPct val="0"/>
              </a:spcBef>
            </a:pPr>
            <a:r>
              <a:rPr lang="en-US" sz="3782" dirty="0">
                <a:solidFill>
                  <a:srgbClr val="000000"/>
                </a:solidFill>
                <a:latin typeface="Sanchez"/>
              </a:rPr>
              <a:t>La narrazione è un processo che richiede il coinvolgimento del narratore e dell'ascoltatore allo stesso tempo.</a:t>
            </a:r>
          </a:p>
        </p:txBody>
      </p:sp>
      <p:sp>
        <p:nvSpPr>
          <p:cNvPr id="6" name="Freeform 6"/>
          <p:cNvSpPr/>
          <p:nvPr/>
        </p:nvSpPr>
        <p:spPr>
          <a:xfrm>
            <a:off x="1434128" y="375109"/>
            <a:ext cx="5732698" cy="1307181"/>
          </a:xfrm>
          <a:custGeom>
            <a:avLst/>
            <a:gdLst/>
            <a:ahLst/>
            <a:cxnLst/>
            <a:rect l="l" t="t" r="r" b="b"/>
            <a:pathLst>
              <a:path w="5732698" h="1307181">
                <a:moveTo>
                  <a:pt x="0" y="0"/>
                </a:moveTo>
                <a:lnTo>
                  <a:pt x="5732697" y="0"/>
                </a:lnTo>
                <a:lnTo>
                  <a:pt x="5732697" y="1307182"/>
                </a:lnTo>
                <a:lnTo>
                  <a:pt x="0" y="1307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58163" y="3076308"/>
            <a:ext cx="9525" cy="6181992"/>
          </a:xfrm>
          <a:prstGeom prst="rect">
            <a:avLst/>
          </a:prstGeom>
          <a:solidFill>
            <a:srgbClr val="1A2C5A"/>
          </a:solid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6351857" y="4182123"/>
            <a:ext cx="537813" cy="237616"/>
          </a:xfrm>
          <a:custGeom>
            <a:avLst/>
            <a:gdLst/>
            <a:ahLst/>
            <a:cxnLst/>
            <a:rect l="l" t="t" r="r" b="b"/>
            <a:pathLst>
              <a:path w="537813" h="237616">
                <a:moveTo>
                  <a:pt x="0" y="0"/>
                </a:moveTo>
                <a:lnTo>
                  <a:pt x="537813" y="0"/>
                </a:lnTo>
                <a:lnTo>
                  <a:pt x="537813" y="237615"/>
                </a:lnTo>
                <a:lnTo>
                  <a:pt x="0" y="23761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12865894" y="3140206"/>
            <a:ext cx="5422106" cy="3614738"/>
          </a:xfrm>
          <a:custGeom>
            <a:avLst/>
            <a:gdLst/>
            <a:ahLst/>
            <a:cxnLst/>
            <a:rect l="l" t="t" r="r" b="b"/>
            <a:pathLst>
              <a:path w="5422106" h="3614738">
                <a:moveTo>
                  <a:pt x="0" y="0"/>
                </a:moveTo>
                <a:lnTo>
                  <a:pt x="5422106" y="0"/>
                </a:lnTo>
                <a:lnTo>
                  <a:pt x="5422106" y="3614738"/>
                </a:lnTo>
                <a:lnTo>
                  <a:pt x="0" y="361473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12865894" y="0"/>
            <a:ext cx="5422106" cy="3300664"/>
          </a:xfrm>
          <a:custGeom>
            <a:avLst/>
            <a:gdLst/>
            <a:ahLst/>
            <a:cxnLst/>
            <a:rect l="l" t="t" r="r" b="b"/>
            <a:pathLst>
              <a:path w="5422106" h="3300664">
                <a:moveTo>
                  <a:pt x="0" y="0"/>
                </a:moveTo>
                <a:lnTo>
                  <a:pt x="5422106" y="0"/>
                </a:lnTo>
                <a:lnTo>
                  <a:pt x="5422106" y="3300664"/>
                </a:lnTo>
                <a:lnTo>
                  <a:pt x="0" y="33006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12865894" y="6672262"/>
            <a:ext cx="5422106" cy="3614738"/>
          </a:xfrm>
          <a:custGeom>
            <a:avLst/>
            <a:gdLst/>
            <a:ahLst/>
            <a:cxnLst/>
            <a:rect l="l" t="t" r="r" b="b"/>
            <a:pathLst>
              <a:path w="5422106" h="3614738">
                <a:moveTo>
                  <a:pt x="0" y="0"/>
                </a:moveTo>
                <a:lnTo>
                  <a:pt x="5422106" y="0"/>
                </a:lnTo>
                <a:lnTo>
                  <a:pt x="5422106" y="3614738"/>
                </a:lnTo>
                <a:lnTo>
                  <a:pt x="0" y="36147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TextBox 7"/>
          <p:cNvSpPr txBox="1"/>
          <p:nvPr/>
        </p:nvSpPr>
        <p:spPr>
          <a:xfrm>
            <a:off x="2884004" y="3572013"/>
            <a:ext cx="8241196" cy="2577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pl-PL" sz="5600" dirty="0">
                <a:solidFill>
                  <a:srgbClr val="1A2C5A"/>
                </a:solidFill>
                <a:latin typeface="Libre Baskerville"/>
              </a:rPr>
              <a:t>Principi </a:t>
            </a:r>
            <a:r>
              <a:rPr lang="it-IT" sz="5600" dirty="0">
                <a:solidFill>
                  <a:srgbClr val="1A2C5A"/>
                </a:solidFill>
                <a:latin typeface="Libre Baskerville"/>
              </a:rPr>
              <a:t>per la </a:t>
            </a:r>
            <a:r>
              <a:rPr lang="pl-PL" sz="5600" dirty="0">
                <a:solidFill>
                  <a:srgbClr val="1A2C5A"/>
                </a:solidFill>
                <a:latin typeface="Libre Baskerville"/>
              </a:rPr>
              <a:t> creazione di una buona storia</a:t>
            </a:r>
            <a:endParaRPr lang="en-US" sz="5600" dirty="0">
              <a:solidFill>
                <a:srgbClr val="1A2C5A"/>
              </a:solidFill>
              <a:latin typeface="Libre Baskervill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884004" y="5740531"/>
            <a:ext cx="6642533" cy="3326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2"/>
              </a:lnSpc>
            </a:pPr>
            <a:endParaRPr dirty="0"/>
          </a:p>
          <a:p>
            <a:pPr marL="436122" lvl="1" indent="-218061" algn="l">
              <a:lnSpc>
                <a:spcPts val="5693"/>
              </a:lnSpc>
              <a:buFont typeface="Arial"/>
              <a:buChar char="•"/>
            </a:pPr>
            <a:r>
              <a:rPr lang="pl-PL" sz="3388" spc="169" dirty="0">
                <a:solidFill>
                  <a:srgbClr val="37343A"/>
                </a:solidFill>
                <a:latin typeface="Sanchez"/>
              </a:rPr>
              <a:t>CONNESSIONE</a:t>
            </a:r>
            <a:endParaRPr lang="en-US" sz="3388" spc="169" dirty="0">
              <a:solidFill>
                <a:srgbClr val="37343A"/>
              </a:solidFill>
              <a:latin typeface="Sanchez"/>
            </a:endParaRPr>
          </a:p>
          <a:p>
            <a:pPr marL="436122" lvl="1" indent="-218061" algn="l">
              <a:lnSpc>
                <a:spcPts val="5794"/>
              </a:lnSpc>
              <a:buFont typeface="Arial"/>
              <a:buChar char="•"/>
            </a:pPr>
            <a:r>
              <a:rPr lang="pl-PL" sz="3388" spc="169" dirty="0">
                <a:solidFill>
                  <a:srgbClr val="37343A"/>
                </a:solidFill>
                <a:latin typeface="Sanchez"/>
              </a:rPr>
              <a:t>EMOZIONI</a:t>
            </a:r>
            <a:endParaRPr lang="en-US" sz="3388" spc="169" dirty="0">
              <a:solidFill>
                <a:srgbClr val="37343A"/>
              </a:solidFill>
              <a:latin typeface="Sanchez"/>
            </a:endParaRPr>
          </a:p>
          <a:p>
            <a:pPr marL="435979" lvl="1" indent="-217989" algn="l">
              <a:lnSpc>
                <a:spcPts val="4507"/>
              </a:lnSpc>
              <a:buFont typeface="Arial"/>
              <a:buChar char="•"/>
            </a:pPr>
            <a:r>
              <a:rPr lang="pl-PL" sz="3388" spc="169" dirty="0">
                <a:solidFill>
                  <a:srgbClr val="37343A"/>
                </a:solidFill>
                <a:latin typeface="Sanchez"/>
              </a:rPr>
              <a:t>AUTENTICITÀ</a:t>
            </a:r>
            <a:endParaRPr lang="en-US" sz="3388" spc="169" dirty="0">
              <a:solidFill>
                <a:srgbClr val="37343A"/>
              </a:solidFill>
              <a:latin typeface="Sanchez"/>
            </a:endParaRPr>
          </a:p>
          <a:p>
            <a:pPr marL="436122" lvl="1" indent="-218061" algn="l">
              <a:lnSpc>
                <a:spcPts val="4066"/>
              </a:lnSpc>
            </a:pPr>
            <a:endParaRPr lang="en-US" sz="3388" spc="169" dirty="0">
              <a:solidFill>
                <a:srgbClr val="37343A"/>
              </a:solidFill>
              <a:latin typeface="Sanchez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58163" y="860396"/>
            <a:ext cx="5226282" cy="1192108"/>
          </a:xfrm>
          <a:custGeom>
            <a:avLst/>
            <a:gdLst/>
            <a:ahLst/>
            <a:cxnLst/>
            <a:rect l="l" t="t" r="r" b="b"/>
            <a:pathLst>
              <a:path w="5226282" h="1192108">
                <a:moveTo>
                  <a:pt x="0" y="0"/>
                </a:moveTo>
                <a:lnTo>
                  <a:pt x="5226281" y="0"/>
                </a:lnTo>
                <a:lnTo>
                  <a:pt x="5226281" y="1192108"/>
                </a:lnTo>
                <a:lnTo>
                  <a:pt x="0" y="119210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288" y="167206"/>
            <a:ext cx="5226282" cy="1192108"/>
          </a:xfrm>
          <a:custGeom>
            <a:avLst/>
            <a:gdLst/>
            <a:ahLst/>
            <a:cxnLst/>
            <a:rect l="l" t="t" r="r" b="b"/>
            <a:pathLst>
              <a:path w="5226282" h="1192108">
                <a:moveTo>
                  <a:pt x="0" y="0"/>
                </a:moveTo>
                <a:lnTo>
                  <a:pt x="5226282" y="0"/>
                </a:lnTo>
                <a:lnTo>
                  <a:pt x="5226282" y="1192107"/>
                </a:lnTo>
                <a:lnTo>
                  <a:pt x="0" y="119210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6383920" y="4215510"/>
            <a:ext cx="6153553" cy="5261288"/>
          </a:xfrm>
          <a:custGeom>
            <a:avLst/>
            <a:gdLst/>
            <a:ahLst/>
            <a:cxnLst/>
            <a:rect l="l" t="t" r="r" b="b"/>
            <a:pathLst>
              <a:path w="6153553" h="5261288">
                <a:moveTo>
                  <a:pt x="0" y="0"/>
                </a:moveTo>
                <a:lnTo>
                  <a:pt x="6153553" y="0"/>
                </a:lnTo>
                <a:lnTo>
                  <a:pt x="6153553" y="5261288"/>
                </a:lnTo>
                <a:lnTo>
                  <a:pt x="0" y="5261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12032068" y="6637173"/>
            <a:ext cx="522723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pl-PL" sz="4200" dirty="0" err="1">
                <a:solidFill>
                  <a:srgbClr val="1A2C5A"/>
                </a:solidFill>
                <a:latin typeface="Sanchez"/>
              </a:rPr>
              <a:t>ascoltatore</a:t>
            </a:r>
            <a:endParaRPr lang="en-US" sz="4200" dirty="0">
              <a:solidFill>
                <a:srgbClr val="1A2C5A"/>
              </a:solidFill>
              <a:latin typeface="Sanchez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16490" y="6637173"/>
            <a:ext cx="522723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1A2C5A"/>
                </a:solidFill>
                <a:latin typeface="Sanchez"/>
              </a:rPr>
              <a:t>narratore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8994" y="1903596"/>
            <a:ext cx="16990012" cy="1363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 dirty="0">
                <a:solidFill>
                  <a:srgbClr val="000000"/>
                </a:solidFill>
                <a:latin typeface="Sanchez"/>
              </a:rPr>
              <a:t>La narrazione è un processo che richiede il coinvolgimento del narratore e dell'ascoltatore allo stesso tempo.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12893" y="2542809"/>
            <a:ext cx="4554038" cy="5960317"/>
            <a:chOff x="0" y="0"/>
            <a:chExt cx="3525957" cy="46147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6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ABABAB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203311" y="5230020"/>
            <a:ext cx="3879192" cy="152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8"/>
              </a:lnSpc>
              <a:spcBef>
                <a:spcPct val="0"/>
              </a:spcBef>
            </a:pPr>
            <a:r>
              <a:rPr lang="en-US" sz="2913" spc="145">
                <a:solidFill>
                  <a:srgbClr val="1A2C5A"/>
                </a:solidFill>
                <a:latin typeface="Sanchez"/>
              </a:rPr>
              <a:t>NAPISZ SWÓJ PIERWSZY TEMAT LUB POMYSŁ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679965" y="3132011"/>
            <a:ext cx="1061372" cy="106137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659226" y="3266267"/>
            <a:ext cx="1061372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 spc="179">
                <a:solidFill>
                  <a:srgbClr val="1A2C5A"/>
                </a:solidFill>
                <a:latin typeface="Sanchez"/>
              </a:rPr>
              <a:t>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925200" y="2542809"/>
            <a:ext cx="4554038" cy="5960317"/>
            <a:chOff x="0" y="0"/>
            <a:chExt cx="3525957" cy="46147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6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ABABAB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636817" y="3132011"/>
            <a:ext cx="1061372" cy="106137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613314" y="3266267"/>
            <a:ext cx="1061372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 spc="179">
                <a:solidFill>
                  <a:srgbClr val="1A2C5A"/>
                </a:solidFill>
                <a:latin typeface="Sanchez"/>
              </a:rPr>
              <a:t>2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1868075" y="2542809"/>
            <a:ext cx="4554038" cy="5960317"/>
            <a:chOff x="0" y="0"/>
            <a:chExt cx="3525957" cy="46147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6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ABABAB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651474" y="3222226"/>
            <a:ext cx="1061372" cy="106137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651474" y="3307150"/>
            <a:ext cx="1061372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 spc="179">
                <a:solidFill>
                  <a:srgbClr val="1A2C5A"/>
                </a:solidFill>
                <a:latin typeface="Sanchez"/>
              </a:rPr>
              <a:t>3</a:t>
            </a:r>
          </a:p>
        </p:txBody>
      </p:sp>
      <p:grpSp>
        <p:nvGrpSpPr>
          <p:cNvPr id="18" name="Group 18"/>
          <p:cNvGrpSpPr/>
          <p:nvPr/>
        </p:nvGrpSpPr>
        <p:grpSpPr>
          <a:xfrm rot="-5400000">
            <a:off x="2055779" y="4644887"/>
            <a:ext cx="4309743" cy="4648049"/>
            <a:chOff x="0" y="0"/>
            <a:chExt cx="4086275" cy="4407039"/>
          </a:xfrm>
        </p:grpSpPr>
        <p:sp>
          <p:nvSpPr>
            <p:cNvPr id="19" name="Freeform 19"/>
            <p:cNvSpPr/>
            <p:nvPr/>
          </p:nvSpPr>
          <p:spPr>
            <a:xfrm>
              <a:off x="9999" y="12927"/>
              <a:ext cx="4066322" cy="4381166"/>
            </a:xfrm>
            <a:custGeom>
              <a:avLst/>
              <a:gdLst/>
              <a:ahLst/>
              <a:cxnLst/>
              <a:rect l="l" t="t" r="r" b="b"/>
              <a:pathLst>
                <a:path w="4066322" h="4381166">
                  <a:moveTo>
                    <a:pt x="3896898" y="0"/>
                  </a:moveTo>
                  <a:cubicBezTo>
                    <a:pt x="3990412" y="0"/>
                    <a:pt x="4066322" y="98136"/>
                    <a:pt x="4066322" y="219031"/>
                  </a:cubicBezTo>
                  <a:lnTo>
                    <a:pt x="4066322" y="4162135"/>
                  </a:lnTo>
                  <a:cubicBezTo>
                    <a:pt x="4066322" y="4283212"/>
                    <a:pt x="3990412" y="4381166"/>
                    <a:pt x="3896898" y="4381166"/>
                  </a:cubicBezTo>
                  <a:lnTo>
                    <a:pt x="169424" y="4381166"/>
                  </a:lnTo>
                  <a:cubicBezTo>
                    <a:pt x="75910" y="4381166"/>
                    <a:pt x="0" y="4283030"/>
                    <a:pt x="0" y="4162135"/>
                  </a:cubicBezTo>
                  <a:lnTo>
                    <a:pt x="0" y="219031"/>
                  </a:lnTo>
                  <a:cubicBezTo>
                    <a:pt x="0" y="97954"/>
                    <a:pt x="75769" y="0"/>
                    <a:pt x="169424" y="0"/>
                  </a:cubicBezTo>
                  <a:lnTo>
                    <a:pt x="3896898" y="0"/>
                  </a:lnTo>
                  <a:close/>
                </a:path>
              </a:pathLst>
            </a:custGeom>
            <a:solidFill>
              <a:srgbClr val="DF898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4086316" cy="4407021"/>
            </a:xfrm>
            <a:custGeom>
              <a:avLst/>
              <a:gdLst/>
              <a:ahLst/>
              <a:cxnLst/>
              <a:rect l="l" t="t" r="r" b="b"/>
              <a:pathLst>
                <a:path w="4086316" h="4407021">
                  <a:moveTo>
                    <a:pt x="3906897" y="0"/>
                  </a:moveTo>
                  <a:cubicBezTo>
                    <a:pt x="4005904" y="0"/>
                    <a:pt x="4086316" y="103780"/>
                    <a:pt x="4086316" y="231958"/>
                  </a:cubicBezTo>
                  <a:lnTo>
                    <a:pt x="4076321" y="231958"/>
                  </a:lnTo>
                  <a:lnTo>
                    <a:pt x="4086316" y="231958"/>
                  </a:lnTo>
                  <a:lnTo>
                    <a:pt x="4086316" y="4175062"/>
                  </a:lnTo>
                  <a:lnTo>
                    <a:pt x="4076321" y="4175062"/>
                  </a:lnTo>
                  <a:lnTo>
                    <a:pt x="4086316" y="4175062"/>
                  </a:lnTo>
                  <a:cubicBezTo>
                    <a:pt x="4086316" y="4303058"/>
                    <a:pt x="4006045" y="4407021"/>
                    <a:pt x="3906897" y="4407021"/>
                  </a:cubicBezTo>
                  <a:lnTo>
                    <a:pt x="3906897" y="4394093"/>
                  </a:lnTo>
                  <a:lnTo>
                    <a:pt x="3906897" y="4407021"/>
                  </a:lnTo>
                  <a:lnTo>
                    <a:pt x="179423" y="4407021"/>
                  </a:lnTo>
                  <a:lnTo>
                    <a:pt x="179423" y="4394093"/>
                  </a:lnTo>
                  <a:lnTo>
                    <a:pt x="179423" y="4407021"/>
                  </a:lnTo>
                  <a:cubicBezTo>
                    <a:pt x="80276" y="4407021"/>
                    <a:pt x="0" y="4303240"/>
                    <a:pt x="0" y="4175062"/>
                  </a:cubicBezTo>
                  <a:lnTo>
                    <a:pt x="9999" y="4175062"/>
                  </a:lnTo>
                  <a:lnTo>
                    <a:pt x="0" y="4175062"/>
                  </a:lnTo>
                  <a:lnTo>
                    <a:pt x="0" y="231958"/>
                  </a:lnTo>
                  <a:lnTo>
                    <a:pt x="9999" y="231958"/>
                  </a:lnTo>
                  <a:lnTo>
                    <a:pt x="0" y="231958"/>
                  </a:lnTo>
                  <a:cubicBezTo>
                    <a:pt x="0" y="103780"/>
                    <a:pt x="80276" y="0"/>
                    <a:pt x="179423" y="0"/>
                  </a:cubicBezTo>
                  <a:lnTo>
                    <a:pt x="179423" y="12927"/>
                  </a:lnTo>
                  <a:lnTo>
                    <a:pt x="179423" y="0"/>
                  </a:lnTo>
                  <a:lnTo>
                    <a:pt x="3906897" y="0"/>
                  </a:lnTo>
                  <a:lnTo>
                    <a:pt x="3906897" y="12927"/>
                  </a:lnTo>
                  <a:lnTo>
                    <a:pt x="3906897" y="0"/>
                  </a:lnTo>
                  <a:moveTo>
                    <a:pt x="3906897" y="25672"/>
                  </a:moveTo>
                  <a:lnTo>
                    <a:pt x="179423" y="25672"/>
                  </a:lnTo>
                  <a:cubicBezTo>
                    <a:pt x="91261" y="25672"/>
                    <a:pt x="19858" y="117982"/>
                    <a:pt x="19858" y="231958"/>
                  </a:cubicBezTo>
                  <a:lnTo>
                    <a:pt x="19858" y="4175062"/>
                  </a:lnTo>
                  <a:cubicBezTo>
                    <a:pt x="19858" y="4289039"/>
                    <a:pt x="91261" y="4381348"/>
                    <a:pt x="179423" y="4381348"/>
                  </a:cubicBezTo>
                  <a:lnTo>
                    <a:pt x="3906897" y="4381348"/>
                  </a:lnTo>
                  <a:cubicBezTo>
                    <a:pt x="3994919" y="4381348"/>
                    <a:pt x="4066463" y="4289039"/>
                    <a:pt x="4066463" y="4175062"/>
                  </a:cubicBezTo>
                  <a:lnTo>
                    <a:pt x="4066463" y="231958"/>
                  </a:lnTo>
                  <a:cubicBezTo>
                    <a:pt x="4066463" y="117982"/>
                    <a:pt x="3995060" y="25672"/>
                    <a:pt x="3906897" y="2567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38100"/>
              <a:ext cx="3684864" cy="3035948"/>
            </a:xfrm>
            <a:prstGeom prst="rect">
              <a:avLst/>
            </a:prstGeom>
          </p:spPr>
          <p:txBody>
            <a:bodyPr lIns="71438" tIns="71438" rIns="71438" bIns="71438" rtlCol="0" anchor="t"/>
            <a:lstStyle/>
            <a:p>
              <a:pPr algn="r">
                <a:lnSpc>
                  <a:spcPts val="3564"/>
                </a:lnSpc>
              </a:pPr>
              <a:r>
                <a:rPr lang="pl-PL" sz="3300" dirty="0">
                  <a:solidFill>
                    <a:srgbClr val="FEFEFE"/>
                  </a:solidFill>
                  <a:latin typeface="League Spartan"/>
                </a:rPr>
                <a:t>INTRODUZIONE</a:t>
              </a:r>
              <a:endParaRPr lang="en-US" sz="3300" dirty="0">
                <a:solidFill>
                  <a:srgbClr val="FEFEFE"/>
                </a:solidFill>
                <a:latin typeface="League Spartan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781789" y="6111103"/>
            <a:ext cx="3225791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9"/>
              </a:lnSpc>
            </a:pPr>
            <a:r>
              <a:rPr lang="pl-PL" sz="3200" spc="92" dirty="0" err="1">
                <a:solidFill>
                  <a:srgbClr val="FEFEFE"/>
                </a:solidFill>
                <a:latin typeface="Sanchez"/>
              </a:rPr>
              <a:t>Presentare </a:t>
            </a:r>
            <a:r>
              <a:rPr lang="pl-PL" sz="3200" spc="92" dirty="0">
                <a:solidFill>
                  <a:srgbClr val="FEFEFE"/>
                </a:solidFill>
                <a:latin typeface="Sanchez"/>
              </a:rPr>
              <a:t>il </a:t>
            </a:r>
            <a:r>
              <a:rPr lang="pl-PL" sz="3200" spc="92" dirty="0" err="1">
                <a:solidFill>
                  <a:srgbClr val="FEFEFE"/>
                </a:solidFill>
                <a:latin typeface="Sanchez"/>
              </a:rPr>
              <a:t>protagonista </a:t>
            </a:r>
            <a:r>
              <a:rPr lang="pl-PL" sz="3200" spc="92" dirty="0">
                <a:solidFill>
                  <a:srgbClr val="FEFEFE"/>
                </a:solidFill>
                <a:latin typeface="Sanchez"/>
              </a:rPr>
              <a:t>e il </a:t>
            </a:r>
            <a:r>
              <a:rPr lang="pl-PL" sz="3200" spc="92" dirty="0" err="1">
                <a:solidFill>
                  <a:srgbClr val="FEFEFE"/>
                </a:solidFill>
                <a:latin typeface="Sanchez"/>
              </a:rPr>
              <a:t>suo </a:t>
            </a:r>
            <a:r>
              <a:rPr lang="pl-PL" sz="3200" spc="92" dirty="0">
                <a:solidFill>
                  <a:srgbClr val="FEFEFE"/>
                </a:solidFill>
                <a:latin typeface="Sanchez"/>
              </a:rPr>
              <a:t>problema</a:t>
            </a:r>
            <a:endParaRPr lang="en-US" sz="3200" spc="92" dirty="0">
              <a:solidFill>
                <a:srgbClr val="FEFEFE"/>
              </a:solidFill>
              <a:latin typeface="Sanchez"/>
            </a:endParaRPr>
          </a:p>
          <a:p>
            <a:pPr algn="l">
              <a:lnSpc>
                <a:spcPts val="3319"/>
              </a:lnSpc>
            </a:pPr>
            <a:endParaRPr lang="en-US" sz="3073" spc="153" dirty="0">
              <a:solidFill>
                <a:srgbClr val="FEFEFE"/>
              </a:solidFill>
              <a:latin typeface="Sanchez"/>
            </a:endParaRPr>
          </a:p>
        </p:txBody>
      </p:sp>
      <p:grpSp>
        <p:nvGrpSpPr>
          <p:cNvPr id="23" name="Group 23"/>
          <p:cNvGrpSpPr/>
          <p:nvPr/>
        </p:nvGrpSpPr>
        <p:grpSpPr>
          <a:xfrm rot="-5400000">
            <a:off x="7058561" y="4703106"/>
            <a:ext cx="4309743" cy="4531611"/>
            <a:chOff x="0" y="0"/>
            <a:chExt cx="4086275" cy="4296639"/>
          </a:xfrm>
        </p:grpSpPr>
        <p:sp>
          <p:nvSpPr>
            <p:cNvPr id="24" name="Freeform 24"/>
            <p:cNvSpPr/>
            <p:nvPr/>
          </p:nvSpPr>
          <p:spPr>
            <a:xfrm>
              <a:off x="9999" y="12603"/>
              <a:ext cx="4066322" cy="4271414"/>
            </a:xfrm>
            <a:custGeom>
              <a:avLst/>
              <a:gdLst/>
              <a:ahLst/>
              <a:cxnLst/>
              <a:rect l="l" t="t" r="r" b="b"/>
              <a:pathLst>
                <a:path w="4066322" h="4271414">
                  <a:moveTo>
                    <a:pt x="3896898" y="0"/>
                  </a:moveTo>
                  <a:cubicBezTo>
                    <a:pt x="3990412" y="0"/>
                    <a:pt x="4066322" y="95678"/>
                    <a:pt x="4066322" y="213544"/>
                  </a:cubicBezTo>
                  <a:lnTo>
                    <a:pt x="4066322" y="4057870"/>
                  </a:lnTo>
                  <a:cubicBezTo>
                    <a:pt x="4066322" y="4175914"/>
                    <a:pt x="3990412" y="4271415"/>
                    <a:pt x="3896898" y="4271415"/>
                  </a:cubicBezTo>
                  <a:lnTo>
                    <a:pt x="169424" y="4271415"/>
                  </a:lnTo>
                  <a:cubicBezTo>
                    <a:pt x="75910" y="4271415"/>
                    <a:pt x="0" y="4175737"/>
                    <a:pt x="0" y="4057870"/>
                  </a:cubicBezTo>
                  <a:lnTo>
                    <a:pt x="0" y="213544"/>
                  </a:lnTo>
                  <a:cubicBezTo>
                    <a:pt x="0" y="95500"/>
                    <a:pt x="75769" y="0"/>
                    <a:pt x="169424" y="0"/>
                  </a:cubicBezTo>
                  <a:lnTo>
                    <a:pt x="3896898" y="0"/>
                  </a:lnTo>
                  <a:close/>
                </a:path>
              </a:pathLst>
            </a:custGeom>
            <a:solidFill>
              <a:srgbClr val="49342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4086316" cy="4296621"/>
            </a:xfrm>
            <a:custGeom>
              <a:avLst/>
              <a:gdLst/>
              <a:ahLst/>
              <a:cxnLst/>
              <a:rect l="l" t="t" r="r" b="b"/>
              <a:pathLst>
                <a:path w="4086316" h="4296621">
                  <a:moveTo>
                    <a:pt x="3906897" y="0"/>
                  </a:moveTo>
                  <a:cubicBezTo>
                    <a:pt x="4005904" y="0"/>
                    <a:pt x="4086316" y="101180"/>
                    <a:pt x="4086316" y="226147"/>
                  </a:cubicBezTo>
                  <a:lnTo>
                    <a:pt x="4076321" y="226147"/>
                  </a:lnTo>
                  <a:lnTo>
                    <a:pt x="4086316" y="226147"/>
                  </a:lnTo>
                  <a:lnTo>
                    <a:pt x="4086316" y="4070473"/>
                  </a:lnTo>
                  <a:lnTo>
                    <a:pt x="4076321" y="4070473"/>
                  </a:lnTo>
                  <a:lnTo>
                    <a:pt x="4086316" y="4070473"/>
                  </a:lnTo>
                  <a:cubicBezTo>
                    <a:pt x="4086316" y="4195263"/>
                    <a:pt x="4006045" y="4296621"/>
                    <a:pt x="3906897" y="4296621"/>
                  </a:cubicBezTo>
                  <a:lnTo>
                    <a:pt x="3906897" y="4284018"/>
                  </a:lnTo>
                  <a:lnTo>
                    <a:pt x="3906897" y="4296621"/>
                  </a:lnTo>
                  <a:lnTo>
                    <a:pt x="179423" y="4296621"/>
                  </a:lnTo>
                  <a:lnTo>
                    <a:pt x="179423" y="4284018"/>
                  </a:lnTo>
                  <a:lnTo>
                    <a:pt x="179423" y="4296621"/>
                  </a:lnTo>
                  <a:cubicBezTo>
                    <a:pt x="80276" y="4296621"/>
                    <a:pt x="0" y="4195440"/>
                    <a:pt x="0" y="4070473"/>
                  </a:cubicBezTo>
                  <a:lnTo>
                    <a:pt x="9999" y="4070473"/>
                  </a:lnTo>
                  <a:lnTo>
                    <a:pt x="0" y="4070473"/>
                  </a:lnTo>
                  <a:lnTo>
                    <a:pt x="0" y="226147"/>
                  </a:lnTo>
                  <a:lnTo>
                    <a:pt x="9999" y="226147"/>
                  </a:lnTo>
                  <a:lnTo>
                    <a:pt x="0" y="226147"/>
                  </a:lnTo>
                  <a:cubicBezTo>
                    <a:pt x="0" y="101180"/>
                    <a:pt x="80276" y="0"/>
                    <a:pt x="179423" y="0"/>
                  </a:cubicBezTo>
                  <a:lnTo>
                    <a:pt x="179423" y="12603"/>
                  </a:lnTo>
                  <a:lnTo>
                    <a:pt x="179423" y="0"/>
                  </a:lnTo>
                  <a:lnTo>
                    <a:pt x="3906897" y="0"/>
                  </a:lnTo>
                  <a:lnTo>
                    <a:pt x="3906897" y="12603"/>
                  </a:lnTo>
                  <a:lnTo>
                    <a:pt x="3906897" y="0"/>
                  </a:lnTo>
                  <a:moveTo>
                    <a:pt x="3906897" y="25029"/>
                  </a:moveTo>
                  <a:lnTo>
                    <a:pt x="179423" y="25029"/>
                  </a:lnTo>
                  <a:cubicBezTo>
                    <a:pt x="91261" y="25029"/>
                    <a:pt x="19858" y="115026"/>
                    <a:pt x="19858" y="226147"/>
                  </a:cubicBezTo>
                  <a:lnTo>
                    <a:pt x="19858" y="4070473"/>
                  </a:lnTo>
                  <a:cubicBezTo>
                    <a:pt x="19858" y="4181594"/>
                    <a:pt x="91261" y="4271592"/>
                    <a:pt x="179423" y="4271592"/>
                  </a:cubicBezTo>
                  <a:lnTo>
                    <a:pt x="3906897" y="4271592"/>
                  </a:lnTo>
                  <a:cubicBezTo>
                    <a:pt x="3994919" y="4271592"/>
                    <a:pt x="4066463" y="4181594"/>
                    <a:pt x="4066463" y="4070473"/>
                  </a:cubicBezTo>
                  <a:lnTo>
                    <a:pt x="4066463" y="226147"/>
                  </a:lnTo>
                  <a:cubicBezTo>
                    <a:pt x="4066463" y="115026"/>
                    <a:pt x="3995060" y="25029"/>
                    <a:pt x="3906897" y="2502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38100"/>
              <a:ext cx="3684864" cy="3035948"/>
            </a:xfrm>
            <a:prstGeom prst="rect">
              <a:avLst/>
            </a:prstGeom>
          </p:spPr>
          <p:txBody>
            <a:bodyPr lIns="71438" tIns="71438" rIns="71438" bIns="71438" rtlCol="0" anchor="t"/>
            <a:lstStyle/>
            <a:p>
              <a:pPr algn="r">
                <a:lnSpc>
                  <a:spcPts val="3564"/>
                </a:lnSpc>
              </a:pPr>
              <a:r>
                <a:rPr lang="pl-PL" sz="3300" dirty="0">
                  <a:solidFill>
                    <a:srgbClr val="FEFEFE"/>
                  </a:solidFill>
                  <a:latin typeface="League Spartan"/>
                </a:rPr>
                <a:t>SVILUPPO</a:t>
              </a:r>
              <a:endParaRPr lang="en-US" sz="3300" dirty="0">
                <a:solidFill>
                  <a:srgbClr val="FEFEFE"/>
                </a:solidFill>
                <a:latin typeface="League Spartan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 rot="5400000">
            <a:off x="6507155" y="3376406"/>
            <a:ext cx="880943" cy="753012"/>
            <a:chOff x="0" y="0"/>
            <a:chExt cx="557056" cy="476160"/>
          </a:xfrm>
        </p:grpSpPr>
        <p:sp>
          <p:nvSpPr>
            <p:cNvPr id="28" name="Freeform 28"/>
            <p:cNvSpPr/>
            <p:nvPr/>
          </p:nvSpPr>
          <p:spPr>
            <a:xfrm>
              <a:off x="9017" y="9017"/>
              <a:ext cx="539115" cy="458216"/>
            </a:xfrm>
            <a:custGeom>
              <a:avLst/>
              <a:gdLst/>
              <a:ahLst/>
              <a:cxnLst/>
              <a:rect l="l" t="t" r="r" b="b"/>
              <a:pathLst>
                <a:path w="539115" h="458216">
                  <a:moveTo>
                    <a:pt x="0" y="458216"/>
                  </a:moveTo>
                  <a:lnTo>
                    <a:pt x="269494" y="0"/>
                  </a:lnTo>
                  <a:lnTo>
                    <a:pt x="539115" y="4582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-254" y="0"/>
              <a:ext cx="557784" cy="476250"/>
            </a:xfrm>
            <a:custGeom>
              <a:avLst/>
              <a:gdLst/>
              <a:ahLst/>
              <a:cxnLst/>
              <a:rect l="l" t="t" r="r" b="b"/>
              <a:pathLst>
                <a:path w="557784" h="476250">
                  <a:moveTo>
                    <a:pt x="1524" y="462661"/>
                  </a:moveTo>
                  <a:lnTo>
                    <a:pt x="271018" y="4445"/>
                  </a:lnTo>
                  <a:cubicBezTo>
                    <a:pt x="272669" y="1651"/>
                    <a:pt x="275590" y="0"/>
                    <a:pt x="278765" y="0"/>
                  </a:cubicBezTo>
                  <a:cubicBezTo>
                    <a:pt x="281940" y="0"/>
                    <a:pt x="284861" y="1651"/>
                    <a:pt x="286512" y="4445"/>
                  </a:cubicBezTo>
                  <a:lnTo>
                    <a:pt x="556133" y="462661"/>
                  </a:lnTo>
                  <a:cubicBezTo>
                    <a:pt x="557784" y="465455"/>
                    <a:pt x="557784" y="468884"/>
                    <a:pt x="556133" y="471678"/>
                  </a:cubicBezTo>
                  <a:cubicBezTo>
                    <a:pt x="554482" y="474472"/>
                    <a:pt x="551561" y="476250"/>
                    <a:pt x="548386" y="476250"/>
                  </a:cubicBezTo>
                  <a:lnTo>
                    <a:pt x="9271" y="476250"/>
                  </a:lnTo>
                  <a:cubicBezTo>
                    <a:pt x="6096" y="476250"/>
                    <a:pt x="3048" y="474472"/>
                    <a:pt x="1524" y="471678"/>
                  </a:cubicBezTo>
                  <a:cubicBezTo>
                    <a:pt x="0" y="468884"/>
                    <a:pt x="0" y="465455"/>
                    <a:pt x="1524" y="462661"/>
                  </a:cubicBezTo>
                  <a:moveTo>
                    <a:pt x="17018" y="471805"/>
                  </a:moveTo>
                  <a:lnTo>
                    <a:pt x="9271" y="467233"/>
                  </a:lnTo>
                  <a:lnTo>
                    <a:pt x="9271" y="458216"/>
                  </a:lnTo>
                  <a:lnTo>
                    <a:pt x="548386" y="458216"/>
                  </a:lnTo>
                  <a:lnTo>
                    <a:pt x="548386" y="467233"/>
                  </a:lnTo>
                  <a:lnTo>
                    <a:pt x="540639" y="471805"/>
                  </a:lnTo>
                  <a:lnTo>
                    <a:pt x="271018" y="13462"/>
                  </a:lnTo>
                  <a:lnTo>
                    <a:pt x="278765" y="8890"/>
                  </a:lnTo>
                  <a:lnTo>
                    <a:pt x="286512" y="13462"/>
                  </a:lnTo>
                  <a:lnTo>
                    <a:pt x="16891" y="471805"/>
                  </a:lnTo>
                  <a:close/>
                </a:path>
              </a:pathLst>
            </a:custGeom>
            <a:solidFill>
              <a:srgbClr val="49342C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7839807" y="5820587"/>
            <a:ext cx="3264479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8"/>
              </a:lnSpc>
            </a:pPr>
            <a:r>
              <a:rPr lang="pl-PL" sz="3200" spc="91" dirty="0" err="1">
                <a:solidFill>
                  <a:srgbClr val="FEFEFE"/>
                </a:solidFill>
                <a:latin typeface="Sanchez"/>
              </a:rPr>
              <a:t>Tentativo </a:t>
            </a:r>
            <a:r>
              <a:rPr lang="pl-PL" sz="3200" spc="91" dirty="0">
                <a:solidFill>
                  <a:srgbClr val="FEFEFE"/>
                </a:solidFill>
                <a:latin typeface="Sanchez"/>
              </a:rPr>
              <a:t>di </a:t>
            </a:r>
            <a:r>
              <a:rPr lang="pl-PL" sz="3200" spc="91" dirty="0" err="1">
                <a:solidFill>
                  <a:srgbClr val="FEFEFE"/>
                </a:solidFill>
                <a:latin typeface="Sanchez"/>
              </a:rPr>
              <a:t>soluzione del </a:t>
            </a:r>
            <a:r>
              <a:rPr lang="pl-PL" sz="3200" spc="91" dirty="0">
                <a:solidFill>
                  <a:srgbClr val="FEFEFE"/>
                </a:solidFill>
                <a:latin typeface="Sanchez"/>
              </a:rPr>
              <a:t>problema da parte del </a:t>
            </a:r>
            <a:r>
              <a:rPr lang="pl-PL" sz="3200" spc="91" dirty="0" err="1">
                <a:solidFill>
                  <a:srgbClr val="FEFEFE"/>
                </a:solidFill>
                <a:latin typeface="Sanchez"/>
              </a:rPr>
              <a:t>protagonista</a:t>
            </a:r>
            <a:endParaRPr lang="en-US" sz="3200" spc="91" dirty="0">
              <a:solidFill>
                <a:srgbClr val="FEFEFE"/>
              </a:solidFill>
              <a:latin typeface="Sanchez"/>
            </a:endParaRPr>
          </a:p>
          <a:p>
            <a:pPr algn="l">
              <a:lnSpc>
                <a:spcPts val="3038"/>
              </a:lnSpc>
            </a:pPr>
            <a:endParaRPr lang="en-US" sz="2813" spc="140" dirty="0">
              <a:solidFill>
                <a:srgbClr val="FEFEFE"/>
              </a:solidFill>
              <a:latin typeface="Sanchez"/>
            </a:endParaRPr>
          </a:p>
        </p:txBody>
      </p:sp>
      <p:grpSp>
        <p:nvGrpSpPr>
          <p:cNvPr id="31" name="Group 31"/>
          <p:cNvGrpSpPr/>
          <p:nvPr/>
        </p:nvGrpSpPr>
        <p:grpSpPr>
          <a:xfrm rot="-5400000">
            <a:off x="11911102" y="4906056"/>
            <a:ext cx="4388233" cy="4316254"/>
            <a:chOff x="0" y="0"/>
            <a:chExt cx="4160695" cy="4092448"/>
          </a:xfrm>
        </p:grpSpPr>
        <p:sp>
          <p:nvSpPr>
            <p:cNvPr id="32" name="Freeform 32"/>
            <p:cNvSpPr/>
            <p:nvPr/>
          </p:nvSpPr>
          <p:spPr>
            <a:xfrm>
              <a:off x="10181" y="12004"/>
              <a:ext cx="4140379" cy="4068422"/>
            </a:xfrm>
            <a:custGeom>
              <a:avLst/>
              <a:gdLst/>
              <a:ahLst/>
              <a:cxnLst/>
              <a:rect l="l" t="t" r="r" b="b"/>
              <a:pathLst>
                <a:path w="4140379" h="4068422">
                  <a:moveTo>
                    <a:pt x="3967870" y="0"/>
                  </a:moveTo>
                  <a:cubicBezTo>
                    <a:pt x="4063087" y="0"/>
                    <a:pt x="4140379" y="91131"/>
                    <a:pt x="4140379" y="203396"/>
                  </a:cubicBezTo>
                  <a:lnTo>
                    <a:pt x="4140379" y="3865027"/>
                  </a:lnTo>
                  <a:cubicBezTo>
                    <a:pt x="4140379" y="3977461"/>
                    <a:pt x="4063087" y="4068423"/>
                    <a:pt x="3967870" y="4068423"/>
                  </a:cubicBezTo>
                  <a:lnTo>
                    <a:pt x="172510" y="4068423"/>
                  </a:lnTo>
                  <a:cubicBezTo>
                    <a:pt x="77293" y="4068423"/>
                    <a:pt x="0" y="3977292"/>
                    <a:pt x="0" y="3865027"/>
                  </a:cubicBezTo>
                  <a:lnTo>
                    <a:pt x="0" y="203396"/>
                  </a:lnTo>
                  <a:cubicBezTo>
                    <a:pt x="0" y="90962"/>
                    <a:pt x="77149" y="0"/>
                    <a:pt x="172510" y="0"/>
                  </a:cubicBezTo>
                  <a:lnTo>
                    <a:pt x="3967870" y="0"/>
                  </a:lnTo>
                  <a:close/>
                </a:path>
              </a:pathLst>
            </a:custGeom>
            <a:solidFill>
              <a:srgbClr val="B6394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4160736" cy="4092431"/>
            </a:xfrm>
            <a:custGeom>
              <a:avLst/>
              <a:gdLst/>
              <a:ahLst/>
              <a:cxnLst/>
              <a:rect l="l" t="t" r="r" b="b"/>
              <a:pathLst>
                <a:path w="4160736" h="4092431">
                  <a:moveTo>
                    <a:pt x="3978051" y="0"/>
                  </a:moveTo>
                  <a:cubicBezTo>
                    <a:pt x="4078860" y="0"/>
                    <a:pt x="4160736" y="96372"/>
                    <a:pt x="4160736" y="215400"/>
                  </a:cubicBezTo>
                  <a:lnTo>
                    <a:pt x="4150560" y="215400"/>
                  </a:lnTo>
                  <a:lnTo>
                    <a:pt x="4160736" y="215400"/>
                  </a:lnTo>
                  <a:lnTo>
                    <a:pt x="4160736" y="3877031"/>
                  </a:lnTo>
                  <a:lnTo>
                    <a:pt x="4150560" y="3877031"/>
                  </a:lnTo>
                  <a:lnTo>
                    <a:pt x="4160736" y="3877031"/>
                  </a:lnTo>
                  <a:cubicBezTo>
                    <a:pt x="4160736" y="3995889"/>
                    <a:pt x="4079004" y="4092431"/>
                    <a:pt x="3978051" y="4092431"/>
                  </a:cubicBezTo>
                  <a:lnTo>
                    <a:pt x="3978051" y="4080427"/>
                  </a:lnTo>
                  <a:lnTo>
                    <a:pt x="3978051" y="4092431"/>
                  </a:lnTo>
                  <a:lnTo>
                    <a:pt x="182691" y="4092431"/>
                  </a:lnTo>
                  <a:lnTo>
                    <a:pt x="182691" y="4080427"/>
                  </a:lnTo>
                  <a:lnTo>
                    <a:pt x="182691" y="4092431"/>
                  </a:lnTo>
                  <a:cubicBezTo>
                    <a:pt x="81738" y="4092431"/>
                    <a:pt x="0" y="3996059"/>
                    <a:pt x="0" y="3877031"/>
                  </a:cubicBezTo>
                  <a:lnTo>
                    <a:pt x="10181" y="3877031"/>
                  </a:lnTo>
                  <a:lnTo>
                    <a:pt x="0" y="3877031"/>
                  </a:lnTo>
                  <a:lnTo>
                    <a:pt x="0" y="215400"/>
                  </a:lnTo>
                  <a:lnTo>
                    <a:pt x="10181" y="215400"/>
                  </a:lnTo>
                  <a:lnTo>
                    <a:pt x="0" y="215400"/>
                  </a:lnTo>
                  <a:cubicBezTo>
                    <a:pt x="0" y="96372"/>
                    <a:pt x="81738" y="0"/>
                    <a:pt x="182691" y="0"/>
                  </a:cubicBezTo>
                  <a:lnTo>
                    <a:pt x="182691" y="12004"/>
                  </a:lnTo>
                  <a:lnTo>
                    <a:pt x="182691" y="0"/>
                  </a:lnTo>
                  <a:lnTo>
                    <a:pt x="3978051" y="0"/>
                  </a:lnTo>
                  <a:lnTo>
                    <a:pt x="3978051" y="12004"/>
                  </a:lnTo>
                  <a:lnTo>
                    <a:pt x="3978051" y="0"/>
                  </a:lnTo>
                  <a:moveTo>
                    <a:pt x="3978051" y="23839"/>
                  </a:moveTo>
                  <a:lnTo>
                    <a:pt x="182691" y="23839"/>
                  </a:lnTo>
                  <a:cubicBezTo>
                    <a:pt x="92923" y="23839"/>
                    <a:pt x="20219" y="109560"/>
                    <a:pt x="20219" y="215400"/>
                  </a:cubicBezTo>
                  <a:lnTo>
                    <a:pt x="20219" y="3877031"/>
                  </a:lnTo>
                  <a:cubicBezTo>
                    <a:pt x="20219" y="3982871"/>
                    <a:pt x="92923" y="4068591"/>
                    <a:pt x="182691" y="4068591"/>
                  </a:cubicBezTo>
                  <a:lnTo>
                    <a:pt x="3978051" y="4068591"/>
                  </a:lnTo>
                  <a:cubicBezTo>
                    <a:pt x="4067675" y="4068591"/>
                    <a:pt x="4140522" y="3982871"/>
                    <a:pt x="4140522" y="3877031"/>
                  </a:cubicBezTo>
                  <a:lnTo>
                    <a:pt x="4140522" y="215400"/>
                  </a:lnTo>
                  <a:cubicBezTo>
                    <a:pt x="4140522" y="109560"/>
                    <a:pt x="4067819" y="23839"/>
                    <a:pt x="3978051" y="2383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38100"/>
              <a:ext cx="3684864" cy="3035948"/>
            </a:xfrm>
            <a:prstGeom prst="rect">
              <a:avLst/>
            </a:prstGeom>
          </p:spPr>
          <p:txBody>
            <a:bodyPr lIns="71438" tIns="71438" rIns="71438" bIns="71438" rtlCol="0" anchor="t"/>
            <a:lstStyle/>
            <a:p>
              <a:pPr algn="r">
                <a:lnSpc>
                  <a:spcPts val="3564"/>
                </a:lnSpc>
              </a:pPr>
              <a:r>
                <a:rPr lang="pl-PL" sz="3300" dirty="0">
                  <a:solidFill>
                    <a:srgbClr val="FEFEFE"/>
                  </a:solidFill>
                  <a:latin typeface="League Spartan"/>
                </a:rPr>
                <a:t>CONCLUSIONE</a:t>
              </a:r>
              <a:endParaRPr lang="en-US" sz="3300" dirty="0">
                <a:solidFill>
                  <a:srgbClr val="FEFEFE"/>
                </a:solidFill>
                <a:latin typeface="League Spartan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 rot="5400000">
            <a:off x="11520047" y="3376406"/>
            <a:ext cx="880943" cy="753012"/>
            <a:chOff x="0" y="0"/>
            <a:chExt cx="557056" cy="476160"/>
          </a:xfrm>
        </p:grpSpPr>
        <p:sp>
          <p:nvSpPr>
            <p:cNvPr id="36" name="Freeform 36"/>
            <p:cNvSpPr/>
            <p:nvPr/>
          </p:nvSpPr>
          <p:spPr>
            <a:xfrm>
              <a:off x="9017" y="9017"/>
              <a:ext cx="539115" cy="458216"/>
            </a:xfrm>
            <a:custGeom>
              <a:avLst/>
              <a:gdLst/>
              <a:ahLst/>
              <a:cxnLst/>
              <a:rect l="l" t="t" r="r" b="b"/>
              <a:pathLst>
                <a:path w="539115" h="458216">
                  <a:moveTo>
                    <a:pt x="0" y="458216"/>
                  </a:moveTo>
                  <a:lnTo>
                    <a:pt x="269494" y="0"/>
                  </a:lnTo>
                  <a:lnTo>
                    <a:pt x="539115" y="4582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-254" y="0"/>
              <a:ext cx="557784" cy="476250"/>
            </a:xfrm>
            <a:custGeom>
              <a:avLst/>
              <a:gdLst/>
              <a:ahLst/>
              <a:cxnLst/>
              <a:rect l="l" t="t" r="r" b="b"/>
              <a:pathLst>
                <a:path w="557784" h="476250">
                  <a:moveTo>
                    <a:pt x="1524" y="462661"/>
                  </a:moveTo>
                  <a:lnTo>
                    <a:pt x="271018" y="4445"/>
                  </a:lnTo>
                  <a:cubicBezTo>
                    <a:pt x="272669" y="1651"/>
                    <a:pt x="275590" y="0"/>
                    <a:pt x="278765" y="0"/>
                  </a:cubicBezTo>
                  <a:cubicBezTo>
                    <a:pt x="281940" y="0"/>
                    <a:pt x="284861" y="1651"/>
                    <a:pt x="286512" y="4445"/>
                  </a:cubicBezTo>
                  <a:lnTo>
                    <a:pt x="556133" y="462661"/>
                  </a:lnTo>
                  <a:cubicBezTo>
                    <a:pt x="557784" y="465455"/>
                    <a:pt x="557784" y="468884"/>
                    <a:pt x="556133" y="471678"/>
                  </a:cubicBezTo>
                  <a:cubicBezTo>
                    <a:pt x="554482" y="474472"/>
                    <a:pt x="551561" y="476250"/>
                    <a:pt x="548386" y="476250"/>
                  </a:cubicBezTo>
                  <a:lnTo>
                    <a:pt x="9271" y="476250"/>
                  </a:lnTo>
                  <a:cubicBezTo>
                    <a:pt x="6096" y="476250"/>
                    <a:pt x="3048" y="474472"/>
                    <a:pt x="1524" y="471678"/>
                  </a:cubicBezTo>
                  <a:cubicBezTo>
                    <a:pt x="0" y="468884"/>
                    <a:pt x="0" y="465455"/>
                    <a:pt x="1524" y="462661"/>
                  </a:cubicBezTo>
                  <a:moveTo>
                    <a:pt x="17018" y="471805"/>
                  </a:moveTo>
                  <a:lnTo>
                    <a:pt x="9271" y="467233"/>
                  </a:lnTo>
                  <a:lnTo>
                    <a:pt x="9271" y="458216"/>
                  </a:lnTo>
                  <a:lnTo>
                    <a:pt x="548386" y="458216"/>
                  </a:lnTo>
                  <a:lnTo>
                    <a:pt x="548386" y="467233"/>
                  </a:lnTo>
                  <a:lnTo>
                    <a:pt x="540639" y="471805"/>
                  </a:lnTo>
                  <a:lnTo>
                    <a:pt x="271018" y="13462"/>
                  </a:lnTo>
                  <a:lnTo>
                    <a:pt x="278765" y="8890"/>
                  </a:lnTo>
                  <a:lnTo>
                    <a:pt x="286512" y="13462"/>
                  </a:lnTo>
                  <a:lnTo>
                    <a:pt x="16891" y="471805"/>
                  </a:lnTo>
                  <a:close/>
                </a:path>
              </a:pathLst>
            </a:custGeom>
            <a:solidFill>
              <a:srgbClr val="49342C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2700460" y="6257182"/>
            <a:ext cx="3680298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3"/>
              </a:lnSpc>
            </a:pPr>
            <a:r>
              <a:rPr lang="pl-PL" sz="3200" spc="90" dirty="0" err="1">
                <a:solidFill>
                  <a:srgbClr val="FEFEFE"/>
                </a:solidFill>
                <a:latin typeface="Sanchez"/>
              </a:rPr>
              <a:t>Risoluzione </a:t>
            </a:r>
            <a:r>
              <a:rPr lang="pl-PL" sz="3200" spc="90" dirty="0">
                <a:solidFill>
                  <a:srgbClr val="FEFEFE"/>
                </a:solidFill>
                <a:latin typeface="Sanchez"/>
              </a:rPr>
              <a:t>del problema e </a:t>
            </a:r>
            <a:r>
              <a:rPr lang="pl-PL" sz="3200" spc="90" dirty="0" err="1">
                <a:solidFill>
                  <a:srgbClr val="FEFEFE"/>
                </a:solidFill>
                <a:latin typeface="Sanchez"/>
              </a:rPr>
              <a:t>conclusione</a:t>
            </a:r>
            <a:endParaRPr lang="en-US" sz="3200" spc="90" dirty="0">
              <a:solidFill>
                <a:srgbClr val="FEFEFE"/>
              </a:solidFill>
              <a:latin typeface="Sanchez"/>
            </a:endParaRPr>
          </a:p>
          <a:p>
            <a:pPr algn="l">
              <a:lnSpc>
                <a:spcPts val="3303"/>
              </a:lnSpc>
            </a:pPr>
            <a:endParaRPr lang="en-US" sz="3058" spc="152" dirty="0">
              <a:solidFill>
                <a:srgbClr val="FEFEFE"/>
              </a:solidFill>
              <a:latin typeface="Sanchez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2591042" y="1245305"/>
            <a:ext cx="13222355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  <a:spcBef>
                <a:spcPct val="0"/>
              </a:spcBef>
            </a:pPr>
            <a:r>
              <a:rPr lang="en-US" sz="7000" dirty="0">
                <a:solidFill>
                  <a:srgbClr val="737373"/>
                </a:solidFill>
                <a:latin typeface="Libre Baskerville"/>
              </a:rPr>
              <a:t>PIANO STORICO N</a:t>
            </a:r>
            <a:r>
              <a:rPr lang="pl-PL" sz="7000" dirty="0">
                <a:solidFill>
                  <a:srgbClr val="737373"/>
                </a:solidFill>
                <a:latin typeface="Libre Baskerville"/>
              </a:rPr>
              <a:t>. </a:t>
            </a:r>
            <a:r>
              <a:rPr lang="en-US" sz="7000" dirty="0">
                <a:solidFill>
                  <a:srgbClr val="737373"/>
                </a:solidFill>
                <a:latin typeface="Libre Baskerville"/>
              </a:rPr>
              <a:t>1</a:t>
            </a:r>
          </a:p>
        </p:txBody>
      </p:sp>
      <p:sp>
        <p:nvSpPr>
          <p:cNvPr id="40" name="Freeform 40"/>
          <p:cNvSpPr/>
          <p:nvPr/>
        </p:nvSpPr>
        <p:spPr>
          <a:xfrm>
            <a:off x="197936" y="237696"/>
            <a:ext cx="4265575" cy="972645"/>
          </a:xfrm>
          <a:custGeom>
            <a:avLst/>
            <a:gdLst/>
            <a:ahLst/>
            <a:cxnLst/>
            <a:rect l="l" t="t" r="r" b="b"/>
            <a:pathLst>
              <a:path w="4265575" h="972645">
                <a:moveTo>
                  <a:pt x="0" y="0"/>
                </a:moveTo>
                <a:lnTo>
                  <a:pt x="4265574" y="0"/>
                </a:lnTo>
                <a:lnTo>
                  <a:pt x="4265574" y="972645"/>
                </a:lnTo>
                <a:lnTo>
                  <a:pt x="0" y="972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85034" y="1189699"/>
            <a:ext cx="1233184" cy="1233184"/>
            <a:chOff x="0" y="0"/>
            <a:chExt cx="1644245" cy="1644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4245" cy="1644245"/>
            </a:xfrm>
            <a:custGeom>
              <a:avLst/>
              <a:gdLst/>
              <a:ahLst/>
              <a:cxnLst/>
              <a:rect l="l" t="t" r="r" b="b"/>
              <a:pathLst>
                <a:path w="1644245" h="1644245">
                  <a:moveTo>
                    <a:pt x="0" y="0"/>
                  </a:moveTo>
                  <a:lnTo>
                    <a:pt x="1644245" y="0"/>
                  </a:lnTo>
                  <a:lnTo>
                    <a:pt x="1644245" y="1644245"/>
                  </a:lnTo>
                  <a:lnTo>
                    <a:pt x="0" y="164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6439" y="482397"/>
              <a:ext cx="951368" cy="688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 spc="174">
                  <a:solidFill>
                    <a:srgbClr val="1A2C5A"/>
                  </a:solidFill>
                  <a:latin typeface="Sanchez"/>
                </a:rPr>
                <a:t>1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85034" y="2858303"/>
            <a:ext cx="1233184" cy="1233184"/>
            <a:chOff x="0" y="0"/>
            <a:chExt cx="1644245" cy="16442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44245" cy="1644245"/>
            </a:xfrm>
            <a:custGeom>
              <a:avLst/>
              <a:gdLst/>
              <a:ahLst/>
              <a:cxnLst/>
              <a:rect l="l" t="t" r="r" b="b"/>
              <a:pathLst>
                <a:path w="1644245" h="1644245">
                  <a:moveTo>
                    <a:pt x="0" y="0"/>
                  </a:moveTo>
                  <a:lnTo>
                    <a:pt x="1644245" y="0"/>
                  </a:lnTo>
                  <a:lnTo>
                    <a:pt x="1644245" y="1644245"/>
                  </a:lnTo>
                  <a:lnTo>
                    <a:pt x="0" y="164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46439" y="482397"/>
              <a:ext cx="951368" cy="688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 spc="174">
                  <a:solidFill>
                    <a:srgbClr val="FFFFFF"/>
                  </a:solidFill>
                  <a:latin typeface="Sanchez"/>
                </a:rPr>
                <a:t>2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85034" y="4526908"/>
            <a:ext cx="1233184" cy="1233184"/>
            <a:chOff x="0" y="0"/>
            <a:chExt cx="1644245" cy="16442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4245" cy="1644245"/>
            </a:xfrm>
            <a:custGeom>
              <a:avLst/>
              <a:gdLst/>
              <a:ahLst/>
              <a:cxnLst/>
              <a:rect l="l" t="t" r="r" b="b"/>
              <a:pathLst>
                <a:path w="1644245" h="1644245">
                  <a:moveTo>
                    <a:pt x="0" y="0"/>
                  </a:moveTo>
                  <a:lnTo>
                    <a:pt x="1644245" y="0"/>
                  </a:lnTo>
                  <a:lnTo>
                    <a:pt x="1644245" y="1644245"/>
                  </a:lnTo>
                  <a:lnTo>
                    <a:pt x="0" y="164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46439" y="482397"/>
              <a:ext cx="951368" cy="688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 spc="174">
                  <a:solidFill>
                    <a:srgbClr val="1A2C5A"/>
                  </a:solidFill>
                  <a:latin typeface="Sanchez"/>
                </a:rPr>
                <a:t>3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285034" y="6195513"/>
            <a:ext cx="1233184" cy="1233184"/>
            <a:chOff x="0" y="0"/>
            <a:chExt cx="1644245" cy="16442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44245" cy="1644245"/>
            </a:xfrm>
            <a:custGeom>
              <a:avLst/>
              <a:gdLst/>
              <a:ahLst/>
              <a:cxnLst/>
              <a:rect l="l" t="t" r="r" b="b"/>
              <a:pathLst>
                <a:path w="1644245" h="1644245">
                  <a:moveTo>
                    <a:pt x="0" y="0"/>
                  </a:moveTo>
                  <a:lnTo>
                    <a:pt x="1644245" y="0"/>
                  </a:lnTo>
                  <a:lnTo>
                    <a:pt x="1644245" y="1644245"/>
                  </a:lnTo>
                  <a:lnTo>
                    <a:pt x="0" y="164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46439" y="482397"/>
              <a:ext cx="951368" cy="688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 spc="174">
                  <a:solidFill>
                    <a:srgbClr val="FFFFFF"/>
                  </a:solidFill>
                  <a:latin typeface="Sanchez"/>
                </a:rPr>
                <a:t>4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8285034" y="7866847"/>
            <a:ext cx="1233184" cy="1233184"/>
          </a:xfrm>
          <a:custGeom>
            <a:avLst/>
            <a:gdLst/>
            <a:ahLst/>
            <a:cxnLst/>
            <a:rect l="l" t="t" r="r" b="b"/>
            <a:pathLst>
              <a:path w="1233184" h="1233184">
                <a:moveTo>
                  <a:pt x="0" y="0"/>
                </a:moveTo>
                <a:lnTo>
                  <a:pt x="1233184" y="0"/>
                </a:lnTo>
                <a:lnTo>
                  <a:pt x="1233184" y="1233183"/>
                </a:lnTo>
                <a:lnTo>
                  <a:pt x="0" y="123318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TextBox 15"/>
          <p:cNvSpPr txBox="1"/>
          <p:nvPr/>
        </p:nvSpPr>
        <p:spPr>
          <a:xfrm>
            <a:off x="8544863" y="8231026"/>
            <a:ext cx="71352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 spc="174">
                <a:solidFill>
                  <a:srgbClr val="1A2C5A"/>
                </a:solidFill>
                <a:latin typeface="Sanchez"/>
              </a:rPr>
              <a:t>5</a:t>
            </a:r>
          </a:p>
        </p:txBody>
      </p:sp>
      <p:sp>
        <p:nvSpPr>
          <p:cNvPr id="16" name="Freeform 16"/>
          <p:cNvSpPr/>
          <p:nvPr/>
        </p:nvSpPr>
        <p:spPr>
          <a:xfrm>
            <a:off x="752731" y="4979505"/>
            <a:ext cx="5930702" cy="3953801"/>
          </a:xfrm>
          <a:custGeom>
            <a:avLst/>
            <a:gdLst/>
            <a:ahLst/>
            <a:cxnLst/>
            <a:rect l="l" t="t" r="r" b="b"/>
            <a:pathLst>
              <a:path w="5930702" h="3953801">
                <a:moveTo>
                  <a:pt x="0" y="0"/>
                </a:moveTo>
                <a:lnTo>
                  <a:pt x="5930702" y="0"/>
                </a:lnTo>
                <a:lnTo>
                  <a:pt x="5930702" y="3953801"/>
                </a:lnTo>
                <a:lnTo>
                  <a:pt x="0" y="395380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>
            <a:off x="10009677" y="1420210"/>
            <a:ext cx="6830749" cy="69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739"/>
              </a:lnSpc>
            </a:pPr>
            <a:r>
              <a:rPr lang="pl-PL" sz="4099" spc="204" dirty="0" err="1">
                <a:solidFill>
                  <a:srgbClr val="1A2C5A"/>
                </a:solidFill>
                <a:latin typeface="Sanchez"/>
              </a:rPr>
              <a:t>Inizio</a:t>
            </a:r>
            <a:endParaRPr lang="en-US" sz="4099" spc="204" dirty="0">
              <a:solidFill>
                <a:srgbClr val="1A2C5A"/>
              </a:solidFill>
              <a:latin typeface="Sanchez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52731" y="2384782"/>
            <a:ext cx="6513325" cy="715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850"/>
              </a:lnSpc>
              <a:spcBef>
                <a:spcPct val="0"/>
              </a:spcBef>
            </a:pPr>
            <a:r>
              <a:rPr lang="en-US" sz="4500" spc="225" dirty="0">
                <a:solidFill>
                  <a:srgbClr val="1A2C5A"/>
                </a:solidFill>
                <a:latin typeface="Sanchez"/>
              </a:rPr>
              <a:t>PIANO STORICO N</a:t>
            </a:r>
            <a:r>
              <a:rPr lang="pl-PL" sz="4500" spc="225" dirty="0">
                <a:solidFill>
                  <a:srgbClr val="1A2C5A"/>
                </a:solidFill>
                <a:latin typeface="Sanchez"/>
              </a:rPr>
              <a:t>. 2</a:t>
            </a:r>
            <a:endParaRPr lang="en-US" sz="4500" spc="225" dirty="0">
              <a:solidFill>
                <a:srgbClr val="1A2C5A"/>
              </a:solidFill>
              <a:latin typeface="Sanchez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009677" y="3088815"/>
            <a:ext cx="6830749" cy="69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739"/>
              </a:lnSpc>
            </a:pPr>
            <a:r>
              <a:rPr lang="en-US" sz="4099" spc="204">
                <a:solidFill>
                  <a:srgbClr val="1A2C5A"/>
                </a:solidFill>
                <a:latin typeface="Sanchez"/>
              </a:rPr>
              <a:t>Problema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09677" y="4395469"/>
            <a:ext cx="6830749" cy="141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739"/>
              </a:lnSpc>
            </a:pPr>
            <a:r>
              <a:rPr lang="pl-PL" sz="4099" spc="204" dirty="0" err="1">
                <a:solidFill>
                  <a:srgbClr val="1A2C5A"/>
                </a:solidFill>
                <a:latin typeface="Sanchez"/>
              </a:rPr>
              <a:t>Tentativo fallito </a:t>
            </a:r>
            <a:r>
              <a:rPr lang="pl-PL" sz="4099" spc="204" dirty="0">
                <a:solidFill>
                  <a:srgbClr val="1A2C5A"/>
                </a:solidFill>
                <a:latin typeface="Sanchez"/>
              </a:rPr>
              <a:t>di </a:t>
            </a:r>
            <a:r>
              <a:rPr lang="pl-PL" sz="4099" spc="204" dirty="0" err="1">
                <a:solidFill>
                  <a:srgbClr val="1A2C5A"/>
                </a:solidFill>
                <a:latin typeface="Sanchez"/>
              </a:rPr>
              <a:t>risolvere </a:t>
            </a:r>
            <a:r>
              <a:rPr lang="pl-PL" sz="4099" spc="204" dirty="0">
                <a:solidFill>
                  <a:srgbClr val="1A2C5A"/>
                </a:solidFill>
                <a:latin typeface="Sanchez"/>
              </a:rPr>
              <a:t>il problema</a:t>
            </a:r>
            <a:endParaRPr lang="en-US" sz="4099" spc="204" dirty="0">
              <a:solidFill>
                <a:srgbClr val="1A2C5A"/>
              </a:solidFill>
              <a:latin typeface="Sanchez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009677" y="6426024"/>
            <a:ext cx="6830749" cy="69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739"/>
              </a:lnSpc>
            </a:pPr>
            <a:r>
              <a:rPr lang="pl-PL" sz="4099" spc="204" dirty="0" err="1">
                <a:solidFill>
                  <a:srgbClr val="1A2C5A"/>
                </a:solidFill>
                <a:latin typeface="Sanchez"/>
              </a:rPr>
              <a:t>Risolvere </a:t>
            </a:r>
            <a:r>
              <a:rPr lang="pl-PL" sz="4099" spc="204" dirty="0">
                <a:solidFill>
                  <a:srgbClr val="1A2C5A"/>
                </a:solidFill>
                <a:latin typeface="Sanchez"/>
              </a:rPr>
              <a:t>il problema</a:t>
            </a:r>
            <a:endParaRPr lang="en-US" sz="4099" spc="204" dirty="0">
              <a:solidFill>
                <a:srgbClr val="1A2C5A"/>
              </a:solidFill>
              <a:latin typeface="Sanchez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009677" y="8094629"/>
            <a:ext cx="6830749" cy="69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739"/>
              </a:lnSpc>
            </a:pPr>
            <a:r>
              <a:rPr lang="pl-PL" sz="4099" spc="204" dirty="0" err="1">
                <a:solidFill>
                  <a:srgbClr val="1A2C5A"/>
                </a:solidFill>
                <a:latin typeface="Sanchez"/>
              </a:rPr>
              <a:t>Conclusione</a:t>
            </a:r>
            <a:endParaRPr lang="en-US" sz="4099" spc="204" dirty="0">
              <a:solidFill>
                <a:srgbClr val="1A2C5A"/>
              </a:solidFill>
              <a:latin typeface="Sanchez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851733" y="536108"/>
            <a:ext cx="5732698" cy="1307181"/>
          </a:xfrm>
          <a:custGeom>
            <a:avLst/>
            <a:gdLst/>
            <a:ahLst/>
            <a:cxnLst/>
            <a:rect l="l" t="t" r="r" b="b"/>
            <a:pathLst>
              <a:path w="5732698" h="1307181">
                <a:moveTo>
                  <a:pt x="0" y="0"/>
                </a:moveTo>
                <a:lnTo>
                  <a:pt x="5732697" y="0"/>
                </a:lnTo>
                <a:lnTo>
                  <a:pt x="5732697" y="1307181"/>
                </a:lnTo>
                <a:lnTo>
                  <a:pt x="0" y="13071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19996" y="4194631"/>
            <a:ext cx="5428397" cy="5632276"/>
            <a:chOff x="0" y="0"/>
            <a:chExt cx="7237862" cy="750970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067" b="6067"/>
            <a:stretch>
              <a:fillRect/>
            </a:stretch>
          </p:blipFill>
          <p:spPr>
            <a:xfrm>
              <a:off x="0" y="0"/>
              <a:ext cx="7237862" cy="7509702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5581673" y="6214697"/>
            <a:ext cx="2704368" cy="3929587"/>
            <a:chOff x="0" y="0"/>
            <a:chExt cx="3605823" cy="523945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605823" cy="523945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5359365" y="0"/>
            <a:ext cx="2928635" cy="4194631"/>
            <a:chOff x="0" y="0"/>
            <a:chExt cx="3904847" cy="559284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904847" cy="5592841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6663363" y="1213913"/>
            <a:ext cx="2704368" cy="3929587"/>
            <a:chOff x="0" y="0"/>
            <a:chExt cx="3605823" cy="523945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605823" cy="5239450"/>
            </a:xfrm>
            <a:prstGeom prst="rect">
              <a:avLst/>
            </a:prstGeom>
          </p:spPr>
        </p:pic>
      </p:grpSp>
      <p:sp>
        <p:nvSpPr>
          <p:cNvPr id="10" name="Freeform 10"/>
          <p:cNvSpPr/>
          <p:nvPr/>
        </p:nvSpPr>
        <p:spPr>
          <a:xfrm>
            <a:off x="1028700" y="527165"/>
            <a:ext cx="5011408" cy="1143095"/>
          </a:xfrm>
          <a:custGeom>
            <a:avLst/>
            <a:gdLst/>
            <a:ahLst/>
            <a:cxnLst/>
            <a:rect l="l" t="t" r="r" b="b"/>
            <a:pathLst>
              <a:path w="5011408" h="1143095">
                <a:moveTo>
                  <a:pt x="0" y="0"/>
                </a:moveTo>
                <a:lnTo>
                  <a:pt x="5011408" y="0"/>
                </a:lnTo>
                <a:lnTo>
                  <a:pt x="5011408" y="1143095"/>
                </a:lnTo>
                <a:lnTo>
                  <a:pt x="0" y="114309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1" name="Group 11"/>
          <p:cNvGrpSpPr/>
          <p:nvPr/>
        </p:nvGrpSpPr>
        <p:grpSpPr>
          <a:xfrm>
            <a:off x="10535920" y="0"/>
            <a:ext cx="4315016" cy="3340520"/>
            <a:chOff x="0" y="0"/>
            <a:chExt cx="5753355" cy="445402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753355" cy="4454027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>
            <a:off x="1130420" y="6379106"/>
            <a:ext cx="7579086" cy="292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5"/>
              </a:lnSpc>
            </a:pPr>
            <a:r>
              <a:rPr lang="pl-PL" sz="6388" dirty="0" err="1">
                <a:solidFill>
                  <a:srgbClr val="1A2C5A"/>
                </a:solidFill>
                <a:latin typeface="Libre Baskerville"/>
              </a:rPr>
              <a:t>Seguendo le orme </a:t>
            </a:r>
            <a:r>
              <a:rPr lang="pl-PL" sz="6388" dirty="0">
                <a:solidFill>
                  <a:srgbClr val="1A2C5A"/>
                </a:solidFill>
                <a:latin typeface="Libre Baskerville"/>
              </a:rPr>
              <a:t>di Bolesław Prus</a:t>
            </a:r>
            <a:endParaRPr lang="en-US" sz="6388" dirty="0">
              <a:solidFill>
                <a:srgbClr val="1A2C5A"/>
              </a:solidFill>
              <a:latin typeface="Libre Baskervil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489</Words>
  <Application>Microsoft Office PowerPoint</Application>
  <PresentationFormat>Personalizzato</PresentationFormat>
  <Paragraphs>104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Merriweather Bold</vt:lpstr>
      <vt:lpstr>Sanchez</vt:lpstr>
      <vt:lpstr>Calibri</vt:lpstr>
      <vt:lpstr>Arial</vt:lpstr>
      <vt:lpstr>League Spartan</vt:lpstr>
      <vt:lpstr>Open Sans Bold</vt:lpstr>
      <vt:lpstr>Libre Baskerville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miejsca Jak odkryć w swojej okolicy ciekawe miejsca, które opowiadają historię i jak mówić o nich młodszym pokoleniom</dc:title>
  <dc:creator>Dorota Lachowska</dc:creator>
  <cp:keywords>, docId:039F11B92AE33AFCAEE88A209C0A1F26</cp:keywords>
  <cp:lastModifiedBy>marco marchese</cp:lastModifiedBy>
  <cp:revision>8</cp:revision>
  <dcterms:created xsi:type="dcterms:W3CDTF">2006-08-16T00:00:00Z</dcterms:created>
  <dcterms:modified xsi:type="dcterms:W3CDTF">2023-08-23T10:08:22Z</dcterms:modified>
  <dc:identifier>DAFobBSCS4A</dc:identifier>
</cp:coreProperties>
</file>