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y="7315200" cx="9753600"/>
  <p:notesSz cx="6858000" cy="9144000"/>
  <p:embeddedFontLst>
    <p:embeddedFont>
      <p:font typeface="Roboto"/>
      <p:bold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4" roundtripDataSignature="AMtx7mjK3+B3icn043GwIBDb/ZxWtQcR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oboto-bold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5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5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5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5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4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10" Type="http://schemas.openxmlformats.org/officeDocument/2006/relationships/image" Target="../media/image2.png"/><Relationship Id="rId9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8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Relationship Id="rId6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40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Relationship Id="rId4" Type="http://schemas.openxmlformats.org/officeDocument/2006/relationships/image" Target="../media/image43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47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5.png"/><Relationship Id="rId4" Type="http://schemas.openxmlformats.org/officeDocument/2006/relationships/image" Target="../media/image42.png"/><Relationship Id="rId5" Type="http://schemas.openxmlformats.org/officeDocument/2006/relationships/image" Target="../media/image23.png"/><Relationship Id="rId6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jpg"/><Relationship Id="rId4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41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48.png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26.png"/><Relationship Id="rId5" Type="http://schemas.openxmlformats.org/officeDocument/2006/relationships/image" Target="../media/image13.png"/><Relationship Id="rId6" Type="http://schemas.openxmlformats.org/officeDocument/2006/relationships/image" Target="../media/image5.png"/><Relationship Id="rId7" Type="http://schemas.openxmlformats.org/officeDocument/2006/relationships/image" Target="../media/image4.png"/><Relationship Id="rId8" Type="http://schemas.openxmlformats.org/officeDocument/2006/relationships/image" Target="../media/image2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Relationship Id="rId4" Type="http://schemas.openxmlformats.org/officeDocument/2006/relationships/image" Target="../media/image59.png"/><Relationship Id="rId5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Relationship Id="rId4" Type="http://schemas.openxmlformats.org/officeDocument/2006/relationships/image" Target="../media/image52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63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Relationship Id="rId7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Relationship Id="rId4" Type="http://schemas.openxmlformats.org/officeDocument/2006/relationships/image" Target="../media/image53.png"/><Relationship Id="rId5" Type="http://schemas.openxmlformats.org/officeDocument/2006/relationships/image" Target="../media/image67.png"/><Relationship Id="rId6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Relationship Id="rId4" Type="http://schemas.openxmlformats.org/officeDocument/2006/relationships/image" Target="../media/image54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2.jpg"/><Relationship Id="rId4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2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0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5.jpg"/><Relationship Id="rId4" Type="http://schemas.openxmlformats.org/officeDocument/2006/relationships/image" Target="../media/image2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4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6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8.jp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9.png"/><Relationship Id="rId4" Type="http://schemas.openxmlformats.org/officeDocument/2006/relationships/image" Target="../media/image2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6.png"/><Relationship Id="rId6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23.png"/><Relationship Id="rId8" Type="http://schemas.openxmlformats.org/officeDocument/2006/relationships/image" Target="../media/image3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145136" y="2512287"/>
            <a:ext cx="7132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8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299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NARRAZIONE </a:t>
            </a:r>
            <a:r>
              <a:rPr b="1" i="0" lang="pl-PL" sz="4299" u="none" cap="none" strike="noStrike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ONLINE </a:t>
            </a:r>
            <a:endParaRPr/>
          </a:p>
        </p:txBody>
      </p:sp>
      <p:sp>
        <p:nvSpPr>
          <p:cNvPr id="86" name="Google Shape;86;p1"/>
          <p:cNvSpPr txBox="1"/>
          <p:nvPr/>
        </p:nvSpPr>
        <p:spPr>
          <a:xfrm>
            <a:off x="1098624" y="4054656"/>
            <a:ext cx="7315200" cy="13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2600" u="none" cap="none" strike="noStrike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Blog </a:t>
            </a:r>
            <a:r>
              <a:rPr b="1" lang="pl-PL" sz="2600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b="1" i="0" lang="pl-PL" sz="2600" u="none" cap="none" strike="noStrike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 social </a:t>
            </a:r>
            <a:r>
              <a:rPr b="1" lang="pl-PL" sz="2600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network</a:t>
            </a:r>
            <a:r>
              <a:rPr b="1" i="0" lang="pl-PL" sz="2600" u="none" cap="none" strike="noStrike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 parte 2</a:t>
            </a:r>
            <a:endParaRPr b="1" i="0" sz="2600" u="none" cap="none" strike="noStrike">
              <a:solidFill>
                <a:srgbClr val="0E2C8E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600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Creare contenuti interessanti per promuovere il patrimonio culturale</a:t>
            </a: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0" y="6321024"/>
            <a:ext cx="9753600" cy="1036416"/>
          </a:xfrm>
          <a:custGeom>
            <a:rect b="b" l="l" r="r" t="t"/>
            <a:pathLst>
              <a:path extrusionOk="0" h="1036416" w="9753600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>
            <a:off x="5599488" y="6396288"/>
            <a:ext cx="2814336" cy="803712"/>
          </a:xfrm>
          <a:custGeom>
            <a:rect b="b" l="l" r="r" t="t"/>
            <a:pathLst>
              <a:path extrusionOk="0" h="803712" w="2814336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9" l="0" r="0" t="-10"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>
            <a:off x="1193088" y="6528768"/>
            <a:ext cx="2716416" cy="620544"/>
          </a:xfrm>
          <a:custGeom>
            <a:rect b="b" l="l" r="r" t="t"/>
            <a:pathLst>
              <a:path extrusionOk="0" h="620544" w="2716416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" l="0" r="0" t="-5"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>
            <a:off x="0" y="5576064"/>
            <a:ext cx="9753600" cy="764544"/>
          </a:xfrm>
          <a:custGeom>
            <a:rect b="b" l="l" r="r" t="t"/>
            <a:pathLst>
              <a:path extrusionOk="0" h="764544" w="9753600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>
            <a:off x="1251840" y="5617536"/>
            <a:ext cx="2377344" cy="662016"/>
          </a:xfrm>
          <a:custGeom>
            <a:rect b="b" l="l" r="r" t="t"/>
            <a:pathLst>
              <a:path extrusionOk="0" h="662016" w="2377344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18" l="0" r="0" t="-18"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>
            <a:off x="7037568" y="5623296"/>
            <a:ext cx="1331328" cy="601344"/>
          </a:xfrm>
          <a:custGeom>
            <a:rect b="b" l="l" r="r" t="t"/>
            <a:pathLst>
              <a:path extrusionOk="0" h="601344" w="1331328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4" l="0" r="0" t="-14"/>
            </a:stretch>
          </a:blipFill>
          <a:ln>
            <a:noFill/>
          </a:ln>
        </p:spPr>
      </p:sp>
      <p:sp>
        <p:nvSpPr>
          <p:cNvPr id="93" name="Google Shape;93;p1"/>
          <p:cNvSpPr/>
          <p:nvPr/>
        </p:nvSpPr>
        <p:spPr>
          <a:xfrm>
            <a:off x="4542720" y="5602944"/>
            <a:ext cx="668160" cy="629376"/>
          </a:xfrm>
          <a:custGeom>
            <a:rect b="b" l="l" r="r" t="t"/>
            <a:pathLst>
              <a:path extrusionOk="0" h="629376" w="668160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3622" l="0" r="0" t="-3623"/>
            </a:stretch>
          </a:blipFill>
          <a:ln>
            <a:noFill/>
          </a:ln>
        </p:spPr>
      </p:sp>
      <p:sp>
        <p:nvSpPr>
          <p:cNvPr id="94" name="Google Shape;94;p1"/>
          <p:cNvSpPr txBox="1"/>
          <p:nvPr/>
        </p:nvSpPr>
        <p:spPr>
          <a:xfrm>
            <a:off x="7691160" y="5080419"/>
            <a:ext cx="1777104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1439" u="none" cap="none" strike="noStrike">
                <a:solidFill>
                  <a:srgbClr val="0E2C8E"/>
                </a:solidFill>
                <a:latin typeface="Roboto"/>
                <a:ea typeface="Roboto"/>
                <a:cs typeface="Roboto"/>
                <a:sym typeface="Roboto"/>
              </a:rPr>
              <a:t>M3W2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FE76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10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15" name="Google Shape;215;p10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10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18" name="Google Shape;218;p10"/>
          <p:cNvSpPr/>
          <p:nvPr/>
        </p:nvSpPr>
        <p:spPr>
          <a:xfrm>
            <a:off x="731520" y="4976922"/>
            <a:ext cx="1606758" cy="1606758"/>
          </a:xfrm>
          <a:custGeom>
            <a:rect b="b" l="l" r="r" t="t"/>
            <a:pathLst>
              <a:path extrusionOk="0"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0"/>
          <p:cNvSpPr txBox="1"/>
          <p:nvPr/>
        </p:nvSpPr>
        <p:spPr>
          <a:xfrm>
            <a:off x="4637671" y="1049524"/>
            <a:ext cx="4521300" cy="54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Ha percentuali di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interazione</a:t>
            </a:r>
            <a:r>
              <a:rPr b="0" i="0" lang="pl-PL" sz="2700" u="none" cap="none" strike="noStrike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coi post più alte rispetto alle altre piattaforme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Le foto su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Instagram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raggiungono un coinvolgimento maggiore del 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2700" u="none" cap="none" strike="noStrike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23%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rispetto a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Facebook</a:t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Le persone più attive su 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Instagram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hanno tra i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2700" u="none" cap="none" strike="noStrike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18 </a:t>
            </a:r>
            <a:r>
              <a:rPr lang="pl-PL" sz="2700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e i</a:t>
            </a:r>
            <a:r>
              <a:rPr b="0" i="0" lang="pl-PL" sz="2700" u="none" cap="none" strike="noStrike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 34 </a:t>
            </a:r>
            <a:r>
              <a:rPr lang="pl-PL" sz="2700">
                <a:solidFill>
                  <a:srgbClr val="FE76AF"/>
                </a:solidFill>
                <a:latin typeface="Roboto"/>
                <a:ea typeface="Roboto"/>
                <a:cs typeface="Roboto"/>
                <a:sym typeface="Roboto"/>
              </a:rPr>
              <a:t>anni</a:t>
            </a:r>
            <a:endParaRPr b="0" i="0" sz="2700" u="none" cap="none" strike="noStrike">
              <a:solidFill>
                <a:srgbClr val="FE76A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0" name="Google Shape;220;p10"/>
          <p:cNvSpPr/>
          <p:nvPr/>
        </p:nvSpPr>
        <p:spPr>
          <a:xfrm>
            <a:off x="673356" y="1332187"/>
            <a:ext cx="2746305" cy="878818"/>
          </a:xfrm>
          <a:custGeom>
            <a:rect b="b" l="l" r="r" t="t"/>
            <a:pathLst>
              <a:path extrusionOk="0" h="878818" w="2746305">
                <a:moveTo>
                  <a:pt x="0" y="0"/>
                </a:moveTo>
                <a:lnTo>
                  <a:pt x="2746305" y="0"/>
                </a:lnTo>
                <a:lnTo>
                  <a:pt x="2746305" y="878818"/>
                </a:lnTo>
                <a:lnTo>
                  <a:pt x="0" y="878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1" name="Google Shape;221;p10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FFB1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7" name="Google Shape;227;p11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28" name="Google Shape;228;p11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31" name="Google Shape;231;p11"/>
          <p:cNvSpPr/>
          <p:nvPr/>
        </p:nvSpPr>
        <p:spPr>
          <a:xfrm>
            <a:off x="731520" y="4976922"/>
            <a:ext cx="1606758" cy="1606758"/>
          </a:xfrm>
          <a:custGeom>
            <a:rect b="b" l="l" r="r" t="t"/>
            <a:pathLst>
              <a:path extrusionOk="0"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2" name="Google Shape;232;p11"/>
          <p:cNvSpPr txBox="1"/>
          <p:nvPr/>
        </p:nvSpPr>
        <p:spPr>
          <a:xfrm>
            <a:off x="4637671" y="1049524"/>
            <a:ext cx="4586100" cy="5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700" u="none" cap="none" strike="noStrike">
                <a:solidFill>
                  <a:srgbClr val="FFB1B1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degli utenti preferiscono Youtube alla televisione</a:t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Circa il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2700" u="none" cap="none" strike="noStrike">
                <a:solidFill>
                  <a:srgbClr val="FFB1B1"/>
                </a:solidFill>
                <a:latin typeface="Roboto"/>
                <a:ea typeface="Roboto"/>
                <a:cs typeface="Roboto"/>
                <a:sym typeface="Roboto"/>
              </a:rPr>
              <a:t>20%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degli utenti smette di guardare contenuti Youtube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dopo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10 second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una buona introduzione quindi è essenziale</a:t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YouTube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è il </a:t>
            </a:r>
            <a:r>
              <a:rPr lang="pl-PL" sz="2700">
                <a:solidFill>
                  <a:srgbClr val="FFB1B1"/>
                </a:solidFill>
                <a:latin typeface="Roboto"/>
                <a:ea typeface="Roboto"/>
                <a:cs typeface="Roboto"/>
                <a:sym typeface="Roboto"/>
              </a:rPr>
              <a:t>terzo sito più visitato</a:t>
            </a:r>
            <a:r>
              <a:rPr b="0" i="0" lang="pl-PL" sz="2700" u="none" cap="none" strike="noStrike">
                <a:solidFill>
                  <a:srgbClr val="FFB1B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al mondo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(1. Google, 2. Facebook)</a:t>
            </a:r>
            <a:endParaRPr/>
          </a:p>
          <a:p>
            <a:pPr indent="0" lvl="0" marL="0" marR="0" rtl="0" algn="l">
              <a:lnSpc>
                <a:spcPct val="114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713327" y="1706754"/>
            <a:ext cx="2569064" cy="565194"/>
          </a:xfrm>
          <a:custGeom>
            <a:rect b="b" l="l" r="r" t="t"/>
            <a:pathLst>
              <a:path extrusionOk="0" h="565194" w="2569064">
                <a:moveTo>
                  <a:pt x="0" y="0"/>
                </a:moveTo>
                <a:lnTo>
                  <a:pt x="2569064" y="0"/>
                </a:lnTo>
                <a:lnTo>
                  <a:pt x="2569064" y="565194"/>
                </a:lnTo>
                <a:lnTo>
                  <a:pt x="0" y="5651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4" name="Google Shape;234;p11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346A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0" name="Google Shape;240;p12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41" name="Google Shape;241;p12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44" name="Google Shape;244;p12"/>
          <p:cNvSpPr/>
          <p:nvPr/>
        </p:nvSpPr>
        <p:spPr>
          <a:xfrm>
            <a:off x="731520" y="4976922"/>
            <a:ext cx="1606758" cy="1606758"/>
          </a:xfrm>
          <a:custGeom>
            <a:rect b="b" l="l" r="r" t="t"/>
            <a:pathLst>
              <a:path extrusionOk="0"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5" name="Google Shape;245;p12"/>
          <p:cNvSpPr/>
          <p:nvPr/>
        </p:nvSpPr>
        <p:spPr>
          <a:xfrm>
            <a:off x="569620" y="1688237"/>
            <a:ext cx="2714969" cy="559890"/>
          </a:xfrm>
          <a:custGeom>
            <a:rect b="b" l="l" r="r" t="t"/>
            <a:pathLst>
              <a:path extrusionOk="0" h="559890" w="2714969">
                <a:moveTo>
                  <a:pt x="0" y="0"/>
                </a:moveTo>
                <a:lnTo>
                  <a:pt x="2714969" y="0"/>
                </a:lnTo>
                <a:lnTo>
                  <a:pt x="2714969" y="559890"/>
                </a:lnTo>
                <a:lnTo>
                  <a:pt x="0" y="559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3207" l="0" r="0" t="-83210"/>
            </a:stretch>
          </a:blipFill>
          <a:ln>
            <a:noFill/>
          </a:ln>
        </p:spPr>
      </p:sp>
      <p:sp>
        <p:nvSpPr>
          <p:cNvPr id="246" name="Google Shape;246;p12"/>
          <p:cNvSpPr txBox="1"/>
          <p:nvPr/>
        </p:nvSpPr>
        <p:spPr>
          <a:xfrm>
            <a:off x="4257076" y="1016575"/>
            <a:ext cx="4922100" cy="5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Twitter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 è pensato per </a:t>
            </a:r>
            <a:r>
              <a:rPr lang="pl-PL" sz="2700">
                <a:solidFill>
                  <a:srgbClr val="1A4789"/>
                </a:solidFill>
                <a:latin typeface="Roboto"/>
                <a:ea typeface="Roboto"/>
                <a:cs typeface="Roboto"/>
                <a:sym typeface="Roboto"/>
              </a:rPr>
              <a:t>la comunicazione rapida</a:t>
            </a:r>
            <a:endParaRPr b="0" i="0" sz="2700" u="none" cap="none" strike="noStrike">
              <a:solidFill>
                <a:srgbClr val="1A478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1A478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I contenuti rispondono alle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domanda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solidFill>
                  <a:srgbClr val="3C5A99"/>
                </a:solidFill>
                <a:latin typeface="Roboto"/>
                <a:ea typeface="Roboto"/>
                <a:cs typeface="Roboto"/>
                <a:sym typeface="Roboto"/>
              </a:rPr>
              <a:t>“Che succede in questo </a:t>
            </a:r>
            <a:r>
              <a:rPr lang="pl-PL" sz="2700">
                <a:solidFill>
                  <a:srgbClr val="3C5A99"/>
                </a:solidFill>
                <a:latin typeface="Roboto"/>
                <a:ea typeface="Roboto"/>
                <a:cs typeface="Roboto"/>
                <a:sym typeface="Roboto"/>
              </a:rPr>
              <a:t>momento</a:t>
            </a:r>
            <a:r>
              <a:rPr lang="pl-PL" sz="2700">
                <a:solidFill>
                  <a:srgbClr val="3C5A99"/>
                </a:solidFill>
                <a:latin typeface="Roboto"/>
                <a:ea typeface="Roboto"/>
                <a:cs typeface="Roboto"/>
                <a:sym typeface="Roboto"/>
              </a:rPr>
              <a:t>?”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Il numero massimo di battute per ciascun messaggio è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2700" u="none" cap="none" strike="noStrike">
                <a:solidFill>
                  <a:srgbClr val="346A96"/>
                </a:solidFill>
                <a:latin typeface="Roboto"/>
                <a:ea typeface="Roboto"/>
                <a:cs typeface="Roboto"/>
                <a:sym typeface="Roboto"/>
              </a:rPr>
              <a:t>280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346A9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Dà informazioni su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2700" u="none" cap="none" strike="noStrike">
                <a:solidFill>
                  <a:srgbClr val="1A4789"/>
                </a:solidFill>
                <a:latin typeface="Roboto"/>
                <a:ea typeface="Roboto"/>
                <a:cs typeface="Roboto"/>
                <a:sym typeface="Roboto"/>
              </a:rPr>
              <a:t>event</a:t>
            </a:r>
            <a:r>
              <a:rPr lang="pl-PL" sz="2700">
                <a:solidFill>
                  <a:srgbClr val="1A4789"/>
                </a:solidFill>
                <a:latin typeface="Roboto"/>
                <a:ea typeface="Roboto"/>
                <a:cs typeface="Roboto"/>
                <a:sym typeface="Roboto"/>
              </a:rPr>
              <a:t>i di attualità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ad es.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economic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politic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culturali</a:t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3"/>
          <p:cNvSpPr/>
          <p:nvPr/>
        </p:nvSpPr>
        <p:spPr>
          <a:xfrm>
            <a:off x="665365" y="2008954"/>
            <a:ext cx="3931980" cy="4670939"/>
          </a:xfrm>
          <a:custGeom>
            <a:rect b="b" l="l" r="r" t="t"/>
            <a:pathLst>
              <a:path extrusionOk="0" h="4670939" w="3931980">
                <a:moveTo>
                  <a:pt x="0" y="0"/>
                </a:moveTo>
                <a:lnTo>
                  <a:pt x="3931980" y="0"/>
                </a:lnTo>
                <a:lnTo>
                  <a:pt x="3931980" y="4670939"/>
                </a:lnTo>
                <a:lnTo>
                  <a:pt x="0" y="4670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808" l="-129718" r="-60810" t="-30767"/>
            </a:stretch>
          </a:blipFill>
          <a:ln>
            <a:noFill/>
          </a:ln>
        </p:spPr>
      </p:sp>
      <p:sp>
        <p:nvSpPr>
          <p:cNvPr id="253" name="Google Shape;253;p13"/>
          <p:cNvSpPr/>
          <p:nvPr/>
        </p:nvSpPr>
        <p:spPr>
          <a:xfrm>
            <a:off x="4963380" y="2008954"/>
            <a:ext cx="3798027" cy="4308233"/>
          </a:xfrm>
          <a:custGeom>
            <a:rect b="b" l="l" r="r" t="t"/>
            <a:pathLst>
              <a:path extrusionOk="0" h="4308233" w="3798027">
                <a:moveTo>
                  <a:pt x="0" y="0"/>
                </a:moveTo>
                <a:lnTo>
                  <a:pt x="3798026" y="0"/>
                </a:lnTo>
                <a:lnTo>
                  <a:pt x="3798026" y="4308232"/>
                </a:lnTo>
                <a:lnTo>
                  <a:pt x="0" y="43082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229" l="-127456" r="-59866" t="-34252"/>
            </a:stretch>
          </a:blipFill>
          <a:ln>
            <a:noFill/>
          </a:ln>
        </p:spPr>
      </p:sp>
      <p:sp>
        <p:nvSpPr>
          <p:cNvPr id="254" name="Google Shape;254;p13"/>
          <p:cNvSpPr txBox="1"/>
          <p:nvPr/>
        </p:nvSpPr>
        <p:spPr>
          <a:xfrm>
            <a:off x="4448198" y="1295900"/>
            <a:ext cx="43131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2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145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Facebook.com/VisitLondon</a:t>
            </a:r>
            <a:endParaRPr/>
          </a:p>
        </p:txBody>
      </p:sp>
      <p:grpSp>
        <p:nvGrpSpPr>
          <p:cNvPr id="255" name="Google Shape;255;p13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56" name="Google Shape;256;p13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59" name="Google Shape;259;p13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/>
          <p:nvPr/>
        </p:nvSpPr>
        <p:spPr>
          <a:xfrm>
            <a:off x="731520" y="731520"/>
            <a:ext cx="3688534" cy="5060191"/>
          </a:xfrm>
          <a:custGeom>
            <a:rect b="b" l="l" r="r" t="t"/>
            <a:pathLst>
              <a:path extrusionOk="0" h="5060191" w="3688534">
                <a:moveTo>
                  <a:pt x="0" y="0"/>
                </a:moveTo>
                <a:lnTo>
                  <a:pt x="3688534" y="0"/>
                </a:lnTo>
                <a:lnTo>
                  <a:pt x="3688534" y="5060191"/>
                </a:lnTo>
                <a:lnTo>
                  <a:pt x="0" y="50601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154" l="-107322" r="-110218" t="-22048"/>
            </a:stretch>
          </a:blipFill>
          <a:ln>
            <a:noFill/>
          </a:ln>
        </p:spPr>
      </p:sp>
      <p:sp>
        <p:nvSpPr>
          <p:cNvPr id="265" name="Google Shape;265;p14"/>
          <p:cNvSpPr/>
          <p:nvPr/>
        </p:nvSpPr>
        <p:spPr>
          <a:xfrm>
            <a:off x="4636275" y="1626403"/>
            <a:ext cx="3964837" cy="4165308"/>
          </a:xfrm>
          <a:custGeom>
            <a:rect b="b" l="l" r="r" t="t"/>
            <a:pathLst>
              <a:path extrusionOk="0" h="4165308" w="3964837">
                <a:moveTo>
                  <a:pt x="0" y="0"/>
                </a:moveTo>
                <a:lnTo>
                  <a:pt x="3964837" y="0"/>
                </a:lnTo>
                <a:lnTo>
                  <a:pt x="3964837" y="4165308"/>
                </a:lnTo>
                <a:lnTo>
                  <a:pt x="0" y="4165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361" l="-71909" r="-75211" t="-17952"/>
            </a:stretch>
          </a:blipFill>
          <a:ln>
            <a:noFill/>
          </a:ln>
        </p:spPr>
      </p:sp>
      <p:sp>
        <p:nvSpPr>
          <p:cNvPr id="266" name="Google Shape;266;p14"/>
          <p:cNvSpPr txBox="1"/>
          <p:nvPr/>
        </p:nvSpPr>
        <p:spPr>
          <a:xfrm>
            <a:off x="4755521" y="883571"/>
            <a:ext cx="3409745" cy="3033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136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Instagram.com/VisitLondon</a:t>
            </a:r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68" name="Google Shape;268;p14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71" name="Google Shape;271;p14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"/>
          <p:cNvSpPr/>
          <p:nvPr/>
        </p:nvSpPr>
        <p:spPr>
          <a:xfrm>
            <a:off x="731520" y="1989916"/>
            <a:ext cx="3604988" cy="4593764"/>
          </a:xfrm>
          <a:custGeom>
            <a:rect b="b" l="l" r="r" t="t"/>
            <a:pathLst>
              <a:path extrusionOk="0" h="4593764" w="3604988">
                <a:moveTo>
                  <a:pt x="0" y="0"/>
                </a:moveTo>
                <a:lnTo>
                  <a:pt x="3604988" y="0"/>
                </a:lnTo>
                <a:lnTo>
                  <a:pt x="3604988" y="4593764"/>
                </a:lnTo>
                <a:lnTo>
                  <a:pt x="0" y="45937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098" l="-149202" r="-81234" t="-30767"/>
            </a:stretch>
          </a:blipFill>
          <a:ln>
            <a:noFill/>
          </a:ln>
        </p:spPr>
      </p:sp>
      <p:sp>
        <p:nvSpPr>
          <p:cNvPr id="277" name="Google Shape;277;p15"/>
          <p:cNvSpPr/>
          <p:nvPr/>
        </p:nvSpPr>
        <p:spPr>
          <a:xfrm>
            <a:off x="4610240" y="1989916"/>
            <a:ext cx="3243792" cy="4306117"/>
          </a:xfrm>
          <a:custGeom>
            <a:rect b="b" l="l" r="r" t="t"/>
            <a:pathLst>
              <a:path extrusionOk="0" h="4306117" w="3243792">
                <a:moveTo>
                  <a:pt x="0" y="0"/>
                </a:moveTo>
                <a:lnTo>
                  <a:pt x="3243792" y="0"/>
                </a:lnTo>
                <a:lnTo>
                  <a:pt x="3243792" y="4306117"/>
                </a:lnTo>
                <a:lnTo>
                  <a:pt x="0" y="4306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956" l="-149636" r="-80570" t="-30968"/>
            </a:stretch>
          </a:blipFill>
          <a:ln>
            <a:noFill/>
          </a:ln>
        </p:spPr>
      </p:sp>
      <p:sp>
        <p:nvSpPr>
          <p:cNvPr id="278" name="Google Shape;278;p15"/>
          <p:cNvSpPr txBox="1"/>
          <p:nvPr/>
        </p:nvSpPr>
        <p:spPr>
          <a:xfrm>
            <a:off x="2801631" y="1643943"/>
            <a:ext cx="3430505" cy="2608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786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Facebook.com/InspiredByIceland</a:t>
            </a:r>
            <a:endParaRPr/>
          </a:p>
        </p:txBody>
      </p:sp>
      <p:grpSp>
        <p:nvGrpSpPr>
          <p:cNvPr id="279" name="Google Shape;279;p15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80" name="Google Shape;280;p15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83" name="Google Shape;283;p15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6"/>
          <p:cNvSpPr/>
          <p:nvPr/>
        </p:nvSpPr>
        <p:spPr>
          <a:xfrm>
            <a:off x="731520" y="731520"/>
            <a:ext cx="3676625" cy="5119490"/>
          </a:xfrm>
          <a:custGeom>
            <a:rect b="b" l="l" r="r" t="t"/>
            <a:pathLst>
              <a:path extrusionOk="0" h="5119490" w="3676625">
                <a:moveTo>
                  <a:pt x="0" y="0"/>
                </a:moveTo>
                <a:lnTo>
                  <a:pt x="3676625" y="0"/>
                </a:lnTo>
                <a:lnTo>
                  <a:pt x="3676625" y="5119490"/>
                </a:lnTo>
                <a:lnTo>
                  <a:pt x="0" y="5119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706" l="-106942" r="-110770" t="-20643"/>
            </a:stretch>
          </a:blipFill>
          <a:ln>
            <a:noFill/>
          </a:ln>
        </p:spPr>
      </p:sp>
      <p:sp>
        <p:nvSpPr>
          <p:cNvPr id="289" name="Google Shape;289;p16"/>
          <p:cNvSpPr/>
          <p:nvPr/>
        </p:nvSpPr>
        <p:spPr>
          <a:xfrm>
            <a:off x="4558101" y="2091725"/>
            <a:ext cx="4463979" cy="3759285"/>
          </a:xfrm>
          <a:custGeom>
            <a:rect b="b" l="l" r="r" t="t"/>
            <a:pathLst>
              <a:path extrusionOk="0" h="3759285" w="4463979">
                <a:moveTo>
                  <a:pt x="0" y="0"/>
                </a:moveTo>
                <a:lnTo>
                  <a:pt x="4463979" y="0"/>
                </a:lnTo>
                <a:lnTo>
                  <a:pt x="4463979" y="3759285"/>
                </a:lnTo>
                <a:lnTo>
                  <a:pt x="0" y="3759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2666" l="-47058" r="-48946" t="-18257"/>
            </a:stretch>
          </a:blipFill>
          <a:ln>
            <a:noFill/>
          </a:ln>
        </p:spPr>
      </p:sp>
      <p:sp>
        <p:nvSpPr>
          <p:cNvPr id="290" name="Google Shape;290;p16"/>
          <p:cNvSpPr txBox="1"/>
          <p:nvPr/>
        </p:nvSpPr>
        <p:spPr>
          <a:xfrm>
            <a:off x="4558101" y="1261416"/>
            <a:ext cx="3778873" cy="2916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1968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Instagram.com/InspiredByIceland</a:t>
            </a:r>
            <a:endParaRPr/>
          </a:p>
        </p:txBody>
      </p:sp>
      <p:grpSp>
        <p:nvGrpSpPr>
          <p:cNvPr id="291" name="Google Shape;291;p16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92" name="Google Shape;292;p16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6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5" name="Google Shape;295;p16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/>
          <p:nvPr/>
        </p:nvSpPr>
        <p:spPr>
          <a:xfrm>
            <a:off x="0" y="457332"/>
            <a:ext cx="9753600" cy="5513187"/>
          </a:xfrm>
          <a:custGeom>
            <a:rect b="b" l="l" r="r" t="t"/>
            <a:pathLst>
              <a:path extrusionOk="0" h="5513187" w="9753600">
                <a:moveTo>
                  <a:pt x="0" y="0"/>
                </a:moveTo>
                <a:lnTo>
                  <a:pt x="9753600" y="0"/>
                </a:lnTo>
                <a:lnTo>
                  <a:pt x="9753600" y="5513188"/>
                </a:lnTo>
                <a:lnTo>
                  <a:pt x="0" y="5513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9196" l="-887" r="-1445" t="-1649"/>
            </a:stretch>
          </a:blipFill>
          <a:ln>
            <a:noFill/>
          </a:ln>
        </p:spPr>
      </p:sp>
      <p:sp>
        <p:nvSpPr>
          <p:cNvPr id="301" name="Google Shape;301;p17"/>
          <p:cNvSpPr txBox="1"/>
          <p:nvPr/>
        </p:nvSpPr>
        <p:spPr>
          <a:xfrm>
            <a:off x="731520" y="1004322"/>
            <a:ext cx="5232000" cy="18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782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St</a:t>
            </a:r>
            <a:r>
              <a:rPr b="1" lang="pl-PL" sz="3782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ep</a:t>
            </a:r>
            <a:r>
              <a:rPr b="1" i="0" lang="pl-PL" sz="3782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 2: </a:t>
            </a:r>
            <a:r>
              <a:rPr b="1" lang="pl-PL" sz="3782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Regole per creare </a:t>
            </a:r>
            <a:r>
              <a:rPr b="1" i="0" lang="pl-PL" sz="3782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contenuti efficaci </a:t>
            </a:r>
            <a:r>
              <a:rPr b="1" lang="pl-PL" sz="3782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b="1" i="0" lang="pl-PL" sz="3782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 Facebook</a:t>
            </a:r>
            <a:endParaRPr/>
          </a:p>
        </p:txBody>
      </p:sp>
      <p:sp>
        <p:nvSpPr>
          <p:cNvPr id="302" name="Google Shape;302;p17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18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308" name="Google Shape;308;p18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8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11" name="Google Shape;311;p18"/>
          <p:cNvSpPr/>
          <p:nvPr/>
        </p:nvSpPr>
        <p:spPr>
          <a:xfrm>
            <a:off x="4237722" y="4322908"/>
            <a:ext cx="1278155" cy="1278155"/>
          </a:xfrm>
          <a:custGeom>
            <a:rect b="b" l="l" r="r" t="t"/>
            <a:pathLst>
              <a:path extrusionOk="0" h="1278155" w="1278155">
                <a:moveTo>
                  <a:pt x="0" y="0"/>
                </a:moveTo>
                <a:lnTo>
                  <a:pt x="1278156" y="0"/>
                </a:lnTo>
                <a:lnTo>
                  <a:pt x="1278156" y="1278155"/>
                </a:lnTo>
                <a:lnTo>
                  <a:pt x="0" y="1278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18"/>
          <p:cNvSpPr txBox="1"/>
          <p:nvPr/>
        </p:nvSpPr>
        <p:spPr>
          <a:xfrm>
            <a:off x="1094379" y="1734375"/>
            <a:ext cx="7564800" cy="2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500">
                <a:solidFill>
                  <a:srgbClr val="03A8E8"/>
                </a:solidFill>
                <a:latin typeface="Roboto"/>
                <a:ea typeface="Roboto"/>
                <a:cs typeface="Roboto"/>
                <a:sym typeface="Roboto"/>
              </a:rPr>
              <a:t>Contenuti brevi e accattivanti</a:t>
            </a:r>
            <a:endParaRPr b="1" i="0" sz="4500" u="none" cap="none" strike="noStrike">
              <a:solidFill>
                <a:srgbClr val="03A8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100" u="none" cap="none" strike="noStrike">
              <a:solidFill>
                <a:srgbClr val="03A8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rPr>
              <a:t>Bisogna creare contenuti brevi e accattivanti per evitare di annoiare lo spettatore.</a:t>
            </a: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19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319" name="Google Shape;319;p19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9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9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22" name="Google Shape;322;p19"/>
          <p:cNvSpPr/>
          <p:nvPr/>
        </p:nvSpPr>
        <p:spPr>
          <a:xfrm>
            <a:off x="4167669" y="4606272"/>
            <a:ext cx="1418212" cy="1284127"/>
          </a:xfrm>
          <a:custGeom>
            <a:rect b="b" l="l" r="r" t="t"/>
            <a:pathLst>
              <a:path extrusionOk="0" h="1284127" w="1418212">
                <a:moveTo>
                  <a:pt x="0" y="0"/>
                </a:moveTo>
                <a:lnTo>
                  <a:pt x="1418212" y="0"/>
                </a:lnTo>
                <a:lnTo>
                  <a:pt x="1418212" y="1284127"/>
                </a:lnTo>
                <a:lnTo>
                  <a:pt x="0" y="1284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19"/>
          <p:cNvSpPr txBox="1"/>
          <p:nvPr/>
        </p:nvSpPr>
        <p:spPr>
          <a:xfrm>
            <a:off x="1094379" y="1647825"/>
            <a:ext cx="7564800" cy="26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500">
                <a:solidFill>
                  <a:srgbClr val="03A8E8"/>
                </a:solidFill>
                <a:latin typeface="Roboto"/>
                <a:ea typeface="Roboto"/>
                <a:cs typeface="Roboto"/>
                <a:sym typeface="Roboto"/>
              </a:rPr>
              <a:t>Invito all'azione</a:t>
            </a:r>
            <a:endParaRPr b="1" i="0" sz="4500" u="none" cap="none" strike="noStrike">
              <a:solidFill>
                <a:srgbClr val="03A8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200" u="none" cap="none" strike="noStrike">
              <a:solidFill>
                <a:srgbClr val="03A8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rPr>
              <a:t>Date al vostro pubblico un motivo per rispondere al vostro post - chiedete un feedback</a:t>
            </a:r>
            <a:endParaRPr/>
          </a:p>
        </p:txBody>
      </p:sp>
      <p:sp>
        <p:nvSpPr>
          <p:cNvPr id="324" name="Google Shape;324;p19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7477656" y="2194887"/>
            <a:ext cx="1225970" cy="1072540"/>
          </a:xfrm>
          <a:custGeom>
            <a:rect b="b" l="l" r="r" t="t"/>
            <a:pathLst>
              <a:path extrusionOk="0" h="1072540" w="1225970">
                <a:moveTo>
                  <a:pt x="0" y="0"/>
                </a:moveTo>
                <a:lnTo>
                  <a:pt x="1225970" y="0"/>
                </a:lnTo>
                <a:lnTo>
                  <a:pt x="1225970" y="1072539"/>
                </a:lnTo>
                <a:lnTo>
                  <a:pt x="0" y="1072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8154480" y="1244346"/>
            <a:ext cx="927692" cy="927692"/>
          </a:xfrm>
          <a:custGeom>
            <a:rect b="b" l="l" r="r" t="t"/>
            <a:pathLst>
              <a:path extrusionOk="0" h="927692" w="927692">
                <a:moveTo>
                  <a:pt x="0" y="0"/>
                </a:moveTo>
                <a:lnTo>
                  <a:pt x="927692" y="0"/>
                </a:lnTo>
                <a:lnTo>
                  <a:pt x="927692" y="927692"/>
                </a:lnTo>
                <a:lnTo>
                  <a:pt x="0" y="927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 rot="956478">
            <a:off x="7834743" y="4853405"/>
            <a:ext cx="1003306" cy="877742"/>
          </a:xfrm>
          <a:custGeom>
            <a:rect b="b" l="l" r="r" t="t"/>
            <a:pathLst>
              <a:path extrusionOk="0" h="877742" w="1003306">
                <a:moveTo>
                  <a:pt x="0" y="0"/>
                </a:moveTo>
                <a:lnTo>
                  <a:pt x="1003305" y="0"/>
                </a:lnTo>
                <a:lnTo>
                  <a:pt x="1003305" y="877742"/>
                </a:lnTo>
                <a:lnTo>
                  <a:pt x="0" y="877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" name="Google Shape;102;p2"/>
          <p:cNvSpPr/>
          <p:nvPr/>
        </p:nvSpPr>
        <p:spPr>
          <a:xfrm>
            <a:off x="8365319" y="4374076"/>
            <a:ext cx="716853" cy="716853"/>
          </a:xfrm>
          <a:custGeom>
            <a:rect b="b" l="l" r="r" t="t"/>
            <a:pathLst>
              <a:path extrusionOk="0" h="716853" w="716853">
                <a:moveTo>
                  <a:pt x="0" y="0"/>
                </a:moveTo>
                <a:lnTo>
                  <a:pt x="716853" y="0"/>
                </a:lnTo>
                <a:lnTo>
                  <a:pt x="716853" y="716853"/>
                </a:lnTo>
                <a:lnTo>
                  <a:pt x="0" y="7168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" name="Google Shape;103;p2"/>
          <p:cNvSpPr/>
          <p:nvPr/>
        </p:nvSpPr>
        <p:spPr>
          <a:xfrm rot="6424279">
            <a:off x="4956406" y="1451481"/>
            <a:ext cx="1225970" cy="1072540"/>
          </a:xfrm>
          <a:custGeom>
            <a:rect b="b" l="l" r="r" t="t"/>
            <a:pathLst>
              <a:path extrusionOk="0" h="1072540" w="1225970">
                <a:moveTo>
                  <a:pt x="0" y="0"/>
                </a:moveTo>
                <a:lnTo>
                  <a:pt x="1225970" y="0"/>
                </a:lnTo>
                <a:lnTo>
                  <a:pt x="1225970" y="1072540"/>
                </a:lnTo>
                <a:lnTo>
                  <a:pt x="0" y="10725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" name="Google Shape;104;p2"/>
          <p:cNvSpPr/>
          <p:nvPr/>
        </p:nvSpPr>
        <p:spPr>
          <a:xfrm>
            <a:off x="5328866" y="585944"/>
            <a:ext cx="839583" cy="839583"/>
          </a:xfrm>
          <a:custGeom>
            <a:rect b="b" l="l" r="r" t="t"/>
            <a:pathLst>
              <a:path extrusionOk="0" h="839583" w="839583">
                <a:moveTo>
                  <a:pt x="0" y="0"/>
                </a:moveTo>
                <a:lnTo>
                  <a:pt x="839583" y="0"/>
                </a:lnTo>
                <a:lnTo>
                  <a:pt x="839583" y="839583"/>
                </a:lnTo>
                <a:lnTo>
                  <a:pt x="0" y="839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2"/>
          <p:cNvSpPr/>
          <p:nvPr/>
        </p:nvSpPr>
        <p:spPr>
          <a:xfrm rot="5218303">
            <a:off x="6548946" y="5814225"/>
            <a:ext cx="964163" cy="843498"/>
          </a:xfrm>
          <a:custGeom>
            <a:rect b="b" l="l" r="r" t="t"/>
            <a:pathLst>
              <a:path extrusionOk="0" h="843498" w="964163">
                <a:moveTo>
                  <a:pt x="0" y="0"/>
                </a:moveTo>
                <a:lnTo>
                  <a:pt x="964164" y="0"/>
                </a:lnTo>
                <a:lnTo>
                  <a:pt x="964164" y="843498"/>
                </a:lnTo>
                <a:lnTo>
                  <a:pt x="0" y="843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>
            <a:off x="7376354" y="6235974"/>
            <a:ext cx="714287" cy="714287"/>
          </a:xfrm>
          <a:custGeom>
            <a:rect b="b" l="l" r="r" t="t"/>
            <a:pathLst>
              <a:path extrusionOk="0" h="714287" w="714287">
                <a:moveTo>
                  <a:pt x="0" y="0"/>
                </a:moveTo>
                <a:lnTo>
                  <a:pt x="714287" y="0"/>
                </a:lnTo>
                <a:lnTo>
                  <a:pt x="714287" y="714287"/>
                </a:lnTo>
                <a:lnTo>
                  <a:pt x="0" y="7142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7" name="Google Shape;107;p2"/>
          <p:cNvGrpSpPr/>
          <p:nvPr/>
        </p:nvGrpSpPr>
        <p:grpSpPr>
          <a:xfrm>
            <a:off x="5748657" y="1555014"/>
            <a:ext cx="2205703" cy="4363294"/>
            <a:chOff x="0" y="0"/>
            <a:chExt cx="2620010" cy="5182870"/>
          </a:xfrm>
        </p:grpSpPr>
        <p:sp>
          <p:nvSpPr>
            <p:cNvPr id="108" name="Google Shape;108;p2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5420" y="156210"/>
              <a:ext cx="2251710" cy="4876800"/>
            </a:xfrm>
            <a:custGeom>
              <a:rect b="b" l="l" r="r" t="t"/>
              <a:pathLst>
                <a:path extrusionOk="0"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-36655" r="-36657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" name="Google Shape;117;p2"/>
          <p:cNvSpPr/>
          <p:nvPr/>
        </p:nvSpPr>
        <p:spPr>
          <a:xfrm>
            <a:off x="492550" y="453858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18" name="Google Shape;118;p2"/>
          <p:cNvGrpSpPr/>
          <p:nvPr/>
        </p:nvGrpSpPr>
        <p:grpSpPr>
          <a:xfrm>
            <a:off x="492550" y="3572653"/>
            <a:ext cx="4836375" cy="1361678"/>
            <a:chOff x="0" y="9525"/>
            <a:chExt cx="6448500" cy="1815571"/>
          </a:xfrm>
        </p:grpSpPr>
        <p:sp>
          <p:nvSpPr>
            <p:cNvPr id="119" name="Google Shape;119;p2"/>
            <p:cNvSpPr txBox="1"/>
            <p:nvPr/>
          </p:nvSpPr>
          <p:spPr>
            <a:xfrm>
              <a:off x="0" y="9525"/>
              <a:ext cx="6448500" cy="122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998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2853">
                  <a:solidFill>
                    <a:srgbClr val="BED72F"/>
                  </a:solidFill>
                  <a:latin typeface="Roboto"/>
                  <a:ea typeface="Roboto"/>
                  <a:cs typeface="Roboto"/>
                  <a:sym typeface="Roboto"/>
                </a:rPr>
                <a:t>BENVENUTI NEL MONDO DEI</a:t>
              </a:r>
              <a:r>
                <a:rPr b="1" i="0" lang="pl-PL" sz="2853" u="none" cap="none" strike="noStrike">
                  <a:solidFill>
                    <a:srgbClr val="BED72F"/>
                  </a:solidFill>
                  <a:latin typeface="Roboto"/>
                  <a:ea typeface="Roboto"/>
                  <a:cs typeface="Roboto"/>
                  <a:sym typeface="Roboto"/>
                </a:rPr>
                <a:t> SOCIAL MEDIA</a:t>
              </a:r>
              <a:endParaRPr b="1" i="0" sz="2853" u="none" cap="none" strike="noStrike">
                <a:solidFill>
                  <a:srgbClr val="BED7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" name="Google Shape;120;p2"/>
            <p:cNvSpPr txBox="1"/>
            <p:nvPr/>
          </p:nvSpPr>
          <p:spPr>
            <a:xfrm>
              <a:off x="0" y="1246499"/>
              <a:ext cx="6448421" cy="578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202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20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330" name="Google Shape;330;p20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0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33" name="Google Shape;333;p20"/>
          <p:cNvSpPr/>
          <p:nvPr/>
        </p:nvSpPr>
        <p:spPr>
          <a:xfrm>
            <a:off x="4237264" y="4417988"/>
            <a:ext cx="1279072" cy="1283740"/>
          </a:xfrm>
          <a:custGeom>
            <a:rect b="b" l="l" r="r" t="t"/>
            <a:pathLst>
              <a:path extrusionOk="0" h="1283740" w="1279072">
                <a:moveTo>
                  <a:pt x="0" y="0"/>
                </a:moveTo>
                <a:lnTo>
                  <a:pt x="1279072" y="0"/>
                </a:lnTo>
                <a:lnTo>
                  <a:pt x="1279072" y="1283739"/>
                </a:lnTo>
                <a:lnTo>
                  <a:pt x="0" y="1283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4" name="Google Shape;334;p20"/>
          <p:cNvSpPr txBox="1"/>
          <p:nvPr/>
        </p:nvSpPr>
        <p:spPr>
          <a:xfrm>
            <a:off x="1094379" y="1515110"/>
            <a:ext cx="7564800" cy="26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500" u="none" cap="none" strike="noStrike">
                <a:solidFill>
                  <a:srgbClr val="03A8E8"/>
                </a:solidFill>
                <a:latin typeface="Roboto"/>
                <a:ea typeface="Roboto"/>
                <a:cs typeface="Roboto"/>
                <a:sym typeface="Roboto"/>
              </a:rPr>
              <a:t>Us</a:t>
            </a:r>
            <a:r>
              <a:rPr b="1" lang="pl-PL" sz="4500">
                <a:solidFill>
                  <a:srgbClr val="03A8E8"/>
                </a:solidFill>
                <a:latin typeface="Roboto"/>
                <a:ea typeface="Roboto"/>
                <a:cs typeface="Roboto"/>
                <a:sym typeface="Roboto"/>
              </a:rPr>
              <a:t>ate le</a:t>
            </a:r>
            <a:r>
              <a:rPr b="1" i="0" lang="pl-PL" sz="4500" u="none" cap="none" strike="noStrike">
                <a:solidFill>
                  <a:srgbClr val="03A8E8"/>
                </a:solidFill>
                <a:latin typeface="Roboto"/>
                <a:ea typeface="Roboto"/>
                <a:cs typeface="Roboto"/>
                <a:sym typeface="Roboto"/>
              </a:rPr>
              <a:t> emoji</a:t>
            </a:r>
            <a:endParaRPr b="1" i="0" sz="4500" u="none" cap="none" strike="noStrike">
              <a:solidFill>
                <a:srgbClr val="03A8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7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00" u="none" cap="none" strike="noStrike">
              <a:solidFill>
                <a:srgbClr val="03A8E8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Roboto"/>
                <a:ea typeface="Roboto"/>
                <a:cs typeface="Roboto"/>
                <a:sym typeface="Roboto"/>
              </a:rPr>
              <a:t>Le emoji esprimono emozioni e, grazie ai loro colori, contribuiscono ad aumentare la visibilità dei post.</a:t>
            </a:r>
            <a:endParaRPr b="0" i="0" sz="30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5" name="Google Shape;335;p20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21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341" name="Google Shape;341;p21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44" name="Google Shape;344;p21"/>
          <p:cNvSpPr/>
          <p:nvPr/>
        </p:nvSpPr>
        <p:spPr>
          <a:xfrm>
            <a:off x="3975154" y="4403109"/>
            <a:ext cx="1803291" cy="1380338"/>
          </a:xfrm>
          <a:custGeom>
            <a:rect b="b" l="l" r="r" t="t"/>
            <a:pathLst>
              <a:path extrusionOk="0" h="1380338" w="1803291">
                <a:moveTo>
                  <a:pt x="0" y="0"/>
                </a:moveTo>
                <a:lnTo>
                  <a:pt x="1803292" y="0"/>
                </a:lnTo>
                <a:lnTo>
                  <a:pt x="1803292" y="1380338"/>
                </a:lnTo>
                <a:lnTo>
                  <a:pt x="0" y="13803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5" name="Google Shape;345;p21"/>
          <p:cNvSpPr txBox="1"/>
          <p:nvPr/>
        </p:nvSpPr>
        <p:spPr>
          <a:xfrm>
            <a:off x="1026616" y="1301812"/>
            <a:ext cx="7700400" cy="28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500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Pubblicate foto e video interessanti</a:t>
            </a:r>
            <a:endParaRPr b="1" i="0" sz="4500" u="none" cap="none" strike="noStrike">
              <a:solidFill>
                <a:srgbClr val="1D9BF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700" u="none" cap="none" strike="noStrike">
              <a:solidFill>
                <a:srgbClr val="1D9BF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Questo elemento spesso è determinante per far sì che gli utenti si fermino a guardare un post.</a:t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2"/>
          <p:cNvSpPr/>
          <p:nvPr/>
        </p:nvSpPr>
        <p:spPr>
          <a:xfrm>
            <a:off x="137780" y="164037"/>
            <a:ext cx="6626241" cy="3224160"/>
          </a:xfrm>
          <a:custGeom>
            <a:rect b="b" l="l" r="r" t="t"/>
            <a:pathLst>
              <a:path extrusionOk="0" h="3224160" w="6626241">
                <a:moveTo>
                  <a:pt x="0" y="0"/>
                </a:moveTo>
                <a:lnTo>
                  <a:pt x="6626242" y="0"/>
                </a:lnTo>
                <a:lnTo>
                  <a:pt x="6626242" y="3224160"/>
                </a:lnTo>
                <a:lnTo>
                  <a:pt x="0" y="3224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2" name="Google Shape;352;p22"/>
          <p:cNvSpPr/>
          <p:nvPr/>
        </p:nvSpPr>
        <p:spPr>
          <a:xfrm>
            <a:off x="6868797" y="2288146"/>
            <a:ext cx="2687970" cy="3082684"/>
          </a:xfrm>
          <a:custGeom>
            <a:rect b="b" l="l" r="r" t="t"/>
            <a:pathLst>
              <a:path extrusionOk="0" h="3082684" w="2687970">
                <a:moveTo>
                  <a:pt x="0" y="0"/>
                </a:moveTo>
                <a:lnTo>
                  <a:pt x="2687969" y="0"/>
                </a:lnTo>
                <a:lnTo>
                  <a:pt x="2687969" y="3082684"/>
                </a:lnTo>
                <a:lnTo>
                  <a:pt x="0" y="3082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680" l="-128697" r="-56796" t="-32349"/>
            </a:stretch>
          </a:blipFill>
          <a:ln>
            <a:noFill/>
          </a:ln>
        </p:spPr>
      </p:sp>
      <p:sp>
        <p:nvSpPr>
          <p:cNvPr id="353" name="Google Shape;353;p22"/>
          <p:cNvSpPr/>
          <p:nvPr/>
        </p:nvSpPr>
        <p:spPr>
          <a:xfrm>
            <a:off x="137780" y="3517793"/>
            <a:ext cx="3209913" cy="3649859"/>
          </a:xfrm>
          <a:custGeom>
            <a:rect b="b" l="l" r="r" t="t"/>
            <a:pathLst>
              <a:path extrusionOk="0" h="3649859" w="3209913">
                <a:moveTo>
                  <a:pt x="0" y="0"/>
                </a:moveTo>
                <a:lnTo>
                  <a:pt x="3209913" y="0"/>
                </a:lnTo>
                <a:lnTo>
                  <a:pt x="3209913" y="3649859"/>
                </a:lnTo>
                <a:lnTo>
                  <a:pt x="0" y="3649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7886" l="-127536" r="-56578" t="-32673"/>
            </a:stretch>
          </a:blipFill>
          <a:ln>
            <a:noFill/>
          </a:ln>
        </p:spPr>
      </p:sp>
      <p:sp>
        <p:nvSpPr>
          <p:cNvPr id="354" name="Google Shape;354;p22"/>
          <p:cNvSpPr/>
          <p:nvPr/>
        </p:nvSpPr>
        <p:spPr>
          <a:xfrm>
            <a:off x="3450901" y="3574007"/>
            <a:ext cx="3140288" cy="3593645"/>
          </a:xfrm>
          <a:custGeom>
            <a:rect b="b" l="l" r="r" t="t"/>
            <a:pathLst>
              <a:path extrusionOk="0" h="3593645" w="3140288">
                <a:moveTo>
                  <a:pt x="0" y="0"/>
                </a:moveTo>
                <a:lnTo>
                  <a:pt x="3140288" y="0"/>
                </a:lnTo>
                <a:lnTo>
                  <a:pt x="3140288" y="3593645"/>
                </a:lnTo>
                <a:lnTo>
                  <a:pt x="0" y="35936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192" l="-129290" r="-57086" t="-32573"/>
            </a:stretch>
          </a:blipFill>
          <a:ln>
            <a:noFill/>
          </a:ln>
        </p:spPr>
      </p:sp>
      <p:sp>
        <p:nvSpPr>
          <p:cNvPr id="355" name="Google Shape;355;p22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1" name="Google Shape;361;p23"/>
          <p:cNvSpPr/>
          <p:nvPr/>
        </p:nvSpPr>
        <p:spPr>
          <a:xfrm>
            <a:off x="353021" y="347336"/>
            <a:ext cx="4809139" cy="2368731"/>
          </a:xfrm>
          <a:custGeom>
            <a:rect b="b" l="l" r="r" t="t"/>
            <a:pathLst>
              <a:path extrusionOk="0" h="2368731" w="4809139">
                <a:moveTo>
                  <a:pt x="0" y="0"/>
                </a:moveTo>
                <a:lnTo>
                  <a:pt x="4809139" y="0"/>
                </a:lnTo>
                <a:lnTo>
                  <a:pt x="4809139" y="2368731"/>
                </a:lnTo>
                <a:lnTo>
                  <a:pt x="0" y="2368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2" name="Google Shape;362;p23"/>
          <p:cNvSpPr/>
          <p:nvPr/>
        </p:nvSpPr>
        <p:spPr>
          <a:xfrm>
            <a:off x="353021" y="2850684"/>
            <a:ext cx="3605146" cy="4151872"/>
          </a:xfrm>
          <a:custGeom>
            <a:rect b="b" l="l" r="r" t="t"/>
            <a:pathLst>
              <a:path extrusionOk="0" h="4151872" w="3605146">
                <a:moveTo>
                  <a:pt x="0" y="0"/>
                </a:moveTo>
                <a:lnTo>
                  <a:pt x="3605147" y="0"/>
                </a:lnTo>
                <a:lnTo>
                  <a:pt x="3605147" y="4151873"/>
                </a:lnTo>
                <a:lnTo>
                  <a:pt x="0" y="4151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3" name="Google Shape;363;p23"/>
          <p:cNvSpPr/>
          <p:nvPr/>
        </p:nvSpPr>
        <p:spPr>
          <a:xfrm>
            <a:off x="5374920" y="347336"/>
            <a:ext cx="3985896" cy="4579285"/>
          </a:xfrm>
          <a:custGeom>
            <a:rect b="b" l="l" r="r" t="t"/>
            <a:pathLst>
              <a:path extrusionOk="0" h="4579285" w="3985896">
                <a:moveTo>
                  <a:pt x="0" y="0"/>
                </a:moveTo>
                <a:lnTo>
                  <a:pt x="3985896" y="0"/>
                </a:lnTo>
                <a:lnTo>
                  <a:pt x="3985896" y="4579285"/>
                </a:lnTo>
                <a:lnTo>
                  <a:pt x="0" y="4579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4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9" name="Google Shape;369;p24"/>
          <p:cNvSpPr/>
          <p:nvPr/>
        </p:nvSpPr>
        <p:spPr>
          <a:xfrm>
            <a:off x="202097" y="165225"/>
            <a:ext cx="5865315" cy="2813681"/>
          </a:xfrm>
          <a:custGeom>
            <a:rect b="b" l="l" r="r" t="t"/>
            <a:pathLst>
              <a:path extrusionOk="0" h="2813681" w="5865315">
                <a:moveTo>
                  <a:pt x="0" y="0"/>
                </a:moveTo>
                <a:lnTo>
                  <a:pt x="5865315" y="0"/>
                </a:lnTo>
                <a:lnTo>
                  <a:pt x="5865315" y="2813681"/>
                </a:lnTo>
                <a:lnTo>
                  <a:pt x="0" y="2813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0" name="Google Shape;370;p24"/>
          <p:cNvSpPr/>
          <p:nvPr/>
        </p:nvSpPr>
        <p:spPr>
          <a:xfrm>
            <a:off x="202097" y="3154186"/>
            <a:ext cx="3825633" cy="3848370"/>
          </a:xfrm>
          <a:custGeom>
            <a:rect b="b" l="l" r="r" t="t"/>
            <a:pathLst>
              <a:path extrusionOk="0" h="3848370" w="3825633">
                <a:moveTo>
                  <a:pt x="0" y="0"/>
                </a:moveTo>
                <a:lnTo>
                  <a:pt x="3825633" y="0"/>
                </a:lnTo>
                <a:lnTo>
                  <a:pt x="3825633" y="3848371"/>
                </a:lnTo>
                <a:lnTo>
                  <a:pt x="0" y="3848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1" name="Google Shape;371;p24"/>
          <p:cNvSpPr/>
          <p:nvPr/>
        </p:nvSpPr>
        <p:spPr>
          <a:xfrm>
            <a:off x="6216611" y="1435416"/>
            <a:ext cx="3400751" cy="4444367"/>
          </a:xfrm>
          <a:custGeom>
            <a:rect b="b" l="l" r="r" t="t"/>
            <a:pathLst>
              <a:path extrusionOk="0" h="4444367" w="3400751">
                <a:moveTo>
                  <a:pt x="0" y="0"/>
                </a:moveTo>
                <a:lnTo>
                  <a:pt x="3400751" y="0"/>
                </a:lnTo>
                <a:lnTo>
                  <a:pt x="3400751" y="4444368"/>
                </a:lnTo>
                <a:lnTo>
                  <a:pt x="0" y="4444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"/>
          <p:cNvSpPr/>
          <p:nvPr/>
        </p:nvSpPr>
        <p:spPr>
          <a:xfrm>
            <a:off x="0" y="420938"/>
            <a:ext cx="9753600" cy="5577385"/>
          </a:xfrm>
          <a:custGeom>
            <a:rect b="b" l="l" r="r" t="t"/>
            <a:pathLst>
              <a:path extrusionOk="0" h="5577385" w="9753600">
                <a:moveTo>
                  <a:pt x="0" y="0"/>
                </a:moveTo>
                <a:lnTo>
                  <a:pt x="9753600" y="0"/>
                </a:lnTo>
                <a:lnTo>
                  <a:pt x="9753600" y="5577385"/>
                </a:lnTo>
                <a:lnTo>
                  <a:pt x="0" y="55773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2394" r="-978" t="-1686"/>
            </a:stretch>
          </a:blipFill>
          <a:ln>
            <a:noFill/>
          </a:ln>
        </p:spPr>
      </p:sp>
      <p:sp>
        <p:nvSpPr>
          <p:cNvPr id="377" name="Google Shape;377;p25"/>
          <p:cNvSpPr txBox="1"/>
          <p:nvPr/>
        </p:nvSpPr>
        <p:spPr>
          <a:xfrm>
            <a:off x="1575312" y="760095"/>
            <a:ext cx="7446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00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St</a:t>
            </a:r>
            <a:r>
              <a:rPr b="1" lang="pl-PL" sz="4000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ep</a:t>
            </a:r>
            <a:r>
              <a:rPr b="1" i="0" lang="pl-PL" sz="4000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 3: </a:t>
            </a:r>
            <a:r>
              <a:rPr b="1" lang="pl-PL" sz="4000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Come scrivere testi interessanti</a:t>
            </a:r>
            <a:r>
              <a:rPr b="1" i="0" lang="pl-PL" sz="4000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? </a:t>
            </a:r>
            <a:r>
              <a:rPr b="1" lang="pl-PL" sz="4000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Una guida</a:t>
            </a:r>
            <a:endParaRPr b="1" i="0" sz="4000" u="none" cap="none" strike="noStrike">
              <a:solidFill>
                <a:srgbClr val="1D9B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8" name="Google Shape;378;p25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6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4" name="Google Shape;384;p26"/>
          <p:cNvSpPr txBox="1"/>
          <p:nvPr/>
        </p:nvSpPr>
        <p:spPr>
          <a:xfrm>
            <a:off x="2044898" y="1788232"/>
            <a:ext cx="5663803" cy="17021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985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IDEA! </a:t>
            </a:r>
            <a:endParaRPr/>
          </a:p>
        </p:txBody>
      </p:sp>
      <p:sp>
        <p:nvSpPr>
          <p:cNvPr id="385" name="Google Shape;385;p26"/>
          <p:cNvSpPr txBox="1"/>
          <p:nvPr/>
        </p:nvSpPr>
        <p:spPr>
          <a:xfrm>
            <a:off x="306863" y="5618776"/>
            <a:ext cx="1297067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#1</a:t>
            </a:r>
            <a:endParaRPr/>
          </a:p>
        </p:txBody>
      </p:sp>
      <p:grpSp>
        <p:nvGrpSpPr>
          <p:cNvPr id="386" name="Google Shape;386;p26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387" name="Google Shape;387;p26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6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6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0" name="Google Shape;390;p26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7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6" name="Google Shape;396;p27"/>
          <p:cNvSpPr txBox="1"/>
          <p:nvPr/>
        </p:nvSpPr>
        <p:spPr>
          <a:xfrm>
            <a:off x="1937600" y="2415223"/>
            <a:ext cx="5878500" cy="18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3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Identificate le persone cui vi state rivolgendo e il perché dovrebbero leggere il post</a:t>
            </a:r>
            <a:endParaRPr/>
          </a:p>
        </p:txBody>
      </p:sp>
      <p:sp>
        <p:nvSpPr>
          <p:cNvPr id="397" name="Google Shape;397;p27"/>
          <p:cNvSpPr txBox="1"/>
          <p:nvPr/>
        </p:nvSpPr>
        <p:spPr>
          <a:xfrm>
            <a:off x="148391" y="5618776"/>
            <a:ext cx="1614011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#2</a:t>
            </a:r>
            <a:endParaRPr/>
          </a:p>
        </p:txBody>
      </p:sp>
      <p:sp>
        <p:nvSpPr>
          <p:cNvPr id="398" name="Google Shape;398;p27"/>
          <p:cNvSpPr txBox="1"/>
          <p:nvPr/>
        </p:nvSpPr>
        <p:spPr>
          <a:xfrm>
            <a:off x="1762402" y="1051769"/>
            <a:ext cx="6363900" cy="7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116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Chi è il destinatario?</a:t>
            </a:r>
            <a:endParaRPr/>
          </a:p>
        </p:txBody>
      </p:sp>
      <p:grpSp>
        <p:nvGrpSpPr>
          <p:cNvPr id="399" name="Google Shape;399;p27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00" name="Google Shape;400;p27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03" name="Google Shape;403;p27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8"/>
          <p:cNvSpPr txBox="1"/>
          <p:nvPr/>
        </p:nvSpPr>
        <p:spPr>
          <a:xfrm>
            <a:off x="1875309" y="2347988"/>
            <a:ext cx="60030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L’uso di parole chiave nei titoli è rilevante per l’ottimizzazione sui motori di ricerca</a:t>
            </a:r>
            <a:endParaRPr/>
          </a:p>
        </p:txBody>
      </p:sp>
      <p:sp>
        <p:nvSpPr>
          <p:cNvPr id="410" name="Google Shape;410;p28"/>
          <p:cNvSpPr txBox="1"/>
          <p:nvPr/>
        </p:nvSpPr>
        <p:spPr>
          <a:xfrm>
            <a:off x="155296" y="5618776"/>
            <a:ext cx="1600200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#3</a:t>
            </a:r>
            <a:endParaRPr/>
          </a:p>
        </p:txBody>
      </p:sp>
      <p:sp>
        <p:nvSpPr>
          <p:cNvPr id="411" name="Google Shape;411;p28"/>
          <p:cNvSpPr txBox="1"/>
          <p:nvPr/>
        </p:nvSpPr>
        <p:spPr>
          <a:xfrm>
            <a:off x="2286000" y="1172385"/>
            <a:ext cx="5029200" cy="7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18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Un buon titolo</a:t>
            </a:r>
            <a:endParaRPr b="1" i="0" sz="5184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12" name="Google Shape;412;p28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13" name="Google Shape;413;p28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28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8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16" name="Google Shape;416;p28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8"/>
          <p:cNvSpPr/>
          <p:nvPr/>
        </p:nvSpPr>
        <p:spPr>
          <a:xfrm>
            <a:off x="0" y="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28"/>
          <p:cNvSpPr/>
          <p:nvPr/>
        </p:nvSpPr>
        <p:spPr>
          <a:xfrm>
            <a:off x="152400" y="15240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8"/>
          <p:cNvSpPr/>
          <p:nvPr/>
        </p:nvSpPr>
        <p:spPr>
          <a:xfrm>
            <a:off x="304800" y="304800"/>
            <a:ext cx="97536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9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9"/>
          <p:cNvSpPr txBox="1"/>
          <p:nvPr/>
        </p:nvSpPr>
        <p:spPr>
          <a:xfrm>
            <a:off x="91122" y="5618776"/>
            <a:ext cx="1728549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#4</a:t>
            </a:r>
            <a:endParaRPr/>
          </a:p>
        </p:txBody>
      </p:sp>
      <p:sp>
        <p:nvSpPr>
          <p:cNvPr id="426" name="Google Shape;426;p29"/>
          <p:cNvSpPr txBox="1"/>
          <p:nvPr/>
        </p:nvSpPr>
        <p:spPr>
          <a:xfrm>
            <a:off x="1398749" y="1458090"/>
            <a:ext cx="6956100" cy="16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18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Rivolgitevi al lettore</a:t>
            </a:r>
            <a:endParaRPr b="1" sz="518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18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direttamente</a:t>
            </a:r>
            <a:endParaRPr b="1" sz="518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27" name="Google Shape;427;p29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28" name="Google Shape;428;p29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31" name="Google Shape;431;p29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/>
          <p:nvPr/>
        </p:nvSpPr>
        <p:spPr>
          <a:xfrm>
            <a:off x="0" y="502920"/>
            <a:ext cx="9753600" cy="5486400"/>
          </a:xfrm>
          <a:custGeom>
            <a:rect b="b" l="l" r="r" t="t"/>
            <a:pathLst>
              <a:path extrusionOk="0" h="5486400" w="9753600">
                <a:moveTo>
                  <a:pt x="0" y="0"/>
                </a:moveTo>
                <a:lnTo>
                  <a:pt x="9753600" y="0"/>
                </a:lnTo>
                <a:lnTo>
                  <a:pt x="9753600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51" l="-1305" r="0" t="-652"/>
            </a:stretch>
          </a:blipFill>
          <a:ln>
            <a:noFill/>
          </a:ln>
        </p:spPr>
      </p:sp>
      <p:sp>
        <p:nvSpPr>
          <p:cNvPr id="126" name="Google Shape;126;p3"/>
          <p:cNvSpPr txBox="1"/>
          <p:nvPr/>
        </p:nvSpPr>
        <p:spPr>
          <a:xfrm>
            <a:off x="2154600" y="769625"/>
            <a:ext cx="6867600" cy="19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3999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lang="pl-PL" sz="3999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TEP</a:t>
            </a:r>
            <a:r>
              <a:rPr b="1" i="0" lang="pl-PL" sz="3999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 1: </a:t>
            </a:r>
            <a:r>
              <a:rPr b="1" lang="pl-PL" sz="3999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Tipologie di social media</a:t>
            </a:r>
            <a:r>
              <a:rPr b="1" i="0" lang="pl-PL" sz="3999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b="1" lang="pl-PL" sz="3999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messaggistica efficace</a:t>
            </a:r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0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30"/>
          <p:cNvSpPr txBox="1"/>
          <p:nvPr/>
        </p:nvSpPr>
        <p:spPr>
          <a:xfrm>
            <a:off x="156547" y="5618776"/>
            <a:ext cx="1597700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#5</a:t>
            </a:r>
            <a:endParaRPr/>
          </a:p>
        </p:txBody>
      </p:sp>
      <p:sp>
        <p:nvSpPr>
          <p:cNvPr id="438" name="Google Shape;438;p30"/>
          <p:cNvSpPr txBox="1"/>
          <p:nvPr/>
        </p:nvSpPr>
        <p:spPr>
          <a:xfrm>
            <a:off x="1166189" y="1439737"/>
            <a:ext cx="7312200" cy="3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18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Siate concisi</a:t>
            </a:r>
            <a:endParaRPr/>
          </a:p>
          <a:p>
            <a:pPr indent="0" lvl="0" marL="0" marR="0" rtl="0" algn="ctr">
              <a:lnSpc>
                <a:spcPct val="86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689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8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Cercate di dividere </a:t>
            </a:r>
            <a:endParaRPr sz="408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8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periodi composti </a:t>
            </a:r>
            <a:endParaRPr sz="408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8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 frasi singole</a:t>
            </a:r>
            <a:endParaRPr sz="408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89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39" name="Google Shape;439;p30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40" name="Google Shape;440;p30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43" name="Google Shape;443;p30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1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31"/>
          <p:cNvSpPr txBox="1"/>
          <p:nvPr/>
        </p:nvSpPr>
        <p:spPr>
          <a:xfrm>
            <a:off x="137020" y="5618776"/>
            <a:ext cx="1636752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#6</a:t>
            </a:r>
            <a:endParaRPr/>
          </a:p>
        </p:txBody>
      </p:sp>
      <p:sp>
        <p:nvSpPr>
          <p:cNvPr id="450" name="Google Shape;450;p31"/>
          <p:cNvSpPr txBox="1"/>
          <p:nvPr/>
        </p:nvSpPr>
        <p:spPr>
          <a:xfrm>
            <a:off x="1371281" y="1552815"/>
            <a:ext cx="6737700" cy="28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276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Cercate di includere paragoni che stimolino l’immaginazione, metafore e storie </a:t>
            </a:r>
            <a:endParaRPr/>
          </a:p>
        </p:txBody>
      </p:sp>
      <p:grpSp>
        <p:nvGrpSpPr>
          <p:cNvPr id="451" name="Google Shape;451;p31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52" name="Google Shape;452;p31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1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55" name="Google Shape;455;p31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2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32"/>
          <p:cNvSpPr txBox="1"/>
          <p:nvPr/>
        </p:nvSpPr>
        <p:spPr>
          <a:xfrm>
            <a:off x="190539" y="5618776"/>
            <a:ext cx="1529715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#7</a:t>
            </a:r>
            <a:endParaRPr/>
          </a:p>
        </p:txBody>
      </p:sp>
      <p:sp>
        <p:nvSpPr>
          <p:cNvPr id="462" name="Google Shape;462;p32"/>
          <p:cNvSpPr txBox="1"/>
          <p:nvPr/>
        </p:nvSpPr>
        <p:spPr>
          <a:xfrm>
            <a:off x="1570740" y="1016572"/>
            <a:ext cx="6555600" cy="23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49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Evitate il passivo, le negazioni, le generalizzazioni, i luoghi comuni e il lessico specialistico noto solo a voi.</a:t>
            </a:r>
            <a:endParaRPr/>
          </a:p>
        </p:txBody>
      </p:sp>
      <p:grpSp>
        <p:nvGrpSpPr>
          <p:cNvPr id="463" name="Google Shape;463;p32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64" name="Google Shape;464;p32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67" name="Google Shape;467;p32"/>
          <p:cNvSpPr txBox="1"/>
          <p:nvPr/>
        </p:nvSpPr>
        <p:spPr>
          <a:xfrm>
            <a:off x="1271305" y="3414809"/>
            <a:ext cx="71019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9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l-PL" sz="299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meno che non si tratti di un testo specialistico</a:t>
            </a:r>
            <a:r>
              <a:rPr b="0" i="0" lang="pl-PL" sz="2999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/>
          </a:p>
        </p:txBody>
      </p:sp>
      <p:sp>
        <p:nvSpPr>
          <p:cNvPr id="468" name="Google Shape;468;p32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3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4" name="Google Shape;474;p33"/>
          <p:cNvSpPr txBox="1"/>
          <p:nvPr/>
        </p:nvSpPr>
        <p:spPr>
          <a:xfrm>
            <a:off x="171013" y="5618776"/>
            <a:ext cx="1568767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#8</a:t>
            </a:r>
            <a:endParaRPr/>
          </a:p>
        </p:txBody>
      </p:sp>
      <p:sp>
        <p:nvSpPr>
          <p:cNvPr id="475" name="Google Shape;475;p33"/>
          <p:cNvSpPr txBox="1"/>
          <p:nvPr/>
        </p:nvSpPr>
        <p:spPr>
          <a:xfrm>
            <a:off x="1878925" y="2183156"/>
            <a:ext cx="5995800" cy="18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5733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</a:t>
            </a:r>
            <a:r>
              <a:rPr b="1" lang="pl-PL" sz="5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tilizzate i punti elenco</a:t>
            </a:r>
            <a:endParaRPr b="1" i="0" sz="5733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76" name="Google Shape;476;p33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77" name="Google Shape;477;p33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3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3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80" name="Google Shape;480;p33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4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34"/>
          <p:cNvSpPr txBox="1"/>
          <p:nvPr/>
        </p:nvSpPr>
        <p:spPr>
          <a:xfrm>
            <a:off x="145236" y="5618776"/>
            <a:ext cx="1620322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#9</a:t>
            </a:r>
            <a:endParaRPr/>
          </a:p>
        </p:txBody>
      </p:sp>
      <p:sp>
        <p:nvSpPr>
          <p:cNvPr id="487" name="Google Shape;487;p34"/>
          <p:cNvSpPr txBox="1"/>
          <p:nvPr/>
        </p:nvSpPr>
        <p:spPr>
          <a:xfrm>
            <a:off x="1600828" y="1510419"/>
            <a:ext cx="6525300" cy="30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5833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b="1" lang="pl-PL" sz="58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ontrollate il testo</a:t>
            </a:r>
            <a:endParaRPr b="1" i="0" sz="5833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666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833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5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Fate una pausa, staccate un po’ e poi ricontrollate tutto un’altra volta</a:t>
            </a:r>
            <a:endParaRPr/>
          </a:p>
        </p:txBody>
      </p:sp>
      <p:grpSp>
        <p:nvGrpSpPr>
          <p:cNvPr id="488" name="Google Shape;488;p34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489" name="Google Shape;489;p34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92" name="Google Shape;492;p34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955396" y="0"/>
            <a:ext cx="7842807" cy="7315200"/>
          </a:xfrm>
          <a:custGeom>
            <a:rect b="b" l="l" r="r" t="t"/>
            <a:pathLst>
              <a:path extrusionOk="0" h="7315200" w="7842807">
                <a:moveTo>
                  <a:pt x="0" y="0"/>
                </a:moveTo>
                <a:lnTo>
                  <a:pt x="7842808" y="0"/>
                </a:lnTo>
                <a:lnTo>
                  <a:pt x="7842808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35"/>
          <p:cNvSpPr txBox="1"/>
          <p:nvPr/>
        </p:nvSpPr>
        <p:spPr>
          <a:xfrm>
            <a:off x="0" y="5618776"/>
            <a:ext cx="2204134" cy="14212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9905" u="none" cap="none" strike="noStrike">
                <a:solidFill>
                  <a:srgbClr val="696F01"/>
                </a:solidFill>
                <a:latin typeface="Arial"/>
                <a:ea typeface="Arial"/>
                <a:cs typeface="Arial"/>
                <a:sym typeface="Arial"/>
              </a:rPr>
              <a:t>#10</a:t>
            </a:r>
            <a:endParaRPr/>
          </a:p>
        </p:txBody>
      </p:sp>
      <p:sp>
        <p:nvSpPr>
          <p:cNvPr id="499" name="Google Shape;499;p35"/>
          <p:cNvSpPr txBox="1"/>
          <p:nvPr/>
        </p:nvSpPr>
        <p:spPr>
          <a:xfrm>
            <a:off x="1627618" y="1408425"/>
            <a:ext cx="6389100" cy="3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26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Modificate e aggiornate i testi pubblicati in precedenza</a:t>
            </a:r>
            <a:endParaRPr b="1" i="0" sz="2367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99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58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Questo influirà positivamente sul posizionamento dei testi e ne allungherà la durata</a:t>
            </a:r>
            <a:endParaRPr/>
          </a:p>
        </p:txBody>
      </p:sp>
      <p:grpSp>
        <p:nvGrpSpPr>
          <p:cNvPr id="500" name="Google Shape;500;p35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501" name="Google Shape;501;p35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04" name="Google Shape;504;p35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6"/>
          <p:cNvSpPr/>
          <p:nvPr/>
        </p:nvSpPr>
        <p:spPr>
          <a:xfrm>
            <a:off x="0" y="604141"/>
            <a:ext cx="9753600" cy="5346727"/>
          </a:xfrm>
          <a:custGeom>
            <a:rect b="b" l="l" r="r" t="t"/>
            <a:pathLst>
              <a:path extrusionOk="0" h="5346727" w="9753600">
                <a:moveTo>
                  <a:pt x="0" y="0"/>
                </a:moveTo>
                <a:lnTo>
                  <a:pt x="9753600" y="0"/>
                </a:lnTo>
                <a:lnTo>
                  <a:pt x="9753600" y="5346727"/>
                </a:lnTo>
                <a:lnTo>
                  <a:pt x="0" y="5346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3441" l="-1125" r="-24435" t="-9162"/>
            </a:stretch>
          </a:blipFill>
          <a:ln>
            <a:noFill/>
          </a:ln>
        </p:spPr>
      </p:sp>
      <p:sp>
        <p:nvSpPr>
          <p:cNvPr id="510" name="Google Shape;510;p36"/>
          <p:cNvSpPr txBox="1"/>
          <p:nvPr/>
        </p:nvSpPr>
        <p:spPr>
          <a:xfrm>
            <a:off x="731520" y="1029924"/>
            <a:ext cx="7940100" cy="29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3999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pl-PL" sz="3999">
                <a:solidFill>
                  <a:srgbClr val="1D9BF0"/>
                </a:solidFill>
              </a:rPr>
              <a:t>ep</a:t>
            </a:r>
            <a:r>
              <a:rPr b="0" i="0" lang="pl-PL" sz="3999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 4: </a:t>
            </a:r>
            <a:r>
              <a:rPr lang="pl-PL" sz="3999">
                <a:solidFill>
                  <a:srgbClr val="1D9BF0"/>
                </a:solidFill>
              </a:rPr>
              <a:t>Come scrivere testi interessanti?</a:t>
            </a:r>
            <a:endParaRPr/>
          </a:p>
          <a:p>
            <a:pPr indent="0" lvl="0" marL="0" marR="0" rtl="0" algn="l">
              <a:lnSpc>
                <a:spcPct val="1165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999" u="none" cap="none" strike="noStrike">
              <a:solidFill>
                <a:srgbClr val="1D9B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5537" u="none" cap="none" strike="noStrike">
                <a:solidFill>
                  <a:srgbClr val="BED72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pl-PL" sz="5537">
                <a:solidFill>
                  <a:srgbClr val="BED72F"/>
                </a:solidFill>
              </a:rPr>
              <a:t>SERCIZIO</a:t>
            </a:r>
            <a:endParaRPr b="0" i="0" sz="5537" u="none" cap="none" strike="noStrike">
              <a:solidFill>
                <a:srgbClr val="BED7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6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7"/>
          <p:cNvSpPr/>
          <p:nvPr/>
        </p:nvSpPr>
        <p:spPr>
          <a:xfrm>
            <a:off x="731520" y="3391424"/>
            <a:ext cx="2749775" cy="2189821"/>
          </a:xfrm>
          <a:custGeom>
            <a:rect b="b" l="l" r="r" t="t"/>
            <a:pathLst>
              <a:path extrusionOk="0" h="2189821" w="2749775">
                <a:moveTo>
                  <a:pt x="0" y="0"/>
                </a:moveTo>
                <a:lnTo>
                  <a:pt x="2749775" y="0"/>
                </a:lnTo>
                <a:lnTo>
                  <a:pt x="2749775" y="2189821"/>
                </a:lnTo>
                <a:lnTo>
                  <a:pt x="0" y="21898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17" name="Google Shape;517;p37"/>
          <p:cNvGrpSpPr/>
          <p:nvPr/>
        </p:nvGrpSpPr>
        <p:grpSpPr>
          <a:xfrm>
            <a:off x="1061363" y="1757134"/>
            <a:ext cx="7960724" cy="2044500"/>
            <a:chOff x="0" y="19049"/>
            <a:chExt cx="10614300" cy="2726001"/>
          </a:xfrm>
        </p:grpSpPr>
        <p:sp>
          <p:nvSpPr>
            <p:cNvPr id="518" name="Google Shape;518;p37"/>
            <p:cNvSpPr txBox="1"/>
            <p:nvPr/>
          </p:nvSpPr>
          <p:spPr>
            <a:xfrm>
              <a:off x="0" y="19049"/>
              <a:ext cx="10614300" cy="190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1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2899">
                  <a:solidFill>
                    <a:srgbClr val="100F0D"/>
                  </a:solidFill>
                  <a:latin typeface="Roboto"/>
                  <a:ea typeface="Roboto"/>
                  <a:cs typeface="Roboto"/>
                  <a:sym typeface="Roboto"/>
                </a:rPr>
                <a:t>Scrivete un testo sul luogo mostrato sulla scheda che hai ricevuto usando le nozioni acquisite durante il laboratorio</a:t>
              </a:r>
              <a:endParaRPr/>
            </a:p>
          </p:txBody>
        </p:sp>
        <p:sp>
          <p:nvSpPr>
            <p:cNvPr id="519" name="Google Shape;519;p37"/>
            <p:cNvSpPr txBox="1"/>
            <p:nvPr/>
          </p:nvSpPr>
          <p:spPr>
            <a:xfrm>
              <a:off x="0" y="2323219"/>
              <a:ext cx="10614290" cy="421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4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p37"/>
          <p:cNvSpPr txBox="1"/>
          <p:nvPr/>
        </p:nvSpPr>
        <p:spPr>
          <a:xfrm>
            <a:off x="3265495" y="769620"/>
            <a:ext cx="4799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5400" u="none" cap="none" strike="noStrike">
                <a:solidFill>
                  <a:srgbClr val="BED72F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pl-PL" sz="5400">
                <a:solidFill>
                  <a:srgbClr val="BED72F"/>
                </a:solidFill>
              </a:rPr>
              <a:t>SERCIZIO:</a:t>
            </a:r>
            <a:endParaRPr/>
          </a:p>
        </p:txBody>
      </p:sp>
      <p:sp>
        <p:nvSpPr>
          <p:cNvPr id="521" name="Google Shape;521;p37"/>
          <p:cNvSpPr txBox="1"/>
          <p:nvPr/>
        </p:nvSpPr>
        <p:spPr>
          <a:xfrm>
            <a:off x="3942126" y="4001432"/>
            <a:ext cx="5079900" cy="13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2799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rPr>
              <a:t>Lavorate in coppia</a:t>
            </a:r>
            <a:r>
              <a:rPr lang="pl-PL" sz="2799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b="0" i="0" lang="pl-PL" sz="2799" u="none" cap="none" strike="noStrike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99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rPr>
              <a:t>scambiatevi il testo e condividete le vostre considerazioni </a:t>
            </a:r>
            <a:endParaRPr/>
          </a:p>
        </p:txBody>
      </p:sp>
      <p:grpSp>
        <p:nvGrpSpPr>
          <p:cNvPr id="522" name="Google Shape;522;p37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523" name="Google Shape;523;p37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7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7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526" name="Google Shape;526;p37"/>
          <p:cNvSpPr/>
          <p:nvPr/>
        </p:nvSpPr>
        <p:spPr>
          <a:xfrm>
            <a:off x="6854507" y="64224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8"/>
          <p:cNvSpPr/>
          <p:nvPr/>
        </p:nvSpPr>
        <p:spPr>
          <a:xfrm>
            <a:off x="492550" y="453858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2" name="Google Shape;532;p38"/>
          <p:cNvSpPr/>
          <p:nvPr/>
        </p:nvSpPr>
        <p:spPr>
          <a:xfrm>
            <a:off x="5439943" y="2188829"/>
            <a:ext cx="3422316" cy="2926080"/>
          </a:xfrm>
          <a:custGeom>
            <a:rect b="b" l="l" r="r" t="t"/>
            <a:pathLst>
              <a:path extrusionOk="0" h="2926080" w="3422316">
                <a:moveTo>
                  <a:pt x="0" y="0"/>
                </a:moveTo>
                <a:lnTo>
                  <a:pt x="3422316" y="0"/>
                </a:lnTo>
                <a:lnTo>
                  <a:pt x="3422316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33" name="Google Shape;533;p38"/>
          <p:cNvGrpSpPr/>
          <p:nvPr/>
        </p:nvGrpSpPr>
        <p:grpSpPr>
          <a:xfrm>
            <a:off x="731520" y="3120176"/>
            <a:ext cx="4071474" cy="1077674"/>
            <a:chOff x="0" y="19051"/>
            <a:chExt cx="5428631" cy="1436898"/>
          </a:xfrm>
        </p:grpSpPr>
        <p:sp>
          <p:nvSpPr>
            <p:cNvPr id="534" name="Google Shape;534;p38"/>
            <p:cNvSpPr txBox="1"/>
            <p:nvPr/>
          </p:nvSpPr>
          <p:spPr>
            <a:xfrm>
              <a:off x="0" y="19051"/>
              <a:ext cx="5428500" cy="72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99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3553">
                  <a:solidFill>
                    <a:srgbClr val="BED72F"/>
                  </a:solidFill>
                  <a:latin typeface="Roboto"/>
                  <a:ea typeface="Roboto"/>
                  <a:cs typeface="Roboto"/>
                  <a:sym typeface="Roboto"/>
                </a:rPr>
                <a:t>PARLIAMO</a:t>
              </a:r>
              <a:endParaRPr b="1" i="0" sz="3553" u="none" cap="none" strike="noStrike">
                <a:solidFill>
                  <a:srgbClr val="BED72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35" name="Google Shape;535;p38"/>
            <p:cNvSpPr txBox="1"/>
            <p:nvPr/>
          </p:nvSpPr>
          <p:spPr>
            <a:xfrm>
              <a:off x="0" y="877352"/>
              <a:ext cx="5428631" cy="5785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202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9"/>
          <p:cNvSpPr/>
          <p:nvPr/>
        </p:nvSpPr>
        <p:spPr>
          <a:xfrm>
            <a:off x="0" y="731520"/>
            <a:ext cx="9753600" cy="5229103"/>
          </a:xfrm>
          <a:custGeom>
            <a:rect b="b" l="l" r="r" t="t"/>
            <a:pathLst>
              <a:path extrusionOk="0" h="5229103" w="9753600">
                <a:moveTo>
                  <a:pt x="0" y="0"/>
                </a:moveTo>
                <a:lnTo>
                  <a:pt x="9753600" y="0"/>
                </a:lnTo>
                <a:lnTo>
                  <a:pt x="9753600" y="5229103"/>
                </a:lnTo>
                <a:lnTo>
                  <a:pt x="0" y="5229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802" l="0" r="0" t="-1648"/>
            </a:stretch>
          </a:blipFill>
          <a:ln>
            <a:noFill/>
          </a:ln>
        </p:spPr>
      </p:sp>
      <p:sp>
        <p:nvSpPr>
          <p:cNvPr id="541" name="Google Shape;541;p39"/>
          <p:cNvSpPr txBox="1"/>
          <p:nvPr/>
        </p:nvSpPr>
        <p:spPr>
          <a:xfrm>
            <a:off x="731520" y="1369237"/>
            <a:ext cx="76200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4066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1" lang="pl-PL" sz="4066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tep</a:t>
            </a:r>
            <a:r>
              <a:rPr b="1" i="0" lang="pl-PL" sz="4066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 5: </a:t>
            </a:r>
            <a:r>
              <a:rPr b="1" lang="pl-PL" sz="4066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rPr>
              <a:t>Riepilogo e conclusione</a:t>
            </a:r>
            <a:endParaRPr b="1" i="0" sz="4066" u="none" cap="none" strike="noStrike">
              <a:solidFill>
                <a:srgbClr val="1D9BF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437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066" u="none" cap="none" strike="noStrike">
              <a:solidFill>
                <a:srgbClr val="1D9BF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2" name="Google Shape;542;p39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/>
          <p:nvPr/>
        </p:nvSpPr>
        <p:spPr>
          <a:xfrm>
            <a:off x="731520" y="750570"/>
            <a:ext cx="82905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93">
                <a:solidFill>
                  <a:srgbClr val="BED72F"/>
                </a:solidFill>
                <a:latin typeface="Roboto"/>
                <a:ea typeface="Roboto"/>
                <a:cs typeface="Roboto"/>
                <a:sym typeface="Roboto"/>
              </a:rPr>
              <a:t>Oltre</a:t>
            </a:r>
            <a:r>
              <a:rPr b="1" i="0" lang="pl-PL" sz="4093" u="none" cap="none" strike="noStrike">
                <a:solidFill>
                  <a:srgbClr val="BED72F"/>
                </a:solidFill>
                <a:latin typeface="Roboto"/>
                <a:ea typeface="Roboto"/>
                <a:cs typeface="Roboto"/>
                <a:sym typeface="Roboto"/>
              </a:rPr>
              <a:t> 100</a:t>
            </a:r>
            <a:r>
              <a:rPr b="1" i="0" lang="pl-PL" sz="4093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t</a:t>
            </a:r>
            <a:r>
              <a:rPr b="1" lang="pl-PL" sz="4093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tipologie di</a:t>
            </a:r>
            <a:r>
              <a:rPr b="1" i="0" lang="pl-PL" sz="4093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 social media </a:t>
            </a:r>
            <a:r>
              <a:rPr b="1" lang="pl-PL" sz="4093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in tutto il mondo</a:t>
            </a:r>
            <a:r>
              <a:rPr b="1" i="0" lang="pl-PL" sz="4093" u="none" cap="none" strike="noStrike">
                <a:solidFill>
                  <a:srgbClr val="737373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134" name="Google Shape;134;p4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37" name="Google Shape;137;p4"/>
          <p:cNvSpPr/>
          <p:nvPr/>
        </p:nvSpPr>
        <p:spPr>
          <a:xfrm>
            <a:off x="731520" y="2437861"/>
            <a:ext cx="8029886" cy="3267089"/>
          </a:xfrm>
          <a:custGeom>
            <a:rect b="b" l="l" r="r" t="t"/>
            <a:pathLst>
              <a:path extrusionOk="0" h="3267089" w="8029886">
                <a:moveTo>
                  <a:pt x="0" y="0"/>
                </a:moveTo>
                <a:lnTo>
                  <a:pt x="8029886" y="0"/>
                </a:lnTo>
                <a:lnTo>
                  <a:pt x="8029886" y="3267090"/>
                </a:lnTo>
                <a:lnTo>
                  <a:pt x="0" y="32670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8778" l="0" r="0" t="-66001"/>
            </a:stretch>
          </a:blipFill>
          <a:ln>
            <a:noFill/>
          </a:ln>
        </p:spPr>
      </p:sp>
      <p:sp>
        <p:nvSpPr>
          <p:cNvPr id="138" name="Google Shape;138;p4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F"/>
        </a:solidFill>
      </p:bgPr>
    </p:bg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0"/>
          <p:cNvSpPr txBox="1"/>
          <p:nvPr/>
        </p:nvSpPr>
        <p:spPr>
          <a:xfrm>
            <a:off x="731520" y="1493188"/>
            <a:ext cx="8290500" cy="48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4000">
                <a:solidFill>
                  <a:srgbClr val="2F68B3"/>
                </a:solidFill>
                <a:latin typeface="Roboto"/>
                <a:ea typeface="Roboto"/>
                <a:cs typeface="Roboto"/>
                <a:sym typeface="Roboto"/>
              </a:rPr>
              <a:t>Pensate a chi è il vostro pubblico e a quale obiettivo volete raggiungere</a:t>
            </a:r>
            <a:endParaRPr b="1" sz="4000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4000">
                <a:solidFill>
                  <a:srgbClr val="2F68B3"/>
                </a:solidFill>
                <a:latin typeface="Roboto"/>
                <a:ea typeface="Roboto"/>
                <a:cs typeface="Roboto"/>
                <a:sym typeface="Roboto"/>
              </a:rPr>
              <a:t>Adattate il vostro contenuto e il vostro messaggio al tipo di social media</a:t>
            </a:r>
            <a:endParaRPr b="1" sz="4000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40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EFEFF"/>
        </a:solidFill>
      </p:bgPr>
    </p:bg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1"/>
          <p:cNvSpPr txBox="1"/>
          <p:nvPr/>
        </p:nvSpPr>
        <p:spPr>
          <a:xfrm>
            <a:off x="731520" y="2029498"/>
            <a:ext cx="8290500" cy="3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000">
                <a:solidFill>
                  <a:srgbClr val="C7D112"/>
                </a:solidFill>
                <a:latin typeface="Roboto"/>
                <a:ea typeface="Roboto"/>
                <a:cs typeface="Roboto"/>
                <a:sym typeface="Roboto"/>
              </a:rPr>
              <a:t>Una foto o una grafica è una parte importante della comunicazione e una chiave per attirare efficacemente l'attenzione sul contenuto.</a:t>
            </a:r>
            <a:endParaRPr/>
          </a:p>
        </p:txBody>
      </p:sp>
      <p:sp>
        <p:nvSpPr>
          <p:cNvPr id="554" name="Google Shape;554;p41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2"/>
          <p:cNvSpPr txBox="1"/>
          <p:nvPr/>
        </p:nvSpPr>
        <p:spPr>
          <a:xfrm>
            <a:off x="731520" y="2155039"/>
            <a:ext cx="8290500" cy="28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4197">
                <a:solidFill>
                  <a:srgbClr val="2F68B3"/>
                </a:solidFill>
                <a:latin typeface="Roboto"/>
                <a:ea typeface="Roboto"/>
                <a:cs typeface="Roboto"/>
                <a:sym typeface="Roboto"/>
              </a:rPr>
              <a:t>Prendete spunto dalle migliori pratiche disponibili online, </a:t>
            </a:r>
            <a:endParaRPr b="1" sz="4197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l-PL" sz="4197">
                <a:solidFill>
                  <a:srgbClr val="2F68B3"/>
                </a:solidFill>
                <a:latin typeface="Roboto"/>
                <a:ea typeface="Roboto"/>
                <a:cs typeface="Roboto"/>
                <a:sym typeface="Roboto"/>
              </a:rPr>
              <a:t>tenetevi aggiornati</a:t>
            </a:r>
            <a:endParaRPr b="1" sz="4197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197">
              <a:solidFill>
                <a:srgbClr val="2F68B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0" name="Google Shape;560;p42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3"/>
          <p:cNvSpPr txBox="1"/>
          <p:nvPr/>
        </p:nvSpPr>
        <p:spPr>
          <a:xfrm>
            <a:off x="0" y="2109875"/>
            <a:ext cx="9753600" cy="14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486">
                <a:solidFill>
                  <a:srgbClr val="BED72F"/>
                </a:solidFill>
                <a:latin typeface="Roboto"/>
                <a:ea typeface="Roboto"/>
                <a:cs typeface="Roboto"/>
                <a:sym typeface="Roboto"/>
              </a:rPr>
              <a:t>Ricordate che i post sui social media prediligono forme brevi e concise.</a:t>
            </a:r>
            <a:endParaRPr/>
          </a:p>
        </p:txBody>
      </p:sp>
      <p:sp>
        <p:nvSpPr>
          <p:cNvPr id="566" name="Google Shape;566;p43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EFE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4"/>
          <p:cNvSpPr txBox="1"/>
          <p:nvPr/>
        </p:nvSpPr>
        <p:spPr>
          <a:xfrm>
            <a:off x="1022983" y="2239527"/>
            <a:ext cx="7489800" cy="17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5321">
                <a:solidFill>
                  <a:srgbClr val="C7D112"/>
                </a:solidFill>
                <a:latin typeface="Roboto"/>
                <a:ea typeface="Roboto"/>
                <a:cs typeface="Roboto"/>
                <a:sym typeface="Roboto"/>
              </a:rPr>
              <a:t>Controllate bene il testo prima di pubblicarlo</a:t>
            </a:r>
            <a:endParaRPr/>
          </a:p>
        </p:txBody>
      </p:sp>
      <p:sp>
        <p:nvSpPr>
          <p:cNvPr id="572" name="Google Shape;572;p44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5"/>
          <p:cNvSpPr/>
          <p:nvPr/>
        </p:nvSpPr>
        <p:spPr>
          <a:xfrm>
            <a:off x="1632726" y="731520"/>
            <a:ext cx="2096137" cy="5852160"/>
          </a:xfrm>
          <a:custGeom>
            <a:rect b="b" l="l" r="r" t="t"/>
            <a:pathLst>
              <a:path extrusionOk="0" h="5852160" w="2096137">
                <a:moveTo>
                  <a:pt x="0" y="0"/>
                </a:moveTo>
                <a:lnTo>
                  <a:pt x="2096137" y="0"/>
                </a:lnTo>
                <a:lnTo>
                  <a:pt x="2096137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78" name="Google Shape;578;p45"/>
          <p:cNvGrpSpPr/>
          <p:nvPr/>
        </p:nvGrpSpPr>
        <p:grpSpPr>
          <a:xfrm>
            <a:off x="4482950" y="2451025"/>
            <a:ext cx="4952025" cy="4375891"/>
            <a:chOff x="-525133" y="47612"/>
            <a:chExt cx="6602700" cy="5834521"/>
          </a:xfrm>
        </p:grpSpPr>
        <p:sp>
          <p:nvSpPr>
            <p:cNvPr id="579" name="Google Shape;579;p45"/>
            <p:cNvSpPr txBox="1"/>
            <p:nvPr/>
          </p:nvSpPr>
          <p:spPr>
            <a:xfrm>
              <a:off x="-525133" y="47612"/>
              <a:ext cx="6602700" cy="35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l-PL" sz="5400">
                  <a:solidFill>
                    <a:srgbClr val="1D9BF0"/>
                  </a:solidFill>
                  <a:latin typeface="Roboto"/>
                  <a:ea typeface="Roboto"/>
                  <a:cs typeface="Roboto"/>
                  <a:sym typeface="Roboto"/>
                </a:rPr>
                <a:t>GRAZIE</a:t>
              </a:r>
              <a:endParaRPr b="1" i="0" sz="5400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5400">
                  <a:solidFill>
                    <a:srgbClr val="1D9BF0"/>
                  </a:solidFill>
                  <a:latin typeface="Roboto"/>
                  <a:ea typeface="Roboto"/>
                  <a:cs typeface="Roboto"/>
                  <a:sym typeface="Roboto"/>
                </a:rPr>
                <a:t>PER </a:t>
              </a:r>
              <a:r>
                <a:rPr b="0" i="0" lang="pl-PL" sz="5400" u="none" cap="none" strike="noStrike">
                  <a:solidFill>
                    <a:srgbClr val="1D9BF0"/>
                  </a:solidFill>
                  <a:latin typeface="Roboto"/>
                  <a:ea typeface="Roboto"/>
                  <a:cs typeface="Roboto"/>
                  <a:sym typeface="Roboto"/>
                </a:rPr>
                <a:t>L</a:t>
              </a:r>
              <a:r>
                <a:rPr lang="pl-PL" sz="5400">
                  <a:solidFill>
                    <a:srgbClr val="1D9BF0"/>
                  </a:solidFill>
                  <a:latin typeface="Roboto"/>
                  <a:ea typeface="Roboto"/>
                  <a:cs typeface="Roboto"/>
                  <a:sym typeface="Roboto"/>
                </a:rPr>
                <a:t>’</a:t>
              </a:r>
              <a:r>
                <a:rPr b="0" i="0" lang="pl-PL" sz="5400" u="none" cap="none" strike="noStrike">
                  <a:solidFill>
                    <a:srgbClr val="1D9BF0"/>
                  </a:solidFill>
                  <a:latin typeface="Roboto"/>
                  <a:ea typeface="Roboto"/>
                  <a:cs typeface="Roboto"/>
                  <a:sym typeface="Roboto"/>
                </a:rPr>
                <a:t>ATTENZIONE</a:t>
              </a:r>
              <a:endParaRPr b="0" i="0" sz="5400" u="none" cap="none" strike="noStrike">
                <a:solidFill>
                  <a:srgbClr val="1D9B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80" name="Google Shape;580;p45"/>
            <p:cNvSpPr txBox="1"/>
            <p:nvPr/>
          </p:nvSpPr>
          <p:spPr>
            <a:xfrm>
              <a:off x="0" y="2678543"/>
              <a:ext cx="5527040" cy="352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45"/>
            <p:cNvSpPr txBox="1"/>
            <p:nvPr/>
          </p:nvSpPr>
          <p:spPr>
            <a:xfrm>
              <a:off x="0" y="3123697"/>
              <a:ext cx="5527040" cy="300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45"/>
            <p:cNvSpPr txBox="1"/>
            <p:nvPr/>
          </p:nvSpPr>
          <p:spPr>
            <a:xfrm>
              <a:off x="0" y="3907689"/>
              <a:ext cx="5527040" cy="352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45"/>
            <p:cNvSpPr txBox="1"/>
            <p:nvPr/>
          </p:nvSpPr>
          <p:spPr>
            <a:xfrm>
              <a:off x="0" y="4352843"/>
              <a:ext cx="5527040" cy="300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45"/>
            <p:cNvSpPr txBox="1"/>
            <p:nvPr/>
          </p:nvSpPr>
          <p:spPr>
            <a:xfrm>
              <a:off x="0" y="5136836"/>
              <a:ext cx="5527040" cy="352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45"/>
            <p:cNvSpPr txBox="1"/>
            <p:nvPr/>
          </p:nvSpPr>
          <p:spPr>
            <a:xfrm>
              <a:off x="0" y="5581990"/>
              <a:ext cx="5527040" cy="3001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1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6" name="Google Shape;586;p45"/>
          <p:cNvSpPr/>
          <p:nvPr/>
        </p:nvSpPr>
        <p:spPr>
          <a:xfrm>
            <a:off x="6854507" y="64224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7"/>
                </a:lnTo>
                <a:lnTo>
                  <a:pt x="0" y="5518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"/>
          <p:cNvSpPr/>
          <p:nvPr/>
        </p:nvSpPr>
        <p:spPr>
          <a:xfrm>
            <a:off x="1021201" y="3886086"/>
            <a:ext cx="2564593" cy="2564593"/>
          </a:xfrm>
          <a:custGeom>
            <a:rect b="b" l="l" r="r" t="t"/>
            <a:pathLst>
              <a:path extrusionOk="0" h="2564593" w="2564593">
                <a:moveTo>
                  <a:pt x="0" y="0"/>
                </a:moveTo>
                <a:lnTo>
                  <a:pt x="2564593" y="0"/>
                </a:lnTo>
                <a:lnTo>
                  <a:pt x="2564593" y="2564593"/>
                </a:lnTo>
                <a:lnTo>
                  <a:pt x="0" y="25645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4" name="Google Shape;144;p5"/>
          <p:cNvGrpSpPr/>
          <p:nvPr/>
        </p:nvGrpSpPr>
        <p:grpSpPr>
          <a:xfrm>
            <a:off x="4876800" y="2108001"/>
            <a:ext cx="4345876" cy="3340603"/>
            <a:chOff x="0" y="28575"/>
            <a:chExt cx="5794500" cy="4454137"/>
          </a:xfrm>
        </p:grpSpPr>
        <p:sp>
          <p:nvSpPr>
            <p:cNvPr id="145" name="Google Shape;145;p5"/>
            <p:cNvSpPr txBox="1"/>
            <p:nvPr/>
          </p:nvSpPr>
          <p:spPr>
            <a:xfrm>
              <a:off x="0" y="28575"/>
              <a:ext cx="5794500" cy="14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998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pl-PL" sz="3356" u="none" cap="none" strike="noStrike">
                  <a:solidFill>
                    <a:srgbClr val="100F0D"/>
                  </a:solidFill>
                  <a:latin typeface="Roboto"/>
                  <a:ea typeface="Roboto"/>
                  <a:cs typeface="Roboto"/>
                  <a:sym typeface="Roboto"/>
                </a:rPr>
                <a:t>4,62 m</a:t>
              </a:r>
              <a:r>
                <a:rPr b="1" lang="pl-PL" sz="3356">
                  <a:solidFill>
                    <a:srgbClr val="100F0D"/>
                  </a:solidFill>
                  <a:latin typeface="Roboto"/>
                  <a:ea typeface="Roboto"/>
                  <a:cs typeface="Roboto"/>
                  <a:sym typeface="Roboto"/>
                </a:rPr>
                <a:t>iliardi di utenti dei</a:t>
              </a:r>
              <a:r>
                <a:rPr b="1" i="0" lang="pl-PL" sz="3356" u="none" cap="none" strike="noStrike">
                  <a:solidFill>
                    <a:srgbClr val="100F0D"/>
                  </a:solidFill>
                  <a:latin typeface="Roboto"/>
                  <a:ea typeface="Roboto"/>
                  <a:cs typeface="Roboto"/>
                  <a:sym typeface="Roboto"/>
                </a:rPr>
                <a:t> social media </a:t>
              </a:r>
              <a:endParaRPr b="1" i="0" sz="3356" u="none" cap="none" strike="noStrike">
                <a:solidFill>
                  <a:srgbClr val="100F0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6" name="Google Shape;146;p5"/>
            <p:cNvSpPr txBox="1"/>
            <p:nvPr/>
          </p:nvSpPr>
          <p:spPr>
            <a:xfrm>
              <a:off x="0" y="2251312"/>
              <a:ext cx="5794500" cy="223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l-PL" sz="3020">
                  <a:solidFill>
                    <a:srgbClr val="100F0D"/>
                  </a:solidFill>
                </a:rPr>
                <a:t>Oltre il</a:t>
              </a:r>
              <a:r>
                <a:rPr b="0" i="0" lang="pl-PL" sz="3020" u="none" cap="none" strike="noStrike">
                  <a:solidFill>
                    <a:srgbClr val="100F0D"/>
                  </a:solidFill>
                  <a:latin typeface="Arial"/>
                  <a:ea typeface="Arial"/>
                  <a:cs typeface="Arial"/>
                  <a:sym typeface="Arial"/>
                </a:rPr>
                <a:t> 58% </a:t>
              </a:r>
              <a:r>
                <a:rPr lang="pl-PL" sz="3020">
                  <a:solidFill>
                    <a:srgbClr val="100F0D"/>
                  </a:solidFill>
                </a:rPr>
                <a:t>della popolazione mondiale usa i</a:t>
              </a:r>
              <a:r>
                <a:rPr b="0" i="0" lang="pl-PL" sz="3020" u="none" cap="none" strike="noStrike">
                  <a:solidFill>
                    <a:srgbClr val="100F0D"/>
                  </a:solidFill>
                  <a:latin typeface="Arial"/>
                  <a:ea typeface="Arial"/>
                  <a:cs typeface="Arial"/>
                  <a:sym typeface="Arial"/>
                </a:rPr>
                <a:t> social media</a:t>
              </a:r>
              <a:endParaRPr b="0" i="0" sz="3020" u="none" cap="none" strike="noStrike">
                <a:solidFill>
                  <a:srgbClr val="100F0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5"/>
          <p:cNvSpPr/>
          <p:nvPr/>
        </p:nvSpPr>
        <p:spPr>
          <a:xfrm>
            <a:off x="862666" y="997522"/>
            <a:ext cx="2881664" cy="2467425"/>
          </a:xfrm>
          <a:custGeom>
            <a:rect b="b" l="l" r="r" t="t"/>
            <a:pathLst>
              <a:path extrusionOk="0" h="2467425" w="2881664">
                <a:moveTo>
                  <a:pt x="0" y="0"/>
                </a:moveTo>
                <a:lnTo>
                  <a:pt x="2881663" y="0"/>
                </a:lnTo>
                <a:lnTo>
                  <a:pt x="2881663" y="2467425"/>
                </a:lnTo>
                <a:lnTo>
                  <a:pt x="0" y="24674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5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49" name="Google Shape;149;p5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150" name="Google Shape;150;p5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/>
          <p:nvPr/>
        </p:nvSpPr>
        <p:spPr>
          <a:xfrm>
            <a:off x="731520" y="2458243"/>
            <a:ext cx="8290560" cy="3475678"/>
          </a:xfrm>
          <a:custGeom>
            <a:rect b="b" l="l" r="r" t="t"/>
            <a:pathLst>
              <a:path extrusionOk="0" h="3475678" w="8290560">
                <a:moveTo>
                  <a:pt x="0" y="0"/>
                </a:moveTo>
                <a:lnTo>
                  <a:pt x="8290560" y="0"/>
                </a:lnTo>
                <a:lnTo>
                  <a:pt x="8290560" y="3475679"/>
                </a:lnTo>
                <a:lnTo>
                  <a:pt x="0" y="3475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62086" l="-8822" r="0" t="-10855"/>
            </a:stretch>
          </a:blipFill>
          <a:ln>
            <a:noFill/>
          </a:ln>
        </p:spPr>
      </p:sp>
      <p:sp>
        <p:nvSpPr>
          <p:cNvPr id="158" name="Google Shape;158;p6"/>
          <p:cNvSpPr txBox="1"/>
          <p:nvPr/>
        </p:nvSpPr>
        <p:spPr>
          <a:xfrm>
            <a:off x="676959" y="750570"/>
            <a:ext cx="7386900" cy="10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324">
                <a:latin typeface="Roboto"/>
                <a:ea typeface="Roboto"/>
                <a:cs typeface="Roboto"/>
                <a:sym typeface="Roboto"/>
              </a:rPr>
              <a:t>Le persone trascorrono in media</a:t>
            </a:r>
            <a:r>
              <a:rPr b="0" i="0" lang="pl-PL" sz="332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3324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2,5 </a:t>
            </a:r>
            <a:r>
              <a:rPr lang="pl-PL" sz="3324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ore al giorno</a:t>
            </a:r>
            <a:r>
              <a:rPr b="0" i="0" lang="pl-PL" sz="332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us</a:t>
            </a:r>
            <a:r>
              <a:rPr lang="pl-PL" sz="3324">
                <a:latin typeface="Roboto"/>
                <a:ea typeface="Roboto"/>
                <a:cs typeface="Roboto"/>
                <a:sym typeface="Roboto"/>
              </a:rPr>
              <a:t>ando i</a:t>
            </a:r>
            <a:r>
              <a:rPr b="0" i="0" lang="pl-PL" sz="3324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social media</a:t>
            </a:r>
            <a:endParaRPr b="0" i="0" sz="3324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538650" y="1828650"/>
            <a:ext cx="84837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10">
                <a:solidFill>
                  <a:srgbClr val="908C82"/>
                </a:solidFill>
                <a:latin typeface="Roboto"/>
                <a:ea typeface="Roboto"/>
                <a:cs typeface="Roboto"/>
                <a:sym typeface="Roboto"/>
              </a:rPr>
              <a:t>La durata di attenzione media ad un </a:t>
            </a:r>
            <a:r>
              <a:rPr b="0" i="0" lang="pl-PL" sz="2210" u="none" cap="none" strike="noStrike">
                <a:solidFill>
                  <a:srgbClr val="908C82"/>
                </a:solidFill>
                <a:latin typeface="Roboto"/>
                <a:ea typeface="Roboto"/>
                <a:cs typeface="Roboto"/>
                <a:sym typeface="Roboto"/>
              </a:rPr>
              <a:t>post </a:t>
            </a:r>
            <a:r>
              <a:rPr lang="pl-PL" sz="2210">
                <a:solidFill>
                  <a:srgbClr val="908C82"/>
                </a:solidFill>
                <a:latin typeface="Roboto"/>
                <a:ea typeface="Roboto"/>
                <a:cs typeface="Roboto"/>
                <a:sym typeface="Roboto"/>
              </a:rPr>
              <a:t>è di appena</a:t>
            </a:r>
            <a:r>
              <a:rPr b="0" i="0" lang="pl-PL" sz="2210" u="none" cap="none" strike="noStrike">
                <a:solidFill>
                  <a:srgbClr val="908C8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0" i="0" lang="pl-PL" sz="221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8 second</a:t>
            </a:r>
            <a:r>
              <a:rPr lang="pl-PL" sz="221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</a:t>
            </a:r>
            <a:endParaRPr b="0" i="0" sz="221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652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10" u="none" cap="none" strike="noStrike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0" name="Google Shape;160;p6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161" name="Google Shape;161;p6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64" name="Google Shape;164;p6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/>
          <p:nvPr/>
        </p:nvSpPr>
        <p:spPr>
          <a:xfrm>
            <a:off x="731520" y="2228996"/>
            <a:ext cx="8290560" cy="3480559"/>
          </a:xfrm>
          <a:custGeom>
            <a:rect b="b" l="l" r="r" t="t"/>
            <a:pathLst>
              <a:path extrusionOk="0" h="3480559" w="8290560">
                <a:moveTo>
                  <a:pt x="0" y="0"/>
                </a:moveTo>
                <a:lnTo>
                  <a:pt x="8290560" y="0"/>
                </a:lnTo>
                <a:lnTo>
                  <a:pt x="8290560" y="3480559"/>
                </a:lnTo>
                <a:lnTo>
                  <a:pt x="0" y="3480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4763" l="0" r="0" t="-24228"/>
            </a:stretch>
          </a:blipFill>
          <a:ln>
            <a:noFill/>
          </a:ln>
        </p:spPr>
      </p:sp>
      <p:sp>
        <p:nvSpPr>
          <p:cNvPr id="170" name="Google Shape;170;p7"/>
          <p:cNvSpPr txBox="1"/>
          <p:nvPr/>
        </p:nvSpPr>
        <p:spPr>
          <a:xfrm>
            <a:off x="731520" y="1005020"/>
            <a:ext cx="82905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44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Il </a:t>
            </a:r>
            <a:r>
              <a:rPr b="0" i="0" lang="pl-PL" sz="344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46% </a:t>
            </a:r>
            <a:r>
              <a:rPr lang="pl-PL" sz="344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delle persone</a:t>
            </a:r>
            <a:r>
              <a:rPr b="0" i="0" lang="pl-PL" sz="3440" u="none" cap="none" strike="noStrike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3440">
                <a:latin typeface="Roboto"/>
                <a:ea typeface="Roboto"/>
                <a:cs typeface="Roboto"/>
                <a:sym typeface="Roboto"/>
              </a:rPr>
              <a:t>segue i consigli di </a:t>
            </a:r>
            <a:r>
              <a:rPr b="0" i="0" lang="pl-PL" sz="344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3440">
                <a:latin typeface="Roboto"/>
                <a:ea typeface="Roboto"/>
                <a:cs typeface="Roboto"/>
                <a:sym typeface="Roboto"/>
              </a:rPr>
              <a:t>blogger e vlogger</a:t>
            </a:r>
            <a:endParaRPr b="0" i="0" sz="344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1" name="Google Shape;171;p7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172" name="Google Shape;172;p7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5" name="Google Shape;175;p7"/>
          <p:cNvSpPr/>
          <p:nvPr/>
        </p:nvSpPr>
        <p:spPr>
          <a:xfrm>
            <a:off x="365170" y="6440676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/>
          <p:nvPr/>
        </p:nvSpPr>
        <p:spPr>
          <a:xfrm>
            <a:off x="731520" y="1830210"/>
            <a:ext cx="2308851" cy="449176"/>
          </a:xfrm>
          <a:custGeom>
            <a:rect b="b" l="l" r="r" t="t"/>
            <a:pathLst>
              <a:path extrusionOk="0" h="449176" w="2308851">
                <a:moveTo>
                  <a:pt x="0" y="0"/>
                </a:moveTo>
                <a:lnTo>
                  <a:pt x="2308851" y="0"/>
                </a:lnTo>
                <a:lnTo>
                  <a:pt x="2308851" y="449176"/>
                </a:lnTo>
                <a:lnTo>
                  <a:pt x="0" y="449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8"/>
          <p:cNvSpPr/>
          <p:nvPr/>
        </p:nvSpPr>
        <p:spPr>
          <a:xfrm>
            <a:off x="731520" y="2772362"/>
            <a:ext cx="2308851" cy="507947"/>
          </a:xfrm>
          <a:custGeom>
            <a:rect b="b" l="l" r="r" t="t"/>
            <a:pathLst>
              <a:path extrusionOk="0" h="507947" w="2308851">
                <a:moveTo>
                  <a:pt x="0" y="0"/>
                </a:moveTo>
                <a:lnTo>
                  <a:pt x="2308851" y="0"/>
                </a:lnTo>
                <a:lnTo>
                  <a:pt x="2308851" y="507947"/>
                </a:lnTo>
                <a:lnTo>
                  <a:pt x="0" y="507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8"/>
          <p:cNvSpPr/>
          <p:nvPr/>
        </p:nvSpPr>
        <p:spPr>
          <a:xfrm>
            <a:off x="731520" y="3937534"/>
            <a:ext cx="2308851" cy="738832"/>
          </a:xfrm>
          <a:custGeom>
            <a:rect b="b" l="l" r="r" t="t"/>
            <a:pathLst>
              <a:path extrusionOk="0" h="738832" w="2308851">
                <a:moveTo>
                  <a:pt x="0" y="0"/>
                </a:moveTo>
                <a:lnTo>
                  <a:pt x="2308851" y="0"/>
                </a:lnTo>
                <a:lnTo>
                  <a:pt x="2308851" y="738832"/>
                </a:lnTo>
                <a:lnTo>
                  <a:pt x="0" y="7388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8"/>
          <p:cNvSpPr/>
          <p:nvPr/>
        </p:nvSpPr>
        <p:spPr>
          <a:xfrm>
            <a:off x="731520" y="5171666"/>
            <a:ext cx="2308851" cy="476139"/>
          </a:xfrm>
          <a:custGeom>
            <a:rect b="b" l="l" r="r" t="t"/>
            <a:pathLst>
              <a:path extrusionOk="0" h="476139" w="2308851">
                <a:moveTo>
                  <a:pt x="0" y="0"/>
                </a:moveTo>
                <a:lnTo>
                  <a:pt x="2308851" y="0"/>
                </a:lnTo>
                <a:lnTo>
                  <a:pt x="2308851" y="476138"/>
                </a:lnTo>
                <a:lnTo>
                  <a:pt x="0" y="476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83207" l="0" r="0" t="-83210"/>
            </a:stretch>
          </a:blipFill>
          <a:ln>
            <a:noFill/>
          </a:ln>
        </p:spPr>
      </p:sp>
      <p:sp>
        <p:nvSpPr>
          <p:cNvPr id="184" name="Google Shape;184;p8"/>
          <p:cNvSpPr/>
          <p:nvPr/>
        </p:nvSpPr>
        <p:spPr>
          <a:xfrm>
            <a:off x="8506268" y="731520"/>
            <a:ext cx="510581" cy="266002"/>
          </a:xfrm>
          <a:custGeom>
            <a:rect b="b" l="l" r="r" t="t"/>
            <a:pathLst>
              <a:path extrusionOk="0" h="1106170" w="2123256">
                <a:moveTo>
                  <a:pt x="1569536" y="1106170"/>
                </a:moveTo>
                <a:lnTo>
                  <a:pt x="553720" y="1106170"/>
                </a:lnTo>
                <a:cubicBezTo>
                  <a:pt x="247650" y="1106170"/>
                  <a:pt x="0" y="858520"/>
                  <a:pt x="0" y="553720"/>
                </a:cubicBezTo>
                <a:cubicBezTo>
                  <a:pt x="0" y="247650"/>
                  <a:pt x="247650" y="0"/>
                  <a:pt x="553720" y="0"/>
                </a:cubicBezTo>
                <a:lnTo>
                  <a:pt x="1569536" y="0"/>
                </a:lnTo>
                <a:cubicBezTo>
                  <a:pt x="1875606" y="0"/>
                  <a:pt x="2123256" y="247650"/>
                  <a:pt x="2123256" y="553720"/>
                </a:cubicBezTo>
                <a:cubicBezTo>
                  <a:pt x="2121986" y="858520"/>
                  <a:pt x="1874336" y="1106170"/>
                  <a:pt x="1569536" y="11061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5" name="Google Shape;185;p8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186" name="Google Shape;186;p8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89" name="Google Shape;189;p8"/>
          <p:cNvSpPr/>
          <p:nvPr/>
        </p:nvSpPr>
        <p:spPr>
          <a:xfrm>
            <a:off x="6727351" y="409725"/>
            <a:ext cx="1204268" cy="1175595"/>
          </a:xfrm>
          <a:custGeom>
            <a:rect b="b" l="l" r="r" t="t"/>
            <a:pathLst>
              <a:path extrusionOk="0" h="1175595" w="1204268">
                <a:moveTo>
                  <a:pt x="0" y="0"/>
                </a:moveTo>
                <a:lnTo>
                  <a:pt x="1204268" y="0"/>
                </a:lnTo>
                <a:lnTo>
                  <a:pt x="1204268" y="1175594"/>
                </a:lnTo>
                <a:lnTo>
                  <a:pt x="0" y="1175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0" name="Google Shape;190;p8"/>
          <p:cNvSpPr txBox="1"/>
          <p:nvPr/>
        </p:nvSpPr>
        <p:spPr>
          <a:xfrm>
            <a:off x="676959" y="741045"/>
            <a:ext cx="8290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910">
                <a:solidFill>
                  <a:srgbClr val="1D9BF0"/>
                </a:solidFill>
              </a:rPr>
              <a:t>I s</a:t>
            </a:r>
            <a:r>
              <a:rPr b="0" i="0" lang="pl-PL" sz="2910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ocial media </a:t>
            </a:r>
            <a:r>
              <a:rPr lang="pl-PL" sz="2910">
                <a:solidFill>
                  <a:srgbClr val="1D9BF0"/>
                </a:solidFill>
              </a:rPr>
              <a:t>spiegati</a:t>
            </a:r>
            <a:r>
              <a:rPr lang="pl-PL" sz="2910">
                <a:solidFill>
                  <a:srgbClr val="1D9BF0"/>
                </a:solidFill>
              </a:rPr>
              <a:t> col caffè</a:t>
            </a:r>
            <a:r>
              <a:rPr b="0" i="0" lang="pl-PL" sz="2910" u="none" cap="none" strike="noStrike">
                <a:solidFill>
                  <a:srgbClr val="1D9BF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sp>
        <p:nvSpPr>
          <p:cNvPr id="191" name="Google Shape;191;p8"/>
          <p:cNvSpPr txBox="1"/>
          <p:nvPr/>
        </p:nvSpPr>
        <p:spPr>
          <a:xfrm>
            <a:off x="3596718" y="1861417"/>
            <a:ext cx="578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Mi piace il</a:t>
            </a:r>
            <a:r>
              <a:rPr b="0" i="0" lang="pl-PL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caffè</a:t>
            </a:r>
            <a:r>
              <a:rPr b="0" i="0" lang="pl-PL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2" name="Google Shape;192;p8"/>
          <p:cNvSpPr txBox="1"/>
          <p:nvPr/>
        </p:nvSpPr>
        <p:spPr>
          <a:xfrm>
            <a:off x="3596718" y="5215840"/>
            <a:ext cx="472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Bevendo un </a:t>
            </a:r>
            <a:r>
              <a:rPr b="0" i="0" lang="pl-PL" sz="2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#</a:t>
            </a: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caffè</a:t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8"/>
          <p:cNvSpPr txBox="1"/>
          <p:nvPr/>
        </p:nvSpPr>
        <p:spPr>
          <a:xfrm>
            <a:off x="3596718" y="2904389"/>
            <a:ext cx="578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Guarda come bevo il caffè.</a:t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8"/>
          <p:cNvSpPr txBox="1"/>
          <p:nvPr/>
        </p:nvSpPr>
        <p:spPr>
          <a:xfrm>
            <a:off x="3596718" y="3975634"/>
            <a:ext cx="5780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600">
                <a:latin typeface="Roboto"/>
                <a:ea typeface="Roboto"/>
                <a:cs typeface="Roboto"/>
                <a:sym typeface="Roboto"/>
              </a:rPr>
              <a:t>Ecco una foto mentre bevo il caffè. </a:t>
            </a:r>
            <a:endParaRPr b="0" i="0" sz="2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6957064" y="6439485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4" y="0"/>
                </a:lnTo>
                <a:lnTo>
                  <a:pt x="2420284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"/>
          <p:cNvSpPr/>
          <p:nvPr/>
        </p:nvSpPr>
        <p:spPr>
          <a:xfrm>
            <a:off x="0" y="0"/>
            <a:ext cx="3995718" cy="7315200"/>
          </a:xfrm>
          <a:prstGeom prst="rect">
            <a:avLst/>
          </a:prstGeom>
          <a:solidFill>
            <a:srgbClr val="BAE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1" name="Google Shape;201;p9"/>
          <p:cNvGrpSpPr/>
          <p:nvPr/>
        </p:nvGrpSpPr>
        <p:grpSpPr>
          <a:xfrm>
            <a:off x="8500733" y="731520"/>
            <a:ext cx="521656" cy="266307"/>
            <a:chOff x="0" y="0"/>
            <a:chExt cx="695542" cy="355076"/>
          </a:xfrm>
        </p:grpSpPr>
        <p:sp>
          <p:nvSpPr>
            <p:cNvPr id="202" name="Google Shape;202;p9"/>
            <p:cNvSpPr/>
            <p:nvPr/>
          </p:nvSpPr>
          <p:spPr>
            <a:xfrm>
              <a:off x="7381" y="0"/>
              <a:ext cx="680776" cy="354669"/>
            </a:xfrm>
            <a:custGeom>
              <a:rect b="b" l="l" r="r" t="t"/>
              <a:pathLst>
                <a:path extrusionOk="0" h="1106170" w="2123256">
                  <a:moveTo>
                    <a:pt x="1569536" y="1106170"/>
                  </a:moveTo>
                  <a:lnTo>
                    <a:pt x="553720" y="1106170"/>
                  </a:lnTo>
                  <a:cubicBezTo>
                    <a:pt x="247650" y="1106170"/>
                    <a:pt x="0" y="858520"/>
                    <a:pt x="0" y="553720"/>
                  </a:cubicBezTo>
                  <a:cubicBezTo>
                    <a:pt x="0" y="247650"/>
                    <a:pt x="247650" y="0"/>
                    <a:pt x="553720" y="0"/>
                  </a:cubicBezTo>
                  <a:lnTo>
                    <a:pt x="1569536" y="0"/>
                  </a:lnTo>
                  <a:cubicBezTo>
                    <a:pt x="1875606" y="0"/>
                    <a:pt x="2123256" y="247650"/>
                    <a:pt x="2123256" y="553720"/>
                  </a:cubicBezTo>
                  <a:cubicBezTo>
                    <a:pt x="2121986" y="858520"/>
                    <a:pt x="1874336" y="1106170"/>
                    <a:pt x="1569536" y="11061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0" y="0"/>
              <a:ext cx="695542" cy="355076"/>
            </a:xfrm>
            <a:custGeom>
              <a:rect b="b" l="l" r="r" t="t"/>
              <a:pathLst>
                <a:path extrusionOk="0" h="1107440" w="2145487">
                  <a:moveTo>
                    <a:pt x="1591766" y="45720"/>
                  </a:moveTo>
                  <a:cubicBezTo>
                    <a:pt x="1871166" y="45720"/>
                    <a:pt x="2098496" y="273050"/>
                    <a:pt x="2098496" y="552450"/>
                  </a:cubicBezTo>
                  <a:cubicBezTo>
                    <a:pt x="2098496" y="831850"/>
                    <a:pt x="1871166" y="1059180"/>
                    <a:pt x="1591766" y="1059180"/>
                  </a:cubicBezTo>
                  <a:lnTo>
                    <a:pt x="553720" y="1059180"/>
                  </a:lnTo>
                  <a:cubicBezTo>
                    <a:pt x="274320" y="1059180"/>
                    <a:pt x="46990" y="831850"/>
                    <a:pt x="46990" y="552450"/>
                  </a:cubicBezTo>
                  <a:cubicBezTo>
                    <a:pt x="46990" y="273050"/>
                    <a:pt x="274320" y="45720"/>
                    <a:pt x="553720" y="45720"/>
                  </a:cubicBezTo>
                  <a:lnTo>
                    <a:pt x="1591766" y="45720"/>
                  </a:lnTo>
                  <a:moveTo>
                    <a:pt x="1591766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591766" y="1107440"/>
                  </a:lnTo>
                  <a:cubicBezTo>
                    <a:pt x="1897836" y="1107440"/>
                    <a:pt x="2145486" y="859790"/>
                    <a:pt x="2145486" y="553720"/>
                  </a:cubicBezTo>
                  <a:cubicBezTo>
                    <a:pt x="2144216" y="247650"/>
                    <a:pt x="1896566" y="0"/>
                    <a:pt x="1591766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197386" y="107707"/>
              <a:ext cx="300357" cy="139256"/>
            </a:xfrm>
            <a:custGeom>
              <a:rect b="b" l="l" r="r" t="t"/>
              <a:pathLst>
                <a:path extrusionOk="0" h="139256" w="300357">
                  <a:moveTo>
                    <a:pt x="0" y="0"/>
                  </a:moveTo>
                  <a:lnTo>
                    <a:pt x="300357" y="0"/>
                  </a:lnTo>
                  <a:lnTo>
                    <a:pt x="300357" y="139256"/>
                  </a:lnTo>
                  <a:lnTo>
                    <a:pt x="0" y="1392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05" name="Google Shape;205;p9"/>
          <p:cNvSpPr/>
          <p:nvPr/>
        </p:nvSpPr>
        <p:spPr>
          <a:xfrm>
            <a:off x="530207" y="1609689"/>
            <a:ext cx="2935304" cy="571050"/>
          </a:xfrm>
          <a:custGeom>
            <a:rect b="b" l="l" r="r" t="t"/>
            <a:pathLst>
              <a:path extrusionOk="0" h="571050" w="2935304">
                <a:moveTo>
                  <a:pt x="0" y="0"/>
                </a:moveTo>
                <a:lnTo>
                  <a:pt x="2935304" y="0"/>
                </a:lnTo>
                <a:lnTo>
                  <a:pt x="2935304" y="571050"/>
                </a:lnTo>
                <a:lnTo>
                  <a:pt x="0" y="5710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9"/>
          <p:cNvSpPr/>
          <p:nvPr/>
        </p:nvSpPr>
        <p:spPr>
          <a:xfrm>
            <a:off x="731520" y="4976922"/>
            <a:ext cx="1606758" cy="1606758"/>
          </a:xfrm>
          <a:custGeom>
            <a:rect b="b" l="l" r="r" t="t"/>
            <a:pathLst>
              <a:path extrusionOk="0" h="1606758" w="1606758">
                <a:moveTo>
                  <a:pt x="0" y="0"/>
                </a:moveTo>
                <a:lnTo>
                  <a:pt x="1606758" y="0"/>
                </a:lnTo>
                <a:lnTo>
                  <a:pt x="1606758" y="1606758"/>
                </a:lnTo>
                <a:lnTo>
                  <a:pt x="0" y="16067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7" name="Google Shape;207;p9"/>
          <p:cNvSpPr txBox="1"/>
          <p:nvPr/>
        </p:nvSpPr>
        <p:spPr>
          <a:xfrm>
            <a:off x="4637671" y="1049524"/>
            <a:ext cx="4698600" cy="45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700" u="none" cap="none" strike="noStrike">
                <a:solidFill>
                  <a:srgbClr val="4C63D2"/>
                </a:solidFill>
                <a:latin typeface="Roboto"/>
                <a:ea typeface="Roboto"/>
                <a:cs typeface="Roboto"/>
                <a:sym typeface="Roboto"/>
              </a:rPr>
              <a:t>60%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degli utenti internet usa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Facebook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l-PL" sz="2700" u="none" cap="none" strike="noStrike">
                <a:solidFill>
                  <a:srgbClr val="4C63D2"/>
                </a:solidFill>
                <a:latin typeface="Roboto"/>
                <a:ea typeface="Roboto"/>
                <a:cs typeface="Roboto"/>
                <a:sym typeface="Roboto"/>
              </a:rPr>
              <a:t>90%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degli utenti usa 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Facebook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su dispositivi mobili</a:t>
            </a:r>
            <a:endParaRPr/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700">
                <a:solidFill>
                  <a:srgbClr val="4C63D2"/>
                </a:solidFill>
                <a:latin typeface="Roboto"/>
                <a:ea typeface="Roboto"/>
                <a:cs typeface="Roboto"/>
                <a:sym typeface="Roboto"/>
              </a:rPr>
              <a:t>La narrazione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su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Facebook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è diffusa ed efficace</a:t>
            </a:r>
            <a:r>
              <a:rPr b="0" i="0" lang="pl-PL" sz="27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l-PL" sz="2700">
                <a:latin typeface="Roboto"/>
                <a:ea typeface="Roboto"/>
                <a:cs typeface="Roboto"/>
                <a:sym typeface="Roboto"/>
              </a:rPr>
              <a:t>per la promozione di prodotti e servizi</a:t>
            </a:r>
            <a:endParaRPr b="0" i="0" sz="2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9"/>
          <p:cNvSpPr/>
          <p:nvPr/>
        </p:nvSpPr>
        <p:spPr>
          <a:xfrm>
            <a:off x="6916096" y="6450679"/>
            <a:ext cx="2420283" cy="551878"/>
          </a:xfrm>
          <a:custGeom>
            <a:rect b="b" l="l" r="r" t="t"/>
            <a:pathLst>
              <a:path extrusionOk="0" h="551878" w="2420283">
                <a:moveTo>
                  <a:pt x="0" y="0"/>
                </a:moveTo>
                <a:lnTo>
                  <a:pt x="2420283" y="0"/>
                </a:lnTo>
                <a:lnTo>
                  <a:pt x="2420283" y="551878"/>
                </a:lnTo>
                <a:lnTo>
                  <a:pt x="0" y="551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Monika Tarajko</dc:creator>
</cp:coreProperties>
</file>