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Public Sans" panose="020B0604020202020204" charset="-18"/>
      <p:regular r:id="rId29"/>
    </p:embeddedFont>
    <p:embeddedFont>
      <p:font typeface="Sanchez" panose="020B0604020202020204" charset="-18"/>
      <p:regular r:id="rId30"/>
    </p:embeddedFont>
    <p:embeddedFont>
      <p:font typeface="Merriweather Bold" panose="020B0604020202020204" charset="-18"/>
      <p:regular r:id="rId31"/>
    </p:embeddedFont>
    <p:embeddedFont>
      <p:font typeface="Public Sans Bold" panose="020B0604020202020204" charset="-18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66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4321"/>
            <a:ext cx="18288000" cy="9107123"/>
            <a:chOff x="0" y="0"/>
            <a:chExt cx="24384000" cy="121428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9087" b="48549"/>
            <a:stretch>
              <a:fillRect/>
            </a:stretch>
          </p:blipFill>
          <p:spPr>
            <a:xfrm>
              <a:off x="0" y="0"/>
              <a:ext cx="16197980" cy="3931570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4105631"/>
              <a:ext cx="16197980" cy="3931570"/>
            </a:xfrm>
            <a:prstGeom prst="rect">
              <a:avLst/>
            </a:pr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420" r="9121"/>
            <a:stretch>
              <a:fillRect/>
            </a:stretch>
          </p:blipFill>
          <p:spPr>
            <a:xfrm>
              <a:off x="16372041" y="0"/>
              <a:ext cx="8011959" cy="8037200"/>
            </a:xfrm>
            <a:prstGeom prst="rect">
              <a:avLst/>
            </a:prstGeom>
          </p:spPr>
        </p:pic>
        <p:sp>
          <p:nvSpPr>
            <p:cNvPr id="6" name="AutoShape 6"/>
            <p:cNvSpPr/>
            <p:nvPr/>
          </p:nvSpPr>
          <p:spPr>
            <a:xfrm>
              <a:off x="0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AutoShape 7"/>
            <p:cNvSpPr/>
            <p:nvPr/>
          </p:nvSpPr>
          <p:spPr>
            <a:xfrm>
              <a:off x="8186020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6372041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8316912" y="6256680"/>
            <a:ext cx="1654176" cy="1558158"/>
          </a:xfrm>
          <a:custGeom>
            <a:avLst/>
            <a:gdLst/>
            <a:ahLst/>
            <a:cxnLst/>
            <a:rect l="l" t="t" r="r" b="b"/>
            <a:pathLst>
              <a:path w="1654176" h="1558158">
                <a:moveTo>
                  <a:pt x="0" y="0"/>
                </a:moveTo>
                <a:lnTo>
                  <a:pt x="1654176" y="0"/>
                </a:lnTo>
                <a:lnTo>
                  <a:pt x="1654176" y="1558158"/>
                </a:lnTo>
                <a:lnTo>
                  <a:pt x="0" y="1558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25" b="-36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3887816" y="6256680"/>
            <a:ext cx="2841187" cy="1146589"/>
          </a:xfrm>
          <a:custGeom>
            <a:avLst/>
            <a:gdLst/>
            <a:ahLst/>
            <a:cxnLst/>
            <a:rect l="l" t="t" r="r" b="b"/>
            <a:pathLst>
              <a:path w="2841187" h="1146589">
                <a:moveTo>
                  <a:pt x="0" y="0"/>
                </a:moveTo>
                <a:lnTo>
                  <a:pt x="2841186" y="0"/>
                </a:lnTo>
                <a:lnTo>
                  <a:pt x="2841186" y="1146588"/>
                </a:lnTo>
                <a:lnTo>
                  <a:pt x="0" y="1146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0" t="-6806" b="-6789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1" name="Group 11"/>
          <p:cNvGrpSpPr/>
          <p:nvPr/>
        </p:nvGrpSpPr>
        <p:grpSpPr>
          <a:xfrm>
            <a:off x="0" y="8227019"/>
            <a:ext cx="18288000" cy="2059981"/>
            <a:chOff x="0" y="0"/>
            <a:chExt cx="4816593" cy="5425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542546"/>
            </a:xfrm>
            <a:custGeom>
              <a:avLst/>
              <a:gdLst/>
              <a:ahLst/>
              <a:cxnLst/>
              <a:rect l="l" t="t" r="r" b="b"/>
              <a:pathLst>
                <a:path w="4816592" h="542546">
                  <a:moveTo>
                    <a:pt x="0" y="0"/>
                  </a:moveTo>
                  <a:lnTo>
                    <a:pt x="4816592" y="0"/>
                  </a:lnTo>
                  <a:lnTo>
                    <a:pt x="4816592" y="542546"/>
                  </a:lnTo>
                  <a:lnTo>
                    <a:pt x="0" y="542546"/>
                  </a:lnTo>
                  <a:close/>
                </a:path>
              </a:pathLst>
            </a:cu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874422" y="8705082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1"/>
                </a:lnTo>
                <a:lnTo>
                  <a:pt x="0" y="10940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444160" y="6256680"/>
            <a:ext cx="4115880" cy="1146589"/>
          </a:xfrm>
          <a:custGeom>
            <a:avLst/>
            <a:gdLst/>
            <a:ahLst/>
            <a:cxnLst/>
            <a:rect l="l" t="t" r="r" b="b"/>
            <a:pathLst>
              <a:path w="4115880" h="1146589">
                <a:moveTo>
                  <a:pt x="0" y="0"/>
                </a:moveTo>
                <a:lnTo>
                  <a:pt x="4115880" y="0"/>
                </a:lnTo>
                <a:lnTo>
                  <a:pt x="4115880" y="1146588"/>
                </a:lnTo>
                <a:lnTo>
                  <a:pt x="0" y="11465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11021853" y="8686977"/>
            <a:ext cx="5731926" cy="1130220"/>
          </a:xfrm>
          <a:custGeom>
            <a:avLst/>
            <a:gdLst/>
            <a:ahLst/>
            <a:cxnLst/>
            <a:rect l="l" t="t" r="r" b="b"/>
            <a:pathLst>
              <a:path w="5731926" h="1130220">
                <a:moveTo>
                  <a:pt x="0" y="0"/>
                </a:moveTo>
                <a:lnTo>
                  <a:pt x="5731926" y="0"/>
                </a:lnTo>
                <a:lnTo>
                  <a:pt x="5731926" y="1130220"/>
                </a:lnTo>
                <a:lnTo>
                  <a:pt x="0" y="1130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2431" b="-22431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7" name="Group 17"/>
          <p:cNvGrpSpPr/>
          <p:nvPr/>
        </p:nvGrpSpPr>
        <p:grpSpPr>
          <a:xfrm>
            <a:off x="12292034" y="5110627"/>
            <a:ext cx="4074053" cy="665614"/>
            <a:chOff x="0" y="0"/>
            <a:chExt cx="1073002" cy="1753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3002" cy="175306"/>
            </a:xfrm>
            <a:custGeom>
              <a:avLst/>
              <a:gdLst/>
              <a:ahLst/>
              <a:cxnLst/>
              <a:rect l="l" t="t" r="r" b="b"/>
              <a:pathLst>
                <a:path w="1073002" h="175306">
                  <a:moveTo>
                    <a:pt x="0" y="0"/>
                  </a:moveTo>
                  <a:lnTo>
                    <a:pt x="1073002" y="0"/>
                  </a:lnTo>
                  <a:lnTo>
                    <a:pt x="1073002" y="175306"/>
                  </a:lnTo>
                  <a:lnTo>
                    <a:pt x="0" y="175306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34816" y="3145147"/>
            <a:ext cx="11536516" cy="134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4"/>
              </a:lnSpc>
            </a:pPr>
            <a:r>
              <a:rPr lang="en-US" sz="3824" spc="-153" dirty="0">
                <a:solidFill>
                  <a:srgbClr val="0E2C8E"/>
                </a:solidFill>
                <a:latin typeface="Sanchez"/>
              </a:rPr>
              <a:t>NESTVARNA KULTURNA DEDIŠČINA - KAKO GOVORITI O ŠEGAH, </a:t>
            </a:r>
            <a:r>
              <a:rPr lang="sl-SI" sz="3824" spc="-153" dirty="0">
                <a:solidFill>
                  <a:srgbClr val="0E2C8E"/>
                </a:solidFill>
                <a:latin typeface="Sanchez"/>
              </a:rPr>
              <a:t>TRADICIJAH</a:t>
            </a:r>
            <a:r>
              <a:rPr lang="en-US" sz="3824" spc="-153" dirty="0">
                <a:solidFill>
                  <a:srgbClr val="0E2C8E"/>
                </a:solidFill>
                <a:latin typeface="Sanchez"/>
              </a:rPr>
              <a:t>, OBREDIH?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62661" y="5297537"/>
            <a:ext cx="2499052" cy="95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FEFEFE"/>
                </a:solidFill>
                <a:effectLst/>
                <a:latin typeface="Sanchez" panose="020B0604020202020204" charset="-18"/>
              </a:rPr>
              <a:t>M2W4-M01</a:t>
            </a:r>
            <a:endParaRPr lang="en-US" sz="2400" b="0" dirty="0">
              <a:effectLst/>
            </a:endParaRPr>
          </a:p>
          <a:p>
            <a:r>
              <a:rPr lang="en-US" sz="2400" dirty="0"/>
              <a:t/>
            </a:r>
            <a:br>
              <a:rPr lang="en-US" sz="2400" dirty="0"/>
            </a:br>
            <a:endParaRPr lang="en-US" sz="2025" spc="101" dirty="0">
              <a:solidFill>
                <a:srgbClr val="FEFEFE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97575" y="2155532"/>
            <a:ext cx="14022501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pl-PL" sz="7500" dirty="0">
                <a:solidFill>
                  <a:srgbClr val="000000"/>
                </a:solidFill>
                <a:latin typeface="Public Sans Bold"/>
              </a:rPr>
              <a:t>NAČRT ZGODBE Št.</a:t>
            </a:r>
            <a:r>
              <a:rPr lang="en-US" sz="7500" dirty="0">
                <a:solidFill>
                  <a:srgbClr val="000000"/>
                </a:solidFill>
                <a:latin typeface="Public Sans Bold"/>
              </a:rPr>
              <a:t> 2</a:t>
            </a:r>
          </a:p>
          <a:p>
            <a:pPr marL="0" lvl="0" indent="0">
              <a:lnSpc>
                <a:spcPts val="8250"/>
              </a:lnSpc>
            </a:pPr>
            <a:endParaRPr lang="en-US" sz="7500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065267" y="4392454"/>
            <a:ext cx="4861152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sl-SI" sz="3000" dirty="0">
                <a:solidFill>
                  <a:srgbClr val="000000"/>
                </a:solidFill>
                <a:latin typeface="Public Sans Bold"/>
              </a:rPr>
              <a:t>UVOD</a:t>
            </a:r>
            <a:endParaRPr lang="en-US" sz="3000" dirty="0">
              <a:solidFill>
                <a:srgbClr val="000000"/>
              </a:solidFill>
              <a:latin typeface="Public Sans Bold"/>
            </a:endParaRPr>
          </a:p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16063" y="4126865"/>
            <a:ext cx="1204912" cy="101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700"/>
              </a:lnSpc>
            </a:pPr>
            <a:r>
              <a:rPr lang="en-US" sz="7000">
                <a:solidFill>
                  <a:srgbClr val="9B9B9B">
                    <a:alpha val="49804"/>
                  </a:srgbClr>
                </a:solidFill>
                <a:latin typeface="Public Sans Bold"/>
              </a:rPr>
              <a:t>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63706" y="6066121"/>
            <a:ext cx="4861152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ublic Sans Bold"/>
              </a:rPr>
              <a:t>PROBLEM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16063" y="5886416"/>
            <a:ext cx="1204912" cy="101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700"/>
              </a:lnSpc>
            </a:pPr>
            <a:r>
              <a:rPr lang="en-US" sz="7000">
                <a:solidFill>
                  <a:srgbClr val="9B9B9B">
                    <a:alpha val="49804"/>
                  </a:srgbClr>
                </a:solidFill>
                <a:latin typeface="Public Sans Bold"/>
              </a:rPr>
              <a:t>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94281" y="7658100"/>
            <a:ext cx="486115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sl-SI" sz="3000" dirty="0">
                <a:solidFill>
                  <a:srgbClr val="000000"/>
                </a:solidFill>
                <a:latin typeface="Public Sans Bold"/>
              </a:rPr>
              <a:t>NEUSPEŠEN POSKUS REŠEVANJA PROBLEMA</a:t>
            </a:r>
            <a:endParaRPr lang="en-US" sz="3000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16063" y="7969944"/>
            <a:ext cx="1204912" cy="101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700"/>
              </a:lnSpc>
            </a:pPr>
            <a:r>
              <a:rPr lang="en-US" sz="7000">
                <a:solidFill>
                  <a:srgbClr val="9B9B9B">
                    <a:alpha val="49804"/>
                  </a:srgbClr>
                </a:solidFill>
                <a:latin typeface="Public Sans Bold"/>
              </a:rPr>
              <a:t>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07781" y="7388919"/>
            <a:ext cx="4861152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l-PL" sz="3000" dirty="0">
                <a:solidFill>
                  <a:srgbClr val="000000"/>
                </a:solidFill>
                <a:latin typeface="Public Sans Bold"/>
              </a:rPr>
              <a:t>ZAKLJUČEK</a:t>
            </a:r>
            <a:endParaRPr lang="en-US" sz="3000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531607" y="4622165"/>
            <a:ext cx="1204912" cy="101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700"/>
              </a:lnSpc>
            </a:pPr>
            <a:r>
              <a:rPr lang="en-US" sz="7000">
                <a:solidFill>
                  <a:srgbClr val="9B9B9B">
                    <a:alpha val="49804"/>
                  </a:srgbClr>
                </a:solidFill>
                <a:latin typeface="Public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03913" y="7211119"/>
            <a:ext cx="1204912" cy="1012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700"/>
              </a:lnSpc>
            </a:pPr>
            <a:r>
              <a:rPr lang="en-US" sz="7000">
                <a:solidFill>
                  <a:srgbClr val="9B9B9B">
                    <a:alpha val="49804"/>
                  </a:srgbClr>
                </a:solidFill>
                <a:latin typeface="Public Sans Bold"/>
              </a:rPr>
              <a:t>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29999" y="4535170"/>
            <a:ext cx="4638933" cy="492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sl-SI" sz="3000" dirty="0">
                <a:solidFill>
                  <a:srgbClr val="000000"/>
                </a:solidFill>
                <a:latin typeface="Public Sans Bold"/>
              </a:rPr>
              <a:t>REŠEVANJE PROBLEMA</a:t>
            </a:r>
            <a:endParaRPr lang="en-US" sz="3000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28700" y="17797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51367" y="2172777"/>
            <a:ext cx="10383628" cy="6922419"/>
          </a:xfrm>
          <a:custGeom>
            <a:avLst/>
            <a:gdLst/>
            <a:ahLst/>
            <a:cxnLst/>
            <a:rect l="l" t="t" r="r" b="b"/>
            <a:pathLst>
              <a:path w="10383628" h="6922419">
                <a:moveTo>
                  <a:pt x="0" y="0"/>
                </a:moveTo>
                <a:lnTo>
                  <a:pt x="10383628" y="0"/>
                </a:lnTo>
                <a:lnTo>
                  <a:pt x="10383628" y="6922419"/>
                </a:lnTo>
                <a:lnTo>
                  <a:pt x="0" y="6922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538399" y="3901390"/>
            <a:ext cx="372903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19"/>
              </a:lnSpc>
            </a:pPr>
            <a:r>
              <a:rPr lang="pl-PL" sz="5299" dirty="0">
                <a:solidFill>
                  <a:srgbClr val="000000"/>
                </a:solidFill>
                <a:latin typeface="Public Sans"/>
              </a:rPr>
              <a:t>Ustvarjanje zanimivih zgodb</a:t>
            </a:r>
            <a:endParaRPr lang="en-US" sz="5299" dirty="0">
              <a:solidFill>
                <a:srgbClr val="000000"/>
              </a:solidFill>
              <a:latin typeface="Public Sa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81224" y="53938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0208" y="608647"/>
            <a:ext cx="9263652" cy="9018996"/>
            <a:chOff x="0" y="0"/>
            <a:chExt cx="2439810" cy="23753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810" cy="2375374"/>
            </a:xfrm>
            <a:custGeom>
              <a:avLst/>
              <a:gdLst/>
              <a:ahLst/>
              <a:cxnLst/>
              <a:rect l="l" t="t" r="r" b="b"/>
              <a:pathLst>
                <a:path w="2439810" h="2375374">
                  <a:moveTo>
                    <a:pt x="42622" y="0"/>
                  </a:moveTo>
                  <a:lnTo>
                    <a:pt x="2397187" y="0"/>
                  </a:lnTo>
                  <a:cubicBezTo>
                    <a:pt x="2420727" y="0"/>
                    <a:pt x="2439810" y="19083"/>
                    <a:pt x="2439810" y="42622"/>
                  </a:cubicBezTo>
                  <a:lnTo>
                    <a:pt x="2439810" y="2332751"/>
                  </a:lnTo>
                  <a:cubicBezTo>
                    <a:pt x="2439810" y="2356291"/>
                    <a:pt x="2420727" y="2375374"/>
                    <a:pt x="2397187" y="2375374"/>
                  </a:cubicBezTo>
                  <a:lnTo>
                    <a:pt x="42622" y="2375374"/>
                  </a:lnTo>
                  <a:cubicBezTo>
                    <a:pt x="19083" y="2375374"/>
                    <a:pt x="0" y="2356291"/>
                    <a:pt x="0" y="2332751"/>
                  </a:cubicBezTo>
                  <a:lnTo>
                    <a:pt x="0" y="42622"/>
                  </a:lnTo>
                  <a:cubicBezTo>
                    <a:pt x="0" y="19083"/>
                    <a:pt x="19083" y="0"/>
                    <a:pt x="42622" y="0"/>
                  </a:cubicBezTo>
                  <a:close/>
                </a:path>
              </a:pathLst>
            </a:custGeom>
            <a:solidFill>
              <a:srgbClr val="9B9B9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61697" y="885175"/>
            <a:ext cx="3166307" cy="2533045"/>
          </a:xfrm>
          <a:custGeom>
            <a:avLst/>
            <a:gdLst/>
            <a:ahLst/>
            <a:cxnLst/>
            <a:rect l="l" t="t" r="r" b="b"/>
            <a:pathLst>
              <a:path w="3166307" h="2533045">
                <a:moveTo>
                  <a:pt x="0" y="0"/>
                </a:moveTo>
                <a:lnTo>
                  <a:pt x="3166306" y="0"/>
                </a:lnTo>
                <a:lnTo>
                  <a:pt x="3166306" y="2533045"/>
                </a:lnTo>
                <a:lnTo>
                  <a:pt x="0" y="2533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661697" y="4098576"/>
            <a:ext cx="3192040" cy="1915224"/>
          </a:xfrm>
          <a:custGeom>
            <a:avLst/>
            <a:gdLst/>
            <a:ahLst/>
            <a:cxnLst/>
            <a:rect l="l" t="t" r="r" b="b"/>
            <a:pathLst>
              <a:path w="3192040" h="1915224">
                <a:moveTo>
                  <a:pt x="0" y="0"/>
                </a:moveTo>
                <a:lnTo>
                  <a:pt x="3192040" y="0"/>
                </a:lnTo>
                <a:lnTo>
                  <a:pt x="3192040" y="1915223"/>
                </a:lnTo>
                <a:lnTo>
                  <a:pt x="0" y="191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733568" y="8070935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1468525" y="4190365"/>
            <a:ext cx="4975257" cy="106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67"/>
              </a:lnSpc>
            </a:pPr>
            <a:r>
              <a:rPr lang="pl-PL" sz="7425" dirty="0">
                <a:solidFill>
                  <a:srgbClr val="0E2C8E"/>
                </a:solidFill>
                <a:latin typeface="Public Sans Bold"/>
              </a:rPr>
              <a:t>TRADICIJE</a:t>
            </a:r>
            <a:endParaRPr lang="en-US" sz="7425" dirty="0">
              <a:solidFill>
                <a:srgbClr val="0E2C8E"/>
              </a:solidFill>
              <a:latin typeface="Public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78348" y="1663700"/>
            <a:ext cx="2765652" cy="90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pl-PL" sz="2625" dirty="0">
                <a:solidFill>
                  <a:srgbClr val="000000"/>
                </a:solidFill>
                <a:latin typeface="Public Sans Bold"/>
              </a:rPr>
              <a:t>BLAGOSLOV HRANE</a:t>
            </a:r>
            <a:endParaRPr lang="en-US" sz="2625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78348" y="4789487"/>
            <a:ext cx="2765652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pl-PL" sz="2625" dirty="0">
                <a:solidFill>
                  <a:srgbClr val="000000"/>
                </a:solidFill>
                <a:latin typeface="Public Sans Bold"/>
              </a:rPr>
              <a:t>PETJE BOŽIČNI PESMI</a:t>
            </a:r>
            <a:endParaRPr lang="en-US" sz="2625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78348" y="7623175"/>
            <a:ext cx="2765652" cy="43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sl-SI" sz="2625" dirty="0">
                <a:solidFill>
                  <a:srgbClr val="000000"/>
                </a:solidFill>
                <a:latin typeface="Public Sans Bold"/>
              </a:rPr>
              <a:t>JURJEVANJE</a:t>
            </a:r>
            <a:endParaRPr lang="en-US" sz="2625" dirty="0">
              <a:solidFill>
                <a:srgbClr val="000000"/>
              </a:solidFill>
              <a:latin typeface="Public Sans Bold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850" y="6618719"/>
            <a:ext cx="3048000" cy="23955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9044" y="636506"/>
            <a:ext cx="9304072" cy="8998264"/>
            <a:chOff x="0" y="0"/>
            <a:chExt cx="2450455" cy="23699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0455" cy="2369913"/>
            </a:xfrm>
            <a:custGeom>
              <a:avLst/>
              <a:gdLst/>
              <a:ahLst/>
              <a:cxnLst/>
              <a:rect l="l" t="t" r="r" b="b"/>
              <a:pathLst>
                <a:path w="2450455" h="2369913">
                  <a:moveTo>
                    <a:pt x="42437" y="0"/>
                  </a:moveTo>
                  <a:lnTo>
                    <a:pt x="2408018" y="0"/>
                  </a:lnTo>
                  <a:cubicBezTo>
                    <a:pt x="2419273" y="0"/>
                    <a:pt x="2430067" y="4471"/>
                    <a:pt x="2438026" y="12430"/>
                  </a:cubicBezTo>
                  <a:cubicBezTo>
                    <a:pt x="2445984" y="20388"/>
                    <a:pt x="2450455" y="31182"/>
                    <a:pt x="2450455" y="42437"/>
                  </a:cubicBezTo>
                  <a:lnTo>
                    <a:pt x="2450455" y="2327476"/>
                  </a:lnTo>
                  <a:cubicBezTo>
                    <a:pt x="2450455" y="2350913"/>
                    <a:pt x="2431455" y="2369913"/>
                    <a:pt x="2408018" y="2369913"/>
                  </a:cubicBezTo>
                  <a:lnTo>
                    <a:pt x="42437" y="2369913"/>
                  </a:lnTo>
                  <a:cubicBezTo>
                    <a:pt x="31182" y="2369913"/>
                    <a:pt x="20388" y="2365442"/>
                    <a:pt x="12430" y="2357484"/>
                  </a:cubicBezTo>
                  <a:cubicBezTo>
                    <a:pt x="4471" y="2349525"/>
                    <a:pt x="0" y="2338731"/>
                    <a:pt x="0" y="2327476"/>
                  </a:cubicBezTo>
                  <a:lnTo>
                    <a:pt x="0" y="42437"/>
                  </a:lnTo>
                  <a:cubicBezTo>
                    <a:pt x="0" y="31182"/>
                    <a:pt x="4471" y="20388"/>
                    <a:pt x="12430" y="12430"/>
                  </a:cubicBezTo>
                  <a:cubicBezTo>
                    <a:pt x="20388" y="4471"/>
                    <a:pt x="31182" y="0"/>
                    <a:pt x="42437" y="0"/>
                  </a:cubicBezTo>
                  <a:close/>
                </a:path>
              </a:pathLst>
            </a:custGeom>
            <a:solidFill>
              <a:srgbClr val="9B9B9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81941" y="4047287"/>
            <a:ext cx="3790939" cy="2192426"/>
          </a:xfrm>
          <a:custGeom>
            <a:avLst/>
            <a:gdLst/>
            <a:ahLst/>
            <a:cxnLst/>
            <a:rect l="l" t="t" r="r" b="b"/>
            <a:pathLst>
              <a:path w="3790939" h="2192426">
                <a:moveTo>
                  <a:pt x="0" y="0"/>
                </a:moveTo>
                <a:lnTo>
                  <a:pt x="3790938" y="0"/>
                </a:lnTo>
                <a:lnTo>
                  <a:pt x="3790938" y="2192426"/>
                </a:lnTo>
                <a:lnTo>
                  <a:pt x="0" y="2192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181941" y="6732297"/>
            <a:ext cx="3790939" cy="2526003"/>
          </a:xfrm>
          <a:custGeom>
            <a:avLst/>
            <a:gdLst/>
            <a:ahLst/>
            <a:cxnLst/>
            <a:rect l="l" t="t" r="r" b="b"/>
            <a:pathLst>
              <a:path w="3790939" h="2526003">
                <a:moveTo>
                  <a:pt x="0" y="0"/>
                </a:moveTo>
                <a:lnTo>
                  <a:pt x="3790938" y="0"/>
                </a:lnTo>
                <a:lnTo>
                  <a:pt x="3790938" y="2526003"/>
                </a:lnTo>
                <a:lnTo>
                  <a:pt x="0" y="25260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526602" y="8327590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1176483" y="4069790"/>
            <a:ext cx="5709223" cy="106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67"/>
              </a:lnSpc>
            </a:pPr>
            <a:r>
              <a:rPr lang="pl-PL" sz="7425" dirty="0">
                <a:solidFill>
                  <a:srgbClr val="0E2C8E"/>
                </a:solidFill>
                <a:latin typeface="Public Sans Bold"/>
              </a:rPr>
              <a:t>OBIČAJI</a:t>
            </a:r>
            <a:endParaRPr lang="en-US" sz="7425" dirty="0">
              <a:solidFill>
                <a:srgbClr val="0E2C8E"/>
              </a:solidFill>
              <a:latin typeface="Public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541452" y="1679494"/>
            <a:ext cx="2765652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pl-PL" sz="2625" dirty="0">
                <a:solidFill>
                  <a:srgbClr val="000000"/>
                </a:solidFill>
                <a:latin typeface="Public Sans Bold"/>
              </a:rPr>
              <a:t>SETTING UP A MAYPOLE</a:t>
            </a:r>
            <a:endParaRPr lang="en-US" sz="2625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541452" y="4462787"/>
            <a:ext cx="3091859" cy="907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pl-PL" sz="2625" dirty="0">
                <a:solidFill>
                  <a:srgbClr val="000000"/>
                </a:solidFill>
                <a:latin typeface="Public Sans Bold"/>
              </a:rPr>
              <a:t>IZMENJAVA BOŽIČNIH DARIL</a:t>
            </a:r>
            <a:endParaRPr lang="en-US" sz="2625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41452" y="7728599"/>
            <a:ext cx="2765652" cy="444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pl-PL" sz="2625" dirty="0">
                <a:solidFill>
                  <a:srgbClr val="000000"/>
                </a:solidFill>
                <a:latin typeface="Public Sans Bold"/>
              </a:rPr>
              <a:t>JASLICE</a:t>
            </a:r>
            <a:endParaRPr lang="en-US" sz="2625" dirty="0">
              <a:solidFill>
                <a:srgbClr val="000000"/>
              </a:solidFill>
              <a:latin typeface="Public Sans Bold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468" y="920495"/>
            <a:ext cx="1847850" cy="24669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160" y="420687"/>
            <a:ext cx="8488909" cy="9426756"/>
            <a:chOff x="0" y="0"/>
            <a:chExt cx="2235762" cy="2482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5762" cy="2482767"/>
            </a:xfrm>
            <a:custGeom>
              <a:avLst/>
              <a:gdLst/>
              <a:ahLst/>
              <a:cxnLst/>
              <a:rect l="l" t="t" r="r" b="b"/>
              <a:pathLst>
                <a:path w="2235762" h="2482767">
                  <a:moveTo>
                    <a:pt x="46512" y="0"/>
                  </a:moveTo>
                  <a:lnTo>
                    <a:pt x="2189250" y="0"/>
                  </a:lnTo>
                  <a:cubicBezTo>
                    <a:pt x="2201586" y="0"/>
                    <a:pt x="2213416" y="4900"/>
                    <a:pt x="2222139" y="13623"/>
                  </a:cubicBezTo>
                  <a:cubicBezTo>
                    <a:pt x="2230862" y="22346"/>
                    <a:pt x="2235762" y="34176"/>
                    <a:pt x="2235762" y="46512"/>
                  </a:cubicBezTo>
                  <a:lnTo>
                    <a:pt x="2235762" y="2436255"/>
                  </a:lnTo>
                  <a:cubicBezTo>
                    <a:pt x="2235762" y="2461943"/>
                    <a:pt x="2214938" y="2482767"/>
                    <a:pt x="2189250" y="2482767"/>
                  </a:cubicBezTo>
                  <a:lnTo>
                    <a:pt x="46512" y="2482767"/>
                  </a:lnTo>
                  <a:cubicBezTo>
                    <a:pt x="34176" y="2482767"/>
                    <a:pt x="22346" y="2477867"/>
                    <a:pt x="13623" y="2469144"/>
                  </a:cubicBezTo>
                  <a:cubicBezTo>
                    <a:pt x="4900" y="2460421"/>
                    <a:pt x="0" y="2448590"/>
                    <a:pt x="0" y="2436255"/>
                  </a:cubicBezTo>
                  <a:lnTo>
                    <a:pt x="0" y="46512"/>
                  </a:lnTo>
                  <a:cubicBezTo>
                    <a:pt x="0" y="34176"/>
                    <a:pt x="4900" y="22346"/>
                    <a:pt x="13623" y="13623"/>
                  </a:cubicBezTo>
                  <a:cubicBezTo>
                    <a:pt x="22346" y="4900"/>
                    <a:pt x="34176" y="0"/>
                    <a:pt x="46512" y="0"/>
                  </a:cubicBezTo>
                  <a:close/>
                </a:path>
              </a:pathLst>
            </a:custGeom>
            <a:solidFill>
              <a:srgbClr val="9B9B9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5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629532" y="795111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1008253" y="3883666"/>
            <a:ext cx="4975257" cy="106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67"/>
              </a:lnSpc>
            </a:pPr>
            <a:r>
              <a:rPr lang="pl-PL" sz="7425" dirty="0">
                <a:solidFill>
                  <a:srgbClr val="0E2C8E"/>
                </a:solidFill>
                <a:latin typeface="Public Sans Bold"/>
              </a:rPr>
              <a:t>RITUALI</a:t>
            </a:r>
            <a:endParaRPr lang="en-US" sz="7425" dirty="0">
              <a:solidFill>
                <a:srgbClr val="0E2C8E"/>
              </a:solidFill>
              <a:latin typeface="Public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78348" y="1897062"/>
            <a:ext cx="2765652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sl-SI" sz="2625" dirty="0">
                <a:solidFill>
                  <a:srgbClr val="000000"/>
                </a:solidFill>
                <a:latin typeface="Public Sans Bold"/>
              </a:rPr>
              <a:t>IZMENJAVA POROČNIH PRSTANOV </a:t>
            </a:r>
            <a:endParaRPr lang="en-US" sz="2625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78348" y="4556125"/>
            <a:ext cx="2765652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pl-PL" sz="2625" dirty="0">
                <a:solidFill>
                  <a:srgbClr val="000000"/>
                </a:solidFill>
                <a:latin typeface="Public Sans Bold"/>
              </a:rPr>
              <a:t>SPUŠČANJE LADJIC ZA GREGORJEVO </a:t>
            </a:r>
            <a:endParaRPr lang="en-US" sz="2625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78348" y="7856537"/>
            <a:ext cx="2765652" cy="43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5"/>
              </a:lnSpc>
            </a:pPr>
            <a:r>
              <a:rPr lang="pl-PL" sz="2625" dirty="0">
                <a:solidFill>
                  <a:srgbClr val="000000"/>
                </a:solidFill>
                <a:latin typeface="Public Sans Bold"/>
              </a:rPr>
              <a:t>DEKLIŠČINA</a:t>
            </a:r>
            <a:endParaRPr lang="en-US" sz="2625" dirty="0">
              <a:solidFill>
                <a:srgbClr val="000000"/>
              </a:solidFill>
              <a:latin typeface="Public Sans Bold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95" y="1179491"/>
            <a:ext cx="2609850" cy="175260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136" y="7582148"/>
            <a:ext cx="2581275" cy="177165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069" y="4302723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03224" y="2023696"/>
            <a:ext cx="15681552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8250"/>
              </a:lnSpc>
            </a:pPr>
            <a:r>
              <a:rPr lang="pl-PL" sz="7500" dirty="0">
                <a:solidFill>
                  <a:srgbClr val="000000"/>
                </a:solidFill>
                <a:latin typeface="Public Sans Bold"/>
              </a:rPr>
              <a:t>Ustvarite svojo zgodbo na podlagi delovnega lista</a:t>
            </a:r>
            <a:endParaRPr lang="en-US" sz="7500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4798377"/>
            <a:ext cx="16230600" cy="4459923"/>
          </a:xfrm>
          <a:custGeom>
            <a:avLst/>
            <a:gdLst/>
            <a:ahLst/>
            <a:cxnLst/>
            <a:rect l="l" t="t" r="r" b="b"/>
            <a:pathLst>
              <a:path w="16230600" h="4459923">
                <a:moveTo>
                  <a:pt x="0" y="0"/>
                </a:moveTo>
                <a:lnTo>
                  <a:pt x="16230600" y="0"/>
                </a:lnTo>
                <a:lnTo>
                  <a:pt x="16230600" y="4459923"/>
                </a:lnTo>
                <a:lnTo>
                  <a:pt x="0" y="4459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458" b="-7145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028700" y="37510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2"/>
                </a:lnTo>
                <a:lnTo>
                  <a:pt x="0" y="130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60AFDF"/>
                  </a:solidFill>
                  <a:latin typeface="Sanchez"/>
                </a:rPr>
                <a:t>Začetek</a:t>
              </a:r>
              <a:endParaRPr lang="en-US" sz="4500" spc="225" dirty="0">
                <a:solidFill>
                  <a:srgbClr val="60AFDF"/>
                </a:solidFill>
                <a:latin typeface="Sanchez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4500" spc="225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 lang="pl-PL" dirty="0"/>
          </a:p>
          <a:p>
            <a:pPr algn="ctr">
              <a:lnSpc>
                <a:spcPts val="4366"/>
              </a:lnSpc>
            </a:pPr>
            <a:r>
              <a:rPr lang="en-US" sz="3118" spc="467" dirty="0">
                <a:solidFill>
                  <a:srgbClr val="0E2C8E"/>
                </a:solidFill>
                <a:latin typeface="Sanchez"/>
              </a:rPr>
              <a:t>USTVARJANJE LASTNE ZGODBE O DOMOVINI PO METODI PRIPOVEDOVANJA</a:t>
            </a:r>
            <a:endParaRPr lang="pl-PL" sz="3118" spc="467" dirty="0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1/5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98575" y="4159755"/>
            <a:ext cx="4165383" cy="43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6"/>
              </a:lnSpc>
            </a:pP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Predstavite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svojo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malo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domovino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protagonista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in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kontekst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opišite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zakaj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je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pomemben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v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vaši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zgodbi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. Ne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pozabite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, da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morate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na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tej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točki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že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vedeti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kako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se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bo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zgodba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končala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in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kaj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želite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z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njo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povedati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občinstvu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60AFDF"/>
                  </a:solidFill>
                  <a:latin typeface="Sanchez"/>
                </a:rPr>
                <a:t>Problem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4500" spc="225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321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 lang="pl-PL" dirty="0"/>
          </a:p>
          <a:p>
            <a:pPr algn="ctr">
              <a:lnSpc>
                <a:spcPts val="4366"/>
              </a:lnSpc>
            </a:pPr>
            <a:r>
              <a:rPr lang="en-US" sz="3118" spc="467" dirty="0">
                <a:solidFill>
                  <a:srgbClr val="0E2C8E"/>
                </a:solidFill>
                <a:latin typeface="Sanchez"/>
              </a:rPr>
              <a:t>USTVARJANJE LASTNE ZGODBE O DOMOVINI PO METODI PRIPOVEDOVANJA</a:t>
            </a:r>
            <a:endParaRPr lang="pl-PL" sz="3118" spc="467" dirty="0">
              <a:solidFill>
                <a:srgbClr val="0E2C8E"/>
              </a:solidFill>
              <a:latin typeface="Sanchez"/>
            </a:endParaRPr>
          </a:p>
          <a:p>
            <a:pPr algn="ctr">
              <a:lnSpc>
                <a:spcPts val="4366"/>
              </a:lnSpc>
            </a:pPr>
            <a:endParaRPr lang="pl-PL" sz="3118" spc="467" dirty="0">
              <a:solidFill>
                <a:srgbClr val="0E2C8E"/>
              </a:solidFill>
              <a:latin typeface="Sanchez"/>
            </a:endParaRPr>
          </a:p>
          <a:p>
            <a:pPr algn="ctr">
              <a:lnSpc>
                <a:spcPts val="4366"/>
              </a:lnSpc>
            </a:pPr>
            <a:endParaRPr lang="pl-PL" sz="3118" spc="467" dirty="0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2/5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84643" y="3866056"/>
            <a:ext cx="4320684" cy="437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Oriši</a:t>
            </a:r>
            <a:r>
              <a:rPr lang="sl-SI" sz="3068" spc="153" dirty="0">
                <a:solidFill>
                  <a:srgbClr val="60AFDF"/>
                </a:solidFill>
                <a:latin typeface="Sanchez"/>
              </a:rPr>
              <a:t>te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problem, s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katerim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se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sooča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junak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sl-SI" sz="3068" spc="153" dirty="0">
                <a:solidFill>
                  <a:srgbClr val="60AFDF"/>
                </a:solidFill>
                <a:latin typeface="Sanchez"/>
              </a:rPr>
              <a:t>vaše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male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domovine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ki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sl-SI" sz="3068" spc="153" dirty="0">
                <a:solidFill>
                  <a:srgbClr val="60AFDF"/>
                </a:solidFill>
                <a:latin typeface="Sanchez"/>
              </a:rPr>
              <a:t>ste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ga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upodobil</a:t>
            </a:r>
            <a:r>
              <a:rPr lang="sl-SI" sz="3068" spc="153" dirty="0">
                <a:solidFill>
                  <a:srgbClr val="60AFDF"/>
                </a:solidFill>
                <a:latin typeface="Sanchez"/>
              </a:rPr>
              <a:t>i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, in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opiši</a:t>
            </a:r>
            <a:r>
              <a:rPr lang="sl-SI" sz="3068" spc="153" dirty="0">
                <a:solidFill>
                  <a:srgbClr val="60AFDF"/>
                </a:solidFill>
                <a:latin typeface="Sanchez"/>
              </a:rPr>
              <a:t>te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zakaj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je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zanj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tako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pomemben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(ta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junak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s</a:t>
            </a:r>
            <a:r>
              <a:rPr lang="sl-SI" sz="3068" spc="153" dirty="0">
                <a:solidFill>
                  <a:srgbClr val="60AFDF"/>
                </a:solidFill>
                <a:latin typeface="Sanchez"/>
              </a:rPr>
              <a:t>te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lahko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tudi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sl-SI" sz="3068" spc="153" dirty="0" err="1">
                <a:solidFill>
                  <a:srgbClr val="60AFDF"/>
                </a:solidFill>
                <a:latin typeface="Sanchez"/>
              </a:rPr>
              <a:t>v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i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).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92341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sl-SI" sz="4500" spc="225" dirty="0">
                  <a:solidFill>
                    <a:srgbClr val="60AFDF"/>
                  </a:solidFill>
                  <a:latin typeface="Sanchez"/>
                </a:rPr>
                <a:t>Neuspešen poskus reševanja problema </a:t>
              </a:r>
              <a:endParaRPr lang="en-US" sz="4500" spc="225" dirty="0">
                <a:solidFill>
                  <a:srgbClr val="60AFDF"/>
                </a:solidFill>
                <a:latin typeface="Sanchez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4500" spc="225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57406" y="1120701"/>
            <a:ext cx="12773861" cy="321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 dirty="0"/>
          </a:p>
          <a:p>
            <a:pPr algn="ctr">
              <a:lnSpc>
                <a:spcPts val="4366"/>
              </a:lnSpc>
            </a:pPr>
            <a:r>
              <a:rPr lang="en-US" sz="3118" spc="467" dirty="0">
                <a:solidFill>
                  <a:srgbClr val="0E2C8E"/>
                </a:solidFill>
                <a:latin typeface="Sanchez"/>
              </a:rPr>
              <a:t>USTVARJANJE LASTNE ZGODBE O DOMOVINI PO METODI PRIPOVEDOVANJA</a:t>
            </a:r>
            <a:endParaRPr lang="pl-PL" sz="3118" spc="467" dirty="0">
              <a:solidFill>
                <a:srgbClr val="0E2C8E"/>
              </a:solidFill>
              <a:latin typeface="Sanchez"/>
            </a:endParaRPr>
          </a:p>
          <a:p>
            <a:pPr algn="ctr">
              <a:lnSpc>
                <a:spcPts val="4366"/>
              </a:lnSpc>
            </a:pPr>
            <a:endParaRPr lang="en-US" sz="3118" spc="467" dirty="0">
              <a:solidFill>
                <a:srgbClr val="0E2C8E"/>
              </a:solidFill>
              <a:latin typeface="Sanchez"/>
            </a:endParaRPr>
          </a:p>
          <a:p>
            <a:pPr algn="ctr">
              <a:lnSpc>
                <a:spcPts val="4366"/>
              </a:lnSpc>
            </a:pPr>
            <a:endParaRPr lang="en-US" sz="3118" spc="467" dirty="0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3/5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70712" y="3679911"/>
            <a:ext cx="4320684" cy="5609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6"/>
              </a:lnSpc>
            </a:pP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Opišite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protagonistov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prvi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in ​​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neuspešni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poskus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spopadanja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s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problemom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z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njegove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/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njene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individualne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perspektive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.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Opišite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kaj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je protagonist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čutil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v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tistem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trenutku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in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kako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je ta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neuspeh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vplival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nanj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52202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60AFDF"/>
                  </a:solidFill>
                  <a:latin typeface="Sanchez"/>
                </a:rPr>
                <a:t>Reševanje problema</a:t>
              </a:r>
              <a:endParaRPr lang="en-US" sz="4500" spc="225" dirty="0">
                <a:solidFill>
                  <a:srgbClr val="60AFDF"/>
                </a:solidFill>
                <a:latin typeface="Sanchez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4500" spc="225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321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 lang="pl-PL" dirty="0"/>
          </a:p>
          <a:p>
            <a:pPr algn="ctr">
              <a:lnSpc>
                <a:spcPts val="4366"/>
              </a:lnSpc>
            </a:pPr>
            <a:r>
              <a:rPr lang="en-US" sz="3118" spc="467" dirty="0">
                <a:solidFill>
                  <a:srgbClr val="0E2C8E"/>
                </a:solidFill>
                <a:latin typeface="Sanchez"/>
              </a:rPr>
              <a:t>USTVARJANJE LASTNE ZGODBE O DOMOVINI PO METODI PRIPOVEDOVANJA</a:t>
            </a:r>
            <a:endParaRPr lang="pl-PL" sz="3118" spc="467" dirty="0">
              <a:solidFill>
                <a:srgbClr val="0E2C8E"/>
              </a:solidFill>
              <a:latin typeface="Sanchez"/>
            </a:endParaRPr>
          </a:p>
          <a:p>
            <a:pPr algn="ctr">
              <a:lnSpc>
                <a:spcPts val="4366"/>
              </a:lnSpc>
            </a:pPr>
            <a:endParaRPr lang="en-US" sz="3118" spc="467" dirty="0">
              <a:solidFill>
                <a:srgbClr val="0E2C8E"/>
              </a:solidFill>
              <a:latin typeface="Sanchez"/>
            </a:endParaRPr>
          </a:p>
          <a:p>
            <a:pPr algn="ctr">
              <a:lnSpc>
                <a:spcPts val="4366"/>
              </a:lnSpc>
            </a:pPr>
            <a:endParaRPr lang="en-US" sz="3118" spc="467" dirty="0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4/5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98575" y="4140705"/>
            <a:ext cx="4056732" cy="4373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8"/>
              </a:lnSpc>
            </a:pP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Opišite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situacijo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ki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je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privedla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do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rešitve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problema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pri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čemer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bodite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pozorni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na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elemente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ki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bodo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verjetno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izzvali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čustva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9200" y="481694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2"/>
                </a:lnTo>
                <a:lnTo>
                  <a:pt x="0" y="1094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1342167" y="1028700"/>
            <a:ext cx="5917133" cy="3924933"/>
          </a:xfrm>
          <a:custGeom>
            <a:avLst/>
            <a:gdLst/>
            <a:ahLst/>
            <a:cxnLst/>
            <a:rect l="l" t="t" r="r" b="b"/>
            <a:pathLst>
              <a:path w="5917133" h="3924933">
                <a:moveTo>
                  <a:pt x="0" y="0"/>
                </a:moveTo>
                <a:lnTo>
                  <a:pt x="5917133" y="0"/>
                </a:lnTo>
                <a:lnTo>
                  <a:pt x="5917133" y="3924933"/>
                </a:lnTo>
                <a:lnTo>
                  <a:pt x="0" y="3924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1342167" y="5143500"/>
            <a:ext cx="5917133" cy="3951652"/>
          </a:xfrm>
          <a:custGeom>
            <a:avLst/>
            <a:gdLst/>
            <a:ahLst/>
            <a:cxnLst/>
            <a:rect l="l" t="t" r="r" b="b"/>
            <a:pathLst>
              <a:path w="5917133" h="3951652">
                <a:moveTo>
                  <a:pt x="0" y="0"/>
                </a:moveTo>
                <a:lnTo>
                  <a:pt x="5917133" y="0"/>
                </a:lnTo>
                <a:lnTo>
                  <a:pt x="5917133" y="3951652"/>
                </a:lnTo>
                <a:lnTo>
                  <a:pt x="0" y="39516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219200" y="2363319"/>
            <a:ext cx="79248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837"/>
              </a:lnSpc>
            </a:pPr>
            <a:r>
              <a:rPr lang="pl-PL" sz="7125" dirty="0">
                <a:solidFill>
                  <a:srgbClr val="000000"/>
                </a:solidFill>
                <a:latin typeface="Public Sans Bold"/>
              </a:rPr>
              <a:t>Cilj delavnice</a:t>
            </a:r>
            <a:r>
              <a:rPr lang="en-US" sz="7125" dirty="0">
                <a:solidFill>
                  <a:srgbClr val="000000"/>
                </a:solidFill>
                <a:latin typeface="Public Sans Bold"/>
              </a:rPr>
              <a:t>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9200" y="3965320"/>
            <a:ext cx="7135786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8"/>
              </a:lnSpc>
            </a:pP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obvladovanje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sposobnosti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pripovedovanja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nesnovne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kulturne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dediščine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ter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posredovanja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znanja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 o </a:t>
            </a: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šegah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, </a:t>
            </a:r>
            <a:r>
              <a:rPr lang="sl-SI" sz="3400" dirty="0">
                <a:solidFill>
                  <a:srgbClr val="000000"/>
                </a:solidFill>
                <a:latin typeface="Public Sans Bold"/>
              </a:rPr>
              <a:t>tradicijah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obredih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 in </a:t>
            </a: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drugih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vidikih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kulture</a:t>
            </a:r>
            <a:r>
              <a:rPr lang="en-US" sz="3400" dirty="0">
                <a:solidFill>
                  <a:srgbClr val="000000"/>
                </a:solidFill>
                <a:latin typeface="Public Sans Bold"/>
              </a:rPr>
              <a:t> s </a:t>
            </a:r>
            <a:r>
              <a:rPr lang="en-US" sz="3400" dirty="0" err="1">
                <a:solidFill>
                  <a:srgbClr val="000000"/>
                </a:solidFill>
                <a:latin typeface="Public Sans Bold"/>
              </a:rPr>
              <a:t>pripovedovanjem</a:t>
            </a:r>
            <a:endParaRPr lang="en-US" sz="3400" dirty="0">
              <a:solidFill>
                <a:srgbClr val="000000"/>
              </a:solidFill>
              <a:latin typeface="Public Sans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60AFDF"/>
                  </a:solidFill>
                  <a:latin typeface="Sanchez"/>
                </a:rPr>
                <a:t>Zaključek</a:t>
              </a:r>
              <a:endParaRPr lang="en-US" sz="4500" spc="225" dirty="0">
                <a:solidFill>
                  <a:srgbClr val="60AFDF"/>
                </a:solidFill>
                <a:latin typeface="Sanchez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4500" spc="225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321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 dirty="0"/>
          </a:p>
          <a:p>
            <a:pPr algn="ctr">
              <a:lnSpc>
                <a:spcPts val="4366"/>
              </a:lnSpc>
            </a:pPr>
            <a:r>
              <a:rPr lang="en-US" sz="3118" spc="467" dirty="0">
                <a:solidFill>
                  <a:srgbClr val="0E2C8E"/>
                </a:solidFill>
                <a:latin typeface="Sanchez"/>
              </a:rPr>
              <a:t>USTVARJANJE LASTNE ZGODBE O DOMOVINI PO METODI PRIPOVEDOVANJA</a:t>
            </a:r>
            <a:endParaRPr lang="pl-PL" sz="3118" spc="467" dirty="0">
              <a:solidFill>
                <a:srgbClr val="0E2C8E"/>
              </a:solidFill>
              <a:latin typeface="Sanchez"/>
            </a:endParaRPr>
          </a:p>
          <a:p>
            <a:pPr algn="ctr">
              <a:lnSpc>
                <a:spcPts val="4366"/>
              </a:lnSpc>
            </a:pPr>
            <a:endParaRPr lang="en-US" sz="3118" spc="467" dirty="0">
              <a:solidFill>
                <a:srgbClr val="0E2C8E"/>
              </a:solidFill>
              <a:latin typeface="Sanchez"/>
            </a:endParaRPr>
          </a:p>
          <a:p>
            <a:pPr algn="ctr">
              <a:lnSpc>
                <a:spcPts val="4366"/>
              </a:lnSpc>
            </a:pPr>
            <a:endParaRPr lang="en-US" sz="3118" spc="467" dirty="0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6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WORKSHEET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5/5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9719" y="4131350"/>
            <a:ext cx="3970532" cy="3040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5"/>
              </a:lnSpc>
            </a:pP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Končajte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zgodbo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z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nekakšnim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zaključkom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ki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bo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pomemben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za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vaše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občinstvo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6230600" cy="4781550"/>
          </a:xfrm>
          <a:custGeom>
            <a:avLst/>
            <a:gdLst/>
            <a:ahLst/>
            <a:cxnLst/>
            <a:rect l="l" t="t" r="r" b="b"/>
            <a:pathLst>
              <a:path w="16230600" h="4781550">
                <a:moveTo>
                  <a:pt x="0" y="0"/>
                </a:moveTo>
                <a:lnTo>
                  <a:pt x="16230600" y="0"/>
                </a:lnTo>
                <a:lnTo>
                  <a:pt x="16230600" y="4781550"/>
                </a:lnTo>
                <a:lnTo>
                  <a:pt x="0" y="4781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5468" b="-4546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4414288" y="4531861"/>
            <a:ext cx="3492436" cy="4114800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6" y="0"/>
                </a:lnTo>
                <a:lnTo>
                  <a:pt x="3492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1882718" y="6181725"/>
            <a:ext cx="14522563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00"/>
              </a:lnSpc>
            </a:pPr>
            <a:r>
              <a:rPr lang="pl-PL" sz="9000" dirty="0">
                <a:solidFill>
                  <a:srgbClr val="000000"/>
                </a:solidFill>
                <a:latin typeface="Public Sans Bold"/>
              </a:rPr>
              <a:t>Predstavizev pripravljenih zgodb</a:t>
            </a:r>
            <a:endParaRPr lang="en-US" sz="9000" dirty="0">
              <a:solidFill>
                <a:srgbClr val="000000"/>
              </a:solidFill>
              <a:latin typeface="Public Sans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76683" y="1705020"/>
            <a:ext cx="8985629" cy="6876959"/>
          </a:xfrm>
          <a:custGeom>
            <a:avLst/>
            <a:gdLst/>
            <a:ahLst/>
            <a:cxnLst/>
            <a:rect l="l" t="t" r="r" b="b"/>
            <a:pathLst>
              <a:path w="8985629" h="6876959">
                <a:moveTo>
                  <a:pt x="0" y="0"/>
                </a:moveTo>
                <a:lnTo>
                  <a:pt x="8985629" y="0"/>
                </a:lnTo>
                <a:lnTo>
                  <a:pt x="8985629" y="6876960"/>
                </a:lnTo>
                <a:lnTo>
                  <a:pt x="0" y="6876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99" r="-739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691722" y="4392217"/>
            <a:ext cx="6686361" cy="100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72"/>
              </a:lnSpc>
            </a:pPr>
            <a:r>
              <a:rPr lang="pl-PL" sz="6975" dirty="0">
                <a:solidFill>
                  <a:srgbClr val="000000"/>
                </a:solidFill>
                <a:latin typeface="Public Sans Bold"/>
              </a:rPr>
              <a:t>Zaključek</a:t>
            </a:r>
            <a:endParaRPr lang="en-US" sz="6975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91722" y="631841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6127296" cy="8229600"/>
          </a:xfrm>
          <a:custGeom>
            <a:avLst/>
            <a:gdLst/>
            <a:ahLst/>
            <a:cxnLst/>
            <a:rect l="l" t="t" r="r" b="b"/>
            <a:pathLst>
              <a:path w="6127296" h="8229600">
                <a:moveTo>
                  <a:pt x="0" y="0"/>
                </a:moveTo>
                <a:lnTo>
                  <a:pt x="6127296" y="0"/>
                </a:lnTo>
                <a:lnTo>
                  <a:pt x="6127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69" r="-766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9144000" y="4074795"/>
            <a:ext cx="7613877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0"/>
              </a:lnSpc>
            </a:pPr>
            <a:r>
              <a:rPr lang="pl-PL" sz="7800" dirty="0">
                <a:solidFill>
                  <a:srgbClr val="000000"/>
                </a:solidFill>
                <a:latin typeface="Public Sans Bold"/>
              </a:rPr>
              <a:t>Hvala za vašo pozornost </a:t>
            </a:r>
            <a:endParaRPr lang="en-US" sz="7800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954749" y="713393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435" y="3477006"/>
            <a:ext cx="9125019" cy="5132823"/>
          </a:xfrm>
          <a:custGeom>
            <a:avLst/>
            <a:gdLst/>
            <a:ahLst/>
            <a:cxnLst/>
            <a:rect l="l" t="t" r="r" b="b"/>
            <a:pathLst>
              <a:path w="9125019" h="5132823">
                <a:moveTo>
                  <a:pt x="0" y="0"/>
                </a:moveTo>
                <a:lnTo>
                  <a:pt x="9125020" y="0"/>
                </a:lnTo>
                <a:lnTo>
                  <a:pt x="9125020" y="5132823"/>
                </a:lnTo>
                <a:lnTo>
                  <a:pt x="0" y="5132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9144000" y="3259975"/>
            <a:ext cx="8799080" cy="550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2"/>
              </a:lnSpc>
            </a:pP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Nesnovna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dediščina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,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kot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jo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opredeljuje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Unescova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konvencija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,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vključuje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:</a:t>
            </a:r>
          </a:p>
          <a:p>
            <a:pPr marL="457200" indent="-457200">
              <a:lnSpc>
                <a:spcPts val="3942"/>
              </a:lnSpc>
              <a:buFont typeface="Arial" panose="020B0604020202020204" pitchFamily="34" charset="0"/>
              <a:buChar char="•"/>
            </a:pP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tradicije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in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ustnega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prenosa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,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vključno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z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jezikom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kot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nosilcem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nesnovne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kulturne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dediščine</a:t>
            </a:r>
            <a:endParaRPr lang="en-US" sz="3285" dirty="0">
              <a:solidFill>
                <a:srgbClr val="000000"/>
              </a:solidFill>
              <a:latin typeface="Public Sans Bold"/>
            </a:endParaRPr>
          </a:p>
          <a:p>
            <a:pPr marL="457200" indent="-457200">
              <a:lnSpc>
                <a:spcPts val="3942"/>
              </a:lnSpc>
              <a:buFont typeface="Arial" panose="020B0604020202020204" pitchFamily="34" charset="0"/>
              <a:buChar char="•"/>
            </a:pP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Vizualn</a:t>
            </a:r>
            <a:r>
              <a:rPr lang="sl-SI" sz="3285" dirty="0">
                <a:solidFill>
                  <a:srgbClr val="000000"/>
                </a:solidFill>
                <a:latin typeface="Public Sans Bold"/>
              </a:rPr>
              <a:t>o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umetnost</a:t>
            </a:r>
            <a:endParaRPr lang="en-US" sz="3285" dirty="0">
              <a:solidFill>
                <a:srgbClr val="000000"/>
              </a:solidFill>
              <a:latin typeface="Public Sans Bold"/>
            </a:endParaRPr>
          </a:p>
          <a:p>
            <a:pPr marL="457200" indent="-457200">
              <a:lnSpc>
                <a:spcPts val="3942"/>
              </a:lnSpc>
              <a:buFont typeface="Arial" panose="020B0604020202020204" pitchFamily="34" charset="0"/>
              <a:buChar char="•"/>
            </a:pP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šege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, ritual</a:t>
            </a:r>
            <a:r>
              <a:rPr lang="sl-SI" sz="3285" dirty="0">
                <a:solidFill>
                  <a:srgbClr val="000000"/>
                </a:solidFill>
                <a:latin typeface="Public Sans Bold"/>
              </a:rPr>
              <a:t>e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in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prazničn</a:t>
            </a:r>
            <a:r>
              <a:rPr lang="sl-SI" sz="3285" dirty="0">
                <a:solidFill>
                  <a:srgbClr val="000000"/>
                </a:solidFill>
                <a:latin typeface="Public Sans Bold"/>
              </a:rPr>
              <a:t>e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obred</a:t>
            </a:r>
            <a:r>
              <a:rPr lang="sl-SI" sz="3285" dirty="0">
                <a:solidFill>
                  <a:srgbClr val="000000"/>
                </a:solidFill>
                <a:latin typeface="Public Sans Bold"/>
              </a:rPr>
              <a:t>e</a:t>
            </a:r>
            <a:endParaRPr lang="en-US" sz="3285" dirty="0">
              <a:solidFill>
                <a:srgbClr val="000000"/>
              </a:solidFill>
              <a:latin typeface="Public Sans Bold"/>
            </a:endParaRPr>
          </a:p>
          <a:p>
            <a:pPr marL="457200" indent="-457200">
              <a:lnSpc>
                <a:spcPts val="3942"/>
              </a:lnSpc>
              <a:buFont typeface="Arial" panose="020B0604020202020204" pitchFamily="34" charset="0"/>
              <a:buChar char="•"/>
            </a:pP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znanje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in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prakse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v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zvezi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z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naravo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in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vesoljem</a:t>
            </a:r>
            <a:endParaRPr lang="en-US" sz="3285" dirty="0">
              <a:solidFill>
                <a:srgbClr val="000000"/>
              </a:solidFill>
              <a:latin typeface="Public Sans Bold"/>
            </a:endParaRPr>
          </a:p>
          <a:p>
            <a:pPr marL="457200" indent="-457200">
              <a:lnSpc>
                <a:spcPts val="3942"/>
              </a:lnSpc>
              <a:buFont typeface="Arial" panose="020B0604020202020204" pitchFamily="34" charset="0"/>
              <a:buChar char="•"/>
            </a:pP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spretnosti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,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povezane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s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tradicionalnimi</a:t>
            </a:r>
            <a:r>
              <a:rPr lang="en-US" sz="3285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285" dirty="0" err="1">
                <a:solidFill>
                  <a:srgbClr val="000000"/>
                </a:solidFill>
                <a:latin typeface="Public Sans Bold"/>
              </a:rPr>
              <a:t>obrtmi</a:t>
            </a:r>
            <a:endParaRPr lang="en-US" sz="3285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079572" y="787514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1"/>
                </a:lnTo>
                <a:lnTo>
                  <a:pt x="0" y="1094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02059" y="2990429"/>
            <a:ext cx="8773241" cy="5848827"/>
          </a:xfrm>
          <a:custGeom>
            <a:avLst/>
            <a:gdLst/>
            <a:ahLst/>
            <a:cxnLst/>
            <a:rect l="l" t="t" r="r" b="b"/>
            <a:pathLst>
              <a:path w="8773241" h="5848827">
                <a:moveTo>
                  <a:pt x="0" y="0"/>
                </a:moveTo>
                <a:lnTo>
                  <a:pt x="8773242" y="0"/>
                </a:lnTo>
                <a:lnTo>
                  <a:pt x="8773242" y="5848827"/>
                </a:lnTo>
                <a:lnTo>
                  <a:pt x="0" y="5848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0381769" y="779968"/>
            <a:ext cx="4851627" cy="116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92"/>
              </a:lnSpc>
            </a:pPr>
            <a:r>
              <a:rPr lang="pl-PL" sz="8175" dirty="0">
                <a:solidFill>
                  <a:srgbClr val="000000"/>
                </a:solidFill>
                <a:latin typeface="Public Sans Bold"/>
              </a:rPr>
              <a:t>Običaji</a:t>
            </a:r>
            <a:endParaRPr lang="en-US" sz="8175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50475" y="3009479"/>
            <a:ext cx="7672880" cy="525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15"/>
              </a:lnSpc>
              <a:spcBef>
                <a:spcPct val="0"/>
              </a:spcBef>
            </a:pP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Običaji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so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sprejeto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vedenje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v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skupnosti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,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ki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temelji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na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tradiciji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in se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prenaša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z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očeta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na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sina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.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Vendar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za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razliko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od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običajev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neupoštevanje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običajev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ni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povezano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z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negativnim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dojemanjem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skupine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.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Običaji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se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lahko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pojavljajo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le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znotraj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posamezne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skupine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in s tem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poudarjajo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njeno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741" dirty="0" err="1">
                <a:solidFill>
                  <a:srgbClr val="000000"/>
                </a:solidFill>
                <a:latin typeface="Public Sans Bold"/>
              </a:rPr>
              <a:t>posebnost</a:t>
            </a:r>
            <a:r>
              <a:rPr lang="en-US" sz="3741" dirty="0">
                <a:solidFill>
                  <a:srgbClr val="000000"/>
                </a:solidFill>
                <a:latin typeface="Public Sans Bold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550475" y="481694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2"/>
                </a:lnTo>
                <a:lnTo>
                  <a:pt x="0" y="1094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857" y="2772153"/>
            <a:ext cx="8540535" cy="5696537"/>
          </a:xfrm>
          <a:custGeom>
            <a:avLst/>
            <a:gdLst/>
            <a:ahLst/>
            <a:cxnLst/>
            <a:rect l="l" t="t" r="r" b="b"/>
            <a:pathLst>
              <a:path w="8540535" h="5696537">
                <a:moveTo>
                  <a:pt x="0" y="0"/>
                </a:moveTo>
                <a:lnTo>
                  <a:pt x="8540536" y="0"/>
                </a:lnTo>
                <a:lnTo>
                  <a:pt x="8540536" y="5696537"/>
                </a:lnTo>
                <a:lnTo>
                  <a:pt x="0" y="56965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22881" y="2688312"/>
            <a:ext cx="7803162" cy="512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Public Sans Bold"/>
              </a:rPr>
              <a:t>Ritual -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najpomembnejše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praznovanje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v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življenju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vsakogar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Rituali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so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najbolj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zapletene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kompleksne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, a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tudi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najpomembnejše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prakse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Običajno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so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povezani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s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trenutki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prehoda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v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človekovem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življenju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spremljajo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spremembe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jih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pomagajo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sprejeti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jih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pojasnjujejo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in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ljudi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seznanjajo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z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njimi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722881" y="481694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2"/>
                </a:lnTo>
                <a:lnTo>
                  <a:pt x="0" y="1094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0381769" y="779968"/>
            <a:ext cx="4851627" cy="116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92"/>
              </a:lnSpc>
            </a:pPr>
            <a:r>
              <a:rPr lang="pl-PL" sz="8175" dirty="0">
                <a:solidFill>
                  <a:srgbClr val="000000"/>
                </a:solidFill>
                <a:latin typeface="Public Sans Bold"/>
              </a:rPr>
              <a:t>Rituali</a:t>
            </a:r>
            <a:endParaRPr lang="en-US" sz="8175" dirty="0">
              <a:solidFill>
                <a:srgbClr val="000000"/>
              </a:solidFill>
              <a:latin typeface="Public Sa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219356"/>
            <a:ext cx="7934098" cy="5289399"/>
          </a:xfrm>
          <a:custGeom>
            <a:avLst/>
            <a:gdLst/>
            <a:ahLst/>
            <a:cxnLst/>
            <a:rect l="l" t="t" r="r" b="b"/>
            <a:pathLst>
              <a:path w="7934098" h="5289399">
                <a:moveTo>
                  <a:pt x="0" y="0"/>
                </a:moveTo>
                <a:lnTo>
                  <a:pt x="7934098" y="0"/>
                </a:lnTo>
                <a:lnTo>
                  <a:pt x="7934098" y="5289399"/>
                </a:lnTo>
                <a:lnTo>
                  <a:pt x="0" y="5289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0856061" y="849667"/>
            <a:ext cx="4851627" cy="116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92"/>
              </a:lnSpc>
            </a:pPr>
            <a:r>
              <a:rPr lang="sl-SI" sz="8175" dirty="0">
                <a:solidFill>
                  <a:srgbClr val="000000"/>
                </a:solidFill>
                <a:latin typeface="Public Sans Bold"/>
              </a:rPr>
              <a:t>Tradicije</a:t>
            </a:r>
            <a:endParaRPr lang="en-US" sz="8175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34519" y="3257456"/>
            <a:ext cx="6525999" cy="451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2"/>
              </a:lnSpc>
              <a:spcBef>
                <a:spcPct val="0"/>
              </a:spcBef>
            </a:pP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Tradicija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 -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celota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običajev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, norm,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pogledov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,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vedenj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itd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.,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ki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 so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lastni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družbeni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skupini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 in se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prenašajo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iz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generacije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 v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generacijo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;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tudi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: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kontinuiteta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teh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običajev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, norm,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pogledov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ali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029" dirty="0" err="1">
                <a:solidFill>
                  <a:srgbClr val="000000"/>
                </a:solidFill>
                <a:latin typeface="Public Sans Bold"/>
              </a:rPr>
              <a:t>vedenj</a:t>
            </a:r>
            <a:r>
              <a:rPr lang="en-US" sz="4029" dirty="0">
                <a:solidFill>
                  <a:srgbClr val="000000"/>
                </a:solidFill>
                <a:latin typeface="Public Sans Bold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1334519" y="773467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1"/>
                </a:lnTo>
                <a:lnTo>
                  <a:pt x="0" y="1094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80896" y="3426187"/>
            <a:ext cx="7522427" cy="4008043"/>
          </a:xfrm>
          <a:custGeom>
            <a:avLst/>
            <a:gdLst/>
            <a:ahLst/>
            <a:cxnLst/>
            <a:rect l="l" t="t" r="r" b="b"/>
            <a:pathLst>
              <a:path w="7522427" h="4008043">
                <a:moveTo>
                  <a:pt x="0" y="0"/>
                </a:moveTo>
                <a:lnTo>
                  <a:pt x="7522427" y="0"/>
                </a:lnTo>
                <a:lnTo>
                  <a:pt x="7522427" y="4008043"/>
                </a:lnTo>
                <a:lnTo>
                  <a:pt x="0" y="4008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844218" y="3483337"/>
            <a:ext cx="5842290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72"/>
              </a:lnSpc>
            </a:pPr>
            <a:r>
              <a:rPr lang="pl-PL" sz="6975" dirty="0">
                <a:solidFill>
                  <a:srgbClr val="000000"/>
                </a:solidFill>
                <a:latin typeface="Public Sans Bold"/>
              </a:rPr>
              <a:t>Prisluhnite smešni zgodbi</a:t>
            </a:r>
            <a:endParaRPr lang="en-US" sz="6975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8700" y="644798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1"/>
                </a:lnTo>
                <a:lnTo>
                  <a:pt x="0" y="1094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9323" y="705962"/>
            <a:ext cx="4789006" cy="1032847"/>
          </a:xfrm>
          <a:custGeom>
            <a:avLst/>
            <a:gdLst/>
            <a:ahLst/>
            <a:cxnLst/>
            <a:rect l="l" t="t" r="r" b="b"/>
            <a:pathLst>
              <a:path w="4789006" h="1032847">
                <a:moveTo>
                  <a:pt x="0" y="0"/>
                </a:moveTo>
                <a:lnTo>
                  <a:pt x="4789006" y="0"/>
                </a:lnTo>
                <a:lnTo>
                  <a:pt x="4789006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" b="-592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649323" y="5567760"/>
            <a:ext cx="2591310" cy="3886965"/>
          </a:xfrm>
          <a:custGeom>
            <a:avLst/>
            <a:gdLst/>
            <a:ahLst/>
            <a:cxnLst/>
            <a:rect l="l" t="t" r="r" b="b"/>
            <a:pathLst>
              <a:path w="2591310" h="3886965">
                <a:moveTo>
                  <a:pt x="0" y="0"/>
                </a:moveTo>
                <a:lnTo>
                  <a:pt x="2591310" y="0"/>
                </a:lnTo>
                <a:lnTo>
                  <a:pt x="2591310" y="3886964"/>
                </a:lnTo>
                <a:lnTo>
                  <a:pt x="0" y="3886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030058" y="6215620"/>
            <a:ext cx="3582419" cy="3239104"/>
          </a:xfrm>
          <a:custGeom>
            <a:avLst/>
            <a:gdLst/>
            <a:ahLst/>
            <a:cxnLst/>
            <a:rect l="l" t="t" r="r" b="b"/>
            <a:pathLst>
              <a:path w="3582419" h="3239104">
                <a:moveTo>
                  <a:pt x="0" y="0"/>
                </a:moveTo>
                <a:lnTo>
                  <a:pt x="3582419" y="0"/>
                </a:lnTo>
                <a:lnTo>
                  <a:pt x="3582419" y="3239104"/>
                </a:lnTo>
                <a:lnTo>
                  <a:pt x="0" y="3239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1210257" y="6215620"/>
            <a:ext cx="5937323" cy="3339744"/>
          </a:xfrm>
          <a:custGeom>
            <a:avLst/>
            <a:gdLst/>
            <a:ahLst/>
            <a:cxnLst/>
            <a:rect l="l" t="t" r="r" b="b"/>
            <a:pathLst>
              <a:path w="5937323" h="3339744">
                <a:moveTo>
                  <a:pt x="0" y="0"/>
                </a:moveTo>
                <a:lnTo>
                  <a:pt x="5937323" y="0"/>
                </a:lnTo>
                <a:lnTo>
                  <a:pt x="5937323" y="3339744"/>
                </a:lnTo>
                <a:lnTo>
                  <a:pt x="0" y="3339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2944978" y="2698054"/>
            <a:ext cx="12274444" cy="146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lnSpc>
                <a:spcPts val="5856"/>
              </a:lnSpc>
              <a:spcBef>
                <a:spcPct val="0"/>
              </a:spcBef>
            </a:pPr>
            <a:r>
              <a:rPr lang="en-US" sz="4183" dirty="0" err="1">
                <a:solidFill>
                  <a:srgbClr val="000000"/>
                </a:solidFill>
                <a:latin typeface="Public Sans"/>
              </a:rPr>
              <a:t>Katere</a:t>
            </a:r>
            <a:r>
              <a:rPr lang="en-US" sz="4183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4183" dirty="0" err="1">
                <a:solidFill>
                  <a:srgbClr val="000000"/>
                </a:solidFill>
                <a:latin typeface="Public Sans"/>
              </a:rPr>
              <a:t>običaje</a:t>
            </a:r>
            <a:r>
              <a:rPr lang="en-US" sz="4183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4183" dirty="0" err="1">
                <a:solidFill>
                  <a:srgbClr val="000000"/>
                </a:solidFill>
                <a:latin typeface="Public Sans"/>
              </a:rPr>
              <a:t>obrede</a:t>
            </a:r>
            <a:r>
              <a:rPr lang="en-US" sz="4183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4183" dirty="0" err="1">
                <a:solidFill>
                  <a:srgbClr val="000000"/>
                </a:solidFill>
                <a:latin typeface="Public Sans"/>
              </a:rPr>
              <a:t>tradicije</a:t>
            </a:r>
            <a:r>
              <a:rPr lang="en-US" sz="4183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4183" dirty="0" err="1">
                <a:solidFill>
                  <a:srgbClr val="000000"/>
                </a:solidFill>
                <a:latin typeface="Public Sans"/>
              </a:rPr>
              <a:t>gojijo</a:t>
            </a:r>
            <a:r>
              <a:rPr lang="en-US" sz="4183" dirty="0">
                <a:solidFill>
                  <a:srgbClr val="000000"/>
                </a:solidFill>
                <a:latin typeface="Public Sans"/>
              </a:rPr>
              <a:t> v </a:t>
            </a:r>
            <a:r>
              <a:rPr lang="en-US" sz="4183" dirty="0" err="1">
                <a:solidFill>
                  <a:srgbClr val="000000"/>
                </a:solidFill>
                <a:latin typeface="Public Sans"/>
              </a:rPr>
              <a:t>vašem</a:t>
            </a:r>
            <a:r>
              <a:rPr lang="en-US" sz="4183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4183" dirty="0" err="1">
                <a:solidFill>
                  <a:srgbClr val="000000"/>
                </a:solidFill>
                <a:latin typeface="Public Sans"/>
              </a:rPr>
              <a:t>kraju</a:t>
            </a:r>
            <a:r>
              <a:rPr lang="en-US" sz="4183" dirty="0">
                <a:solidFill>
                  <a:srgbClr val="000000"/>
                </a:solidFill>
                <a:latin typeface="Public Sans"/>
              </a:rPr>
              <a:t>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62170" y="1828800"/>
            <a:ext cx="13363660" cy="106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67"/>
              </a:lnSpc>
            </a:pPr>
            <a:r>
              <a:rPr lang="pl-PL" sz="7425" dirty="0">
                <a:solidFill>
                  <a:srgbClr val="000000"/>
                </a:solidFill>
                <a:latin typeface="Public Sans Bold"/>
              </a:rPr>
              <a:t>NAČRT ZGOBE Št. 1</a:t>
            </a:r>
            <a:endParaRPr lang="en-US" sz="7425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504624" y="7403866"/>
            <a:ext cx="4099152" cy="445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pl-PL" sz="2700" dirty="0">
                <a:solidFill>
                  <a:srgbClr val="000000"/>
                </a:solidFill>
                <a:latin typeface="Public Sans Bold"/>
              </a:rPr>
              <a:t>ZAKLJUČEK</a:t>
            </a:r>
            <a:endParaRPr lang="en-US" sz="2700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504624" y="8081010"/>
            <a:ext cx="4099152" cy="833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sl-SI" sz="2400" spc="120" dirty="0">
                <a:solidFill>
                  <a:srgbClr val="9B9B9B"/>
                </a:solidFill>
                <a:latin typeface="Public Sans"/>
              </a:rPr>
              <a:t>Reševanje problema in zaključek</a:t>
            </a:r>
            <a:endParaRPr lang="en-US" sz="2400" spc="120" dirty="0">
              <a:solidFill>
                <a:srgbClr val="9B9B9B"/>
              </a:solidFill>
              <a:latin typeface="Public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504624" y="3854333"/>
            <a:ext cx="4099152" cy="2667000"/>
          </a:xfrm>
          <a:custGeom>
            <a:avLst/>
            <a:gdLst/>
            <a:ahLst/>
            <a:cxnLst/>
            <a:rect l="l" t="t" r="r" b="b"/>
            <a:pathLst>
              <a:path w="4099152" h="2667000">
                <a:moveTo>
                  <a:pt x="0" y="0"/>
                </a:moveTo>
                <a:lnTo>
                  <a:pt x="4099152" y="0"/>
                </a:lnTo>
                <a:lnTo>
                  <a:pt x="4099152" y="2667000"/>
                </a:ln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46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094424" y="7403866"/>
            <a:ext cx="4099152" cy="445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pl-PL" sz="2700" dirty="0">
                <a:solidFill>
                  <a:srgbClr val="000000"/>
                </a:solidFill>
                <a:latin typeface="Public Sans Bold"/>
              </a:rPr>
              <a:t>RAZVOJ</a:t>
            </a:r>
            <a:endParaRPr lang="en-US" sz="2700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094424" y="8081010"/>
            <a:ext cx="409915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sl-SI" sz="2400" dirty="0">
                <a:solidFill>
                  <a:srgbClr val="9B9B9B"/>
                </a:solidFill>
                <a:latin typeface="Public Sans"/>
              </a:rPr>
              <a:t>Poskus reševanja problema s strani protagonista</a:t>
            </a:r>
            <a:endParaRPr lang="en-US" sz="2400" dirty="0">
              <a:solidFill>
                <a:srgbClr val="9B9B9B"/>
              </a:solidFill>
              <a:latin typeface="Public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094424" y="3854333"/>
            <a:ext cx="4099152" cy="2667000"/>
          </a:xfrm>
          <a:custGeom>
            <a:avLst/>
            <a:gdLst/>
            <a:ahLst/>
            <a:cxnLst/>
            <a:rect l="l" t="t" r="r" b="b"/>
            <a:pathLst>
              <a:path w="4099152" h="2667000">
                <a:moveTo>
                  <a:pt x="0" y="0"/>
                </a:moveTo>
                <a:lnTo>
                  <a:pt x="4099152" y="0"/>
                </a:lnTo>
                <a:lnTo>
                  <a:pt x="4099152" y="2667000"/>
                </a:ln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146" b="-189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84224" y="7403866"/>
            <a:ext cx="4099152" cy="445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pl-PL" sz="2700" dirty="0">
                <a:solidFill>
                  <a:srgbClr val="000000"/>
                </a:solidFill>
                <a:latin typeface="Public Sans Bold"/>
              </a:rPr>
              <a:t>UVOD</a:t>
            </a:r>
            <a:endParaRPr lang="en-US" sz="2700" dirty="0">
              <a:solidFill>
                <a:srgbClr val="000000"/>
              </a:solidFill>
              <a:latin typeface="Public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84224" y="8081010"/>
            <a:ext cx="4099152" cy="833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sl-SI" sz="2400" spc="120" dirty="0">
                <a:solidFill>
                  <a:srgbClr val="9B9B9B"/>
                </a:solidFill>
                <a:latin typeface="Public Sans"/>
              </a:rPr>
              <a:t>Predstavitev protagonista in njegovega problema</a:t>
            </a:r>
            <a:endParaRPr lang="en-US" sz="2400" spc="120" dirty="0">
              <a:solidFill>
                <a:srgbClr val="9B9B9B"/>
              </a:solidFill>
              <a:latin typeface="Public Sa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84224" y="3854333"/>
            <a:ext cx="4099152" cy="2667000"/>
          </a:xfrm>
          <a:custGeom>
            <a:avLst/>
            <a:gdLst/>
            <a:ahLst/>
            <a:cxnLst/>
            <a:rect l="l" t="t" r="r" b="b"/>
            <a:pathLst>
              <a:path w="4099152" h="2667000">
                <a:moveTo>
                  <a:pt x="0" y="0"/>
                </a:moveTo>
                <a:lnTo>
                  <a:pt x="4099152" y="0"/>
                </a:lnTo>
                <a:lnTo>
                  <a:pt x="4099152" y="2667000"/>
                </a:ln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9815" b="-5073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478017" y="95187"/>
            <a:ext cx="5305358" cy="1209738"/>
          </a:xfrm>
          <a:custGeom>
            <a:avLst/>
            <a:gdLst/>
            <a:ahLst/>
            <a:cxnLst/>
            <a:rect l="l" t="t" r="r" b="b"/>
            <a:pathLst>
              <a:path w="5305358" h="1209738">
                <a:moveTo>
                  <a:pt x="0" y="0"/>
                </a:moveTo>
                <a:lnTo>
                  <a:pt x="5305359" y="0"/>
                </a:lnTo>
                <a:lnTo>
                  <a:pt x="5305359" y="1209738"/>
                </a:lnTo>
                <a:lnTo>
                  <a:pt x="0" y="1209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542</Words>
  <Application>Microsoft Office PowerPoint</Application>
  <PresentationFormat>Niestandardowy</PresentationFormat>
  <Paragraphs>84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Calibri</vt:lpstr>
      <vt:lpstr>Public Sans</vt:lpstr>
      <vt:lpstr>Arial</vt:lpstr>
      <vt:lpstr>Sanchez</vt:lpstr>
      <vt:lpstr>Merriweather Bold</vt:lpstr>
      <vt:lpstr>Public Sans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Niematerialne dziedzictwo kulturowe – jak mówić o zwyczajach, tradycjach, obrzędach?</dc:title>
  <dc:creator>Dorota Lachowska</dc:creator>
  <cp:lastModifiedBy>LROT</cp:lastModifiedBy>
  <cp:revision>9</cp:revision>
  <dcterms:created xsi:type="dcterms:W3CDTF">2006-08-16T00:00:00Z</dcterms:created>
  <dcterms:modified xsi:type="dcterms:W3CDTF">2023-09-07T13:10:13Z</dcterms:modified>
  <dc:identifier>DAFqTDF6UUc</dc:identifier>
</cp:coreProperties>
</file>