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68" r:id="rId7"/>
    <p:sldId id="267" r:id="rId8"/>
    <p:sldId id="269" r:id="rId9"/>
    <p:sldId id="262" r:id="rId10"/>
    <p:sldId id="263" r:id="rId11"/>
    <p:sldId id="273" r:id="rId12"/>
    <p:sldId id="265" r:id="rId13"/>
    <p:sldId id="270" r:id="rId14"/>
    <p:sldId id="271" r:id="rId15"/>
    <p:sldId id="272" r:id="rId16"/>
    <p:sldId id="274" r:id="rId17"/>
  </p:sldIdLst>
  <p:sldSz cx="12188825" cy="6858000"/>
  <p:notesSz cx="6858000" cy="9144000"/>
  <p:defaultTextStyle>
    <a:defPPr rtl="0">
      <a:defRPr lang="it-it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25BF7E6B-7CDF-4058-9C7D-38DCBCB34441}">
          <p14:sldIdLst>
            <p14:sldId id="256"/>
            <p14:sldId id="257"/>
            <p14:sldId id="268"/>
            <p14:sldId id="267"/>
            <p14:sldId id="269"/>
            <p14:sldId id="262"/>
            <p14:sldId id="263"/>
          </p14:sldIdLst>
        </p14:section>
        <p14:section name="Sezione senza titolo" id="{B600D840-AC6E-48F4-ACA0-D14639635880}">
          <p14:sldIdLst>
            <p14:sldId id="273"/>
            <p14:sldId id="265"/>
            <p14:sldId id="270"/>
            <p14:sldId id="271"/>
            <p14:sldId id="272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469" autoAdjust="0"/>
  </p:normalViewPr>
  <p:slideViewPr>
    <p:cSldViewPr>
      <p:cViewPr varScale="1">
        <p:scale>
          <a:sx n="123" d="100"/>
          <a:sy n="123" d="100"/>
        </p:scale>
        <p:origin x="114" y="16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3750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21A1788-7372-4FAC-9AF0-00B54B8D9CBA}" type="datetime1">
              <a:rPr lang="it-IT" smtClean="0"/>
              <a:t>24/08/2023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9429053-DC2A-4342-ADD4-2FD729D91E2C}" type="slidenum">
              <a:rPr lang="it-IT" smtClean="0"/>
              <a:pPr algn="r" rtl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D943A304-85CD-4257-B418-D8F889FE0DBC}" type="datetime1">
              <a:rPr lang="it-IT" smtClean="0"/>
              <a:t>24/08/2023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dirty="0"/>
              <a:t>Click to change the text styles of the diagram</a:t>
            </a:r>
          </a:p>
          <a:p>
            <a:pPr lvl="1" rtl="0"/>
            <a:r>
              <a:rPr lang="it-IT" dirty="0"/>
              <a:t>Second level</a:t>
            </a:r>
          </a:p>
          <a:p>
            <a:pPr lvl="2" rtl="0"/>
            <a:r>
              <a:rPr lang="it-IT" dirty="0"/>
              <a:t>Third level</a:t>
            </a:r>
          </a:p>
          <a:p>
            <a:pPr lvl="3" rtl="0"/>
            <a:r>
              <a:rPr lang="it-IT" dirty="0"/>
              <a:t>Fourth level</a:t>
            </a:r>
          </a:p>
          <a:p>
            <a:pPr lvl="4" rtl="0"/>
            <a:r>
              <a:rPr lang="it-IT" dirty="0"/>
              <a:t>Fifth level 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3EBA5BD7-F043-4D1B-AA17-CD412FC534D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4624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7174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9218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8439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8408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2514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7831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i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Connettore diritto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Connettore diritto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Connettore diritto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linee inferiori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igura a mano libera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it-IT" dirty="0"/>
            </a:p>
          </p:txBody>
        </p:sp>
        <p:sp>
          <p:nvSpPr>
            <p:cNvPr id="10" name="Figura a mano libera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it-IT" dirty="0"/>
            </a:p>
          </p:txBody>
        </p:sp>
        <p:sp>
          <p:nvSpPr>
            <p:cNvPr id="11" name="Figura a mano libera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it-IT" dirty="0"/>
            </a:p>
          </p:txBody>
        </p: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22" name="Segnaposto data 2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889EF9B-A500-41B6-8F1C-893813E9A898}" type="datetime1">
              <a:rPr lang="it-IT" smtClean="0"/>
              <a:pPr/>
              <a:t>24/08/2023</a:t>
            </a:fld>
            <a:endParaRPr lang="it-IT" dirty="0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24" name="Segnaposto numero diapositiva 2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E724BBD-5BEA-4971-A6C4-42E94AF7CB5F}" type="datetime1">
              <a:rPr lang="it-IT" smtClean="0"/>
              <a:pPr/>
              <a:t>24/08/2023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1B2188-7D8C-43C8-B29F-60D01DE77B72}" type="datetime1">
              <a:rPr lang="it-IT" smtClean="0"/>
              <a:pPr/>
              <a:t>24/08/2023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81DC961-63CE-49AB-921E-1CE3DDEFC80A}" type="datetime1">
              <a:rPr lang="it-IT" smtClean="0"/>
              <a:pPr/>
              <a:t>24/08/2023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C014DD1E-5D91-48A3-AD6D-45FBA980D106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diagonali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Connettore diritto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Connettore diritto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Connettore diritto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rtlCol="0" anchor="b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6066F5F-3C86-4285-A86F-35EFBBDD7800}" type="datetime1">
              <a:rPr lang="it-IT" smtClean="0"/>
              <a:pPr/>
              <a:t>24/08/2023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9BE34E-14EC-4041-A597-EE22FC16794F}" type="datetime1">
              <a:rPr lang="it-IT" smtClean="0"/>
              <a:pPr/>
              <a:t>24/08/2023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 baseline="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6FAD192-1BF7-4994-9CBA-74265F19F4C1}" type="datetime1">
              <a:rPr lang="it-IT" smtClean="0"/>
              <a:pPr/>
              <a:t>24/08/2023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476DD40-7EBA-46D0-A855-62759524AC7A}" type="datetime1">
              <a:rPr lang="it-IT" smtClean="0"/>
              <a:pPr/>
              <a:t>24/08/2023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62E4D95-88E1-4556-89BE-EC650C1D14A8}" type="datetime1">
              <a:rPr lang="it-IT" smtClean="0"/>
              <a:pPr/>
              <a:t>24/08/2023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F9867D3-FC26-40B1-8BB9-B19FF8D6CD45}" type="datetime1">
              <a:rPr lang="it-IT" smtClean="0"/>
              <a:pPr/>
              <a:t>24/08/2023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3" name="Segnaposto immagine 2" descr="Segnaposto vuoto per aggiungere un'immagine. Fare clic sul segnaposto e selezionare l'immagine che si vuole aggiungere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it-IT" dirty="0"/>
              <a:t>Fare clic sull'icona per inserire un'immagine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0EE21F-92EE-4289-AFFB-9252D957F459}" type="datetime1">
              <a:rPr lang="it-IT" smtClean="0"/>
              <a:pPr/>
              <a:t>24/08/2023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inee a sinistra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igura a mano libera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11" name="Figura a mano libera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14" name="Figura a mano libera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</p:grp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it-IT" dirty="0"/>
              <a:t>Click to change the title style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it-IT" dirty="0"/>
              <a:t>Click to change the text styles of the diagram</a:t>
            </a:r>
          </a:p>
          <a:p>
            <a:pPr lvl="1" rtl="0"/>
            <a:r>
              <a:rPr lang="it-IT" dirty="0"/>
              <a:t>Second level</a:t>
            </a:r>
          </a:p>
          <a:p>
            <a:pPr lvl="2" rtl="0"/>
            <a:r>
              <a:rPr lang="it-IT" dirty="0"/>
              <a:t>Third level</a:t>
            </a:r>
          </a:p>
          <a:p>
            <a:pPr lvl="3" rtl="0"/>
            <a:r>
              <a:rPr lang="it-IT" dirty="0"/>
              <a:t>Fourth level</a:t>
            </a:r>
          </a:p>
          <a:p>
            <a:pPr lvl="4" rtl="0"/>
            <a:r>
              <a:rPr lang="it-IT" dirty="0"/>
              <a:t>Fifth level 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56645-DD8C-4009-9A84-A4AD56EB55A9}" type="datetime1">
              <a:rPr lang="it-IT" smtClean="0"/>
              <a:t>24/08/2023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E543C0-B1D7-AC88-537D-8C262983E23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199478" y="1808500"/>
            <a:ext cx="7479246" cy="1159934"/>
          </a:xfrm>
        </p:spPr>
        <p:txBody>
          <a:bodyPr>
            <a:noAutofit/>
          </a:bodyPr>
          <a:lstStyle/>
          <a:p>
            <a:pPr lvl="0" algn="ctr"/>
            <a:r>
              <a:rPr lang="it-IT" sz="4400" b="1" dirty="0">
                <a:solidFill>
                  <a:srgbClr val="0E2C8E"/>
                </a:solidFill>
              </a:rPr>
              <a:t>INTERNET IN NJEGOVE NEVARNOSTI</a:t>
            </a:r>
            <a:endParaRPr lang="pl-PL" sz="4400" b="1" dirty="0">
              <a:solidFill>
                <a:srgbClr val="0E2C8E"/>
              </a:solidFill>
              <a:latin typeface="Calibri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2E48BDF-6D0D-C78A-4076-82A57B30E2C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52428" y="3801253"/>
            <a:ext cx="6858000" cy="392945"/>
          </a:xfrm>
        </p:spPr>
        <p:txBody>
          <a:bodyPr>
            <a:normAutofit fontScale="92500" lnSpcReduction="10000"/>
          </a:bodyPr>
          <a:lstStyle/>
          <a:p>
            <a:pPr lvl="0" algn="ctr">
              <a:lnSpc>
                <a:spcPct val="80000"/>
              </a:lnSpc>
            </a:pPr>
            <a:r>
              <a:rPr lang="sl-SI" sz="2600" b="1" kern="0" cap="none" spc="0" dirty="0">
                <a:solidFill>
                  <a:srgbClr val="0E2C8E"/>
                </a:solidFill>
              </a:rPr>
              <a:t>V</a:t>
            </a:r>
            <a:r>
              <a:rPr lang="sl-SI" sz="2600" b="1" kern="0" cap="none" spc="0" dirty="0" smtClean="0">
                <a:solidFill>
                  <a:srgbClr val="0E2C8E"/>
                </a:solidFill>
              </a:rPr>
              <a:t>arna</a:t>
            </a:r>
            <a:r>
              <a:rPr lang="it-IT" sz="2600" b="1" kern="0" cap="none" spc="0" dirty="0" smtClean="0">
                <a:solidFill>
                  <a:srgbClr val="0E2C8E"/>
                </a:solidFill>
              </a:rPr>
              <a:t> </a:t>
            </a:r>
            <a:r>
              <a:rPr lang="it-IT" sz="2600" b="1" kern="0" cap="none" spc="0" dirty="0" err="1">
                <a:solidFill>
                  <a:srgbClr val="0E2C8E"/>
                </a:solidFill>
              </a:rPr>
              <a:t>uporaba</a:t>
            </a:r>
            <a:r>
              <a:rPr lang="it-IT" sz="2600" b="1" kern="0" cap="none" spc="0" dirty="0">
                <a:solidFill>
                  <a:srgbClr val="0E2C8E"/>
                </a:solidFill>
              </a:rPr>
              <a:t> </a:t>
            </a:r>
            <a:r>
              <a:rPr lang="it-IT" sz="2600" b="1" kern="0" cap="none" spc="0" dirty="0" err="1">
                <a:solidFill>
                  <a:srgbClr val="0E2C8E"/>
                </a:solidFill>
              </a:rPr>
              <a:t>omrežja</a:t>
            </a:r>
            <a:endParaRPr lang="pl-PL" b="1" dirty="0">
              <a:solidFill>
                <a:srgbClr val="0E2C8E"/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4C40526-C077-5BD4-DF89-C2C90016FE42}"/>
              </a:ext>
            </a:extLst>
          </p:cNvPr>
          <p:cNvSpPr/>
          <p:nvPr/>
        </p:nvSpPr>
        <p:spPr>
          <a:xfrm>
            <a:off x="1522412" y="5926052"/>
            <a:ext cx="9144000" cy="971550"/>
          </a:xfrm>
          <a:prstGeom prst="rect">
            <a:avLst/>
          </a:prstGeom>
          <a:gradFill>
            <a:gsLst>
              <a:gs pos="0">
                <a:srgbClr val="B5D2EC"/>
              </a:gs>
              <a:gs pos="100000">
                <a:srgbClr val="0070C0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350" kern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BA9D59F-B8F1-7A39-CC75-4E74CED14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000" y="5996443"/>
            <a:ext cx="2638418" cy="75364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az 9">
            <a:extLst>
              <a:ext uri="{FF2B5EF4-FFF2-40B4-BE49-F238E27FC236}">
                <a16:creationId xmlns:a16="http://schemas.microsoft.com/office/drawing/2014/main" id="{B687886B-2593-AE2A-749B-D3AD40E42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025" y="6120894"/>
            <a:ext cx="2546777" cy="58186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Prostokąt 9">
            <a:extLst>
              <a:ext uri="{FF2B5EF4-FFF2-40B4-BE49-F238E27FC236}">
                <a16:creationId xmlns:a16="http://schemas.microsoft.com/office/drawing/2014/main" id="{CEE2F89C-0AD5-CE0C-A4D9-DFEF51C68401}"/>
              </a:ext>
            </a:extLst>
          </p:cNvPr>
          <p:cNvSpPr/>
          <p:nvPr/>
        </p:nvSpPr>
        <p:spPr>
          <a:xfrm>
            <a:off x="1522412" y="5227607"/>
            <a:ext cx="9144000" cy="716697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350" kern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8" name="Obraz 11">
            <a:extLst>
              <a:ext uri="{FF2B5EF4-FFF2-40B4-BE49-F238E27FC236}">
                <a16:creationId xmlns:a16="http://schemas.microsoft.com/office/drawing/2014/main" id="{7BC2F0CC-85C1-67E1-6000-4B3CB69F39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6154" y="5266514"/>
            <a:ext cx="2228850" cy="62063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Obraz 12">
            <a:extLst>
              <a:ext uri="{FF2B5EF4-FFF2-40B4-BE49-F238E27FC236}">
                <a16:creationId xmlns:a16="http://schemas.microsoft.com/office/drawing/2014/main" id="{DB42BFAA-8064-2256-3614-A7F7DD6629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0082" y="5271973"/>
            <a:ext cx="1248018" cy="5638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Obraz 13">
            <a:extLst>
              <a:ext uri="{FF2B5EF4-FFF2-40B4-BE49-F238E27FC236}">
                <a16:creationId xmlns:a16="http://schemas.microsoft.com/office/drawing/2014/main" id="{88477508-6AAB-EBCF-C0E7-6C8BDFADF4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1276" y="5252844"/>
            <a:ext cx="626263" cy="58989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pole tekstowe 11">
            <a:extLst>
              <a:ext uri="{FF2B5EF4-FFF2-40B4-BE49-F238E27FC236}">
                <a16:creationId xmlns:a16="http://schemas.microsoft.com/office/drawing/2014/main" id="{3B665EE7-96B2-1424-3870-65EA78AA658D}"/>
              </a:ext>
            </a:extLst>
          </p:cNvPr>
          <p:cNvSpPr txBox="1"/>
          <p:nvPr/>
        </p:nvSpPr>
        <p:spPr>
          <a:xfrm>
            <a:off x="8668283" y="4739884"/>
            <a:ext cx="1794930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350" b="1" kern="0" dirty="0">
                <a:solidFill>
                  <a:srgbClr val="0E2C8E"/>
                </a:solidFill>
                <a:latin typeface="Calibri"/>
              </a:rPr>
              <a:t>M3W4-M01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accent6"/>
                </a:solidFill>
              </a:rPr>
              <a:t>AVTORSKE PRAVICE</a:t>
            </a:r>
            <a:endParaRPr lang="it-IT" dirty="0">
              <a:solidFill>
                <a:schemeClr val="accent6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UPORABA SLIK ALI POSNETKOV, POSNETIH S SPLETA, BREZ SOGLASJA LASTNIKA ALI NEPOSREDNO VKLJUČENIH OSEB, LAHKO PRIVODI DO HUDIH POSLEDIC</a:t>
            </a:r>
          </a:p>
          <a:p>
            <a:r>
              <a:rPr lang="it-IT" dirty="0"/>
              <a:t>PRED OBJAVO KAR NISO V SKLADJU S PREJŠNJO TOČKO SE INFORMIRAJTE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472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NASVETI ZA PRAVILNO UPORABO INTERNETA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85900" y="1988840"/>
            <a:ext cx="4248472" cy="3672407"/>
          </a:xfrm>
          <a:prstGeom prst="rect">
            <a:avLst/>
          </a:prstGeom>
        </p:spPr>
      </p:pic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NE</a:t>
            </a:r>
            <a:r>
              <a:rPr lang="sl-SI" dirty="0" smtClean="0"/>
              <a:t> NAVAJAJTE</a:t>
            </a:r>
            <a:r>
              <a:rPr lang="it-IT" dirty="0" smtClean="0"/>
              <a:t> </a:t>
            </a:r>
            <a:r>
              <a:rPr lang="it-IT" dirty="0"/>
              <a:t>PREVEČ OSEBNIH PODATKOV</a:t>
            </a:r>
          </a:p>
          <a:p>
            <a:r>
              <a:rPr lang="it-IT" dirty="0"/>
              <a:t>ZA VSAKO STORITEV UPORABLJAJTE DRUGAČNA GESLA</a:t>
            </a:r>
          </a:p>
          <a:p>
            <a:r>
              <a:rPr lang="it-IT" dirty="0"/>
              <a:t>POSODOBITE SVOJA ORODJA</a:t>
            </a:r>
          </a:p>
          <a:p>
            <a:r>
              <a:rPr lang="it-IT" dirty="0"/>
              <a:t>ZA PRENOS GRADIVA ZAUPAJTE SAMO URADNIM SPLETNIM STRANEM IN TRGOVINAM Z APLIKACIJAMI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49943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1140125" y="2967335"/>
            <a:ext cx="990861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ZA SVOJO VARNOST V PRVI VRSTI </a:t>
            </a:r>
          </a:p>
          <a:p>
            <a:pPr algn="ctr"/>
            <a:r>
              <a:rPr lang="sl-SI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POSKRBITE</a:t>
            </a:r>
          </a:p>
          <a:p>
            <a:pPr algn="ctr"/>
            <a:r>
              <a:rPr lang="sl-SI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SAMI</a:t>
            </a:r>
            <a:r>
              <a:rPr lang="it-I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!!!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C64DD86-8FF3-7000-E7FF-684599D2F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52" y="186814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02875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85000">
              <a:srgbClr val="00B0F0"/>
            </a:gs>
            <a:gs pos="100000">
              <a:srgbClr val="0070C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>
            <a:extLst>
              <a:ext uri="{FF2B5EF4-FFF2-40B4-BE49-F238E27FC236}">
                <a16:creationId xmlns:a16="http://schemas.microsoft.com/office/drawing/2014/main" id="{2239E0CE-4152-7A10-10F1-EA6DF89A3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080" y="1795416"/>
            <a:ext cx="3846926" cy="8789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az 3">
            <a:extLst>
              <a:ext uri="{FF2B5EF4-FFF2-40B4-BE49-F238E27FC236}">
                <a16:creationId xmlns:a16="http://schemas.microsoft.com/office/drawing/2014/main" id="{8293834F-2FF0-FE4B-0EF4-22803926B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327" y="1787058"/>
            <a:ext cx="3343274" cy="95498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Prostokąt 5">
            <a:extLst>
              <a:ext uri="{FF2B5EF4-FFF2-40B4-BE49-F238E27FC236}">
                <a16:creationId xmlns:a16="http://schemas.microsoft.com/office/drawing/2014/main" id="{B9F21586-8B31-F54A-D0FE-CCEBFC49BC5F}"/>
              </a:ext>
            </a:extLst>
          </p:cNvPr>
          <p:cNvSpPr/>
          <p:nvPr/>
        </p:nvSpPr>
        <p:spPr>
          <a:xfrm>
            <a:off x="-26268" y="3943350"/>
            <a:ext cx="12241360" cy="1037167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350" kern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" name="Obraz 8">
            <a:extLst>
              <a:ext uri="{FF2B5EF4-FFF2-40B4-BE49-F238E27FC236}">
                <a16:creationId xmlns:a16="http://schemas.microsoft.com/office/drawing/2014/main" id="{4A36C003-157B-E402-E22C-B7B167B33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977" y="4017700"/>
            <a:ext cx="2975338" cy="8285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az 9">
            <a:extLst>
              <a:ext uri="{FF2B5EF4-FFF2-40B4-BE49-F238E27FC236}">
                <a16:creationId xmlns:a16="http://schemas.microsoft.com/office/drawing/2014/main" id="{B3A7B699-1891-B1FC-BE67-FC19FFD965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1807" y="4069190"/>
            <a:ext cx="1761737" cy="796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Obraz 10">
            <a:extLst>
              <a:ext uri="{FF2B5EF4-FFF2-40B4-BE49-F238E27FC236}">
                <a16:creationId xmlns:a16="http://schemas.microsoft.com/office/drawing/2014/main" id="{142E3000-A354-9546-AD04-CFC1E2383F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1412" y="4038146"/>
            <a:ext cx="885998" cy="89508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it-IT" dirty="0"/>
              <a:t>Internet and its dangers </a:t>
            </a:r>
          </a:p>
        </p:txBody>
      </p:sp>
      <p:pic>
        <p:nvPicPr>
          <p:cNvPr id="3" name="Immagine 2" descr="UltraSoC_&lt;strong&gt;cybersecurity&lt;/strong&gt; - Electronics-Lab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00" y="-4728"/>
            <a:ext cx="12188824" cy="6819957"/>
          </a:xfrm>
          <a:prstGeom prst="rect">
            <a:avLst/>
          </a:prstGeom>
          <a:gradFill>
            <a:gsLst>
              <a:gs pos="0">
                <a:schemeClr val="bg2">
                  <a:tint val="100000"/>
                  <a:shade val="0"/>
                  <a:satMod val="100000"/>
                </a:schemeClr>
              </a:gs>
              <a:gs pos="85000">
                <a:schemeClr val="bg2">
                  <a:tint val="100000"/>
                  <a:shade val="30000"/>
                  <a:satMod val="100000"/>
                </a:schemeClr>
              </a:gs>
              <a:gs pos="100000">
                <a:schemeClr val="bg2">
                  <a:shade val="60000"/>
                  <a:satMod val="100000"/>
                </a:schemeClr>
              </a:gs>
            </a:gsLst>
            <a:lin ang="3600000" scaled="0"/>
          </a:gradFill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sl-SI" dirty="0" smtClean="0">
                <a:solidFill>
                  <a:schemeClr val="accent2"/>
                </a:solidFill>
              </a:rPr>
              <a:t>VARNA UPORABA MREŽE</a:t>
            </a:r>
            <a:endParaRPr lang="it-IT" dirty="0">
              <a:solidFill>
                <a:schemeClr val="accent2"/>
              </a:solidFill>
            </a:endParaRPr>
          </a:p>
          <a:p>
            <a:pPr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endSnd/>
        </p:sndAc>
      </p:transition>
    </mc:Choice>
    <mc:Fallback xmlns="" xmlns:a14="http://schemas.microsoft.com/office/drawing/2010/main">
      <p:transition spd="med">
        <p:fade/>
        <p:sndAc>
          <p:endSnd/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 dirty="0" smtClean="0"/>
              <a:t>VSEBINA</a:t>
            </a:r>
            <a:r>
              <a:rPr lang="it-IT" dirty="0" smtClean="0"/>
              <a:t>: </a:t>
            </a:r>
            <a:endParaRPr lang="it-IT" dirty="0"/>
          </a:p>
        </p:txBody>
      </p:sp>
      <p:pic>
        <p:nvPicPr>
          <p:cNvPr id="2" name="Immagine 1" descr="Come vivremmo se non ci fosse &lt;strong&gt;internet&lt;/strong&gt;? • Filosofia Digital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241" y="3924901"/>
            <a:ext cx="5461584" cy="2884312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softEdge rad="596900"/>
          </a:effectLst>
        </p:spPr>
      </p:pic>
      <p:sp>
        <p:nvSpPr>
          <p:cNvPr id="14" name="Segnaposto contenut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endParaRPr lang="it-IT" dirty="0"/>
          </a:p>
          <a:p>
            <a:r>
              <a:rPr lang="it-IT" dirty="0" err="1"/>
              <a:t>Kaj</a:t>
            </a:r>
            <a:r>
              <a:rPr lang="it-IT" dirty="0"/>
              <a:t> je internet in </a:t>
            </a:r>
            <a:r>
              <a:rPr lang="it-IT" dirty="0" err="1"/>
              <a:t>zakaj</a:t>
            </a:r>
            <a:r>
              <a:rPr lang="it-IT" dirty="0"/>
              <a:t> je </a:t>
            </a:r>
            <a:r>
              <a:rPr lang="it-IT" dirty="0" err="1"/>
              <a:t>lahko</a:t>
            </a:r>
            <a:r>
              <a:rPr lang="it-IT" dirty="0"/>
              <a:t> </a:t>
            </a:r>
            <a:r>
              <a:rPr lang="it-IT" dirty="0" err="1"/>
              <a:t>nevaren</a:t>
            </a:r>
            <a:r>
              <a:rPr lang="it-IT" dirty="0"/>
              <a:t>?</a:t>
            </a:r>
          </a:p>
          <a:p>
            <a:r>
              <a:rPr lang="it-IT" dirty="0" err="1"/>
              <a:t>Vsakodnevna</a:t>
            </a:r>
            <a:r>
              <a:rPr lang="it-IT" dirty="0"/>
              <a:t> </a:t>
            </a:r>
            <a:r>
              <a:rPr lang="it-IT" dirty="0" err="1"/>
              <a:t>tveganja</a:t>
            </a:r>
            <a:r>
              <a:rPr lang="it-IT" dirty="0"/>
              <a:t>, </a:t>
            </a:r>
            <a:r>
              <a:rPr lang="it-IT" dirty="0" err="1"/>
              <a:t>ki</a:t>
            </a:r>
            <a:r>
              <a:rPr lang="it-IT" dirty="0"/>
              <a:t> se </a:t>
            </a:r>
            <a:r>
              <a:rPr lang="it-IT" dirty="0" err="1"/>
              <a:t>jim</a:t>
            </a:r>
            <a:r>
              <a:rPr lang="it-IT" dirty="0"/>
              <a:t> </a:t>
            </a:r>
            <a:r>
              <a:rPr lang="it-IT" dirty="0" err="1"/>
              <a:t>izpostavljamo</a:t>
            </a:r>
            <a:r>
              <a:rPr lang="it-IT" dirty="0"/>
              <a:t> (</a:t>
            </a:r>
            <a:r>
              <a:rPr lang="it-IT" dirty="0" err="1"/>
              <a:t>socialni</a:t>
            </a:r>
            <a:r>
              <a:rPr lang="it-IT" dirty="0"/>
              <a:t> </a:t>
            </a:r>
            <a:r>
              <a:rPr lang="it-IT" dirty="0" err="1"/>
              <a:t>mediji</a:t>
            </a:r>
            <a:r>
              <a:rPr lang="it-IT" dirty="0"/>
              <a:t>, </a:t>
            </a:r>
            <a:r>
              <a:rPr lang="it-IT" dirty="0" err="1"/>
              <a:t>elektronska</a:t>
            </a:r>
            <a:r>
              <a:rPr lang="it-IT" dirty="0"/>
              <a:t> </a:t>
            </a:r>
            <a:r>
              <a:rPr lang="it-IT" dirty="0" err="1"/>
              <a:t>pošta</a:t>
            </a:r>
            <a:r>
              <a:rPr lang="it-IT" dirty="0"/>
              <a:t>, </a:t>
            </a:r>
            <a:r>
              <a:rPr lang="it-IT" dirty="0" err="1"/>
              <a:t>blogi</a:t>
            </a:r>
            <a:r>
              <a:rPr lang="it-IT" dirty="0"/>
              <a:t> </a:t>
            </a:r>
            <a:r>
              <a:rPr lang="it-IT" dirty="0" err="1"/>
              <a:t>itd</a:t>
            </a:r>
            <a:r>
              <a:rPr lang="it-IT" dirty="0"/>
              <a:t>.).</a:t>
            </a:r>
          </a:p>
          <a:p>
            <a:r>
              <a:rPr lang="it-IT" dirty="0" err="1"/>
              <a:t>Pogosti</a:t>
            </a:r>
            <a:r>
              <a:rPr lang="it-IT" dirty="0"/>
              <a:t> in </a:t>
            </a:r>
            <a:r>
              <a:rPr lang="it-IT" dirty="0" err="1"/>
              <a:t>najbolj</a:t>
            </a:r>
            <a:r>
              <a:rPr lang="it-IT" dirty="0"/>
              <a:t> </a:t>
            </a:r>
            <a:r>
              <a:rPr lang="it-IT" dirty="0" err="1"/>
              <a:t>nevarni</a:t>
            </a:r>
            <a:r>
              <a:rPr lang="it-IT" dirty="0"/>
              <a:t> </a:t>
            </a:r>
            <a:r>
              <a:rPr lang="it-IT" dirty="0" err="1"/>
              <a:t>napadi</a:t>
            </a:r>
            <a:endParaRPr lang="it-IT" dirty="0"/>
          </a:p>
          <a:p>
            <a:r>
              <a:rPr lang="it-IT" dirty="0" err="1"/>
              <a:t>Zasebnost</a:t>
            </a:r>
            <a:r>
              <a:rPr lang="it-IT" dirty="0"/>
              <a:t> in </a:t>
            </a:r>
            <a:r>
              <a:rPr lang="it-IT" dirty="0" err="1"/>
              <a:t>avtorske</a:t>
            </a:r>
            <a:r>
              <a:rPr lang="it-IT" dirty="0"/>
              <a:t> </a:t>
            </a:r>
            <a:r>
              <a:rPr lang="it-IT" dirty="0" err="1"/>
              <a:t>pravice</a:t>
            </a:r>
            <a:endParaRPr lang="it-IT" dirty="0"/>
          </a:p>
        </p:txBody>
      </p:sp>
      <p:pic>
        <p:nvPicPr>
          <p:cNvPr id="3" name="Obraz 1">
            <a:extLst>
              <a:ext uri="{FF2B5EF4-FFF2-40B4-BE49-F238E27FC236}">
                <a16:creationId xmlns:a16="http://schemas.microsoft.com/office/drawing/2014/main" id="{786FD9EB-616F-D6E4-9243-154187DE6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852" y="186814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 xmlns:a14="http://schemas.microsoft.com/office/drawing/2010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Degli &lt;strong&gt;hacker&lt;/strong&gt; hanno &quot;bucato&quot; l'autenticazione a due fattor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88" y="4581128"/>
            <a:ext cx="4023797" cy="2094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 smtClean="0"/>
              <a:t>INTERNET </a:t>
            </a:r>
            <a:r>
              <a:rPr lang="sl-SI" dirty="0" smtClean="0"/>
              <a:t>IN Z NJIM POVEZANA TVEGANJA</a:t>
            </a:r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Internet je </a:t>
            </a:r>
            <a:r>
              <a:rPr lang="it-IT" dirty="0" err="1"/>
              <a:t>globalna</a:t>
            </a:r>
            <a:r>
              <a:rPr lang="it-IT" dirty="0"/>
              <a:t> </a:t>
            </a:r>
            <a:r>
              <a:rPr lang="it-IT" dirty="0" err="1"/>
              <a:t>povezava</a:t>
            </a:r>
            <a:r>
              <a:rPr lang="it-IT" dirty="0"/>
              <a:t> </a:t>
            </a:r>
            <a:r>
              <a:rPr lang="it-IT" dirty="0" err="1"/>
              <a:t>sveta</a:t>
            </a:r>
            <a:endParaRPr lang="it-IT" dirty="0"/>
          </a:p>
          <a:p>
            <a:r>
              <a:rPr lang="it-IT" dirty="0" err="1"/>
              <a:t>Spletni</a:t>
            </a:r>
            <a:r>
              <a:rPr lang="it-IT" dirty="0"/>
              <a:t> </a:t>
            </a:r>
            <a:r>
              <a:rPr lang="it-IT" dirty="0" err="1"/>
              <a:t>brskalniki</a:t>
            </a:r>
            <a:r>
              <a:rPr lang="it-IT" dirty="0"/>
              <a:t>, </a:t>
            </a:r>
            <a:r>
              <a:rPr lang="it-IT" dirty="0" err="1"/>
              <a:t>pošta</a:t>
            </a:r>
            <a:r>
              <a:rPr lang="it-IT" dirty="0"/>
              <a:t>, </a:t>
            </a:r>
            <a:r>
              <a:rPr lang="it-IT" dirty="0" err="1"/>
              <a:t>klepet</a:t>
            </a:r>
            <a:r>
              <a:rPr lang="it-IT" dirty="0"/>
              <a:t> in </a:t>
            </a:r>
            <a:r>
              <a:rPr lang="it-IT" dirty="0" err="1"/>
              <a:t>družbena</a:t>
            </a:r>
            <a:r>
              <a:rPr lang="it-IT" dirty="0"/>
              <a:t> </a:t>
            </a:r>
            <a:r>
              <a:rPr lang="it-IT" dirty="0" err="1"/>
              <a:t>omrežja</a:t>
            </a:r>
            <a:r>
              <a:rPr lang="it-IT" dirty="0"/>
              <a:t> </a:t>
            </a:r>
            <a:r>
              <a:rPr lang="it-IT" dirty="0" err="1"/>
              <a:t>nam</a:t>
            </a:r>
            <a:r>
              <a:rPr lang="it-IT" dirty="0"/>
              <a:t> </a:t>
            </a:r>
            <a:r>
              <a:rPr lang="it-IT" dirty="0" err="1"/>
              <a:t>omogočajo</a:t>
            </a:r>
            <a:r>
              <a:rPr lang="it-IT" dirty="0"/>
              <a:t> </a:t>
            </a:r>
            <a:r>
              <a:rPr lang="it-IT" dirty="0" err="1"/>
              <a:t>iskanje</a:t>
            </a:r>
            <a:r>
              <a:rPr lang="it-IT" dirty="0"/>
              <a:t>, </a:t>
            </a:r>
            <a:r>
              <a:rPr lang="it-IT" dirty="0" err="1"/>
              <a:t>komunikacijo</a:t>
            </a:r>
            <a:r>
              <a:rPr lang="it-IT" dirty="0"/>
              <a:t> in </a:t>
            </a:r>
            <a:r>
              <a:rPr lang="it-IT" dirty="0" err="1"/>
              <a:t>izražanje</a:t>
            </a:r>
            <a:r>
              <a:rPr lang="it-IT" dirty="0"/>
              <a:t> z </a:t>
            </a:r>
            <a:r>
              <a:rPr lang="it-IT" dirty="0" err="1"/>
              <a:t>vsemi</a:t>
            </a:r>
            <a:r>
              <a:rPr lang="it-IT" dirty="0"/>
              <a:t>, </a:t>
            </a:r>
            <a:r>
              <a:rPr lang="it-IT" dirty="0" err="1"/>
              <a:t>ki</a:t>
            </a:r>
            <a:r>
              <a:rPr lang="it-IT" dirty="0"/>
              <a:t> </a:t>
            </a:r>
            <a:r>
              <a:rPr lang="it-IT" dirty="0" err="1"/>
              <a:t>uporabljajo</a:t>
            </a:r>
            <a:r>
              <a:rPr lang="it-IT" dirty="0"/>
              <a:t> </a:t>
            </a:r>
            <a:r>
              <a:rPr lang="it-IT" dirty="0" err="1"/>
              <a:t>omrežje</a:t>
            </a:r>
            <a:r>
              <a:rPr lang="it-IT" dirty="0"/>
              <a:t>.</a:t>
            </a:r>
          </a:p>
          <a:p>
            <a:r>
              <a:rPr lang="it-IT" dirty="0" err="1"/>
              <a:t>Vse</a:t>
            </a:r>
            <a:r>
              <a:rPr lang="it-IT" dirty="0"/>
              <a:t> </a:t>
            </a:r>
            <a:r>
              <a:rPr lang="it-IT" dirty="0" err="1"/>
              <a:t>informacije</a:t>
            </a:r>
            <a:r>
              <a:rPr lang="it-IT" dirty="0"/>
              <a:t>, </a:t>
            </a:r>
            <a:r>
              <a:rPr lang="it-IT" dirty="0" err="1"/>
              <a:t>ki</a:t>
            </a:r>
            <a:r>
              <a:rPr lang="it-IT" dirty="0"/>
              <a:t> </a:t>
            </a:r>
            <a:r>
              <a:rPr lang="it-IT" dirty="0" err="1"/>
              <a:t>jih</a:t>
            </a:r>
            <a:r>
              <a:rPr lang="it-IT" dirty="0"/>
              <a:t> </a:t>
            </a:r>
            <a:r>
              <a:rPr lang="it-IT" dirty="0" err="1"/>
              <a:t>objavimo</a:t>
            </a:r>
            <a:r>
              <a:rPr lang="it-IT" dirty="0"/>
              <a:t> </a:t>
            </a:r>
            <a:r>
              <a:rPr lang="it-IT" dirty="0" err="1"/>
              <a:t>na</a:t>
            </a:r>
            <a:r>
              <a:rPr lang="it-IT" dirty="0"/>
              <a:t> </a:t>
            </a:r>
            <a:r>
              <a:rPr lang="it-IT" dirty="0" err="1"/>
              <a:t>spletu</a:t>
            </a:r>
            <a:r>
              <a:rPr lang="it-IT" dirty="0"/>
              <a:t>, bodo </a:t>
            </a:r>
            <a:r>
              <a:rPr lang="it-IT" dirty="0" err="1"/>
              <a:t>tam</a:t>
            </a:r>
            <a:r>
              <a:rPr lang="it-IT" dirty="0"/>
              <a:t> ostale za </a:t>
            </a:r>
            <a:r>
              <a:rPr lang="it-IT" dirty="0" err="1"/>
              <a:t>vedno</a:t>
            </a:r>
            <a:r>
              <a:rPr lang="it-IT" dirty="0"/>
              <a:t>.</a:t>
            </a:r>
          </a:p>
          <a:p>
            <a:r>
              <a:rPr lang="it-IT" dirty="0" err="1"/>
              <a:t>Pred</a:t>
            </a:r>
            <a:r>
              <a:rPr lang="it-IT" dirty="0"/>
              <a:t> </a:t>
            </a:r>
            <a:r>
              <a:rPr lang="it-IT" dirty="0" err="1"/>
              <a:t>objavo</a:t>
            </a:r>
            <a:r>
              <a:rPr lang="it-IT" dirty="0"/>
              <a:t> </a:t>
            </a:r>
            <a:r>
              <a:rPr lang="it-IT" dirty="0" err="1"/>
              <a:t>osebnih</a:t>
            </a:r>
            <a:r>
              <a:rPr lang="it-IT" dirty="0"/>
              <a:t> </a:t>
            </a:r>
            <a:r>
              <a:rPr lang="it-IT" dirty="0" err="1"/>
              <a:t>podatkov</a:t>
            </a:r>
            <a:r>
              <a:rPr lang="it-IT" dirty="0"/>
              <a:t> v </a:t>
            </a:r>
            <a:r>
              <a:rPr lang="it-IT" dirty="0" err="1"/>
              <a:t>omrežju</a:t>
            </a:r>
            <a:r>
              <a:rPr lang="it-IT" dirty="0"/>
              <a:t> morate </a:t>
            </a:r>
            <a:r>
              <a:rPr lang="it-IT" dirty="0" err="1"/>
              <a:t>vedno</a:t>
            </a:r>
            <a:r>
              <a:rPr lang="it-IT" dirty="0"/>
              <a:t> PREMISLITI.</a:t>
            </a:r>
          </a:p>
          <a:p>
            <a:endParaRPr lang="it-IT" dirty="0"/>
          </a:p>
        </p:txBody>
      </p:sp>
      <p:pic>
        <p:nvPicPr>
          <p:cNvPr id="9" name="Immagine 8" descr="Cyberbullying - Wikipe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88" y="5155234"/>
            <a:ext cx="3362722" cy="1520200"/>
          </a:xfrm>
          <a:prstGeom prst="rect">
            <a:avLst/>
          </a:prstGeom>
        </p:spPr>
      </p:pic>
      <p:pic>
        <p:nvPicPr>
          <p:cNvPr id="4" name="Obraz 1">
            <a:extLst>
              <a:ext uri="{FF2B5EF4-FFF2-40B4-BE49-F238E27FC236}">
                <a16:creationId xmlns:a16="http://schemas.microsoft.com/office/drawing/2014/main" id="{7BF41376-7C9D-2CAF-5CCE-90D0CC2909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852" y="186814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Internet je globalna povezava sveta Spletni brskalniki, pošta, klepet in družbena omrežja nam omogočajo iskanje, komunikacijo in izražanje z vsemi, ki uporabljajo omrežje. Vse informacije, ki jih objavimo na spletu, bodo tam ostale za vedno. Pred objavo osebnih podatkov v omrežju morate vedno PREMISLITI.</a:t>
            </a:r>
            <a:r>
              <a:rPr kumimoji="0" lang="sl-SI" altLang="sl-SI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l-SI" alt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811712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 smtClean="0"/>
              <a:t>TVEGANJA IN NAPADI NA SPLETU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r>
              <a:rPr lang="it-IT" dirty="0" err="1"/>
              <a:t>Deljenje</a:t>
            </a:r>
            <a:r>
              <a:rPr lang="it-IT" dirty="0"/>
              <a:t> </a:t>
            </a:r>
            <a:r>
              <a:rPr lang="it-IT" dirty="0" err="1"/>
              <a:t>osebnih</a:t>
            </a:r>
            <a:r>
              <a:rPr lang="it-IT" dirty="0"/>
              <a:t> </a:t>
            </a:r>
            <a:r>
              <a:rPr lang="it-IT" dirty="0" err="1"/>
              <a:t>podatkov</a:t>
            </a:r>
            <a:endParaRPr lang="it-IT" dirty="0"/>
          </a:p>
          <a:p>
            <a:r>
              <a:rPr lang="it-IT" dirty="0" err="1"/>
              <a:t>Kibernetski</a:t>
            </a:r>
            <a:r>
              <a:rPr lang="it-IT" dirty="0"/>
              <a:t> </a:t>
            </a:r>
            <a:r>
              <a:rPr lang="it-IT" dirty="0" err="1"/>
              <a:t>napadi</a:t>
            </a:r>
            <a:r>
              <a:rPr lang="it-IT" dirty="0"/>
              <a:t>: </a:t>
            </a:r>
            <a:r>
              <a:rPr lang="it-IT" dirty="0" err="1"/>
              <a:t>Lažno</a:t>
            </a:r>
            <a:r>
              <a:rPr lang="it-IT" dirty="0"/>
              <a:t> </a:t>
            </a:r>
            <a:r>
              <a:rPr lang="it-IT" dirty="0" err="1"/>
              <a:t>predstavljanje</a:t>
            </a:r>
            <a:r>
              <a:rPr lang="it-IT" dirty="0"/>
              <a:t>, </a:t>
            </a:r>
            <a:r>
              <a:rPr lang="it-IT" dirty="0" err="1"/>
              <a:t>Virusi</a:t>
            </a:r>
            <a:r>
              <a:rPr lang="it-IT" dirty="0"/>
              <a:t>, Spamming, </a:t>
            </a:r>
            <a:r>
              <a:rPr lang="it-IT" dirty="0" err="1"/>
              <a:t>Socialni</a:t>
            </a:r>
            <a:r>
              <a:rPr lang="it-IT" dirty="0"/>
              <a:t> </a:t>
            </a:r>
            <a:r>
              <a:rPr lang="it-IT" dirty="0" err="1"/>
              <a:t>inženiring</a:t>
            </a:r>
            <a:endParaRPr lang="it-IT" dirty="0"/>
          </a:p>
          <a:p>
            <a:r>
              <a:rPr lang="it-IT" dirty="0" err="1"/>
              <a:t>Pomanjkanje</a:t>
            </a:r>
            <a:r>
              <a:rPr lang="it-IT" dirty="0"/>
              <a:t> </a:t>
            </a:r>
            <a:r>
              <a:rPr lang="it-IT" dirty="0" err="1"/>
              <a:t>ozaveščenosti</a:t>
            </a:r>
            <a:r>
              <a:rPr lang="it-IT" dirty="0"/>
              <a:t> </a:t>
            </a:r>
            <a:r>
              <a:rPr lang="it-IT" dirty="0" err="1"/>
              <a:t>pri</a:t>
            </a:r>
            <a:r>
              <a:rPr lang="it-IT" dirty="0"/>
              <a:t> </a:t>
            </a:r>
            <a:r>
              <a:rPr lang="it-IT" dirty="0" err="1"/>
              <a:t>vsakodnevni</a:t>
            </a:r>
            <a:r>
              <a:rPr lang="it-IT" dirty="0"/>
              <a:t> </a:t>
            </a:r>
            <a:r>
              <a:rPr lang="it-IT" dirty="0" err="1"/>
              <a:t>uporabi</a:t>
            </a:r>
            <a:r>
              <a:rPr lang="it-IT" dirty="0"/>
              <a:t> </a:t>
            </a:r>
            <a:r>
              <a:rPr lang="it-IT" dirty="0" err="1"/>
              <a:t>spletnih</a:t>
            </a:r>
            <a:r>
              <a:rPr lang="it-IT" dirty="0"/>
              <a:t> </a:t>
            </a:r>
            <a:r>
              <a:rPr lang="it-IT" dirty="0" err="1"/>
              <a:t>orodij</a:t>
            </a:r>
            <a:r>
              <a:rPr lang="it-IT" dirty="0"/>
              <a:t> (</a:t>
            </a:r>
            <a:r>
              <a:rPr lang="it-IT" dirty="0" err="1"/>
              <a:t>brskalnik</a:t>
            </a:r>
            <a:r>
              <a:rPr lang="it-IT" dirty="0"/>
              <a:t>, </a:t>
            </a:r>
            <a:r>
              <a:rPr lang="it-IT" dirty="0" err="1"/>
              <a:t>povezave</a:t>
            </a:r>
            <a:r>
              <a:rPr lang="it-IT" dirty="0"/>
              <a:t>, </a:t>
            </a:r>
            <a:r>
              <a:rPr lang="it-IT" dirty="0" err="1"/>
              <a:t>socialna</a:t>
            </a:r>
            <a:r>
              <a:rPr lang="it-IT" dirty="0"/>
              <a:t> </a:t>
            </a:r>
            <a:r>
              <a:rPr lang="it-IT" dirty="0" err="1"/>
              <a:t>omrežja</a:t>
            </a:r>
            <a:r>
              <a:rPr lang="it-IT" dirty="0"/>
              <a:t>)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076" y="1706880"/>
            <a:ext cx="5982000" cy="5129732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innerShdw blurRad="876300" dir="16800000">
              <a:prstClr val="black">
                <a:alpha val="24000"/>
              </a:prstClr>
            </a:innerShdw>
            <a:softEdge rad="25400"/>
          </a:effectLst>
        </p:spPr>
      </p:pic>
      <p:pic>
        <p:nvPicPr>
          <p:cNvPr id="4" name="Obraz 1">
            <a:extLst>
              <a:ext uri="{FF2B5EF4-FFF2-40B4-BE49-F238E27FC236}">
                <a16:creationId xmlns:a16="http://schemas.microsoft.com/office/drawing/2014/main" id="{08851A93-40F6-6065-2385-271C89310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852" y="186814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34191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chemeClr val="bg2">
                <a:tint val="100000"/>
                <a:shade val="0"/>
                <a:satMod val="100000"/>
                <a:alpha val="83000"/>
                <a:lumMod val="43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Best &lt;strong&gt;Password&lt;/strong&gt; Recovery Software for Windows 10, 8 and 7 ...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000"/>
                    </a14:imgEffect>
                    <a14:imgEffect>
                      <a14:brightnessContrast bright="14000" contras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28" y="274637"/>
            <a:ext cx="3911230" cy="1712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r="5400000" sy="-100000" algn="bl" rotWithShape="0"/>
            <a:softEdge rad="635000"/>
          </a:effectLst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 smtClean="0"/>
              <a:t>ZAŠČITA NA SPLETU</a:t>
            </a:r>
            <a:endParaRPr lang="it-IT" dirty="0"/>
          </a:p>
        </p:txBody>
      </p:sp>
      <p:pic>
        <p:nvPicPr>
          <p:cNvPr id="5" name="Immagine 4" descr="La &lt;strong&gt;password&lt;/strong&gt; che non sai di sapere - Wired.i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83" y="5362414"/>
            <a:ext cx="2952328" cy="1232433"/>
          </a:xfrm>
          <a:prstGeom prst="rect">
            <a:avLst/>
          </a:prstGeom>
          <a:effectLst>
            <a:outerShdw blurRad="101600" dist="50800" dir="5400000" algn="ctr" rotWithShape="0">
              <a:srgbClr val="000000">
                <a:alpha val="99000"/>
              </a:srgbClr>
            </a:outerShdw>
            <a:softEdge rad="215900"/>
          </a:effectLst>
        </p:spPr>
      </p:pic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218883" y="1628800"/>
            <a:ext cx="10360501" cy="4536504"/>
          </a:xfrm>
        </p:spPr>
        <p:txBody>
          <a:bodyPr>
            <a:normAutofit/>
          </a:bodyPr>
          <a:lstStyle/>
          <a:p>
            <a:r>
              <a:rPr lang="it-IT" dirty="0" err="1"/>
              <a:t>Prva</a:t>
            </a:r>
            <a:r>
              <a:rPr lang="it-IT" dirty="0"/>
              <a:t> </a:t>
            </a:r>
            <a:r>
              <a:rPr lang="it-IT" dirty="0" err="1"/>
              <a:t>zaščita</a:t>
            </a:r>
            <a:r>
              <a:rPr lang="it-IT" dirty="0"/>
              <a:t> je PREVENTIVA (</a:t>
            </a:r>
            <a:r>
              <a:rPr lang="it-IT" dirty="0" err="1"/>
              <a:t>posodobitve</a:t>
            </a:r>
            <a:r>
              <a:rPr lang="it-IT" dirty="0"/>
              <a:t>, </a:t>
            </a:r>
            <a:r>
              <a:rPr lang="it-IT" dirty="0" err="1"/>
              <a:t>varnostne</a:t>
            </a:r>
            <a:r>
              <a:rPr lang="it-IT" dirty="0"/>
              <a:t> </a:t>
            </a:r>
            <a:r>
              <a:rPr lang="it-IT" dirty="0" err="1"/>
              <a:t>kopije</a:t>
            </a:r>
            <a:r>
              <a:rPr lang="it-IT" dirty="0"/>
              <a:t>, </a:t>
            </a:r>
            <a:r>
              <a:rPr lang="it-IT" dirty="0" err="1"/>
              <a:t>močna</a:t>
            </a:r>
            <a:r>
              <a:rPr lang="it-IT" dirty="0"/>
              <a:t> </a:t>
            </a:r>
            <a:r>
              <a:rPr lang="it-IT" dirty="0" err="1"/>
              <a:t>gesla</a:t>
            </a:r>
            <a:r>
              <a:rPr lang="it-IT" dirty="0"/>
              <a:t>).</a:t>
            </a:r>
          </a:p>
          <a:p>
            <a:r>
              <a:rPr lang="it-IT" dirty="0" err="1"/>
              <a:t>Zaščita</a:t>
            </a:r>
            <a:r>
              <a:rPr lang="it-IT" dirty="0"/>
              <a:t> </a:t>
            </a:r>
            <a:r>
              <a:rPr lang="it-IT" dirty="0" err="1"/>
              <a:t>naših</a:t>
            </a:r>
            <a:r>
              <a:rPr lang="it-IT" dirty="0"/>
              <a:t> </a:t>
            </a:r>
            <a:r>
              <a:rPr lang="it-IT" dirty="0" err="1"/>
              <a:t>podatkov</a:t>
            </a:r>
            <a:r>
              <a:rPr lang="it-IT" dirty="0"/>
              <a:t> in </a:t>
            </a:r>
            <a:r>
              <a:rPr lang="it-IT" dirty="0" err="1"/>
              <a:t>orodij</a:t>
            </a:r>
            <a:r>
              <a:rPr lang="it-IT" dirty="0"/>
              <a:t>, </a:t>
            </a:r>
            <a:r>
              <a:rPr lang="it-IT" dirty="0" err="1"/>
              <a:t>ki</a:t>
            </a:r>
            <a:r>
              <a:rPr lang="it-IT" dirty="0"/>
              <a:t> </a:t>
            </a:r>
            <a:r>
              <a:rPr lang="it-IT" dirty="0" err="1"/>
              <a:t>jih</a:t>
            </a:r>
            <a:r>
              <a:rPr lang="it-IT" dirty="0"/>
              <a:t> </a:t>
            </a:r>
            <a:r>
              <a:rPr lang="it-IT" dirty="0" err="1"/>
              <a:t>uporabljamo</a:t>
            </a:r>
            <a:r>
              <a:rPr lang="it-IT" dirty="0"/>
              <a:t> za </a:t>
            </a:r>
            <a:r>
              <a:rPr lang="it-IT" dirty="0" err="1"/>
              <a:t>brskanje</a:t>
            </a:r>
            <a:r>
              <a:rPr lang="it-IT" dirty="0"/>
              <a:t> </a:t>
            </a:r>
            <a:r>
              <a:rPr lang="it-IT" dirty="0" err="1"/>
              <a:t>po</a:t>
            </a:r>
            <a:r>
              <a:rPr lang="it-IT" dirty="0"/>
              <a:t> </a:t>
            </a:r>
            <a:r>
              <a:rPr lang="it-IT" dirty="0" err="1"/>
              <a:t>internetu</a:t>
            </a:r>
            <a:r>
              <a:rPr lang="it-IT" dirty="0"/>
              <a:t>, je </a:t>
            </a:r>
            <a:r>
              <a:rPr lang="it-IT" dirty="0" err="1"/>
              <a:t>prvi</a:t>
            </a:r>
            <a:r>
              <a:rPr lang="it-IT" dirty="0"/>
              <a:t> </a:t>
            </a:r>
            <a:r>
              <a:rPr lang="it-IT" dirty="0" err="1"/>
              <a:t>korak</a:t>
            </a:r>
            <a:r>
              <a:rPr lang="it-IT" dirty="0"/>
              <a:t> k </a:t>
            </a:r>
            <a:r>
              <a:rPr lang="it-IT" dirty="0" err="1"/>
              <a:t>njegovi</a:t>
            </a:r>
            <a:r>
              <a:rPr lang="it-IT" dirty="0"/>
              <a:t> </a:t>
            </a:r>
            <a:r>
              <a:rPr lang="it-IT" dirty="0" err="1"/>
              <a:t>varni</a:t>
            </a:r>
            <a:r>
              <a:rPr lang="it-IT" dirty="0"/>
              <a:t> in </a:t>
            </a:r>
            <a:r>
              <a:rPr lang="it-IT" dirty="0" err="1"/>
              <a:t>zavestni</a:t>
            </a:r>
            <a:r>
              <a:rPr lang="it-IT" dirty="0"/>
              <a:t> </a:t>
            </a:r>
            <a:r>
              <a:rPr lang="it-IT" dirty="0" err="1"/>
              <a:t>uporabi</a:t>
            </a:r>
            <a:r>
              <a:rPr lang="it-IT" dirty="0"/>
              <a:t>.</a:t>
            </a:r>
          </a:p>
          <a:p>
            <a:r>
              <a:rPr lang="it-IT" dirty="0"/>
              <a:t>Ne </a:t>
            </a:r>
            <a:r>
              <a:rPr lang="it-IT" dirty="0" err="1"/>
              <a:t>klikajte</a:t>
            </a:r>
            <a:r>
              <a:rPr lang="it-IT" dirty="0"/>
              <a:t> </a:t>
            </a:r>
            <a:r>
              <a:rPr lang="it-IT" dirty="0" err="1"/>
              <a:t>oglasov</a:t>
            </a:r>
            <a:r>
              <a:rPr lang="it-IT" dirty="0"/>
              <a:t> ali </a:t>
            </a:r>
            <a:r>
              <a:rPr lang="it-IT" dirty="0" err="1"/>
              <a:t>povezav</a:t>
            </a:r>
            <a:r>
              <a:rPr lang="it-IT" dirty="0"/>
              <a:t>, </a:t>
            </a:r>
            <a:r>
              <a:rPr lang="it-IT" dirty="0" err="1"/>
              <a:t>ki</a:t>
            </a:r>
            <a:r>
              <a:rPr lang="it-IT" dirty="0"/>
              <a:t> </a:t>
            </a:r>
            <a:r>
              <a:rPr lang="it-IT" dirty="0" err="1"/>
              <a:t>obljubljajo</a:t>
            </a:r>
            <a:r>
              <a:rPr lang="it-IT" dirty="0"/>
              <a:t> </a:t>
            </a:r>
            <a:r>
              <a:rPr lang="it-IT" dirty="0" err="1"/>
              <a:t>lahek</a:t>
            </a:r>
            <a:r>
              <a:rPr lang="it-IT" dirty="0"/>
              <a:t> </a:t>
            </a:r>
            <a:r>
              <a:rPr lang="it-IT" dirty="0" err="1"/>
              <a:t>zaslužek</a:t>
            </a:r>
            <a:r>
              <a:rPr lang="it-IT" dirty="0"/>
              <a:t> ali </a:t>
            </a:r>
            <a:r>
              <a:rPr lang="it-IT" dirty="0" err="1"/>
              <a:t>brezplačne</a:t>
            </a:r>
            <a:r>
              <a:rPr lang="it-IT" dirty="0"/>
              <a:t> </a:t>
            </a:r>
            <a:r>
              <a:rPr lang="it-IT" dirty="0" err="1"/>
              <a:t>izdelke</a:t>
            </a:r>
            <a:endParaRPr lang="it-IT" dirty="0"/>
          </a:p>
          <a:p>
            <a:r>
              <a:rPr lang="it-IT" dirty="0"/>
              <a:t>Na </a:t>
            </a:r>
            <a:r>
              <a:rPr lang="it-IT" dirty="0" err="1"/>
              <a:t>spletu</a:t>
            </a:r>
            <a:r>
              <a:rPr lang="it-IT" dirty="0"/>
              <a:t> </a:t>
            </a:r>
            <a:r>
              <a:rPr lang="it-IT" dirty="0" err="1"/>
              <a:t>brskajte</a:t>
            </a:r>
            <a:r>
              <a:rPr lang="it-IT" dirty="0"/>
              <a:t> in </a:t>
            </a:r>
            <a:r>
              <a:rPr lang="it-IT" dirty="0" err="1"/>
              <a:t>prenašajte</a:t>
            </a:r>
            <a:r>
              <a:rPr lang="it-IT" dirty="0"/>
              <a:t> </a:t>
            </a:r>
            <a:r>
              <a:rPr lang="it-IT" dirty="0" err="1"/>
              <a:t>samo</a:t>
            </a:r>
            <a:r>
              <a:rPr lang="it-IT" dirty="0"/>
              <a:t> </a:t>
            </a:r>
            <a:r>
              <a:rPr lang="it-IT" dirty="0" err="1"/>
              <a:t>iz</a:t>
            </a:r>
            <a:r>
              <a:rPr lang="it-IT" dirty="0"/>
              <a:t> </a:t>
            </a:r>
            <a:r>
              <a:rPr lang="it-IT" dirty="0" err="1"/>
              <a:t>zaupanja</a:t>
            </a:r>
            <a:r>
              <a:rPr lang="it-IT" dirty="0"/>
              <a:t> </a:t>
            </a:r>
            <a:r>
              <a:rPr lang="it-IT" dirty="0" err="1"/>
              <a:t>vrednih</a:t>
            </a:r>
            <a:r>
              <a:rPr lang="it-IT" dirty="0"/>
              <a:t> </a:t>
            </a:r>
            <a:r>
              <a:rPr lang="it-IT" dirty="0" err="1"/>
              <a:t>virov</a:t>
            </a:r>
            <a:r>
              <a:rPr lang="it-IT" dirty="0"/>
              <a:t> (HTTPS, </a:t>
            </a:r>
            <a:r>
              <a:rPr lang="it-IT" dirty="0" err="1"/>
              <a:t>uradna</a:t>
            </a:r>
            <a:r>
              <a:rPr lang="it-IT" dirty="0"/>
              <a:t> </a:t>
            </a:r>
            <a:r>
              <a:rPr lang="it-IT" dirty="0" err="1"/>
              <a:t>spletna</a:t>
            </a:r>
            <a:r>
              <a:rPr lang="it-IT" dirty="0"/>
              <a:t> mesta </a:t>
            </a:r>
            <a:r>
              <a:rPr lang="it-IT" dirty="0" err="1"/>
              <a:t>itd</a:t>
            </a:r>
            <a:r>
              <a:rPr lang="it-IT" dirty="0"/>
              <a:t>.). </a:t>
            </a:r>
            <a:endParaRPr lang="it-IT" dirty="0"/>
          </a:p>
        </p:txBody>
      </p:sp>
      <p:pic>
        <p:nvPicPr>
          <p:cNvPr id="6" name="Immagine 5" descr="Whatsapp e Telegram, attacco &lt;strong&gt;hacker&lt;/strong&gt; manipola foto, video e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65" y="5279605"/>
            <a:ext cx="1977355" cy="1398052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7" name="Obraz 1">
            <a:extLst>
              <a:ext uri="{FF2B5EF4-FFF2-40B4-BE49-F238E27FC236}">
                <a16:creationId xmlns:a16="http://schemas.microsoft.com/office/drawing/2014/main" id="{8E68487D-D531-5441-5C8B-AC5D061B57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3852" y="186814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97710800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sz="4000" dirty="0" smtClean="0"/>
              <a:t/>
            </a:r>
            <a:br>
              <a:rPr lang="sl-SI" sz="4000" dirty="0" smtClean="0"/>
            </a:br>
            <a:r>
              <a:rPr lang="sl-SI" sz="4000" dirty="0" smtClean="0"/>
              <a:t>INFORMACIJE NA SPLETU</a:t>
            </a:r>
            <a:br>
              <a:rPr lang="sl-SI" sz="4000" dirty="0" smtClean="0"/>
            </a:br>
            <a:endParaRPr lang="it-IT" sz="40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00B050"/>
                </a:solidFill>
              </a:rPr>
              <a:t>VARNO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>
                <a:solidFill>
                  <a:srgbClr val="00B050"/>
                </a:solidFill>
              </a:rPr>
              <a:t>:</a:t>
            </a:r>
            <a:r>
              <a:rPr lang="it-IT" dirty="0"/>
              <a:t>) 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 err="1"/>
              <a:t>Spletna</a:t>
            </a:r>
            <a:r>
              <a:rPr lang="it-IT" dirty="0"/>
              <a:t> mesta, </a:t>
            </a:r>
            <a:r>
              <a:rPr lang="it-IT" dirty="0" err="1"/>
              <a:t>ki</a:t>
            </a:r>
            <a:r>
              <a:rPr lang="it-IT" dirty="0"/>
              <a:t> </a:t>
            </a:r>
            <a:r>
              <a:rPr lang="it-IT" dirty="0" err="1"/>
              <a:t>uporabljajo</a:t>
            </a:r>
            <a:r>
              <a:rPr lang="it-IT" dirty="0"/>
              <a:t> </a:t>
            </a:r>
            <a:r>
              <a:rPr lang="it-IT" dirty="0" err="1"/>
              <a:t>protokol</a:t>
            </a:r>
            <a:r>
              <a:rPr lang="it-IT" dirty="0"/>
              <a:t> HTTPS</a:t>
            </a:r>
          </a:p>
          <a:p>
            <a:r>
              <a:rPr lang="it-IT" dirty="0" err="1"/>
              <a:t>Kompleksna</a:t>
            </a:r>
            <a:r>
              <a:rPr lang="it-IT" dirty="0"/>
              <a:t> GESLA s </a:t>
            </a:r>
            <a:r>
              <a:rPr lang="it-IT" dirty="0" err="1"/>
              <a:t>posebnimi</a:t>
            </a:r>
            <a:r>
              <a:rPr lang="it-IT" dirty="0"/>
              <a:t> simboli</a:t>
            </a:r>
          </a:p>
          <a:p>
            <a:r>
              <a:rPr lang="it-IT" dirty="0" err="1"/>
              <a:t>Zavestno</a:t>
            </a:r>
            <a:r>
              <a:rPr lang="it-IT" dirty="0"/>
              <a:t> in </a:t>
            </a:r>
            <a:r>
              <a:rPr lang="it-IT" dirty="0" err="1"/>
              <a:t>spoštljivo</a:t>
            </a:r>
            <a:r>
              <a:rPr lang="it-IT" dirty="0"/>
              <a:t> </a:t>
            </a:r>
            <a:r>
              <a:rPr lang="it-IT" dirty="0" err="1"/>
              <a:t>ravnanje</a:t>
            </a:r>
            <a:r>
              <a:rPr lang="it-IT" dirty="0"/>
              <a:t> do </a:t>
            </a:r>
            <a:r>
              <a:rPr lang="it-IT" dirty="0" err="1"/>
              <a:t>drugih</a:t>
            </a:r>
            <a:r>
              <a:rPr lang="it-IT" dirty="0"/>
              <a:t> (</a:t>
            </a:r>
            <a:r>
              <a:rPr lang="it-IT" dirty="0" err="1"/>
              <a:t>socialni</a:t>
            </a:r>
            <a:r>
              <a:rPr lang="it-IT" dirty="0"/>
              <a:t> </a:t>
            </a:r>
            <a:r>
              <a:rPr lang="it-IT" dirty="0" err="1"/>
              <a:t>mediji</a:t>
            </a:r>
            <a:r>
              <a:rPr lang="it-IT" dirty="0"/>
              <a:t>, </a:t>
            </a:r>
            <a:r>
              <a:rPr lang="it-IT" dirty="0" err="1"/>
              <a:t>blogi</a:t>
            </a:r>
            <a:r>
              <a:rPr lang="it-IT" dirty="0"/>
              <a:t> ...)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accent5"/>
                </a:solidFill>
              </a:rPr>
              <a:t>NI VARNO</a:t>
            </a:r>
            <a:r>
              <a:rPr lang="it-IT" dirty="0" smtClean="0">
                <a:solidFill>
                  <a:schemeClr val="accent5"/>
                </a:solidFill>
              </a:rPr>
              <a:t>:</a:t>
            </a:r>
            <a:r>
              <a:rPr lang="it-IT" dirty="0" smtClean="0"/>
              <a:t>( 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t-IT" dirty="0" err="1"/>
              <a:t>Spletna</a:t>
            </a:r>
            <a:r>
              <a:rPr lang="it-IT" dirty="0"/>
              <a:t> mesta, </a:t>
            </a:r>
            <a:r>
              <a:rPr lang="it-IT" dirty="0" err="1"/>
              <a:t>ki</a:t>
            </a:r>
            <a:r>
              <a:rPr lang="it-IT" dirty="0"/>
              <a:t> NE </a:t>
            </a:r>
            <a:r>
              <a:rPr lang="it-IT" dirty="0" err="1"/>
              <a:t>uporabljajo</a:t>
            </a:r>
            <a:r>
              <a:rPr lang="it-IT" dirty="0"/>
              <a:t> </a:t>
            </a:r>
            <a:r>
              <a:rPr lang="it-IT" dirty="0" err="1"/>
              <a:t>protokola</a:t>
            </a:r>
            <a:r>
              <a:rPr lang="it-IT" dirty="0"/>
              <a:t> HTTPS</a:t>
            </a:r>
          </a:p>
          <a:p>
            <a:r>
              <a:rPr lang="it-IT" dirty="0"/>
              <a:t>NE </a:t>
            </a:r>
            <a:r>
              <a:rPr lang="it-IT" dirty="0" err="1"/>
              <a:t>delite</a:t>
            </a:r>
            <a:r>
              <a:rPr lang="it-IT" dirty="0"/>
              <a:t> </a:t>
            </a:r>
            <a:r>
              <a:rPr lang="it-IT" dirty="0" err="1"/>
              <a:t>svojih</a:t>
            </a:r>
            <a:r>
              <a:rPr lang="it-IT" dirty="0"/>
              <a:t> </a:t>
            </a:r>
            <a:r>
              <a:rPr lang="it-IT" dirty="0" err="1"/>
              <a:t>poverilnic</a:t>
            </a:r>
            <a:r>
              <a:rPr lang="it-IT" dirty="0"/>
              <a:t> z </a:t>
            </a:r>
            <a:r>
              <a:rPr lang="it-IT" dirty="0" err="1"/>
              <a:t>nikomer</a:t>
            </a:r>
            <a:r>
              <a:rPr lang="it-IT" dirty="0"/>
              <a:t>!</a:t>
            </a:r>
          </a:p>
          <a:p>
            <a:r>
              <a:rPr lang="sl-SI" dirty="0" smtClean="0"/>
              <a:t>IGNORIRAJTE</a:t>
            </a:r>
            <a:r>
              <a:rPr lang="it-IT" dirty="0" smtClean="0"/>
              <a:t> </a:t>
            </a:r>
            <a:r>
              <a:rPr lang="it-IT" dirty="0" err="1"/>
              <a:t>posodobitve</a:t>
            </a:r>
            <a:r>
              <a:rPr lang="it-IT" dirty="0"/>
              <a:t> </a:t>
            </a:r>
            <a:r>
              <a:rPr lang="it-IT" dirty="0" err="1"/>
              <a:t>programske</a:t>
            </a:r>
            <a:r>
              <a:rPr lang="it-IT" dirty="0"/>
              <a:t> </a:t>
            </a:r>
            <a:r>
              <a:rPr lang="it-IT" dirty="0" err="1"/>
              <a:t>opreme</a:t>
            </a:r>
            <a:r>
              <a:rPr lang="it-IT" dirty="0"/>
              <a:t> in </a:t>
            </a:r>
            <a:r>
              <a:rPr lang="it-IT" dirty="0" err="1"/>
              <a:t>protivirusnih</a:t>
            </a:r>
            <a:r>
              <a:rPr lang="it-IT" dirty="0"/>
              <a:t> </a:t>
            </a:r>
            <a:r>
              <a:rPr lang="it-IT" dirty="0" err="1"/>
              <a:t>programov</a:t>
            </a:r>
            <a:endParaRPr lang="it-IT" dirty="0"/>
          </a:p>
        </p:txBody>
      </p:sp>
      <p:pic>
        <p:nvPicPr>
          <p:cNvPr id="7" name="Obraz 1">
            <a:extLst>
              <a:ext uri="{FF2B5EF4-FFF2-40B4-BE49-F238E27FC236}">
                <a16:creationId xmlns:a16="http://schemas.microsoft.com/office/drawing/2014/main" id="{99272727-06AC-D68B-F32A-3B81BC544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852" y="186814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40585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/>
              <a:t>                  HTTP HTTPS </a:t>
            </a:r>
            <a:endParaRPr lang="it-IT" dirty="0"/>
          </a:p>
        </p:txBody>
      </p:sp>
      <p:pic>
        <p:nvPicPr>
          <p:cNvPr id="11" name="Segnaposto contenuto 10" descr="File:Antu emblem-&lt;strong&gt;locked&lt;/strong&gt;.svg - Wikimedia Commons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68" y="1739079"/>
            <a:ext cx="4465637" cy="4465637"/>
          </a:xfrm>
        </p:spPr>
      </p:pic>
      <p:pic>
        <p:nvPicPr>
          <p:cNvPr id="12" name="Segnaposto contenuto 11" descr="File:Antu emblem-&lt;strong&gt;unlocked&lt;/strong&gt;.svg - Wikimedia Commons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333" y="1714481"/>
            <a:ext cx="4465637" cy="4465637"/>
          </a:xfrm>
        </p:spPr>
      </p:pic>
      <p:sp>
        <p:nvSpPr>
          <p:cNvPr id="14" name="CasellaDiTesto 13"/>
          <p:cNvSpPr txBox="1"/>
          <p:nvPr/>
        </p:nvSpPr>
        <p:spPr>
          <a:xfrm>
            <a:off x="1845940" y="2132856"/>
            <a:ext cx="381642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   </a:t>
            </a:r>
            <a:r>
              <a:rPr lang="sl-SI" dirty="0" smtClean="0">
                <a:solidFill>
                  <a:srgbClr val="FF0000"/>
                </a:solidFill>
              </a:rPr>
              <a:t>NEVAREN PROTOKOL</a:t>
            </a:r>
            <a:endParaRPr lang="it-IT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900" dirty="0"/>
              <a:t>HTTP ne </a:t>
            </a:r>
            <a:r>
              <a:rPr lang="it-IT" sz="1900" dirty="0" err="1"/>
              <a:t>omogoča</a:t>
            </a:r>
            <a:r>
              <a:rPr lang="it-IT" sz="1900" dirty="0"/>
              <a:t> </a:t>
            </a:r>
            <a:r>
              <a:rPr lang="it-IT" sz="1900" dirty="0" err="1"/>
              <a:t>šifriranja</a:t>
            </a:r>
            <a:r>
              <a:rPr lang="it-IT" sz="1900" dirty="0"/>
              <a:t> ali </a:t>
            </a:r>
            <a:r>
              <a:rPr lang="it-IT" sz="1900" dirty="0" err="1"/>
              <a:t>preverjanja</a:t>
            </a:r>
            <a:r>
              <a:rPr lang="it-IT" sz="1900" dirty="0"/>
              <a:t> </a:t>
            </a:r>
            <a:r>
              <a:rPr lang="it-IT" sz="1900" dirty="0" err="1"/>
              <a:t>pristnosti</a:t>
            </a:r>
            <a:r>
              <a:rPr lang="it-IT" sz="1900" dirty="0"/>
              <a:t>, </a:t>
            </a:r>
            <a:r>
              <a:rPr lang="it-IT" sz="1900" dirty="0" err="1"/>
              <a:t>zato</a:t>
            </a:r>
            <a:r>
              <a:rPr lang="it-IT" sz="1900" dirty="0"/>
              <a:t> </a:t>
            </a:r>
            <a:r>
              <a:rPr lang="it-IT" sz="1900" dirty="0" err="1"/>
              <a:t>podatki</a:t>
            </a:r>
            <a:r>
              <a:rPr lang="it-IT" sz="1900" dirty="0"/>
              <a:t> </a:t>
            </a:r>
            <a:r>
              <a:rPr lang="it-IT" sz="1900" dirty="0" err="1"/>
              <a:t>potujejo</a:t>
            </a:r>
            <a:r>
              <a:rPr lang="it-IT" sz="1900" dirty="0"/>
              <a:t> v </a:t>
            </a:r>
            <a:r>
              <a:rPr lang="it-IT" sz="1900" dirty="0" err="1"/>
              <a:t>čistem</a:t>
            </a:r>
            <a:r>
              <a:rPr lang="it-IT" sz="1900" dirty="0"/>
              <a:t> </a:t>
            </a:r>
            <a:r>
              <a:rPr lang="it-IT" sz="1900" dirty="0" err="1"/>
              <a:t>stanju</a:t>
            </a:r>
            <a:r>
              <a:rPr lang="it-IT" sz="1900" dirty="0"/>
              <a:t> in </a:t>
            </a:r>
            <a:r>
              <a:rPr lang="it-IT" sz="1900" dirty="0" err="1"/>
              <a:t>jih</a:t>
            </a:r>
            <a:r>
              <a:rPr lang="it-IT" sz="1900" dirty="0"/>
              <a:t> </a:t>
            </a:r>
            <a:r>
              <a:rPr lang="it-IT" sz="1900" dirty="0" err="1"/>
              <a:t>lahko</a:t>
            </a:r>
            <a:r>
              <a:rPr lang="it-IT" sz="1900" dirty="0"/>
              <a:t> </a:t>
            </a:r>
            <a:r>
              <a:rPr lang="it-IT" sz="1900" dirty="0" err="1"/>
              <a:t>kdorkoli</a:t>
            </a:r>
            <a:r>
              <a:rPr lang="it-IT" sz="1900" dirty="0"/>
              <a:t> </a:t>
            </a:r>
            <a:r>
              <a:rPr lang="it-IT" sz="1900" dirty="0" err="1"/>
              <a:t>prestreže</a:t>
            </a:r>
            <a:r>
              <a:rPr lang="it-IT" sz="19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900" dirty="0"/>
              <a:t>NI </a:t>
            </a:r>
            <a:r>
              <a:rPr lang="it-IT" sz="1900" dirty="0" err="1"/>
              <a:t>primerno</a:t>
            </a:r>
            <a:r>
              <a:rPr lang="it-IT" sz="1900" dirty="0"/>
              <a:t>, </a:t>
            </a:r>
            <a:r>
              <a:rPr lang="it-IT" sz="1900" dirty="0" err="1"/>
              <a:t>če</a:t>
            </a:r>
            <a:r>
              <a:rPr lang="it-IT" sz="1900" dirty="0"/>
              <a:t> </a:t>
            </a:r>
            <a:r>
              <a:rPr lang="it-IT" sz="1900" dirty="0" err="1"/>
              <a:t>spletno</a:t>
            </a:r>
            <a:r>
              <a:rPr lang="it-IT" sz="1900" dirty="0"/>
              <a:t> mesto </a:t>
            </a:r>
            <a:r>
              <a:rPr lang="it-IT" sz="1900" dirty="0" err="1"/>
              <a:t>vsebuje</a:t>
            </a:r>
            <a:r>
              <a:rPr lang="it-IT" sz="1900" dirty="0"/>
              <a:t> </a:t>
            </a:r>
            <a:r>
              <a:rPr lang="it-IT" sz="1900" dirty="0" err="1"/>
              <a:t>občutljive</a:t>
            </a:r>
            <a:r>
              <a:rPr lang="it-IT" sz="1900" dirty="0"/>
              <a:t> </a:t>
            </a:r>
            <a:r>
              <a:rPr lang="it-IT" sz="1900" dirty="0" err="1"/>
              <a:t>informacije</a:t>
            </a:r>
            <a:r>
              <a:rPr lang="it-IT" sz="1900" dirty="0"/>
              <a:t> (</a:t>
            </a:r>
            <a:r>
              <a:rPr lang="it-IT" sz="1900" dirty="0" err="1"/>
              <a:t>zasloni</a:t>
            </a:r>
            <a:r>
              <a:rPr lang="it-IT" sz="1900" dirty="0"/>
              <a:t> za </a:t>
            </a:r>
            <a:r>
              <a:rPr lang="it-IT" sz="1900" dirty="0" err="1"/>
              <a:t>prijavo</a:t>
            </a:r>
            <a:r>
              <a:rPr lang="it-IT" sz="1900" dirty="0"/>
              <a:t>, </a:t>
            </a:r>
            <a:r>
              <a:rPr lang="it-IT" sz="1900" dirty="0" err="1"/>
              <a:t>plačilna</a:t>
            </a:r>
            <a:r>
              <a:rPr lang="it-IT" sz="1900" dirty="0"/>
              <a:t> </a:t>
            </a:r>
            <a:r>
              <a:rPr lang="it-IT" sz="1900" dirty="0" err="1"/>
              <a:t>okna</a:t>
            </a:r>
            <a:r>
              <a:rPr lang="it-IT" sz="1900" dirty="0"/>
              <a:t> z </a:t>
            </a:r>
            <a:r>
              <a:rPr lang="it-IT" sz="1900" dirty="0" err="1"/>
              <a:t>vnosom</a:t>
            </a:r>
            <a:r>
              <a:rPr lang="it-IT" sz="1900" dirty="0"/>
              <a:t> </a:t>
            </a:r>
            <a:r>
              <a:rPr lang="it-IT" sz="1900" dirty="0" err="1"/>
              <a:t>podatkov</a:t>
            </a:r>
            <a:r>
              <a:rPr lang="it-IT" sz="1900" dirty="0"/>
              <a:t> o </a:t>
            </a:r>
            <a:r>
              <a:rPr lang="it-IT" sz="1900" dirty="0" err="1"/>
              <a:t>kreditni</a:t>
            </a:r>
            <a:r>
              <a:rPr lang="it-IT" sz="1900" dirty="0"/>
              <a:t> </a:t>
            </a:r>
            <a:r>
              <a:rPr lang="it-IT" sz="1900" dirty="0" err="1"/>
              <a:t>kartici</a:t>
            </a:r>
            <a:r>
              <a:rPr lang="it-IT" sz="1900" dirty="0"/>
              <a:t> </a:t>
            </a:r>
            <a:r>
              <a:rPr lang="it-IT" sz="1900" dirty="0" err="1"/>
              <a:t>itd</a:t>
            </a:r>
            <a:r>
              <a:rPr lang="it-IT" sz="1900" dirty="0"/>
              <a:t>.).</a:t>
            </a:r>
            <a:endParaRPr lang="it-IT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000" dirty="0"/>
          </a:p>
          <a:p>
            <a:endParaRPr lang="it-IT" sz="28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7174532" y="2132856"/>
            <a:ext cx="3744416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dirty="0">
                <a:solidFill>
                  <a:srgbClr val="AFC34D"/>
                </a:solidFill>
              </a:rPr>
              <a:t> </a:t>
            </a:r>
            <a:r>
              <a:rPr lang="sl-SI" dirty="0" smtClean="0">
                <a:solidFill>
                  <a:srgbClr val="AFC34D"/>
                </a:solidFill>
              </a:rPr>
              <a:t>VAREN PROTOKOL</a:t>
            </a:r>
            <a:endParaRPr lang="it-IT" dirty="0">
              <a:solidFill>
                <a:srgbClr val="AFC34D"/>
              </a:solidFill>
            </a:endParaRPr>
          </a:p>
          <a:p>
            <a:pPr lvl="0"/>
            <a:endParaRPr lang="it-IT" dirty="0">
              <a:solidFill>
                <a:srgbClr val="AFC34D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1900" dirty="0" err="1">
                <a:solidFill>
                  <a:prstClr val="white"/>
                </a:solidFill>
              </a:rPr>
              <a:t>Šifriran</a:t>
            </a:r>
            <a:r>
              <a:rPr lang="it-IT" sz="1900" dirty="0">
                <a:solidFill>
                  <a:prstClr val="white"/>
                </a:solidFill>
              </a:rPr>
              <a:t> </a:t>
            </a:r>
            <a:r>
              <a:rPr lang="it-IT" sz="1900" dirty="0" err="1">
                <a:solidFill>
                  <a:prstClr val="white"/>
                </a:solidFill>
              </a:rPr>
              <a:t>protokol</a:t>
            </a:r>
            <a:r>
              <a:rPr lang="it-IT" sz="1900" dirty="0">
                <a:solidFill>
                  <a:prstClr val="white"/>
                </a:solidFill>
              </a:rPr>
              <a:t>, </a:t>
            </a:r>
            <a:r>
              <a:rPr lang="it-IT" sz="1900" dirty="0" err="1">
                <a:solidFill>
                  <a:prstClr val="white"/>
                </a:solidFill>
              </a:rPr>
              <a:t>tj</a:t>
            </a:r>
            <a:r>
              <a:rPr lang="it-IT" sz="1900" dirty="0">
                <a:solidFill>
                  <a:prstClr val="white"/>
                </a:solidFill>
              </a:rPr>
              <a:t>. </a:t>
            </a:r>
            <a:r>
              <a:rPr lang="it-IT" sz="1900" dirty="0" err="1">
                <a:solidFill>
                  <a:prstClr val="white"/>
                </a:solidFill>
              </a:rPr>
              <a:t>težko</a:t>
            </a:r>
            <a:r>
              <a:rPr lang="it-IT" sz="1900" dirty="0">
                <a:solidFill>
                  <a:prstClr val="white"/>
                </a:solidFill>
              </a:rPr>
              <a:t> </a:t>
            </a:r>
            <a:r>
              <a:rPr lang="it-IT" sz="1900" dirty="0" err="1">
                <a:solidFill>
                  <a:prstClr val="white"/>
                </a:solidFill>
              </a:rPr>
              <a:t>ga</a:t>
            </a:r>
            <a:r>
              <a:rPr lang="it-IT" sz="1900" dirty="0">
                <a:solidFill>
                  <a:prstClr val="white"/>
                </a:solidFill>
              </a:rPr>
              <a:t> je </a:t>
            </a:r>
            <a:r>
              <a:rPr lang="it-IT" sz="1900" dirty="0" err="1">
                <a:solidFill>
                  <a:prstClr val="white"/>
                </a:solidFill>
              </a:rPr>
              <a:t>prestreči</a:t>
            </a:r>
            <a:r>
              <a:rPr lang="it-IT" sz="1900" dirty="0">
                <a:solidFill>
                  <a:prstClr val="white"/>
                </a:solidFill>
              </a:rPr>
              <a:t> od </a:t>
            </a:r>
            <a:r>
              <a:rPr lang="it-IT" sz="1900" dirty="0" err="1">
                <a:solidFill>
                  <a:prstClr val="white"/>
                </a:solidFill>
              </a:rPr>
              <a:t>zunaj</a:t>
            </a:r>
            <a:r>
              <a:rPr lang="it-IT" sz="1900" dirty="0">
                <a:solidFill>
                  <a:prstClr val="white"/>
                </a:solidFill>
              </a:rPr>
              <a:t> (</a:t>
            </a:r>
            <a:r>
              <a:rPr lang="it-IT" sz="1900" dirty="0" err="1">
                <a:solidFill>
                  <a:prstClr val="white"/>
                </a:solidFill>
              </a:rPr>
              <a:t>izogibanje</a:t>
            </a:r>
            <a:r>
              <a:rPr lang="it-IT" sz="1900" dirty="0">
                <a:solidFill>
                  <a:prstClr val="white"/>
                </a:solidFill>
              </a:rPr>
              <a:t> </a:t>
            </a:r>
            <a:r>
              <a:rPr lang="it-IT" sz="1900" dirty="0" err="1">
                <a:solidFill>
                  <a:prstClr val="white"/>
                </a:solidFill>
              </a:rPr>
              <a:t>primerom</a:t>
            </a:r>
            <a:r>
              <a:rPr lang="it-IT" sz="1900" dirty="0">
                <a:solidFill>
                  <a:prstClr val="white"/>
                </a:solidFill>
              </a:rPr>
              <a:t> </a:t>
            </a:r>
            <a:r>
              <a:rPr lang="it-IT" sz="1900" dirty="0" err="1">
                <a:solidFill>
                  <a:prstClr val="white"/>
                </a:solidFill>
              </a:rPr>
              <a:t>morebitnega</a:t>
            </a:r>
            <a:r>
              <a:rPr lang="it-IT" sz="1900" dirty="0">
                <a:solidFill>
                  <a:prstClr val="white"/>
                </a:solidFill>
              </a:rPr>
              <a:t> VOHANJA </a:t>
            </a:r>
            <a:r>
              <a:rPr lang="it-IT" sz="1900" dirty="0" err="1">
                <a:solidFill>
                  <a:prstClr val="white"/>
                </a:solidFill>
              </a:rPr>
              <a:t>povezave</a:t>
            </a:r>
            <a:r>
              <a:rPr lang="it-IT" sz="1900" dirty="0">
                <a:solidFill>
                  <a:prstClr val="white"/>
                </a:solidFill>
              </a:rPr>
              <a:t>);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it-IT" sz="1900" dirty="0">
              <a:solidFill>
                <a:prstClr val="white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1900" dirty="0" err="1">
                <a:solidFill>
                  <a:prstClr val="white"/>
                </a:solidFill>
              </a:rPr>
              <a:t>Vključuje</a:t>
            </a:r>
            <a:r>
              <a:rPr lang="it-IT" sz="1900" dirty="0">
                <a:solidFill>
                  <a:prstClr val="white"/>
                </a:solidFill>
              </a:rPr>
              <a:t> </a:t>
            </a:r>
            <a:r>
              <a:rPr lang="it-IT" sz="1900" dirty="0" err="1">
                <a:solidFill>
                  <a:prstClr val="white"/>
                </a:solidFill>
              </a:rPr>
              <a:t>različne</a:t>
            </a:r>
            <a:r>
              <a:rPr lang="it-IT" sz="1900" dirty="0">
                <a:solidFill>
                  <a:prstClr val="white"/>
                </a:solidFill>
              </a:rPr>
              <a:t> </a:t>
            </a:r>
            <a:r>
              <a:rPr lang="it-IT" sz="1900" dirty="0" err="1">
                <a:solidFill>
                  <a:prstClr val="white"/>
                </a:solidFill>
              </a:rPr>
              <a:t>vrste</a:t>
            </a:r>
            <a:r>
              <a:rPr lang="it-IT" sz="1900" dirty="0">
                <a:solidFill>
                  <a:prstClr val="white"/>
                </a:solidFill>
              </a:rPr>
              <a:t> </a:t>
            </a:r>
            <a:r>
              <a:rPr lang="it-IT" sz="1900" dirty="0" err="1">
                <a:solidFill>
                  <a:prstClr val="white"/>
                </a:solidFill>
              </a:rPr>
              <a:t>certifikatov</a:t>
            </a:r>
            <a:r>
              <a:rPr lang="it-IT" sz="1900" dirty="0">
                <a:solidFill>
                  <a:prstClr val="white"/>
                </a:solidFill>
              </a:rPr>
              <a:t>, </a:t>
            </a:r>
            <a:r>
              <a:rPr lang="it-IT" sz="1900" dirty="0" err="1">
                <a:solidFill>
                  <a:prstClr val="white"/>
                </a:solidFill>
              </a:rPr>
              <a:t>ki</a:t>
            </a:r>
            <a:r>
              <a:rPr lang="it-IT" sz="1900" dirty="0">
                <a:solidFill>
                  <a:prstClr val="white"/>
                </a:solidFill>
              </a:rPr>
              <a:t> </a:t>
            </a:r>
            <a:r>
              <a:rPr lang="it-IT" sz="1900" dirty="0" err="1">
                <a:solidFill>
                  <a:prstClr val="white"/>
                </a:solidFill>
              </a:rPr>
              <a:t>potrjujejo</a:t>
            </a:r>
            <a:r>
              <a:rPr lang="it-IT" sz="1900" dirty="0">
                <a:solidFill>
                  <a:prstClr val="white"/>
                </a:solidFill>
              </a:rPr>
              <a:t> </a:t>
            </a:r>
            <a:r>
              <a:rPr lang="it-IT" sz="1900" dirty="0" err="1">
                <a:solidFill>
                  <a:prstClr val="white"/>
                </a:solidFill>
              </a:rPr>
              <a:t>verodostojnost</a:t>
            </a:r>
            <a:r>
              <a:rPr lang="it-IT" sz="1900" dirty="0">
                <a:solidFill>
                  <a:prstClr val="white"/>
                </a:solidFill>
              </a:rPr>
              <a:t> </a:t>
            </a:r>
            <a:r>
              <a:rPr lang="it-IT" sz="1900" dirty="0" err="1">
                <a:solidFill>
                  <a:prstClr val="white"/>
                </a:solidFill>
              </a:rPr>
              <a:t>spletnega</a:t>
            </a:r>
            <a:r>
              <a:rPr lang="it-IT" sz="1900" dirty="0">
                <a:solidFill>
                  <a:prstClr val="white"/>
                </a:solidFill>
              </a:rPr>
              <a:t> mesta v </a:t>
            </a:r>
            <a:r>
              <a:rPr lang="it-IT" sz="1900" dirty="0" err="1">
                <a:solidFill>
                  <a:prstClr val="white"/>
                </a:solidFill>
              </a:rPr>
              <a:t>uporabnikovem</a:t>
            </a:r>
            <a:r>
              <a:rPr lang="it-IT" sz="1900" dirty="0">
                <a:solidFill>
                  <a:prstClr val="white"/>
                </a:solidFill>
              </a:rPr>
              <a:t> </a:t>
            </a:r>
            <a:r>
              <a:rPr lang="it-IT" sz="1900" dirty="0" err="1">
                <a:solidFill>
                  <a:prstClr val="white"/>
                </a:solidFill>
              </a:rPr>
              <a:t>brskalniku</a:t>
            </a:r>
            <a:r>
              <a:rPr lang="it-IT" sz="1900" dirty="0">
                <a:solidFill>
                  <a:prstClr val="white"/>
                </a:solidFill>
              </a:rPr>
              <a:t> (s </a:t>
            </a:r>
            <a:r>
              <a:rPr lang="it-IT" sz="1900" dirty="0" err="1">
                <a:solidFill>
                  <a:prstClr val="white"/>
                </a:solidFill>
              </a:rPr>
              <a:t>čimer</a:t>
            </a:r>
            <a:r>
              <a:rPr lang="it-IT" sz="1900" dirty="0">
                <a:solidFill>
                  <a:prstClr val="white"/>
                </a:solidFill>
              </a:rPr>
              <a:t> se </a:t>
            </a:r>
            <a:r>
              <a:rPr lang="it-IT" sz="1900" dirty="0" err="1">
                <a:solidFill>
                  <a:prstClr val="white"/>
                </a:solidFill>
              </a:rPr>
              <a:t>izognemo</a:t>
            </a:r>
            <a:r>
              <a:rPr lang="it-IT" sz="1900" dirty="0">
                <a:solidFill>
                  <a:prstClr val="white"/>
                </a:solidFill>
              </a:rPr>
              <a:t> </a:t>
            </a:r>
            <a:r>
              <a:rPr lang="it-IT" sz="1900" dirty="0" err="1">
                <a:solidFill>
                  <a:prstClr val="white"/>
                </a:solidFill>
              </a:rPr>
              <a:t>nevarnosti</a:t>
            </a:r>
            <a:r>
              <a:rPr lang="it-IT" sz="1900" dirty="0">
                <a:solidFill>
                  <a:prstClr val="white"/>
                </a:solidFill>
              </a:rPr>
              <a:t> </a:t>
            </a:r>
            <a:r>
              <a:rPr lang="it-IT" sz="1900" dirty="0" err="1">
                <a:solidFill>
                  <a:prstClr val="white"/>
                </a:solidFill>
              </a:rPr>
              <a:t>lažnega</a:t>
            </a:r>
            <a:r>
              <a:rPr lang="it-IT" sz="1900" dirty="0">
                <a:solidFill>
                  <a:prstClr val="white"/>
                </a:solidFill>
              </a:rPr>
              <a:t> </a:t>
            </a:r>
            <a:r>
              <a:rPr lang="it-IT" sz="1900" dirty="0" err="1">
                <a:solidFill>
                  <a:prstClr val="white"/>
                </a:solidFill>
              </a:rPr>
              <a:t>predstavljanja</a:t>
            </a:r>
            <a:r>
              <a:rPr lang="it-IT" sz="1900" dirty="0">
                <a:solidFill>
                  <a:prstClr val="white"/>
                </a:solidFill>
              </a:rPr>
              <a:t>);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39439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sl-SI" sz="5000" dirty="0" smtClean="0">
                <a:solidFill>
                  <a:srgbClr val="FFFF00"/>
                </a:solidFill>
              </a:rPr>
              <a:t>ZASEBNOST</a:t>
            </a:r>
            <a:endParaRPr lang="it-IT" sz="5000" dirty="0">
              <a:solidFill>
                <a:srgbClr val="FFFF00"/>
              </a:solidFill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ZASEBNOST JE TEMELJNA PRAVICA VSAKEGA!</a:t>
            </a:r>
          </a:p>
          <a:p>
            <a:r>
              <a:rPr lang="it-IT" dirty="0"/>
              <a:t>ZAKON 196/2003 GDPR EVROPSKA ZAŠČITA</a:t>
            </a:r>
          </a:p>
          <a:p>
            <a:r>
              <a:rPr lang="it-IT" dirty="0"/>
              <a:t>VEDNO BODITE POZORNI NA POGOJE, KI JIH SPREJEMATE OB NAROČANJU NA STORITEV</a:t>
            </a:r>
          </a:p>
          <a:p>
            <a:r>
              <a:rPr lang="it-IT" dirty="0"/>
              <a:t>NASVETI: KOMPLEKSNA GESLA, RAZLIČNA GESLA ZA VSAKO UPORABLJENO APLIKACIJO ALI STORITEV, DVOFAKTORSKA AVTENTIKACIJA (NPR. ŽETON ALI BIOMETRIJSKO ODKLEPANJE)</a:t>
            </a:r>
            <a:endParaRPr lang="it-IT" dirty="0"/>
          </a:p>
        </p:txBody>
      </p:sp>
      <p:pic>
        <p:nvPicPr>
          <p:cNvPr id="4" name="Obraz 1">
            <a:extLst>
              <a:ext uri="{FF2B5EF4-FFF2-40B4-BE49-F238E27FC236}">
                <a16:creationId xmlns:a16="http://schemas.microsoft.com/office/drawing/2014/main" id="{5F6393F9-D9C0-5172-98E8-902A04343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852" y="186814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48033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Tecnologia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3237_TF02787990.potx" id="{498C47A6-4F7F-4A21-A47B-45258853BE3D}" vid="{26A642C0-B31C-44AA-8A27-2CBE4AFBB4A0}"/>
    </a:ext>
  </a:extLst>
</a:theme>
</file>

<file path=ppt/theme/theme2.xml><?xml version="1.0" encoding="utf-8"?>
<a:theme xmlns:a="http://schemas.openxmlformats.org/drawingml/2006/main" name="Tema di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C67BEE-D13F-4BD2-98A5-34D8A0977F68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4873beb7-5857-4685-be1f-d57550cc96cc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con linee di circuito triple (widescreen)</Template>
  <TotalTime>15</TotalTime>
  <Words>546</Words>
  <Application>Microsoft Office PowerPoint</Application>
  <PresentationFormat>Po meri</PresentationFormat>
  <Paragraphs>69</Paragraphs>
  <Slides>13</Slides>
  <Notes>7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7" baseType="lpstr">
      <vt:lpstr>Arial</vt:lpstr>
      <vt:lpstr>Calibri</vt:lpstr>
      <vt:lpstr>inherit</vt:lpstr>
      <vt:lpstr>Tecnologia 16x9</vt:lpstr>
      <vt:lpstr>INTERNET IN NJEGOVE NEVARNOSTI</vt:lpstr>
      <vt:lpstr>Internet and its dangers </vt:lpstr>
      <vt:lpstr>VSEBINA: </vt:lpstr>
      <vt:lpstr>INTERNET IN Z NJIM POVEZANA TVEGANJA</vt:lpstr>
      <vt:lpstr>TVEGANJA IN NAPADI NA SPLETU</vt:lpstr>
      <vt:lpstr>ZAŠČITA NA SPLETU</vt:lpstr>
      <vt:lpstr> INFORMACIJE NA SPLETU </vt:lpstr>
      <vt:lpstr>                  HTTP HTTPS </vt:lpstr>
      <vt:lpstr>ZASEBNOST</vt:lpstr>
      <vt:lpstr>AVTORSKE PRAVICE</vt:lpstr>
      <vt:lpstr>NASVETI ZA PRAVILNO UPORABO INTERNETA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e i suoi pericoli</dc:title>
  <dc:creator>Carmelo</dc:creator>
  <cp:lastModifiedBy>Mojca</cp:lastModifiedBy>
  <cp:revision>34</cp:revision>
  <dcterms:created xsi:type="dcterms:W3CDTF">2021-07-29T13:42:04Z</dcterms:created>
  <dcterms:modified xsi:type="dcterms:W3CDTF">2023-08-24T09:34:37Z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