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753600" cy="7315200"/>
  <p:notesSz cx="6858000" cy="9144000"/>
  <p:embeddedFontLst>
    <p:embeddedFont>
      <p:font typeface="Roboto Bold" panose="020B0604020202020204" charset="0"/>
      <p:regular r:id="rId47"/>
    </p:embeddedFont>
    <p:embeddedFont>
      <p:font typeface="Roboto" panose="020B0604020202020204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Kollektif Bold" panose="020B0604020202020204" charset="0"/>
      <p:regular r:id="rId56"/>
    </p:embeddedFont>
    <p:embeddedFont>
      <p:font typeface="Open Sans Bold" panose="020B0604020202020204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15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29.png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32.png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6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sv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sv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sv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7.png"/><Relationship Id="rId4" Type="http://schemas.openxmlformats.org/officeDocument/2006/relationships/image" Target="../media/image22.sv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1004" y="2162242"/>
            <a:ext cx="7132320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3"/>
              </a:lnSpc>
            </a:pPr>
            <a:r>
              <a:rPr lang="sl-SI" sz="4299" spc="-172" dirty="0" smtClean="0">
                <a:solidFill>
                  <a:srgbClr val="0E2C8E"/>
                </a:solidFill>
                <a:latin typeface="Roboto Bold"/>
              </a:rPr>
              <a:t>SPLETNO PRIPOVEDOVANJE ZGODB</a:t>
            </a:r>
            <a:endParaRPr lang="en-US" sz="4299" spc="-172" dirty="0">
              <a:solidFill>
                <a:srgbClr val="0E2C8E"/>
              </a:solidFill>
              <a:latin typeface="Robot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59074" y="3438436"/>
            <a:ext cx="7635453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</a:pPr>
            <a:r>
              <a:rPr lang="sl-SI" sz="2600" spc="-104" dirty="0" smtClean="0">
                <a:solidFill>
                  <a:srgbClr val="0E2C8E"/>
                </a:solidFill>
                <a:latin typeface="Roboto Bold"/>
              </a:rPr>
              <a:t>Za promocijo kulturne dediščine </a:t>
            </a:r>
          </a:p>
          <a:p>
            <a:pPr algn="ctr">
              <a:lnSpc>
                <a:spcPts val="3016"/>
              </a:lnSpc>
            </a:pPr>
            <a:endParaRPr lang="en-US" sz="2600" spc="-104" dirty="0">
              <a:solidFill>
                <a:srgbClr val="0E2C8E"/>
              </a:solidFill>
              <a:latin typeface="Roboto Bold"/>
            </a:endParaRPr>
          </a:p>
          <a:p>
            <a:pPr algn="ctr">
              <a:lnSpc>
                <a:spcPts val="3016"/>
              </a:lnSpc>
            </a:pPr>
            <a:r>
              <a:rPr lang="sl-SI" sz="2600" spc="-104" dirty="0" smtClean="0">
                <a:solidFill>
                  <a:srgbClr val="0E2C8E"/>
                </a:solidFill>
                <a:latin typeface="Roboto"/>
              </a:rPr>
              <a:t>Delavnica fotografiranja </a:t>
            </a:r>
            <a:r>
              <a:rPr lang="en-US" sz="2600" spc="-104" dirty="0" smtClean="0">
                <a:solidFill>
                  <a:srgbClr val="0E2C8E"/>
                </a:solidFill>
                <a:latin typeface="Roboto"/>
              </a:rPr>
              <a:t>s </a:t>
            </a:r>
            <a:r>
              <a:rPr lang="en-US" sz="2600" spc="-104" dirty="0" err="1">
                <a:solidFill>
                  <a:srgbClr val="0E2C8E"/>
                </a:solidFill>
                <a:latin typeface="Roboto"/>
              </a:rPr>
              <a:t>pametnim</a:t>
            </a:r>
            <a:r>
              <a:rPr lang="en-US" sz="2600" spc="-104" dirty="0">
                <a:solidFill>
                  <a:srgbClr val="0E2C8E"/>
                </a:solidFill>
                <a:latin typeface="Roboto"/>
              </a:rPr>
              <a:t> </a:t>
            </a:r>
            <a:r>
              <a:rPr lang="en-US" sz="2600" spc="-104" dirty="0" err="1">
                <a:solidFill>
                  <a:srgbClr val="0E2C8E"/>
                </a:solidFill>
                <a:latin typeface="Roboto"/>
              </a:rPr>
              <a:t>telefonom</a:t>
            </a:r>
            <a:r>
              <a:rPr lang="en-US" sz="2600" spc="-104" dirty="0">
                <a:solidFill>
                  <a:srgbClr val="0E2C8E"/>
                </a:solidFill>
                <a:latin typeface="Roboto"/>
              </a:rPr>
              <a:t> - </a:t>
            </a:r>
            <a:r>
              <a:rPr lang="en-US" sz="2600" spc="-104" dirty="0" err="1">
                <a:solidFill>
                  <a:srgbClr val="0E2C8E"/>
                </a:solidFill>
                <a:latin typeface="Roboto"/>
              </a:rPr>
              <a:t>kako</a:t>
            </a:r>
            <a:r>
              <a:rPr lang="en-US" sz="2600" spc="-104" dirty="0">
                <a:solidFill>
                  <a:srgbClr val="0E2C8E"/>
                </a:solidFill>
                <a:latin typeface="Roboto"/>
              </a:rPr>
              <a:t> </a:t>
            </a:r>
            <a:r>
              <a:rPr lang="en-US" sz="2600" spc="-104" dirty="0" err="1">
                <a:solidFill>
                  <a:srgbClr val="0E2C8E"/>
                </a:solidFill>
                <a:latin typeface="Roboto"/>
              </a:rPr>
              <a:t>narediti</a:t>
            </a:r>
            <a:r>
              <a:rPr lang="en-US" sz="2600" spc="-104" dirty="0">
                <a:solidFill>
                  <a:srgbClr val="0E2C8E"/>
                </a:solidFill>
                <a:latin typeface="Roboto"/>
              </a:rPr>
              <a:t> </a:t>
            </a:r>
            <a:r>
              <a:rPr lang="en-US" sz="2600" spc="-104" dirty="0" err="1">
                <a:solidFill>
                  <a:srgbClr val="0E2C8E"/>
                </a:solidFill>
                <a:latin typeface="Roboto"/>
              </a:rPr>
              <a:t>fotografijo</a:t>
            </a:r>
            <a:r>
              <a:rPr lang="en-US" sz="2600" spc="-104" dirty="0">
                <a:solidFill>
                  <a:srgbClr val="0E2C8E"/>
                </a:solidFill>
                <a:latin typeface="Roboto"/>
              </a:rPr>
              <a:t>, </a:t>
            </a:r>
            <a:r>
              <a:rPr lang="en-US" sz="2600" spc="-104" dirty="0" err="1">
                <a:solidFill>
                  <a:srgbClr val="0E2C8E"/>
                </a:solidFill>
                <a:latin typeface="Roboto"/>
              </a:rPr>
              <a:t>ki</a:t>
            </a:r>
            <a:r>
              <a:rPr lang="en-US" sz="2600" spc="-104" dirty="0">
                <a:solidFill>
                  <a:srgbClr val="0E2C8E"/>
                </a:solidFill>
                <a:latin typeface="Roboto"/>
              </a:rPr>
              <a:t> </a:t>
            </a:r>
            <a:r>
              <a:rPr lang="en-US" sz="2600" spc="-104" dirty="0" err="1">
                <a:solidFill>
                  <a:srgbClr val="0E2C8E"/>
                </a:solidFill>
                <a:latin typeface="Roboto"/>
              </a:rPr>
              <a:t>pripoveduje</a:t>
            </a:r>
            <a:r>
              <a:rPr lang="en-US" sz="2600" spc="-104" dirty="0">
                <a:solidFill>
                  <a:srgbClr val="0E2C8E"/>
                </a:solidFill>
                <a:latin typeface="Roboto"/>
              </a:rPr>
              <a:t> </a:t>
            </a:r>
            <a:r>
              <a:rPr lang="en-US" sz="2600" spc="-104" dirty="0" err="1">
                <a:solidFill>
                  <a:srgbClr val="0E2C8E"/>
                </a:solidFill>
                <a:latin typeface="Roboto"/>
              </a:rPr>
              <a:t>zgodbo</a:t>
            </a:r>
            <a:endParaRPr lang="en-US" sz="2600" spc="-104" dirty="0">
              <a:solidFill>
                <a:srgbClr val="0E2C8E"/>
              </a:solidFill>
              <a:latin typeface="Roboto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6321024"/>
            <a:ext cx="9753600" cy="1036416"/>
          </a:xfrm>
          <a:custGeom>
            <a:avLst/>
            <a:gdLst/>
            <a:ahLst/>
            <a:cxnLst/>
            <a:rect l="l" t="t" r="r" b="b"/>
            <a:pathLst>
              <a:path w="9753600" h="1036416">
                <a:moveTo>
                  <a:pt x="0" y="0"/>
                </a:moveTo>
                <a:lnTo>
                  <a:pt x="9753600" y="0"/>
                </a:lnTo>
                <a:lnTo>
                  <a:pt x="9753600" y="1036416"/>
                </a:lnTo>
                <a:lnTo>
                  <a:pt x="0" y="103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5599488" y="6396288"/>
            <a:ext cx="2814336" cy="803712"/>
          </a:xfrm>
          <a:custGeom>
            <a:avLst/>
            <a:gdLst/>
            <a:ahLst/>
            <a:cxnLst/>
            <a:rect l="l" t="t" r="r" b="b"/>
            <a:pathLst>
              <a:path w="2814336" h="803712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" b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193088" y="6528768"/>
            <a:ext cx="2716416" cy="620544"/>
          </a:xfrm>
          <a:custGeom>
            <a:avLst/>
            <a:gdLst/>
            <a:ahLst/>
            <a:cxnLst/>
            <a:rect l="l" t="t" r="r" b="b"/>
            <a:pathLst>
              <a:path w="2716416" h="620544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0" y="5576064"/>
            <a:ext cx="9753600" cy="764544"/>
          </a:xfrm>
          <a:custGeom>
            <a:avLst/>
            <a:gdLst/>
            <a:ahLst/>
            <a:cxnLst/>
            <a:rect l="l" t="t" r="r" b="b"/>
            <a:pathLst>
              <a:path w="9753600" h="764544">
                <a:moveTo>
                  <a:pt x="0" y="0"/>
                </a:moveTo>
                <a:lnTo>
                  <a:pt x="9753600" y="0"/>
                </a:lnTo>
                <a:lnTo>
                  <a:pt x="9753600" y="764544"/>
                </a:lnTo>
                <a:lnTo>
                  <a:pt x="0" y="76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51840" y="5617536"/>
            <a:ext cx="2377344" cy="662016"/>
          </a:xfrm>
          <a:custGeom>
            <a:avLst/>
            <a:gdLst/>
            <a:ahLst/>
            <a:cxnLst/>
            <a:rect l="l" t="t" r="r" b="b"/>
            <a:pathLst>
              <a:path w="2377344" h="662016">
                <a:moveTo>
                  <a:pt x="0" y="0"/>
                </a:moveTo>
                <a:lnTo>
                  <a:pt x="2377344" y="0"/>
                </a:lnTo>
                <a:lnTo>
                  <a:pt x="2377344" y="662016"/>
                </a:lnTo>
                <a:lnTo>
                  <a:pt x="0" y="66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9" b="-1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037568" y="5623296"/>
            <a:ext cx="1331328" cy="601344"/>
          </a:xfrm>
          <a:custGeom>
            <a:avLst/>
            <a:gdLst/>
            <a:ahLst/>
            <a:cxnLst/>
            <a:rect l="l" t="t" r="r" b="b"/>
            <a:pathLst>
              <a:path w="1331328" h="601344">
                <a:moveTo>
                  <a:pt x="0" y="0"/>
                </a:moveTo>
                <a:lnTo>
                  <a:pt x="1331328" y="0"/>
                </a:lnTo>
                <a:lnTo>
                  <a:pt x="1331328" y="601344"/>
                </a:lnTo>
                <a:lnTo>
                  <a:pt x="0" y="601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" b="-1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4542720" y="5650176"/>
            <a:ext cx="668160" cy="629376"/>
          </a:xfrm>
          <a:custGeom>
            <a:avLst/>
            <a:gdLst/>
            <a:ahLst/>
            <a:cxnLst/>
            <a:rect l="l" t="t" r="r" b="b"/>
            <a:pathLst>
              <a:path w="668160" h="629376">
                <a:moveTo>
                  <a:pt x="0" y="0"/>
                </a:moveTo>
                <a:lnTo>
                  <a:pt x="668160" y="0"/>
                </a:lnTo>
                <a:lnTo>
                  <a:pt x="668160" y="629376"/>
                </a:lnTo>
                <a:lnTo>
                  <a:pt x="0" y="629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625" b="-36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7691160" y="5080419"/>
            <a:ext cx="1777104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-58">
                <a:solidFill>
                  <a:srgbClr val="0E2C8E"/>
                </a:solidFill>
                <a:latin typeface="Roboto Bold"/>
              </a:rPr>
              <a:t>M4W1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6658" y="6583680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935348"/>
            <a:ext cx="9753600" cy="5444503"/>
          </a:xfrm>
          <a:custGeom>
            <a:avLst/>
            <a:gdLst/>
            <a:ahLst/>
            <a:cxnLst/>
            <a:rect l="l" t="t" r="r" b="b"/>
            <a:pathLst>
              <a:path w="9753600" h="5444503">
                <a:moveTo>
                  <a:pt x="0" y="0"/>
                </a:moveTo>
                <a:lnTo>
                  <a:pt x="9753600" y="0"/>
                </a:lnTo>
                <a:lnTo>
                  <a:pt x="9753600" y="5444504"/>
                </a:lnTo>
                <a:lnTo>
                  <a:pt x="0" y="5444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297" t="-74290" r="-39452" b="-5585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592229" y="219075"/>
            <a:ext cx="4569143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pl-PL" sz="3600" dirty="0">
                <a:solidFill>
                  <a:srgbClr val="BED72F"/>
                </a:solidFill>
                <a:latin typeface="Roboto Bold"/>
              </a:rPr>
              <a:t>Osrednja kompozicija</a:t>
            </a:r>
            <a:endParaRPr lang="en-US" sz="3600" dirty="0">
              <a:solidFill>
                <a:srgbClr val="BED72F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6658" y="6583680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433270" y="760095"/>
            <a:ext cx="8887059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3"/>
              </a:lnSpc>
            </a:pPr>
            <a:r>
              <a:rPr lang="pl-PL" sz="3685" dirty="0">
                <a:solidFill>
                  <a:srgbClr val="BED72F"/>
                </a:solidFill>
                <a:latin typeface="Roboto Bold"/>
              </a:rPr>
              <a:t>Osrednja kompozicija</a:t>
            </a:r>
            <a:endParaRPr lang="en-US" sz="3685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3429"/>
              </a:lnSpc>
            </a:pPr>
            <a:r>
              <a:rPr lang="en-US" sz="3117" dirty="0" err="1">
                <a:solidFill>
                  <a:srgbClr val="000000"/>
                </a:solidFill>
                <a:latin typeface="Roboto"/>
              </a:rPr>
              <a:t>Poudarja</a:t>
            </a:r>
            <a:r>
              <a:rPr lang="en-US" sz="311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17" dirty="0" err="1">
                <a:solidFill>
                  <a:srgbClr val="000000"/>
                </a:solidFill>
                <a:latin typeface="Roboto"/>
              </a:rPr>
              <a:t>pomembnost</a:t>
            </a:r>
            <a:r>
              <a:rPr lang="en-US" sz="311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17" dirty="0" err="1">
                <a:solidFill>
                  <a:srgbClr val="000000"/>
                </a:solidFill>
                <a:latin typeface="Roboto"/>
              </a:rPr>
              <a:t>glavnega</a:t>
            </a:r>
            <a:r>
              <a:rPr lang="en-US" sz="311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17" dirty="0" err="1">
                <a:solidFill>
                  <a:srgbClr val="000000"/>
                </a:solidFill>
                <a:latin typeface="Roboto"/>
              </a:rPr>
              <a:t>predmeta</a:t>
            </a:r>
            <a:r>
              <a:rPr lang="en-US" sz="3117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3117" dirty="0" err="1">
                <a:solidFill>
                  <a:srgbClr val="000000"/>
                </a:solidFill>
                <a:latin typeface="Roboto"/>
              </a:rPr>
              <a:t>ustvarja</a:t>
            </a:r>
            <a:r>
              <a:rPr lang="en-US" sz="311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17" dirty="0" err="1">
                <a:solidFill>
                  <a:srgbClr val="000000"/>
                </a:solidFill>
                <a:latin typeface="Roboto"/>
              </a:rPr>
              <a:t>vtis</a:t>
            </a:r>
            <a:r>
              <a:rPr lang="en-US" sz="3117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17" dirty="0" err="1">
                <a:solidFill>
                  <a:srgbClr val="000000"/>
                </a:solidFill>
                <a:latin typeface="Roboto"/>
              </a:rPr>
              <a:t>reda</a:t>
            </a:r>
            <a:r>
              <a:rPr lang="en-US" sz="3117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3117" dirty="0" err="1">
                <a:solidFill>
                  <a:srgbClr val="000000"/>
                </a:solidFill>
                <a:latin typeface="Roboto"/>
              </a:rPr>
              <a:t>ravnovesja</a:t>
            </a:r>
            <a:r>
              <a:rPr lang="en-US" sz="3117" dirty="0">
                <a:solidFill>
                  <a:srgbClr val="000000"/>
                </a:solidFill>
                <a:latin typeface="Roboto"/>
              </a:rPr>
              <a:t>.</a:t>
            </a:r>
            <a:endParaRPr lang="en-US" sz="3117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094237" y="3283185"/>
            <a:ext cx="5565127" cy="2990055"/>
          </a:xfrm>
          <a:custGeom>
            <a:avLst/>
            <a:gdLst/>
            <a:ahLst/>
            <a:cxnLst/>
            <a:rect l="l" t="t" r="r" b="b"/>
            <a:pathLst>
              <a:path w="5565127" h="2990055">
                <a:moveTo>
                  <a:pt x="0" y="0"/>
                </a:moveTo>
                <a:lnTo>
                  <a:pt x="5565126" y="0"/>
                </a:lnTo>
                <a:lnTo>
                  <a:pt x="5565126" y="2990055"/>
                </a:lnTo>
                <a:lnTo>
                  <a:pt x="0" y="2990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297" t="-81076" r="-39452" b="-58028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6658" y="6583680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2833985" y="219075"/>
            <a:ext cx="408563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pl-PL" sz="3600" dirty="0">
                <a:solidFill>
                  <a:srgbClr val="BED72F"/>
                </a:solidFill>
                <a:latin typeface="Roboto Bold"/>
              </a:rPr>
              <a:t>Pravilo triparticije</a:t>
            </a:r>
            <a:endParaRPr lang="en-US" sz="3600" dirty="0">
              <a:solidFill>
                <a:srgbClr val="BED72F"/>
              </a:solidFill>
              <a:latin typeface="Robot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37202" y="858022"/>
            <a:ext cx="6679195" cy="5599155"/>
          </a:xfrm>
          <a:custGeom>
            <a:avLst/>
            <a:gdLst/>
            <a:ahLst/>
            <a:cxnLst/>
            <a:rect l="l" t="t" r="r" b="b"/>
            <a:pathLst>
              <a:path w="6679195" h="5599155">
                <a:moveTo>
                  <a:pt x="0" y="0"/>
                </a:moveTo>
                <a:lnTo>
                  <a:pt x="6679196" y="0"/>
                </a:lnTo>
                <a:lnTo>
                  <a:pt x="6679196" y="5599156"/>
                </a:lnTo>
                <a:lnTo>
                  <a:pt x="0" y="5599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6658" y="6583680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433270" y="608308"/>
            <a:ext cx="8887059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3"/>
              </a:lnSpc>
            </a:pPr>
            <a:r>
              <a:rPr lang="pl-PL" sz="4085" dirty="0" smtClean="0">
                <a:solidFill>
                  <a:srgbClr val="BED72F"/>
                </a:solidFill>
                <a:latin typeface="Roboto Bold"/>
              </a:rPr>
              <a:t>Pravilo </a:t>
            </a:r>
            <a:r>
              <a:rPr lang="pl-PL" sz="4085" dirty="0">
                <a:solidFill>
                  <a:srgbClr val="BED72F"/>
                </a:solidFill>
                <a:latin typeface="Roboto Bold"/>
              </a:rPr>
              <a:t>triparticije</a:t>
            </a:r>
            <a:endParaRPr lang="en-US" sz="4085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2969"/>
              </a:lnSpc>
            </a:pPr>
            <a:r>
              <a:rPr lang="en-US" sz="2699" dirty="0" err="1">
                <a:solidFill>
                  <a:srgbClr val="000000"/>
                </a:solidFill>
                <a:latin typeface="Roboto"/>
              </a:rPr>
              <a:t>Štiri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črte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delijo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okvir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devet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enakih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pravokotnikov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Točke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kjer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se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črte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sekajo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, so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znane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kot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b="1" dirty="0" err="1">
                <a:solidFill>
                  <a:srgbClr val="92D050"/>
                </a:solidFill>
                <a:latin typeface="Roboto"/>
              </a:rPr>
              <a:t>močne</a:t>
            </a:r>
            <a:r>
              <a:rPr lang="en-US" sz="2699" b="1" dirty="0">
                <a:solidFill>
                  <a:srgbClr val="92D050"/>
                </a:solidFill>
                <a:latin typeface="Roboto"/>
              </a:rPr>
              <a:t> </a:t>
            </a:r>
            <a:r>
              <a:rPr lang="en-US" sz="2699" b="1" dirty="0" err="1">
                <a:solidFill>
                  <a:srgbClr val="92D050"/>
                </a:solidFill>
                <a:latin typeface="Roboto"/>
              </a:rPr>
              <a:t>točke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kjer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naj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bodo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najpomembnejši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elementi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fotografije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.</a:t>
            </a:r>
            <a:endParaRPr lang="en-US" sz="26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984517" y="3180682"/>
            <a:ext cx="3784565" cy="3172593"/>
          </a:xfrm>
          <a:custGeom>
            <a:avLst/>
            <a:gdLst/>
            <a:ahLst/>
            <a:cxnLst/>
            <a:rect l="l" t="t" r="r" b="b"/>
            <a:pathLst>
              <a:path w="3784565" h="3172593">
                <a:moveTo>
                  <a:pt x="0" y="0"/>
                </a:moveTo>
                <a:lnTo>
                  <a:pt x="3784566" y="0"/>
                </a:lnTo>
                <a:lnTo>
                  <a:pt x="3784566" y="3172593"/>
                </a:lnTo>
                <a:lnTo>
                  <a:pt x="0" y="3172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731520"/>
            <a:ext cx="3496542" cy="5852160"/>
          </a:xfrm>
          <a:custGeom>
            <a:avLst/>
            <a:gdLst/>
            <a:ahLst/>
            <a:cxnLst/>
            <a:rect l="l" t="t" r="r" b="b"/>
            <a:pathLst>
              <a:path w="3496542" h="5852160">
                <a:moveTo>
                  <a:pt x="0" y="0"/>
                </a:moveTo>
                <a:lnTo>
                  <a:pt x="3496542" y="0"/>
                </a:lnTo>
                <a:lnTo>
                  <a:pt x="349654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36" t="-561" b="-56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441504" y="1351736"/>
            <a:ext cx="4580576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Roboto"/>
              </a:rPr>
              <a:t>Turning on the</a:t>
            </a:r>
            <a:r>
              <a:rPr lang="pl-PL" sz="38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800" dirty="0">
                <a:solidFill>
                  <a:srgbClr val="BED72F"/>
                </a:solidFill>
                <a:latin typeface="Roboto Bold"/>
              </a:rPr>
              <a:t>tri-partition</a:t>
            </a:r>
            <a:r>
              <a:rPr lang="pl-PL" sz="38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pl-PL" sz="3800" dirty="0" err="1">
                <a:solidFill>
                  <a:srgbClr val="BED72F"/>
                </a:solidFill>
                <a:latin typeface="Roboto Bold"/>
              </a:rPr>
              <a:t>grid</a:t>
            </a:r>
            <a:endParaRPr lang="en-US" sz="38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418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Roboto"/>
              </a:rPr>
              <a:t>in the camera settings is a good way to improve framing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352001"/>
            <a:ext cx="8290560" cy="3472831"/>
          </a:xfrm>
          <a:custGeom>
            <a:avLst/>
            <a:gdLst/>
            <a:ahLst/>
            <a:cxnLst/>
            <a:rect l="l" t="t" r="r" b="b"/>
            <a:pathLst>
              <a:path w="8290560" h="3472831">
                <a:moveTo>
                  <a:pt x="0" y="0"/>
                </a:moveTo>
                <a:lnTo>
                  <a:pt x="8290560" y="0"/>
                </a:lnTo>
                <a:lnTo>
                  <a:pt x="8290560" y="3472831"/>
                </a:lnTo>
                <a:lnTo>
                  <a:pt x="0" y="3472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052" b="-2499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934681" y="750570"/>
            <a:ext cx="788423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sl-SI" sz="3300" dirty="0" smtClean="0">
                <a:solidFill>
                  <a:srgbClr val="BED72F"/>
                </a:solidFill>
                <a:latin typeface="Roboto Bold"/>
              </a:rPr>
              <a:t>Zlata ura </a:t>
            </a:r>
            <a:r>
              <a:rPr lang="sl-SI" sz="3300" dirty="0" smtClean="0">
                <a:solidFill>
                  <a:srgbClr val="000000"/>
                </a:solidFill>
                <a:latin typeface="Roboto"/>
              </a:rPr>
              <a:t>j</a:t>
            </a:r>
            <a:r>
              <a:rPr lang="sl-SI" sz="3300" dirty="0" smtClean="0">
                <a:solidFill>
                  <a:srgbClr val="000000"/>
                </a:solidFill>
                <a:latin typeface="Roboto"/>
              </a:rPr>
              <a:t>e,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ko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sončna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svetloba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daje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okolju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topel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odtenek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495093"/>
            <a:ext cx="8290560" cy="3410166"/>
          </a:xfrm>
          <a:custGeom>
            <a:avLst/>
            <a:gdLst/>
            <a:ahLst/>
            <a:cxnLst/>
            <a:rect l="l" t="t" r="r" b="b"/>
            <a:pathLst>
              <a:path w="8290560" h="3410166">
                <a:moveTo>
                  <a:pt x="0" y="0"/>
                </a:moveTo>
                <a:lnTo>
                  <a:pt x="8290560" y="0"/>
                </a:lnTo>
                <a:lnTo>
                  <a:pt x="8290560" y="3410166"/>
                </a:lnTo>
                <a:lnTo>
                  <a:pt x="0" y="3410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04" b="-2817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750570"/>
            <a:ext cx="829056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  <a:spcBef>
                <a:spcPct val="0"/>
              </a:spcBef>
            </a:pPr>
            <a:r>
              <a:rPr lang="pl-PL" sz="2900" dirty="0" smtClean="0">
                <a:solidFill>
                  <a:srgbClr val="BED72F"/>
                </a:solidFill>
                <a:latin typeface="Roboto Bold"/>
              </a:rPr>
              <a:t>Zlata ura </a:t>
            </a:r>
            <a:r>
              <a:rPr lang="sl-SI" sz="2900" dirty="0" smtClean="0">
                <a:solidFill>
                  <a:srgbClr val="000000"/>
                </a:solidFill>
                <a:latin typeface="Roboto"/>
              </a:rPr>
              <a:t>j</a:t>
            </a:r>
            <a:r>
              <a:rPr lang="sl-SI" sz="2900" dirty="0">
                <a:solidFill>
                  <a:srgbClr val="000000"/>
                </a:solidFill>
                <a:latin typeface="Roboto"/>
              </a:rPr>
              <a:t>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trenutek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ki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spremlja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sončni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vzhod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čas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med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sončnim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vzhodom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tik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po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njem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, pa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tudi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trenutek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tik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pred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in med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sončnim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zahodom</a:t>
            </a:r>
            <a:endParaRPr lang="en-US" sz="29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731520"/>
            <a:ext cx="3899002" cy="5852160"/>
          </a:xfrm>
          <a:custGeom>
            <a:avLst/>
            <a:gdLst/>
            <a:ahLst/>
            <a:cxnLst/>
            <a:rect l="l" t="t" r="r" b="b"/>
            <a:pathLst>
              <a:path w="3899002" h="5852160">
                <a:moveTo>
                  <a:pt x="0" y="0"/>
                </a:moveTo>
                <a:lnTo>
                  <a:pt x="3899002" y="0"/>
                </a:lnTo>
                <a:lnTo>
                  <a:pt x="389900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640" r="-626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5028499" y="2039620"/>
            <a:ext cx="433069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sl-SI" sz="2900" dirty="0" smtClean="0">
                <a:solidFill>
                  <a:srgbClr val="BED72F"/>
                </a:solidFill>
                <a:latin typeface="Roboto Bold"/>
              </a:rPr>
              <a:t>Ne fotografirajte proti soncu</a:t>
            </a:r>
            <a:endParaRPr lang="en-US" sz="29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3190"/>
              </a:lnSpc>
            </a:pPr>
            <a:r>
              <a:rPr lang="en-US" sz="2900" dirty="0">
                <a:solidFill>
                  <a:srgbClr val="000000"/>
                </a:solidFill>
                <a:latin typeface="Roboto"/>
              </a:rPr>
              <a:t>-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postavite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se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tako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, da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imate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svetlobo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za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seboj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ali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celo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po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možnosti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s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strani</a:t>
            </a:r>
            <a:endParaRPr lang="en-US" sz="29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586677"/>
            <a:ext cx="3282539" cy="3997003"/>
          </a:xfrm>
          <a:custGeom>
            <a:avLst/>
            <a:gdLst/>
            <a:ahLst/>
            <a:cxnLst/>
            <a:rect l="l" t="t" r="r" b="b"/>
            <a:pathLst>
              <a:path w="3282539" h="3997003">
                <a:moveTo>
                  <a:pt x="0" y="0"/>
                </a:moveTo>
                <a:lnTo>
                  <a:pt x="3282539" y="0"/>
                </a:lnTo>
                <a:lnTo>
                  <a:pt x="3282539" y="3997003"/>
                </a:lnTo>
                <a:lnTo>
                  <a:pt x="0" y="39970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962161">
            <a:off x="1376630" y="3005468"/>
            <a:ext cx="525693" cy="1032610"/>
          </a:xfrm>
          <a:custGeom>
            <a:avLst/>
            <a:gdLst/>
            <a:ahLst/>
            <a:cxnLst/>
            <a:rect l="l" t="t" r="r" b="b"/>
            <a:pathLst>
              <a:path w="525693" h="1032610">
                <a:moveTo>
                  <a:pt x="0" y="0"/>
                </a:moveTo>
                <a:lnTo>
                  <a:pt x="525692" y="0"/>
                </a:lnTo>
                <a:lnTo>
                  <a:pt x="525692" y="1032610"/>
                </a:lnTo>
                <a:lnTo>
                  <a:pt x="0" y="103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506885" y="1507321"/>
            <a:ext cx="829056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30"/>
              </a:lnSpc>
            </a:pPr>
            <a:r>
              <a:rPr lang="en-US" sz="3300" dirty="0" err="1">
                <a:solidFill>
                  <a:srgbClr val="BED72F"/>
                </a:solidFill>
                <a:latin typeface="Roboto Bold"/>
              </a:rPr>
              <a:t>Uporabite</a:t>
            </a:r>
            <a:r>
              <a:rPr lang="en-US" sz="33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BED72F"/>
                </a:solidFill>
                <a:latin typeface="Roboto Bold"/>
              </a:rPr>
              <a:t>dodatne</a:t>
            </a:r>
            <a:r>
              <a:rPr lang="en-US" sz="33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BED72F"/>
                </a:solidFill>
                <a:latin typeface="Roboto Bold"/>
              </a:rPr>
              <a:t>vire</a:t>
            </a:r>
            <a:r>
              <a:rPr lang="en-US" sz="33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3300" dirty="0" err="1" smtClean="0">
                <a:solidFill>
                  <a:srgbClr val="BED72F"/>
                </a:solidFill>
                <a:latin typeface="Roboto Bold"/>
              </a:rPr>
              <a:t>svetlobe</a:t>
            </a:r>
            <a:endParaRPr lang="sl-SI" sz="3300" dirty="0" smtClean="0">
              <a:solidFill>
                <a:srgbClr val="BED72F"/>
              </a:solidFill>
              <a:latin typeface="Roboto Bold"/>
            </a:endParaRPr>
          </a:p>
          <a:p>
            <a:pPr algn="r">
              <a:lnSpc>
                <a:spcPts val="3630"/>
              </a:lnSpc>
            </a:pPr>
            <a:r>
              <a:rPr lang="en-US" sz="3300" dirty="0">
                <a:solidFill>
                  <a:srgbClr val="000000"/>
                </a:solidFill>
                <a:latin typeface="Roboto"/>
              </a:rPr>
              <a:t>-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npr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ulične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luči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ali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 smtClean="0">
                <a:solidFill>
                  <a:srgbClr val="000000"/>
                </a:solidFill>
                <a:latin typeface="Roboto"/>
              </a:rPr>
              <a:t>bliskavic</a:t>
            </a:r>
            <a:r>
              <a:rPr lang="sl-SI" sz="3300" dirty="0" smtClean="0">
                <a:solidFill>
                  <a:srgbClr val="000000"/>
                </a:solidFill>
                <a:latin typeface="Roboto"/>
              </a:rPr>
              <a:t>o</a:t>
            </a:r>
            <a:r>
              <a:rPr lang="en-US" sz="33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fotoaparata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vašega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telefona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731520"/>
            <a:ext cx="3906317" cy="5852160"/>
          </a:xfrm>
          <a:custGeom>
            <a:avLst/>
            <a:gdLst/>
            <a:ahLst/>
            <a:cxnLst/>
            <a:rect l="l" t="t" r="r" b="b"/>
            <a:pathLst>
              <a:path w="3906317" h="5852160">
                <a:moveTo>
                  <a:pt x="0" y="0"/>
                </a:moveTo>
                <a:lnTo>
                  <a:pt x="3906317" y="0"/>
                </a:lnTo>
                <a:lnTo>
                  <a:pt x="390631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148172"/>
            <a:ext cx="8290560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 dirty="0" err="1">
                <a:solidFill>
                  <a:srgbClr val="BED72F"/>
                </a:solidFill>
                <a:latin typeface="Roboto Bold"/>
              </a:rPr>
              <a:t>Stabilizacija</a:t>
            </a:r>
            <a:r>
              <a:rPr lang="en-US" sz="36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3600" dirty="0" err="1" smtClean="0">
                <a:solidFill>
                  <a:srgbClr val="BED72F"/>
                </a:solidFill>
                <a:latin typeface="Roboto Bold"/>
              </a:rPr>
              <a:t>slike</a:t>
            </a:r>
            <a:endParaRPr lang="sl-SI" sz="3600" dirty="0" smtClean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3960"/>
              </a:lnSpc>
            </a:pPr>
            <a:endParaRPr lang="en-US" sz="36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3190"/>
              </a:lnSpc>
            </a:pPr>
            <a:r>
              <a:rPr lang="en-US" sz="2900" dirty="0" err="1">
                <a:solidFill>
                  <a:srgbClr val="000000"/>
                </a:solidFill>
                <a:latin typeface="Roboto"/>
              </a:rPr>
              <a:t>Večina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pametnih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telefonov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je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opremljena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s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funkcijo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stabilizacije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slike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.</a:t>
            </a: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190"/>
              </a:lnSpc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630"/>
              </a:lnSpc>
              <a:spcBef>
                <a:spcPct val="0"/>
              </a:spcBef>
            </a:pPr>
            <a:endParaRPr lang="en-US" sz="29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872" b="-6898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356254"/>
            <a:ext cx="7446768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 smtClean="0">
                <a:solidFill>
                  <a:srgbClr val="FFFEFE"/>
                </a:solidFill>
                <a:latin typeface="Roboto Bold"/>
              </a:rPr>
              <a:t> 1</a:t>
            </a:r>
            <a:r>
              <a:rPr lang="sl-SI" sz="4000" dirty="0" smtClean="0">
                <a:solidFill>
                  <a:srgbClr val="FFFEFE"/>
                </a:solidFill>
                <a:latin typeface="Roboto Bold"/>
              </a:rPr>
              <a:t>. faza</a:t>
            </a:r>
            <a:r>
              <a:rPr lang="en-US" sz="4000" dirty="0" smtClean="0">
                <a:solidFill>
                  <a:srgbClr val="FFFEFE"/>
                </a:solidFill>
                <a:latin typeface="Roboto Bold"/>
              </a:rPr>
              <a:t>: </a:t>
            </a:r>
            <a:r>
              <a:rPr lang="pl-PL" sz="4000" dirty="0">
                <a:solidFill>
                  <a:srgbClr val="FFFEFE"/>
                </a:solidFill>
                <a:latin typeface="Roboto Bold"/>
              </a:rPr>
              <a:t>Kaj je mobilna fotografija - kratka zgodovina</a:t>
            </a:r>
            <a:endParaRPr lang="en-US" sz="4000" dirty="0">
              <a:solidFill>
                <a:srgbClr val="FFFEFE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143098" y="3105722"/>
            <a:ext cx="1733702" cy="2926080"/>
          </a:xfrm>
          <a:custGeom>
            <a:avLst/>
            <a:gdLst/>
            <a:ahLst/>
            <a:cxnLst/>
            <a:rect l="l" t="t" r="r" b="b"/>
            <a:pathLst>
              <a:path w="1733702" h="2926080">
                <a:moveTo>
                  <a:pt x="0" y="0"/>
                </a:moveTo>
                <a:lnTo>
                  <a:pt x="1733702" y="0"/>
                </a:lnTo>
                <a:lnTo>
                  <a:pt x="173370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4009949" y="2835066"/>
            <a:ext cx="2098681" cy="2466399"/>
          </a:xfrm>
          <a:custGeom>
            <a:avLst/>
            <a:gdLst/>
            <a:ahLst/>
            <a:cxnLst/>
            <a:rect l="l" t="t" r="r" b="b"/>
            <a:pathLst>
              <a:path w="2098681" h="2466399">
                <a:moveTo>
                  <a:pt x="0" y="0"/>
                </a:moveTo>
                <a:lnTo>
                  <a:pt x="2098681" y="0"/>
                </a:lnTo>
                <a:lnTo>
                  <a:pt x="2098681" y="2466399"/>
                </a:lnTo>
                <a:lnTo>
                  <a:pt x="0" y="2466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496252"/>
            <a:ext cx="8290560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 dirty="0" err="1">
                <a:solidFill>
                  <a:srgbClr val="BED72F"/>
                </a:solidFill>
                <a:latin typeface="Roboto Bold"/>
              </a:rPr>
              <a:t>Stabilizacija</a:t>
            </a:r>
            <a:r>
              <a:rPr lang="en-US" sz="36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3600" dirty="0" err="1" smtClean="0">
                <a:solidFill>
                  <a:srgbClr val="BED72F"/>
                </a:solidFill>
                <a:latin typeface="Roboto Bold"/>
              </a:rPr>
              <a:t>slike</a:t>
            </a:r>
            <a:endParaRPr lang="sl-SI" sz="3600" dirty="0" smtClean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3960"/>
              </a:lnSpc>
            </a:pPr>
            <a:endParaRPr lang="en-US" sz="36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3190"/>
              </a:lnSpc>
            </a:pPr>
            <a:r>
              <a:rPr lang="en-US" sz="2900" dirty="0" err="1">
                <a:solidFill>
                  <a:srgbClr val="000000"/>
                </a:solidFill>
                <a:latin typeface="Roboto"/>
              </a:rPr>
              <a:t>Pri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fotografiranju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s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pomočjo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stojala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se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splača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uporabiti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b="1" dirty="0" err="1">
                <a:solidFill>
                  <a:srgbClr val="92D050"/>
                </a:solidFill>
                <a:latin typeface="Roboto"/>
              </a:rPr>
              <a:t>funkcijo</a:t>
            </a:r>
            <a:r>
              <a:rPr lang="en-US" sz="2900" b="1" dirty="0">
                <a:solidFill>
                  <a:srgbClr val="92D050"/>
                </a:solidFill>
                <a:latin typeface="Roboto"/>
              </a:rPr>
              <a:t> </a:t>
            </a:r>
            <a:r>
              <a:rPr lang="en-US" sz="2900" b="1" dirty="0" err="1">
                <a:solidFill>
                  <a:srgbClr val="92D050"/>
                </a:solidFill>
                <a:latin typeface="Roboto"/>
              </a:rPr>
              <a:t>samosprožilca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ki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dodatno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stabilizira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sliko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. </a:t>
            </a: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190"/>
              </a:lnSpc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190"/>
              </a:lnSpc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630"/>
              </a:lnSpc>
              <a:spcBef>
                <a:spcPct val="0"/>
              </a:spcBef>
            </a:pPr>
            <a:endParaRPr lang="en-US" sz="29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172" b="-1717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64038" y="1021432"/>
            <a:ext cx="8551310" cy="1139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8"/>
              </a:lnSpc>
              <a:spcBef>
                <a:spcPct val="0"/>
              </a:spcBef>
            </a:pPr>
            <a:r>
              <a:rPr lang="en-US" sz="4044" dirty="0" smtClean="0">
                <a:solidFill>
                  <a:srgbClr val="FEDD2B"/>
                </a:solidFill>
                <a:latin typeface="Roboto Bold"/>
              </a:rPr>
              <a:t>3</a:t>
            </a:r>
            <a:r>
              <a:rPr lang="sl-SI" sz="4044" dirty="0" smtClean="0">
                <a:solidFill>
                  <a:srgbClr val="FEDD2B"/>
                </a:solidFill>
                <a:latin typeface="Roboto Bold"/>
              </a:rPr>
              <a:t>. faza</a:t>
            </a:r>
            <a:r>
              <a:rPr lang="en-US" sz="4044" dirty="0">
                <a:solidFill>
                  <a:srgbClr val="FEDD2B"/>
                </a:solidFill>
                <a:latin typeface="Roboto Bold"/>
              </a:rPr>
              <a:t>: </a:t>
            </a:r>
            <a:r>
              <a:rPr lang="en-US" sz="4044" dirty="0" err="1">
                <a:solidFill>
                  <a:srgbClr val="FEDD2B"/>
                </a:solidFill>
                <a:latin typeface="Roboto Bold"/>
              </a:rPr>
              <a:t>Kreativne</a:t>
            </a:r>
            <a:r>
              <a:rPr lang="en-US" sz="4044" dirty="0">
                <a:solidFill>
                  <a:srgbClr val="FEDD2B"/>
                </a:solidFill>
                <a:latin typeface="Roboto Bold"/>
              </a:rPr>
              <a:t> </a:t>
            </a:r>
            <a:r>
              <a:rPr lang="en-US" sz="4044" dirty="0" err="1">
                <a:solidFill>
                  <a:srgbClr val="FEDD2B"/>
                </a:solidFill>
                <a:latin typeface="Roboto Bold"/>
              </a:rPr>
              <a:t>funkcije</a:t>
            </a:r>
            <a:r>
              <a:rPr lang="en-US" sz="4044" dirty="0">
                <a:solidFill>
                  <a:srgbClr val="FEDD2B"/>
                </a:solidFill>
                <a:latin typeface="Roboto Bold"/>
              </a:rPr>
              <a:t> </a:t>
            </a:r>
            <a:r>
              <a:rPr lang="en-US" sz="4044" dirty="0" err="1">
                <a:solidFill>
                  <a:srgbClr val="FEDD2B"/>
                </a:solidFill>
                <a:latin typeface="Roboto Bold"/>
              </a:rPr>
              <a:t>kamer</a:t>
            </a:r>
            <a:r>
              <a:rPr lang="en-US" sz="4044" dirty="0">
                <a:solidFill>
                  <a:srgbClr val="FEDD2B"/>
                </a:solidFill>
                <a:latin typeface="Roboto Bold"/>
              </a:rPr>
              <a:t> </a:t>
            </a:r>
            <a:r>
              <a:rPr lang="en-US" sz="4044" dirty="0" err="1">
                <a:solidFill>
                  <a:srgbClr val="FEDD2B"/>
                </a:solidFill>
                <a:latin typeface="Roboto Bold"/>
              </a:rPr>
              <a:t>pametnega</a:t>
            </a:r>
            <a:r>
              <a:rPr lang="en-US" sz="4044" dirty="0">
                <a:solidFill>
                  <a:srgbClr val="FEDD2B"/>
                </a:solidFill>
                <a:latin typeface="Roboto Bold"/>
              </a:rPr>
              <a:t> </a:t>
            </a:r>
            <a:r>
              <a:rPr lang="en-US" sz="4044" dirty="0" err="1">
                <a:solidFill>
                  <a:srgbClr val="FEDD2B"/>
                </a:solidFill>
                <a:latin typeface="Roboto Bold"/>
              </a:rPr>
              <a:t>telefona</a:t>
            </a:r>
            <a:endParaRPr lang="en-US" sz="4044" dirty="0">
              <a:solidFill>
                <a:srgbClr val="FEDD2B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2355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154169"/>
            <a:ext cx="8290560" cy="3962497"/>
          </a:xfrm>
          <a:custGeom>
            <a:avLst/>
            <a:gdLst/>
            <a:ahLst/>
            <a:cxnLst/>
            <a:rect l="l" t="t" r="r" b="b"/>
            <a:pathLst>
              <a:path w="8290560" h="3962497">
                <a:moveTo>
                  <a:pt x="0" y="0"/>
                </a:moveTo>
                <a:lnTo>
                  <a:pt x="8290560" y="0"/>
                </a:lnTo>
                <a:lnTo>
                  <a:pt x="8290560" y="3962497"/>
                </a:lnTo>
                <a:lnTo>
                  <a:pt x="0" y="39624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00" t="-39336" b="-939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548305"/>
            <a:ext cx="829056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 dirty="0" err="1" smtClean="0">
                <a:solidFill>
                  <a:srgbClr val="BED72F"/>
                </a:solidFill>
                <a:latin typeface="Roboto Bold"/>
              </a:rPr>
              <a:t>Portr</a:t>
            </a:r>
            <a:r>
              <a:rPr lang="pl-PL" sz="3300" dirty="0" smtClean="0">
                <a:solidFill>
                  <a:srgbClr val="BED72F"/>
                </a:solidFill>
                <a:latin typeface="Roboto Bold"/>
              </a:rPr>
              <a:t>et</a:t>
            </a:r>
            <a:r>
              <a:rPr lang="en-US" sz="3300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z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bokeh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učinkom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000000"/>
                </a:solidFill>
                <a:latin typeface="Roboto"/>
              </a:rPr>
              <a:t>Uporabite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funkcijo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"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Portret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",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posnemite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posnetke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od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blizu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povečajte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razdaljo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med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motivom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ozadjem</a:t>
            </a:r>
            <a:endParaRPr lang="en-US" sz="27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525871"/>
            <a:ext cx="8290560" cy="3222955"/>
          </a:xfrm>
          <a:custGeom>
            <a:avLst/>
            <a:gdLst/>
            <a:ahLst/>
            <a:cxnLst/>
            <a:rect l="l" t="t" r="r" b="b"/>
            <a:pathLst>
              <a:path w="8290560" h="3222955">
                <a:moveTo>
                  <a:pt x="0" y="0"/>
                </a:moveTo>
                <a:lnTo>
                  <a:pt x="8290560" y="0"/>
                </a:lnTo>
                <a:lnTo>
                  <a:pt x="8290560" y="3222955"/>
                </a:lnTo>
                <a:lnTo>
                  <a:pt x="0" y="322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731520" y="3657600"/>
            <a:ext cx="8290560" cy="934572"/>
          </a:xfrm>
          <a:custGeom>
            <a:avLst/>
            <a:gdLst/>
            <a:ahLst/>
            <a:cxnLst/>
            <a:rect l="l" t="t" r="r" b="b"/>
            <a:pathLst>
              <a:path w="8290560" h="934572">
                <a:moveTo>
                  <a:pt x="0" y="0"/>
                </a:moveTo>
                <a:lnTo>
                  <a:pt x="8290560" y="0"/>
                </a:lnTo>
                <a:lnTo>
                  <a:pt x="8290560" y="934572"/>
                </a:lnTo>
                <a:lnTo>
                  <a:pt x="0" y="9345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548305"/>
            <a:ext cx="829056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 dirty="0">
                <a:solidFill>
                  <a:srgbClr val="BED72F"/>
                </a:solidFill>
                <a:latin typeface="Roboto Bold"/>
              </a:rPr>
              <a:t>Panorama</a:t>
            </a:r>
          </a:p>
          <a:p>
            <a:pPr algn="ctr">
              <a:lnSpc>
                <a:spcPts val="1430"/>
              </a:lnSpc>
            </a:pPr>
            <a:endParaRPr lang="en-US" sz="33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sz="2700" dirty="0" err="1" smtClean="0">
                <a:solidFill>
                  <a:srgbClr val="000000"/>
                </a:solidFill>
                <a:latin typeface="Roboto"/>
              </a:rPr>
              <a:t>Panoramski</a:t>
            </a:r>
            <a:r>
              <a:rPr lang="en-US" sz="27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način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je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uporaben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ko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želimo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fotografiji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zajeti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območje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ki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je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širše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ali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višje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od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območja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ki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ga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pokriva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okvir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našega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fotoaparata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.</a:t>
            </a:r>
            <a:endParaRPr lang="en-US" sz="27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731520"/>
            <a:ext cx="3142039" cy="5200793"/>
          </a:xfrm>
          <a:custGeom>
            <a:avLst/>
            <a:gdLst/>
            <a:ahLst/>
            <a:cxnLst/>
            <a:rect l="l" t="t" r="r" b="b"/>
            <a:pathLst>
              <a:path w="3142039" h="5200793">
                <a:moveTo>
                  <a:pt x="0" y="0"/>
                </a:moveTo>
                <a:lnTo>
                  <a:pt x="3142039" y="0"/>
                </a:lnTo>
                <a:lnTo>
                  <a:pt x="3142039" y="5200793"/>
                </a:lnTo>
                <a:lnTo>
                  <a:pt x="0" y="5200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39" r="-1477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5400000">
            <a:off x="-405583" y="3038781"/>
            <a:ext cx="5200793" cy="586271"/>
          </a:xfrm>
          <a:custGeom>
            <a:avLst/>
            <a:gdLst/>
            <a:ahLst/>
            <a:cxnLst/>
            <a:rect l="l" t="t" r="r" b="b"/>
            <a:pathLst>
              <a:path w="5200793" h="586271">
                <a:moveTo>
                  <a:pt x="0" y="0"/>
                </a:moveTo>
                <a:lnTo>
                  <a:pt x="5200793" y="0"/>
                </a:lnTo>
                <a:lnTo>
                  <a:pt x="5200793" y="586271"/>
                </a:lnTo>
                <a:lnTo>
                  <a:pt x="0" y="586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406002" y="1879883"/>
            <a:ext cx="4852054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endParaRPr lang="pl-PL" sz="33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3630"/>
              </a:lnSpc>
            </a:pPr>
            <a:r>
              <a:rPr lang="pl-PL" sz="3300" dirty="0">
                <a:solidFill>
                  <a:srgbClr val="BED72F"/>
                </a:solidFill>
                <a:latin typeface="Roboto Bold"/>
              </a:rPr>
              <a:t>Način panorame </a:t>
            </a:r>
            <a:r>
              <a:rPr lang="pl-PL" sz="33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lahko uporabite tudi navpično</a:t>
            </a:r>
            <a:endParaRPr lang="en-US" sz="3300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092586"/>
            <a:ext cx="8290560" cy="3956032"/>
          </a:xfrm>
          <a:custGeom>
            <a:avLst/>
            <a:gdLst/>
            <a:ahLst/>
            <a:cxnLst/>
            <a:rect l="l" t="t" r="r" b="b"/>
            <a:pathLst>
              <a:path w="8290560" h="3956032">
                <a:moveTo>
                  <a:pt x="0" y="0"/>
                </a:moveTo>
                <a:lnTo>
                  <a:pt x="8290560" y="0"/>
                </a:lnTo>
                <a:lnTo>
                  <a:pt x="8290560" y="3956032"/>
                </a:lnTo>
                <a:lnTo>
                  <a:pt x="0" y="3956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962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636182" y="417499"/>
            <a:ext cx="417176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2"/>
              </a:lnSpc>
            </a:pPr>
            <a:r>
              <a:rPr lang="sl-SI" sz="3611" dirty="0" smtClean="0">
                <a:solidFill>
                  <a:srgbClr val="BED72F"/>
                </a:solidFill>
                <a:latin typeface="Roboto Bold"/>
              </a:rPr>
              <a:t>Nočni posnetki</a:t>
            </a:r>
            <a:endParaRPr lang="en-US" sz="3611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1229"/>
              </a:lnSpc>
              <a:spcBef>
                <a:spcPct val="0"/>
              </a:spcBef>
            </a:pPr>
            <a:endParaRPr lang="en-US" sz="3611" dirty="0">
              <a:solidFill>
                <a:srgbClr val="BED72F"/>
              </a:solidFill>
              <a:latin typeface="Robot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1520" y="992682"/>
            <a:ext cx="817316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7"/>
              </a:lnSpc>
              <a:spcBef>
                <a:spcPct val="0"/>
              </a:spcBef>
            </a:pPr>
            <a:r>
              <a:rPr lang="pl-PL" sz="2506" dirty="0" smtClean="0">
                <a:solidFill>
                  <a:srgbClr val="100F0D"/>
                </a:solidFill>
                <a:latin typeface="Roboto"/>
              </a:rPr>
              <a:t>Vključite</a:t>
            </a:r>
            <a:r>
              <a:rPr lang="en-US" sz="2506" dirty="0" smtClean="0">
                <a:solidFill>
                  <a:srgbClr val="100F0D"/>
                </a:solidFill>
                <a:latin typeface="Roboto"/>
              </a:rPr>
              <a:t> </a:t>
            </a:r>
            <a:r>
              <a:rPr lang="pl-PL" sz="2506" dirty="0" smtClean="0">
                <a:solidFill>
                  <a:srgbClr val="BED72F"/>
                </a:solidFill>
                <a:latin typeface="Roboto"/>
              </a:rPr>
              <a:t>nočni način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,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poiščite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svetlobo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,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ki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osvetljuje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okvir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(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npr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.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ulične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luči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),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uporabite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stojalo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ali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drugo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obliko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stabilizacije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telefona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za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stabilizacijo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telefona</a:t>
            </a:r>
            <a:endParaRPr lang="en-US" sz="2506" dirty="0">
              <a:solidFill>
                <a:srgbClr val="100F0D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583680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895807"/>
            <a:ext cx="3453055" cy="5523586"/>
          </a:xfrm>
          <a:custGeom>
            <a:avLst/>
            <a:gdLst/>
            <a:ahLst/>
            <a:cxnLst/>
            <a:rect l="l" t="t" r="r" b="b"/>
            <a:pathLst>
              <a:path w="3453055" h="5523586">
                <a:moveTo>
                  <a:pt x="0" y="0"/>
                </a:moveTo>
                <a:lnTo>
                  <a:pt x="3453055" y="0"/>
                </a:lnTo>
                <a:lnTo>
                  <a:pt x="3453055" y="5523586"/>
                </a:lnTo>
                <a:lnTo>
                  <a:pt x="0" y="5523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4009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563168" y="914857"/>
            <a:ext cx="4842990" cy="516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9"/>
              </a:lnSpc>
            </a:pPr>
            <a:r>
              <a:rPr lang="sl-SI" sz="3171" dirty="0" smtClean="0">
                <a:solidFill>
                  <a:srgbClr val="BED72F"/>
                </a:solidFill>
                <a:latin typeface="Roboto Bold"/>
              </a:rPr>
              <a:t>Črno bele fotografije</a:t>
            </a:r>
            <a:endParaRPr lang="en-US" sz="3171" dirty="0">
              <a:solidFill>
                <a:srgbClr val="BED72F"/>
              </a:solidFill>
              <a:latin typeface="Roboto Bold"/>
            </a:endParaRPr>
          </a:p>
          <a:p>
            <a:pPr>
              <a:lnSpc>
                <a:spcPts val="2643"/>
              </a:lnSpc>
            </a:pPr>
            <a:endParaRPr lang="en-US" sz="3171" dirty="0">
              <a:solidFill>
                <a:srgbClr val="BED72F"/>
              </a:solidFill>
              <a:latin typeface="Roboto Bold"/>
            </a:endParaRPr>
          </a:p>
          <a:p>
            <a:pPr marL="560292" lvl="1" indent="-280146">
              <a:lnSpc>
                <a:spcPts val="2854"/>
              </a:lnSpc>
              <a:buFont typeface="Arial"/>
              <a:buChar char="•"/>
            </a:pPr>
            <a:r>
              <a:rPr lang="en-US" sz="2595" dirty="0" err="1">
                <a:solidFill>
                  <a:srgbClr val="000000"/>
                </a:solidFill>
                <a:latin typeface="Roboto"/>
              </a:rPr>
              <a:t>poudarja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obliko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stavb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drugih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objektov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mestne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infrastrukture</a:t>
            </a: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 marL="560292" lvl="1" indent="-280146">
              <a:lnSpc>
                <a:spcPts val="2854"/>
              </a:lnSpc>
              <a:buFont typeface="Arial"/>
              <a:buChar char="•"/>
            </a:pP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 marL="560292" lvl="1" indent="-280146">
              <a:lnSpc>
                <a:spcPts val="2854"/>
              </a:lnSpc>
              <a:buFont typeface="Arial"/>
              <a:buChar char="•"/>
            </a:pPr>
            <a:r>
              <a:rPr lang="en-US" sz="2595" dirty="0">
                <a:solidFill>
                  <a:srgbClr val="000000"/>
                </a:solidFill>
                <a:latin typeface="Roboto"/>
              </a:rPr>
              <a:t>je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idealen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za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portrete</a:t>
            </a: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 marL="560292" lvl="1" indent="-280146">
              <a:lnSpc>
                <a:spcPts val="2854"/>
              </a:lnSpc>
              <a:buFont typeface="Arial"/>
              <a:buChar char="•"/>
            </a:pP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 marL="560292" lvl="1" indent="-280146">
              <a:lnSpc>
                <a:spcPts val="2854"/>
              </a:lnSpc>
              <a:buFont typeface="Arial"/>
              <a:buChar char="•"/>
            </a:pPr>
            <a:r>
              <a:rPr lang="en-US" sz="2595" dirty="0" err="1">
                <a:solidFill>
                  <a:srgbClr val="000000"/>
                </a:solidFill>
                <a:latin typeface="Roboto"/>
              </a:rPr>
              <a:t>najpomembnejši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 element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črno-belih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fotografij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 je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njihov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kontrast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svetlobni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5" dirty="0" err="1">
                <a:solidFill>
                  <a:srgbClr val="000000"/>
                </a:solidFill>
                <a:latin typeface="Roboto"/>
              </a:rPr>
              <a:t>učinek</a:t>
            </a: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643"/>
              </a:lnSpc>
            </a:pP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643"/>
              </a:lnSpc>
            </a:pP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854"/>
              </a:lnSpc>
              <a:spcBef>
                <a:spcPct val="0"/>
              </a:spcBef>
            </a:pPr>
            <a:endParaRPr lang="en-US" sz="2595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1256493"/>
            <a:ext cx="8290560" cy="4822687"/>
          </a:xfrm>
          <a:custGeom>
            <a:avLst/>
            <a:gdLst/>
            <a:ahLst/>
            <a:cxnLst/>
            <a:rect l="l" t="t" r="r" b="b"/>
            <a:pathLst>
              <a:path w="8290560" h="4822687">
                <a:moveTo>
                  <a:pt x="0" y="0"/>
                </a:moveTo>
                <a:lnTo>
                  <a:pt x="8290560" y="0"/>
                </a:lnTo>
                <a:lnTo>
                  <a:pt x="8290560" y="4822686"/>
                </a:lnTo>
                <a:lnTo>
                  <a:pt x="0" y="4822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38" t="-38570" r="-373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548305"/>
            <a:ext cx="8290560" cy="900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sl-SI" sz="3500" dirty="0" smtClean="0">
                <a:solidFill>
                  <a:srgbClr val="BED72F"/>
                </a:solidFill>
                <a:latin typeface="Roboto Bold"/>
              </a:rPr>
              <a:t>Ročne nastavitve</a:t>
            </a:r>
            <a:r>
              <a:rPr lang="en-US" sz="3500" dirty="0" smtClean="0">
                <a:solidFill>
                  <a:srgbClr val="BED72F"/>
                </a:solidFill>
                <a:latin typeface="Roboto Bold"/>
              </a:rPr>
              <a:t>- </a:t>
            </a:r>
            <a:r>
              <a:rPr lang="en-US" sz="3500" dirty="0">
                <a:solidFill>
                  <a:srgbClr val="BED72F"/>
                </a:solidFill>
                <a:latin typeface="Roboto Bold"/>
              </a:rPr>
              <a:t>PRO</a:t>
            </a:r>
          </a:p>
          <a:p>
            <a:pPr algn="ctr">
              <a:lnSpc>
                <a:spcPts val="2970"/>
              </a:lnSpc>
              <a:spcBef>
                <a:spcPct val="0"/>
              </a:spcBef>
            </a:pPr>
            <a:endParaRPr lang="en-US" sz="3500" dirty="0">
              <a:solidFill>
                <a:srgbClr val="BED72F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2415396"/>
            <a:ext cx="8290560" cy="311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S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pravilno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nastavitvijo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ISO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lahko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dosežete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dobro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kakovost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slike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tako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da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prepustite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ravno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pravo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količino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svetlobe</a:t>
            </a: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Roboto"/>
              </a:rPr>
              <a:t>Visok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ISO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poveča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občutljivost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fotoaparata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svetlobo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kar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dobro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deluje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v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slabo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osvetljenih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območjih</a:t>
            </a: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Roboto"/>
              </a:rPr>
              <a:t>Nizke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vrednosti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ISO so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primerne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za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dobro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osvetljene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prizore</a:t>
            </a:r>
            <a:endParaRPr lang="en-US" sz="24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4068470" y="-91313"/>
            <a:ext cx="1616659" cy="2926080"/>
          </a:xfrm>
          <a:custGeom>
            <a:avLst/>
            <a:gdLst/>
            <a:ahLst/>
            <a:cxnLst/>
            <a:rect l="l" t="t" r="r" b="b"/>
            <a:pathLst>
              <a:path w="1616659" h="2926080">
                <a:moveTo>
                  <a:pt x="0" y="0"/>
                </a:moveTo>
                <a:lnTo>
                  <a:pt x="1616660" y="0"/>
                </a:lnTo>
                <a:lnTo>
                  <a:pt x="16166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268450" y="781177"/>
            <a:ext cx="12167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BED72F"/>
                </a:solidFill>
                <a:latin typeface="Roboto Bold"/>
              </a:rPr>
              <a:t>ISO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598982" y="2541616"/>
            <a:ext cx="8290560" cy="38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"S"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pomeni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zaklop</a:t>
            </a: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Roboto"/>
              </a:rPr>
              <a:t>Prilagoditev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vam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omogoča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spreminjanje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hitrosti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zaklopa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, to je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osvetlitve</a:t>
            </a: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Roboto"/>
              </a:rPr>
              <a:t>Če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želite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sliko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brez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zamegljenosti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nastavite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hiter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čas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osvetlitve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(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npr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za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fotografiranje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iz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roke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).</a:t>
            </a: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Roboto"/>
              </a:rPr>
              <a:t>Dolga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osvetlitev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lahko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da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zanimiv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učinek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vendar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bodo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fotografije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močno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zamegljene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zato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je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najbolje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uporabiti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stojalo</a:t>
            </a:r>
            <a:endParaRPr lang="en-US" sz="24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4068470" y="-91313"/>
            <a:ext cx="1616659" cy="2926080"/>
          </a:xfrm>
          <a:custGeom>
            <a:avLst/>
            <a:gdLst/>
            <a:ahLst/>
            <a:cxnLst/>
            <a:rect l="l" t="t" r="r" b="b"/>
            <a:pathLst>
              <a:path w="1616659" h="2926080">
                <a:moveTo>
                  <a:pt x="0" y="0"/>
                </a:moveTo>
                <a:lnTo>
                  <a:pt x="1616660" y="0"/>
                </a:lnTo>
                <a:lnTo>
                  <a:pt x="16166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569171" y="618923"/>
            <a:ext cx="615257" cy="135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31"/>
              </a:lnSpc>
            </a:pPr>
            <a:r>
              <a:rPr lang="en-US" sz="7879">
                <a:solidFill>
                  <a:srgbClr val="BED72F"/>
                </a:solidFill>
                <a:latin typeface="Roboto Bold"/>
              </a:rPr>
              <a:t>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2550" y="453858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612908" y="731520"/>
            <a:ext cx="2409172" cy="5852160"/>
          </a:xfrm>
          <a:custGeom>
            <a:avLst/>
            <a:gdLst/>
            <a:ahLst/>
            <a:cxnLst/>
            <a:rect l="l" t="t" r="r" b="b"/>
            <a:pathLst>
              <a:path w="2409172" h="5852160">
                <a:moveTo>
                  <a:pt x="0" y="0"/>
                </a:moveTo>
                <a:lnTo>
                  <a:pt x="2409172" y="0"/>
                </a:lnTo>
                <a:lnTo>
                  <a:pt x="240917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5271" r="-793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92550" y="2129155"/>
            <a:ext cx="6120359" cy="315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0"/>
              </a:lnSpc>
              <a:spcBef>
                <a:spcPct val="0"/>
              </a:spcBef>
            </a:pPr>
            <a:r>
              <a:rPr lang="pl-PL" sz="3700" dirty="0">
                <a:solidFill>
                  <a:srgbClr val="BED72F"/>
                </a:solidFill>
                <a:latin typeface="Roboto Bold"/>
              </a:rPr>
              <a:t>M</a:t>
            </a:r>
            <a:r>
              <a:rPr lang="en-US" sz="3700" dirty="0" err="1" smtClean="0">
                <a:solidFill>
                  <a:srgbClr val="BED72F"/>
                </a:solidFill>
                <a:latin typeface="Roboto Bold"/>
              </a:rPr>
              <a:t>obil</a:t>
            </a:r>
            <a:r>
              <a:rPr lang="pl-PL" sz="3700" dirty="0" smtClean="0">
                <a:solidFill>
                  <a:srgbClr val="BED72F"/>
                </a:solidFill>
                <a:latin typeface="Roboto Bold"/>
              </a:rPr>
              <a:t>na fotografija</a:t>
            </a:r>
            <a:r>
              <a:rPr lang="pl-PL" sz="3700" dirty="0" smtClean="0">
                <a:solidFill>
                  <a:srgbClr val="BED72F"/>
                </a:solidFill>
                <a:latin typeface="Roboto Bold"/>
              </a:rPr>
              <a:t> </a:t>
            </a:r>
          </a:p>
          <a:p>
            <a:pPr>
              <a:lnSpc>
                <a:spcPts val="4070"/>
              </a:lnSpc>
              <a:spcBef>
                <a:spcPct val="0"/>
              </a:spcBef>
            </a:pPr>
            <a:r>
              <a:rPr lang="en-US" sz="3700" dirty="0">
                <a:solidFill>
                  <a:srgbClr val="000000"/>
                </a:solidFill>
                <a:latin typeface="Roboto"/>
              </a:rPr>
              <a:t>je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zavesten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načrtovan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ustvarjalni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proces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fotografiranja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z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mobilno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napravo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kot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je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pametni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telefon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ali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tablica</a:t>
            </a:r>
            <a:endParaRPr lang="en-US" sz="37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2884711"/>
            <a:ext cx="8290560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EV je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vrednost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osvetlitve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fotografije</a:t>
            </a: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Roboto"/>
              </a:rPr>
              <a:t>Nižja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kot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je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vrednost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osvetlitve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temnejši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bo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okvir</a:t>
            </a: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Roboto"/>
              </a:rPr>
              <a:t>Višja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kot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je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vrednost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osvetlitve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svetlejša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bo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fotografija</a:t>
            </a:r>
            <a:endParaRPr lang="en-US" sz="24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4068470" y="-91313"/>
            <a:ext cx="1616659" cy="2926080"/>
          </a:xfrm>
          <a:custGeom>
            <a:avLst/>
            <a:gdLst/>
            <a:ahLst/>
            <a:cxnLst/>
            <a:rect l="l" t="t" r="r" b="b"/>
            <a:pathLst>
              <a:path w="1616659" h="2926080">
                <a:moveTo>
                  <a:pt x="0" y="0"/>
                </a:moveTo>
                <a:lnTo>
                  <a:pt x="1616660" y="0"/>
                </a:lnTo>
                <a:lnTo>
                  <a:pt x="16166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038600" y="618923"/>
            <a:ext cx="1600200" cy="1353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31"/>
              </a:lnSpc>
            </a:pPr>
            <a:r>
              <a:rPr lang="en-US" sz="7879" dirty="0">
                <a:solidFill>
                  <a:srgbClr val="BED72F"/>
                </a:solidFill>
                <a:latin typeface="Roboto Bold"/>
              </a:rPr>
              <a:t>EV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1833003"/>
            <a:ext cx="829056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>
              <a:lnSpc>
                <a:spcPts val="3190"/>
              </a:lnSpc>
              <a:buFont typeface="Arial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Roboto"/>
              </a:rPr>
              <a:t>Če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z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rezultati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niste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zadovoljni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lahko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fotografije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uredite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z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brezplačnimi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aplikacijami</a:t>
            </a: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marL="626111" lvl="1" indent="-313055">
              <a:lnSpc>
                <a:spcPts val="3190"/>
              </a:lnSpc>
              <a:buFont typeface="Arial"/>
              <a:buChar char="•"/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marL="626111" lvl="1" indent="-313055">
              <a:lnSpc>
                <a:spcPts val="3190"/>
              </a:lnSpc>
              <a:buFont typeface="Arial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Roboto"/>
              </a:rPr>
              <a:t>Funkcije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vključujejo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ravnanje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obrezovanje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slike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kontrast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barvno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nasičenost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posvetlitev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in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temnenje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ali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uporabo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filtrov</a:t>
            </a: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marL="626111" lvl="1" indent="-313055">
              <a:lnSpc>
                <a:spcPts val="3190"/>
              </a:lnSpc>
              <a:buFont typeface="Arial"/>
              <a:buChar char="•"/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marL="626111" lvl="1" indent="-313055">
              <a:lnSpc>
                <a:spcPts val="3190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Roboto"/>
              </a:rPr>
              <a:t>Ne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pretiravajte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z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urejanjem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–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zmernost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je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pomembna</a:t>
            </a:r>
            <a:endParaRPr lang="en-US" sz="29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31520" y="936382"/>
            <a:ext cx="8290560" cy="900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sl-SI" sz="3500" dirty="0" smtClean="0">
                <a:solidFill>
                  <a:srgbClr val="BED72F"/>
                </a:solidFill>
                <a:latin typeface="Roboto Bold"/>
              </a:rPr>
              <a:t>Aplikacije na pametnih telefonih</a:t>
            </a:r>
            <a:endParaRPr lang="en-US" sz="35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2970"/>
              </a:lnSpc>
              <a:spcBef>
                <a:spcPct val="0"/>
              </a:spcBef>
            </a:pPr>
            <a:endParaRPr lang="en-US" sz="3500" dirty="0">
              <a:solidFill>
                <a:srgbClr val="BED72F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076029" y="2762559"/>
            <a:ext cx="1955014" cy="1955014"/>
          </a:xfrm>
          <a:custGeom>
            <a:avLst/>
            <a:gdLst/>
            <a:ahLst/>
            <a:cxnLst/>
            <a:rect l="l" t="t" r="r" b="b"/>
            <a:pathLst>
              <a:path w="1955014" h="1955014">
                <a:moveTo>
                  <a:pt x="0" y="0"/>
                </a:moveTo>
                <a:lnTo>
                  <a:pt x="1955014" y="0"/>
                </a:lnTo>
                <a:lnTo>
                  <a:pt x="1955014" y="1955015"/>
                </a:lnTo>
                <a:lnTo>
                  <a:pt x="0" y="195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730748" y="2762559"/>
            <a:ext cx="2001721" cy="1955014"/>
          </a:xfrm>
          <a:custGeom>
            <a:avLst/>
            <a:gdLst/>
            <a:ahLst/>
            <a:cxnLst/>
            <a:rect l="l" t="t" r="r" b="b"/>
            <a:pathLst>
              <a:path w="2001721" h="1955014">
                <a:moveTo>
                  <a:pt x="0" y="0"/>
                </a:moveTo>
                <a:lnTo>
                  <a:pt x="2001721" y="0"/>
                </a:lnTo>
                <a:lnTo>
                  <a:pt x="2001721" y="1955015"/>
                </a:lnTo>
                <a:lnTo>
                  <a:pt x="0" y="1955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427794" y="2762559"/>
            <a:ext cx="1955014" cy="1955014"/>
          </a:xfrm>
          <a:custGeom>
            <a:avLst/>
            <a:gdLst/>
            <a:ahLst/>
            <a:cxnLst/>
            <a:rect l="l" t="t" r="r" b="b"/>
            <a:pathLst>
              <a:path w="1955014" h="1955014">
                <a:moveTo>
                  <a:pt x="0" y="0"/>
                </a:moveTo>
                <a:lnTo>
                  <a:pt x="1955014" y="0"/>
                </a:lnTo>
                <a:lnTo>
                  <a:pt x="1955014" y="1955015"/>
                </a:lnTo>
                <a:lnTo>
                  <a:pt x="0" y="195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31520" y="936382"/>
            <a:ext cx="8290560" cy="900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sl-SI" sz="3500" dirty="0" smtClean="0">
                <a:solidFill>
                  <a:srgbClr val="BED72F"/>
                </a:solidFill>
                <a:latin typeface="Roboto Bold"/>
              </a:rPr>
              <a:t>Aplikacije na pametnih telefonih</a:t>
            </a:r>
            <a:endParaRPr lang="en-US" sz="35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2970"/>
              </a:lnSpc>
              <a:spcBef>
                <a:spcPct val="0"/>
              </a:spcBef>
            </a:pPr>
            <a:endParaRPr lang="en-US" sz="3500" dirty="0">
              <a:solidFill>
                <a:srgbClr val="BED72F"/>
              </a:solidFill>
              <a:latin typeface="Robot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6029" y="4837691"/>
            <a:ext cx="1955014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Snapseed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30748" y="4837691"/>
            <a:ext cx="2001721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Lightroom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27794" y="4837691"/>
            <a:ext cx="1955014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PicsArt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71" b="-967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365170" y="1144929"/>
            <a:ext cx="8770430" cy="114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8"/>
              </a:lnSpc>
              <a:spcBef>
                <a:spcPct val="0"/>
              </a:spcBef>
            </a:pPr>
            <a:r>
              <a:rPr lang="en-US" sz="4044" dirty="0" smtClean="0">
                <a:solidFill>
                  <a:srgbClr val="FEFEFE"/>
                </a:solidFill>
                <a:latin typeface="Roboto Bold"/>
              </a:rPr>
              <a:t>4</a:t>
            </a:r>
            <a:r>
              <a:rPr lang="sl-SI" sz="4044" dirty="0" smtClean="0">
                <a:solidFill>
                  <a:srgbClr val="FEFEFE"/>
                </a:solidFill>
                <a:latin typeface="Roboto Bold"/>
              </a:rPr>
              <a:t>. faza</a:t>
            </a:r>
            <a:r>
              <a:rPr lang="en-US" sz="4044" dirty="0">
                <a:solidFill>
                  <a:srgbClr val="FEFEFE"/>
                </a:solidFill>
                <a:latin typeface="Roboto Bold"/>
              </a:rPr>
              <a:t>: </a:t>
            </a:r>
            <a:r>
              <a:rPr lang="en-US" sz="4044" dirty="0" err="1">
                <a:solidFill>
                  <a:srgbClr val="FEFEFE"/>
                </a:solidFill>
                <a:latin typeface="Roboto Bold"/>
              </a:rPr>
              <a:t>Praktična</a:t>
            </a:r>
            <a:r>
              <a:rPr lang="en-US" sz="4044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44" dirty="0" err="1">
                <a:solidFill>
                  <a:srgbClr val="FEFEFE"/>
                </a:solidFill>
                <a:latin typeface="Roboto Bold"/>
              </a:rPr>
              <a:t>vaja</a:t>
            </a:r>
            <a:r>
              <a:rPr lang="en-US" sz="4044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44" dirty="0" err="1">
                <a:solidFill>
                  <a:srgbClr val="FEFEFE"/>
                </a:solidFill>
                <a:latin typeface="Roboto Bold"/>
              </a:rPr>
              <a:t>fotografiranja</a:t>
            </a:r>
            <a:r>
              <a:rPr lang="en-US" sz="4044" dirty="0">
                <a:solidFill>
                  <a:srgbClr val="FEFEFE"/>
                </a:solidFill>
                <a:latin typeface="Roboto Bold"/>
              </a:rPr>
              <a:t> s </a:t>
            </a:r>
            <a:r>
              <a:rPr lang="en-US" sz="4044" dirty="0" err="1">
                <a:solidFill>
                  <a:srgbClr val="FEFEFE"/>
                </a:solidFill>
                <a:latin typeface="Roboto Bold"/>
              </a:rPr>
              <a:t>pametnim</a:t>
            </a:r>
            <a:r>
              <a:rPr lang="en-US" sz="4044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44" dirty="0" err="1">
                <a:solidFill>
                  <a:srgbClr val="FEFEFE"/>
                </a:solidFill>
                <a:latin typeface="Roboto Bold"/>
              </a:rPr>
              <a:t>telefonom</a:t>
            </a:r>
            <a:endParaRPr lang="en-US" sz="4044" dirty="0">
              <a:solidFill>
                <a:srgbClr val="FEFEFE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235813" y="3227753"/>
            <a:ext cx="1217678" cy="2055153"/>
          </a:xfrm>
          <a:custGeom>
            <a:avLst/>
            <a:gdLst/>
            <a:ahLst/>
            <a:cxnLst/>
            <a:rect l="l" t="t" r="r" b="b"/>
            <a:pathLst>
              <a:path w="1217678" h="2055153">
                <a:moveTo>
                  <a:pt x="0" y="0"/>
                </a:moveTo>
                <a:lnTo>
                  <a:pt x="1217679" y="0"/>
                </a:lnTo>
                <a:lnTo>
                  <a:pt x="1217679" y="2055153"/>
                </a:lnTo>
                <a:lnTo>
                  <a:pt x="0" y="205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0" y="1980718"/>
            <a:ext cx="9753600" cy="3787341"/>
          </a:xfrm>
          <a:custGeom>
            <a:avLst/>
            <a:gdLst/>
            <a:ahLst/>
            <a:cxnLst/>
            <a:rect l="l" t="t" r="r" b="b"/>
            <a:pathLst>
              <a:path w="9753600" h="3787341">
                <a:moveTo>
                  <a:pt x="0" y="0"/>
                </a:moveTo>
                <a:lnTo>
                  <a:pt x="9753600" y="0"/>
                </a:lnTo>
                <a:lnTo>
                  <a:pt x="9753600" y="3787340"/>
                </a:lnTo>
                <a:lnTo>
                  <a:pt x="0" y="3787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17" t="-64242" b="-959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389119" y="1092114"/>
            <a:ext cx="697536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 dirty="0" err="1">
                <a:solidFill>
                  <a:srgbClr val="BED72F"/>
                </a:solidFill>
                <a:latin typeface="Open Sans Bold"/>
              </a:rPr>
              <a:t>Nariši</a:t>
            </a:r>
            <a:r>
              <a:rPr lang="en-US" sz="3999" dirty="0">
                <a:solidFill>
                  <a:srgbClr val="BED72F"/>
                </a:solidFill>
                <a:latin typeface="Open Sans Bold"/>
              </a:rPr>
              <a:t> in </a:t>
            </a:r>
            <a:r>
              <a:rPr lang="en-US" sz="3999" dirty="0" err="1">
                <a:solidFill>
                  <a:srgbClr val="BED72F"/>
                </a:solidFill>
                <a:latin typeface="Open Sans Bold"/>
              </a:rPr>
              <a:t>izvedi</a:t>
            </a:r>
            <a:r>
              <a:rPr lang="en-US" sz="3999" dirty="0">
                <a:solidFill>
                  <a:srgbClr val="BED72F"/>
                </a:solidFill>
                <a:latin typeface="Open Sans Bold"/>
              </a:rPr>
              <a:t> </a:t>
            </a:r>
            <a:r>
              <a:rPr lang="en-US" sz="3999" dirty="0" err="1">
                <a:solidFill>
                  <a:srgbClr val="BED72F"/>
                </a:solidFill>
                <a:latin typeface="Open Sans Bold"/>
              </a:rPr>
              <a:t>nalogo</a:t>
            </a:r>
            <a:endParaRPr lang="en-US" sz="3999" dirty="0">
              <a:solidFill>
                <a:srgbClr val="BED72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71" b="-967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91585" y="5201576"/>
            <a:ext cx="877043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8"/>
              </a:lnSpc>
              <a:spcBef>
                <a:spcPct val="0"/>
              </a:spcBef>
            </a:pPr>
            <a:r>
              <a:rPr lang="en-US" sz="4044" dirty="0" smtClean="0">
                <a:solidFill>
                  <a:srgbClr val="FEFEFE"/>
                </a:solidFill>
                <a:latin typeface="Roboto Bold"/>
              </a:rPr>
              <a:t>5</a:t>
            </a:r>
            <a:r>
              <a:rPr lang="sl-SI" sz="4044" dirty="0" smtClean="0">
                <a:solidFill>
                  <a:srgbClr val="FEFEFE"/>
                </a:solidFill>
                <a:latin typeface="Roboto Bold"/>
              </a:rPr>
              <a:t>. faza</a:t>
            </a:r>
            <a:r>
              <a:rPr lang="en-US" sz="4044" dirty="0">
                <a:solidFill>
                  <a:srgbClr val="FEFEFE"/>
                </a:solidFill>
                <a:latin typeface="Roboto Bold"/>
              </a:rPr>
              <a:t>: </a:t>
            </a:r>
            <a:r>
              <a:rPr lang="en-US" sz="4044" dirty="0" err="1">
                <a:solidFill>
                  <a:srgbClr val="FEFEFE"/>
                </a:solidFill>
                <a:latin typeface="Roboto Bold"/>
              </a:rPr>
              <a:t>Povzetek</a:t>
            </a:r>
            <a:r>
              <a:rPr lang="en-US" sz="4044" dirty="0">
                <a:solidFill>
                  <a:srgbClr val="FEFEFE"/>
                </a:solidFill>
                <a:latin typeface="Roboto Bold"/>
              </a:rPr>
              <a:t> in </a:t>
            </a:r>
            <a:r>
              <a:rPr lang="en-US" sz="4044" dirty="0" err="1">
                <a:solidFill>
                  <a:srgbClr val="FEFEFE"/>
                </a:solidFill>
                <a:latin typeface="Roboto Bold"/>
              </a:rPr>
              <a:t>zaključek</a:t>
            </a:r>
            <a:endParaRPr lang="en-US" sz="4044" dirty="0">
              <a:solidFill>
                <a:srgbClr val="FEFEFE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96471" y="2981175"/>
            <a:ext cx="1008924" cy="1347477"/>
          </a:xfrm>
          <a:custGeom>
            <a:avLst/>
            <a:gdLst/>
            <a:ahLst/>
            <a:cxnLst/>
            <a:rect l="l" t="t" r="r" b="b"/>
            <a:pathLst>
              <a:path w="1008924" h="1347477">
                <a:moveTo>
                  <a:pt x="0" y="0"/>
                </a:moveTo>
                <a:lnTo>
                  <a:pt x="1008924" y="0"/>
                </a:lnTo>
                <a:lnTo>
                  <a:pt x="1008924" y="1347477"/>
                </a:lnTo>
                <a:lnTo>
                  <a:pt x="0" y="134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520827" y="962360"/>
            <a:ext cx="8711945" cy="167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sl-SI" sz="4000" dirty="0" smtClean="0">
                <a:solidFill>
                  <a:srgbClr val="FEFEFE"/>
                </a:solidFill>
                <a:latin typeface="Roboto Bold"/>
              </a:rPr>
              <a:t>Vzemite si trenutek, da razmislite o konceptu okvirja, preden posnamete sliko</a:t>
            </a:r>
            <a:endParaRPr lang="sl-SI" sz="4000" dirty="0">
              <a:solidFill>
                <a:srgbClr val="FEFEFE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70839" y="3361627"/>
            <a:ext cx="956681" cy="591947"/>
          </a:xfrm>
          <a:custGeom>
            <a:avLst/>
            <a:gdLst/>
            <a:ahLst/>
            <a:cxnLst/>
            <a:rect l="l" t="t" r="r" b="b"/>
            <a:pathLst>
              <a:path w="956681" h="591947">
                <a:moveTo>
                  <a:pt x="0" y="0"/>
                </a:moveTo>
                <a:lnTo>
                  <a:pt x="956681" y="0"/>
                </a:lnTo>
                <a:lnTo>
                  <a:pt x="956681" y="591946"/>
                </a:lnTo>
                <a:lnTo>
                  <a:pt x="0" y="5919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1130914"/>
            <a:ext cx="670615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Razmislite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o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ustrezni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sestavi</a:t>
            </a:r>
            <a:endParaRPr lang="en-US" sz="4000" dirty="0">
              <a:solidFill>
                <a:srgbClr val="FEFEFE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81113" y="3191402"/>
            <a:ext cx="971247" cy="932397"/>
          </a:xfrm>
          <a:custGeom>
            <a:avLst/>
            <a:gdLst/>
            <a:ahLst/>
            <a:cxnLst/>
            <a:rect l="l" t="t" r="r" b="b"/>
            <a:pathLst>
              <a:path w="971247" h="932397">
                <a:moveTo>
                  <a:pt x="0" y="0"/>
                </a:moveTo>
                <a:lnTo>
                  <a:pt x="971247" y="0"/>
                </a:lnTo>
                <a:lnTo>
                  <a:pt x="971247" y="932396"/>
                </a:lnTo>
                <a:lnTo>
                  <a:pt x="0" y="932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Uporabite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naravno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svetlobo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- to je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najboljši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"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slikar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slik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"."</a:t>
            </a:r>
            <a:endParaRPr lang="en-US" sz="4000" dirty="0">
              <a:solidFill>
                <a:srgbClr val="FEFEFE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27590" y="3192363"/>
            <a:ext cx="1049689" cy="1116691"/>
          </a:xfrm>
          <a:custGeom>
            <a:avLst/>
            <a:gdLst/>
            <a:ahLst/>
            <a:cxnLst/>
            <a:rect l="l" t="t" r="r" b="b"/>
            <a:pathLst>
              <a:path w="1049689" h="1116691">
                <a:moveTo>
                  <a:pt x="0" y="0"/>
                </a:moveTo>
                <a:lnTo>
                  <a:pt x="1049689" y="0"/>
                </a:lnTo>
                <a:lnTo>
                  <a:pt x="1049689" y="1116690"/>
                </a:lnTo>
                <a:lnTo>
                  <a:pt x="0" y="1116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Poskusite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stabilizirati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sliko</a:t>
            </a:r>
            <a:endParaRPr lang="en-US" sz="4000" dirty="0">
              <a:solidFill>
                <a:srgbClr val="FEFEFE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769620"/>
            <a:ext cx="6774685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9"/>
              </a:lnSpc>
            </a:pPr>
            <a:r>
              <a:rPr lang="sl-SI" sz="3999" dirty="0" smtClean="0">
                <a:solidFill>
                  <a:srgbClr val="000000"/>
                </a:solidFill>
                <a:latin typeface="Roboto"/>
              </a:rPr>
              <a:t>Ustvarjalni proces </a:t>
            </a:r>
            <a:r>
              <a:rPr lang="sl-SI" sz="3999" dirty="0" smtClean="0">
                <a:solidFill>
                  <a:srgbClr val="BED72F"/>
                </a:solidFill>
                <a:latin typeface="Roboto Bold"/>
              </a:rPr>
              <a:t>se nanaša na </a:t>
            </a:r>
            <a:r>
              <a:rPr lang="en-US" sz="3999" dirty="0" err="1" smtClean="0">
                <a:solidFill>
                  <a:srgbClr val="BED72F"/>
                </a:solidFill>
                <a:latin typeface="Roboto Bold"/>
              </a:rPr>
              <a:t>oseb</a:t>
            </a:r>
            <a:r>
              <a:rPr lang="sl-SI" sz="3999" dirty="0" smtClean="0">
                <a:solidFill>
                  <a:srgbClr val="BED72F"/>
                </a:solidFill>
                <a:latin typeface="Roboto Bold"/>
              </a:rPr>
              <a:t>o</a:t>
            </a:r>
            <a:r>
              <a:rPr lang="en-US" sz="3999" dirty="0" smtClean="0">
                <a:solidFill>
                  <a:srgbClr val="BED72F"/>
                </a:solidFill>
                <a:latin typeface="Roboto Bold"/>
              </a:rPr>
              <a:t>, </a:t>
            </a:r>
            <a:r>
              <a:rPr lang="en-US" sz="3999" dirty="0" err="1">
                <a:solidFill>
                  <a:srgbClr val="BED72F"/>
                </a:solidFill>
                <a:latin typeface="Roboto Bold"/>
              </a:rPr>
              <a:t>ki</a:t>
            </a:r>
            <a:r>
              <a:rPr lang="en-US" sz="3999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3999" dirty="0" err="1">
                <a:solidFill>
                  <a:srgbClr val="BED72F"/>
                </a:solidFill>
                <a:latin typeface="Roboto Bold"/>
              </a:rPr>
              <a:t>fotografira</a:t>
            </a:r>
            <a:r>
              <a:rPr lang="en-US" sz="3999" dirty="0" smtClean="0">
                <a:solidFill>
                  <a:srgbClr val="BED72F"/>
                </a:solidFill>
                <a:latin typeface="Roboto Bold"/>
              </a:rPr>
              <a:t>,</a:t>
            </a:r>
            <a:r>
              <a:rPr lang="sl-SI" sz="3999" dirty="0" smtClean="0">
                <a:solidFill>
                  <a:srgbClr val="BED72F"/>
                </a:solidFill>
                <a:latin typeface="Roboto Bold"/>
              </a:rPr>
              <a:t> </a:t>
            </a:r>
            <a:r>
              <a:rPr lang="sl-SI" sz="3999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ne na pametni telefon ali tablico</a:t>
            </a:r>
            <a:endParaRPr lang="en-US" sz="3999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algn="r">
              <a:lnSpc>
                <a:spcPts val="4399"/>
              </a:lnSpc>
            </a:pPr>
            <a:endParaRPr lang="en-US" sz="39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381593" y="3160034"/>
            <a:ext cx="2640487" cy="3423646"/>
          </a:xfrm>
          <a:custGeom>
            <a:avLst/>
            <a:gdLst/>
            <a:ahLst/>
            <a:cxnLst/>
            <a:rect l="l" t="t" r="r" b="b"/>
            <a:pathLst>
              <a:path w="2640487" h="3423646">
                <a:moveTo>
                  <a:pt x="0" y="0"/>
                </a:moveTo>
                <a:lnTo>
                  <a:pt x="2640487" y="0"/>
                </a:lnTo>
                <a:lnTo>
                  <a:pt x="2640487" y="3423646"/>
                </a:lnTo>
                <a:lnTo>
                  <a:pt x="0" y="3423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774646" y="3079750"/>
            <a:ext cx="1210084" cy="778992"/>
          </a:xfrm>
          <a:custGeom>
            <a:avLst/>
            <a:gdLst/>
            <a:ahLst/>
            <a:cxnLst/>
            <a:rect l="l" t="t" r="r" b="b"/>
            <a:pathLst>
              <a:path w="1210084" h="778992">
                <a:moveTo>
                  <a:pt x="0" y="0"/>
                </a:moveTo>
                <a:lnTo>
                  <a:pt x="1210084" y="0"/>
                </a:lnTo>
                <a:lnTo>
                  <a:pt x="1210084" y="778992"/>
                </a:lnTo>
                <a:lnTo>
                  <a:pt x="0" y="778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pl-PL" sz="4000" dirty="0">
                <a:solidFill>
                  <a:srgbClr val="FEFEFE"/>
                </a:solidFill>
                <a:latin typeface="Roboto Bold"/>
              </a:rPr>
              <a:t>Uporabite dodatne funkcije kamere telefona</a:t>
            </a:r>
            <a:endParaRPr lang="en-US" sz="4000" dirty="0">
              <a:solidFill>
                <a:srgbClr val="FEFEFE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70403" y="3231838"/>
            <a:ext cx="998855" cy="851524"/>
          </a:xfrm>
          <a:custGeom>
            <a:avLst/>
            <a:gdLst/>
            <a:ahLst/>
            <a:cxnLst/>
            <a:rect l="l" t="t" r="r" b="b"/>
            <a:pathLst>
              <a:path w="998855" h="851524">
                <a:moveTo>
                  <a:pt x="0" y="0"/>
                </a:moveTo>
                <a:lnTo>
                  <a:pt x="998854" y="0"/>
                </a:lnTo>
                <a:lnTo>
                  <a:pt x="998854" y="851524"/>
                </a:lnTo>
                <a:lnTo>
                  <a:pt x="0" y="851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Če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niste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zadovoljni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z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rezultatom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posnete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fotografije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,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imate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na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voljo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veliko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orodij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za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urejanje</a:t>
            </a:r>
            <a:endParaRPr lang="en-US" sz="4000" dirty="0">
              <a:solidFill>
                <a:srgbClr val="FEFEFE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009704" y="3289328"/>
            <a:ext cx="744923" cy="736543"/>
          </a:xfrm>
          <a:custGeom>
            <a:avLst/>
            <a:gdLst/>
            <a:ahLst/>
            <a:cxnLst/>
            <a:rect l="l" t="t" r="r" b="b"/>
            <a:pathLst>
              <a:path w="744923" h="736543">
                <a:moveTo>
                  <a:pt x="0" y="0"/>
                </a:moveTo>
                <a:lnTo>
                  <a:pt x="744923" y="0"/>
                </a:lnTo>
                <a:lnTo>
                  <a:pt x="744923" y="736544"/>
                </a:lnTo>
                <a:lnTo>
                  <a:pt x="0" y="736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endParaRPr lang="en-US" sz="4000" dirty="0">
              <a:solidFill>
                <a:srgbClr val="FEFEFE"/>
              </a:solidFill>
              <a:latin typeface="Roboto Bold"/>
            </a:endParaRPr>
          </a:p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>
                <a:solidFill>
                  <a:srgbClr val="FEFEFE"/>
                </a:solidFill>
                <a:latin typeface="Roboto Bold"/>
              </a:rPr>
              <a:t>Ne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pretiravajte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z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urejanjem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(!)</a:t>
            </a:r>
            <a:endParaRPr lang="en-US" sz="4000" dirty="0">
              <a:solidFill>
                <a:srgbClr val="FEFEFE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78404" y="3245672"/>
            <a:ext cx="972571" cy="1010072"/>
          </a:xfrm>
          <a:custGeom>
            <a:avLst/>
            <a:gdLst/>
            <a:ahLst/>
            <a:cxnLst/>
            <a:rect l="l" t="t" r="r" b="b"/>
            <a:pathLst>
              <a:path w="972571" h="1010072">
                <a:moveTo>
                  <a:pt x="0" y="0"/>
                </a:moveTo>
                <a:lnTo>
                  <a:pt x="972571" y="0"/>
                </a:lnTo>
                <a:lnTo>
                  <a:pt x="972571" y="1010072"/>
                </a:lnTo>
                <a:lnTo>
                  <a:pt x="0" y="1010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Splača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se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biti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ustvarjalen</a:t>
            </a:r>
            <a:endParaRPr lang="en-US" sz="4000" dirty="0">
              <a:solidFill>
                <a:srgbClr val="FEFEFE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76800" y="2451035"/>
            <a:ext cx="4145280" cy="4375881"/>
            <a:chOff x="0" y="47625"/>
            <a:chExt cx="5527040" cy="5834508"/>
          </a:xfrm>
        </p:grpSpPr>
        <p:sp>
          <p:nvSpPr>
            <p:cNvPr id="3" name="TextBox 3"/>
            <p:cNvSpPr txBox="1"/>
            <p:nvPr/>
          </p:nvSpPr>
          <p:spPr>
            <a:xfrm>
              <a:off x="0" y="47625"/>
              <a:ext cx="5527040" cy="1008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40"/>
                </a:lnSpc>
              </a:pPr>
              <a:r>
                <a:rPr lang="pl-PL" sz="5400" dirty="0" smtClean="0">
                  <a:solidFill>
                    <a:srgbClr val="BED72F"/>
                  </a:solidFill>
                  <a:latin typeface="Roboto Bold"/>
                </a:rPr>
                <a:t>Hvala!</a:t>
              </a:r>
              <a:endParaRPr lang="en-US" sz="5400" dirty="0">
                <a:solidFill>
                  <a:srgbClr val="BED72F"/>
                </a:solidFill>
                <a:latin typeface="Robot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649968"/>
              <a:ext cx="5527040" cy="381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123697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79114"/>
              <a:ext cx="5527040" cy="381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352843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108261"/>
              <a:ext cx="5527040" cy="381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581990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854507" y="64224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7"/>
                </a:lnTo>
                <a:lnTo>
                  <a:pt x="0" y="551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137185" y="1742788"/>
            <a:ext cx="2742968" cy="3829623"/>
          </a:xfrm>
          <a:custGeom>
            <a:avLst/>
            <a:gdLst/>
            <a:ahLst/>
            <a:cxnLst/>
            <a:rect l="l" t="t" r="r" b="b"/>
            <a:pathLst>
              <a:path w="2742968" h="3829623">
                <a:moveTo>
                  <a:pt x="0" y="0"/>
                </a:moveTo>
                <a:lnTo>
                  <a:pt x="2742967" y="0"/>
                </a:lnTo>
                <a:lnTo>
                  <a:pt x="2742967" y="3829624"/>
                </a:lnTo>
                <a:lnTo>
                  <a:pt x="0" y="382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2550" y="453858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3612830"/>
            <a:ext cx="8290560" cy="2604475"/>
          </a:xfrm>
          <a:custGeom>
            <a:avLst/>
            <a:gdLst/>
            <a:ahLst/>
            <a:cxnLst/>
            <a:rect l="l" t="t" r="r" b="b"/>
            <a:pathLst>
              <a:path w="8290560" h="2604475">
                <a:moveTo>
                  <a:pt x="0" y="0"/>
                </a:moveTo>
                <a:lnTo>
                  <a:pt x="8290560" y="0"/>
                </a:lnTo>
                <a:lnTo>
                  <a:pt x="8290560" y="2604474"/>
                </a:lnTo>
                <a:lnTo>
                  <a:pt x="0" y="2604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492" b="-14262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660224"/>
            <a:ext cx="865470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0"/>
              </a:lnSpc>
              <a:spcBef>
                <a:spcPct val="0"/>
              </a:spcBef>
            </a:pPr>
            <a:r>
              <a:rPr lang="pl-PL" sz="3200" dirty="0" smtClean="0">
                <a:solidFill>
                  <a:srgbClr val="BED72F"/>
                </a:solidFill>
                <a:latin typeface="Roboto Bold"/>
              </a:rPr>
              <a:t>Prvi telefon s kamero </a:t>
            </a:r>
            <a:r>
              <a:rPr lang="sl-SI" sz="3200" dirty="0" smtClean="0">
                <a:solidFill>
                  <a:srgbClr val="BED72F"/>
                </a:solidFill>
                <a:latin typeface="Roboto Bold"/>
              </a:rPr>
              <a:t>je bil</a:t>
            </a:r>
            <a:r>
              <a:rPr lang="en-US" sz="3200" dirty="0" smtClean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3200" dirty="0">
                <a:solidFill>
                  <a:srgbClr val="BED72F"/>
                </a:solidFill>
                <a:latin typeface="Roboto Bold"/>
              </a:rPr>
              <a:t>Samsung. </a:t>
            </a:r>
            <a:r>
              <a:rPr lang="fi-FI" sz="3200" dirty="0">
                <a:solidFill>
                  <a:srgbClr val="100F0D"/>
                </a:solidFill>
                <a:latin typeface="Roboto"/>
              </a:rPr>
              <a:t>Naprava se je pojavila v Južni Koreji leta 2000.</a:t>
            </a:r>
            <a:endParaRPr lang="en-US" sz="3200" dirty="0">
              <a:solidFill>
                <a:srgbClr val="100F0D"/>
              </a:solidFill>
              <a:latin typeface="Robo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1520" y="6395720"/>
            <a:ext cx="7276971" cy="187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Roboto"/>
              </a:rPr>
              <a:t>https://www.pcformat.pl/News-Pierwsza-komorka-z-aparatem-fotograficznym,n,23715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379421" y="3657600"/>
            <a:ext cx="1607882" cy="1607882"/>
          </a:xfrm>
          <a:custGeom>
            <a:avLst/>
            <a:gdLst/>
            <a:ahLst/>
            <a:cxnLst/>
            <a:rect l="l" t="t" r="r" b="b"/>
            <a:pathLst>
              <a:path w="1607882" h="1607882">
                <a:moveTo>
                  <a:pt x="0" y="0"/>
                </a:moveTo>
                <a:lnTo>
                  <a:pt x="1607882" y="0"/>
                </a:lnTo>
                <a:lnTo>
                  <a:pt x="1607882" y="1607882"/>
                </a:lnTo>
                <a:lnTo>
                  <a:pt x="0" y="16078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4876800" y="3657600"/>
            <a:ext cx="2358227" cy="1607882"/>
          </a:xfrm>
          <a:custGeom>
            <a:avLst/>
            <a:gdLst/>
            <a:ahLst/>
            <a:cxnLst/>
            <a:rect l="l" t="t" r="r" b="b"/>
            <a:pathLst>
              <a:path w="2358227" h="1607882">
                <a:moveTo>
                  <a:pt x="0" y="0"/>
                </a:moveTo>
                <a:lnTo>
                  <a:pt x="2358227" y="0"/>
                </a:lnTo>
                <a:lnTo>
                  <a:pt x="2358227" y="1607882"/>
                </a:lnTo>
                <a:lnTo>
                  <a:pt x="0" y="16078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914400" y="1371600"/>
            <a:ext cx="8290560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3100" dirty="0" err="1">
                <a:solidFill>
                  <a:srgbClr val="000000"/>
                </a:solidFill>
                <a:latin typeface="Roboto"/>
              </a:rPr>
              <a:t>Revolucija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 v </a:t>
            </a:r>
            <a:r>
              <a:rPr lang="en-US" sz="3100" dirty="0" err="1">
                <a:solidFill>
                  <a:srgbClr val="000000"/>
                </a:solidFill>
                <a:latin typeface="Roboto"/>
              </a:rPr>
              <a:t>deljenju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"/>
              </a:rPr>
              <a:t>slik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 je </a:t>
            </a:r>
            <a:r>
              <a:rPr lang="en-US" sz="3100" dirty="0" err="1">
                <a:solidFill>
                  <a:srgbClr val="000000"/>
                </a:solidFill>
                <a:latin typeface="Roboto"/>
              </a:rPr>
              <a:t>prišla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 z </a:t>
            </a:r>
            <a:r>
              <a:rPr lang="en-US" sz="3100" dirty="0" err="1">
                <a:solidFill>
                  <a:srgbClr val="000000"/>
                </a:solidFill>
                <a:latin typeface="Roboto"/>
              </a:rPr>
              <a:t>vzponom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"/>
              </a:rPr>
              <a:t>družbenih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"/>
              </a:rPr>
              <a:t>medijev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. </a:t>
            </a:r>
            <a:r>
              <a:rPr lang="it-IT" sz="3100" dirty="0">
                <a:solidFill>
                  <a:srgbClr val="BED72F"/>
                </a:solidFill>
                <a:latin typeface="Roboto Bold"/>
              </a:rPr>
              <a:t>Leta 2003 sta </a:t>
            </a:r>
            <a:r>
              <a:rPr lang="it-IT" sz="3100" dirty="0" err="1">
                <a:solidFill>
                  <a:srgbClr val="BED72F"/>
                </a:solidFill>
                <a:latin typeface="Roboto Bold"/>
              </a:rPr>
              <a:t>bila</a:t>
            </a:r>
            <a:r>
              <a:rPr lang="it-IT" sz="31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it-IT" sz="3100" dirty="0" err="1">
                <a:solidFill>
                  <a:srgbClr val="BED72F"/>
                </a:solidFill>
                <a:latin typeface="Roboto Bold"/>
              </a:rPr>
              <a:t>ustanovljena</a:t>
            </a:r>
            <a:r>
              <a:rPr lang="it-IT" sz="31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it-IT" sz="3100" dirty="0" err="1">
                <a:solidFill>
                  <a:srgbClr val="BED72F"/>
                </a:solidFill>
                <a:latin typeface="Roboto Bold"/>
              </a:rPr>
              <a:t>LinkedIn</a:t>
            </a:r>
            <a:r>
              <a:rPr lang="it-IT" sz="3100" dirty="0">
                <a:solidFill>
                  <a:srgbClr val="BED72F"/>
                </a:solidFill>
                <a:latin typeface="Roboto Bold"/>
              </a:rPr>
              <a:t> in </a:t>
            </a:r>
            <a:r>
              <a:rPr lang="it-IT" sz="3100" dirty="0" err="1">
                <a:solidFill>
                  <a:srgbClr val="BED72F"/>
                </a:solidFill>
                <a:latin typeface="Roboto Bold"/>
              </a:rPr>
              <a:t>MySpace</a:t>
            </a:r>
            <a:r>
              <a:rPr lang="en-US" sz="3100" dirty="0" smtClean="0">
                <a:solidFill>
                  <a:srgbClr val="BED72F"/>
                </a:solidFill>
                <a:latin typeface="Roboto Bold"/>
              </a:rPr>
              <a:t>.</a:t>
            </a:r>
            <a:endParaRPr lang="en-US" sz="3100" dirty="0">
              <a:solidFill>
                <a:srgbClr val="BED72F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44754" y="2088701"/>
            <a:ext cx="1886333" cy="1886333"/>
          </a:xfrm>
          <a:custGeom>
            <a:avLst/>
            <a:gdLst/>
            <a:ahLst/>
            <a:cxnLst/>
            <a:rect l="l" t="t" r="r" b="b"/>
            <a:pathLst>
              <a:path w="1886333" h="1886333">
                <a:moveTo>
                  <a:pt x="0" y="0"/>
                </a:moveTo>
                <a:lnTo>
                  <a:pt x="1886333" y="0"/>
                </a:lnTo>
                <a:lnTo>
                  <a:pt x="1886333" y="1886332"/>
                </a:lnTo>
                <a:lnTo>
                  <a:pt x="0" y="1886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2803702" y="2079175"/>
            <a:ext cx="1886333" cy="1886333"/>
          </a:xfrm>
          <a:custGeom>
            <a:avLst/>
            <a:gdLst/>
            <a:ahLst/>
            <a:cxnLst/>
            <a:rect l="l" t="t" r="r" b="b"/>
            <a:pathLst>
              <a:path w="1886333" h="1886333">
                <a:moveTo>
                  <a:pt x="0" y="0"/>
                </a:moveTo>
                <a:lnTo>
                  <a:pt x="1886332" y="0"/>
                </a:lnTo>
                <a:lnTo>
                  <a:pt x="1886332" y="1886333"/>
                </a:lnTo>
                <a:lnTo>
                  <a:pt x="0" y="18863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5061509" y="2079175"/>
            <a:ext cx="1876807" cy="1876807"/>
          </a:xfrm>
          <a:custGeom>
            <a:avLst/>
            <a:gdLst/>
            <a:ahLst/>
            <a:cxnLst/>
            <a:rect l="l" t="t" r="r" b="b"/>
            <a:pathLst>
              <a:path w="1876807" h="1876807">
                <a:moveTo>
                  <a:pt x="0" y="0"/>
                </a:moveTo>
                <a:lnTo>
                  <a:pt x="1876808" y="0"/>
                </a:lnTo>
                <a:lnTo>
                  <a:pt x="1876808" y="1876808"/>
                </a:lnTo>
                <a:lnTo>
                  <a:pt x="0" y="18768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7309792" y="2069650"/>
            <a:ext cx="1886333" cy="1886333"/>
          </a:xfrm>
          <a:custGeom>
            <a:avLst/>
            <a:gdLst/>
            <a:ahLst/>
            <a:cxnLst/>
            <a:rect l="l" t="t" r="r" b="b"/>
            <a:pathLst>
              <a:path w="1886333" h="1886333">
                <a:moveTo>
                  <a:pt x="0" y="0"/>
                </a:moveTo>
                <a:lnTo>
                  <a:pt x="1886332" y="0"/>
                </a:lnTo>
                <a:lnTo>
                  <a:pt x="1886332" y="1886333"/>
                </a:lnTo>
                <a:lnTo>
                  <a:pt x="0" y="18863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544754" y="1602926"/>
            <a:ext cx="1886333" cy="40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03702" y="1602926"/>
            <a:ext cx="1886333" cy="40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2005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61509" y="1593400"/>
            <a:ext cx="1876807" cy="40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2006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09792" y="1593400"/>
            <a:ext cx="1886333" cy="40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2010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180" b="-1076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206842"/>
            <a:ext cx="7446768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 smtClean="0">
                <a:solidFill>
                  <a:srgbClr val="FFFEFE"/>
                </a:solidFill>
                <a:latin typeface="Roboto Bold"/>
              </a:rPr>
              <a:t>2</a:t>
            </a:r>
            <a:r>
              <a:rPr lang="sl-SI" sz="4000" dirty="0" smtClean="0">
                <a:solidFill>
                  <a:srgbClr val="FFFEFE"/>
                </a:solidFill>
                <a:latin typeface="Roboto Bold"/>
              </a:rPr>
              <a:t>. faza</a:t>
            </a:r>
            <a:r>
              <a:rPr lang="en-US" sz="4000" dirty="0">
                <a:solidFill>
                  <a:srgbClr val="FFFEFE"/>
                </a:solidFill>
                <a:latin typeface="Roboto Bold"/>
              </a:rPr>
              <a:t>: </a:t>
            </a:r>
            <a:r>
              <a:rPr lang="en-US" sz="4000" dirty="0" err="1">
                <a:solidFill>
                  <a:srgbClr val="FFFEFE"/>
                </a:solidFill>
                <a:latin typeface="Roboto Bold"/>
              </a:rPr>
              <a:t>Osnove</a:t>
            </a:r>
            <a:r>
              <a:rPr lang="en-US" sz="4000" dirty="0">
                <a:solidFill>
                  <a:srgbClr val="FF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FFEFE"/>
                </a:solidFill>
                <a:latin typeface="Roboto Bold"/>
              </a:rPr>
              <a:t>kadriranja</a:t>
            </a:r>
            <a:r>
              <a:rPr lang="en-US" sz="4000" dirty="0">
                <a:solidFill>
                  <a:srgbClr val="FFFEFE"/>
                </a:solidFill>
                <a:latin typeface="Roboto Bold"/>
              </a:rPr>
              <a:t> in </a:t>
            </a:r>
            <a:r>
              <a:rPr lang="en-US" sz="4000" dirty="0" err="1">
                <a:solidFill>
                  <a:srgbClr val="FFFEFE"/>
                </a:solidFill>
                <a:latin typeface="Roboto Bold"/>
              </a:rPr>
              <a:t>vloga</a:t>
            </a:r>
            <a:r>
              <a:rPr lang="en-US" sz="4000" dirty="0">
                <a:solidFill>
                  <a:srgbClr val="FF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FFEFE"/>
                </a:solidFill>
                <a:latin typeface="Roboto Bold"/>
              </a:rPr>
              <a:t>svetlobe</a:t>
            </a:r>
            <a:r>
              <a:rPr lang="en-US" sz="4000" dirty="0">
                <a:solidFill>
                  <a:srgbClr val="FFFEFE"/>
                </a:solidFill>
                <a:latin typeface="Roboto Bold"/>
              </a:rPr>
              <a:t> v </a:t>
            </a:r>
            <a:r>
              <a:rPr lang="en-US" sz="4000" dirty="0" err="1">
                <a:solidFill>
                  <a:srgbClr val="FFFEFE"/>
                </a:solidFill>
                <a:latin typeface="Roboto Bold"/>
              </a:rPr>
              <a:t>fotografiji</a:t>
            </a:r>
            <a:endParaRPr lang="en-US" sz="4000" dirty="0">
              <a:solidFill>
                <a:srgbClr val="FFFEFE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755453" y="3463549"/>
            <a:ext cx="2056486" cy="2023068"/>
          </a:xfrm>
          <a:custGeom>
            <a:avLst/>
            <a:gdLst/>
            <a:ahLst/>
            <a:cxnLst/>
            <a:rect l="l" t="t" r="r" b="b"/>
            <a:pathLst>
              <a:path w="2056486" h="2023068">
                <a:moveTo>
                  <a:pt x="0" y="0"/>
                </a:moveTo>
                <a:lnTo>
                  <a:pt x="2056485" y="0"/>
                </a:lnTo>
                <a:lnTo>
                  <a:pt x="2056485" y="2023067"/>
                </a:lnTo>
                <a:lnTo>
                  <a:pt x="0" y="2023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83982" y="3463549"/>
            <a:ext cx="3392818" cy="2844192"/>
          </a:xfrm>
          <a:custGeom>
            <a:avLst/>
            <a:gdLst/>
            <a:ahLst/>
            <a:cxnLst/>
            <a:rect l="l" t="t" r="r" b="b"/>
            <a:pathLst>
              <a:path w="3392818" h="2844192">
                <a:moveTo>
                  <a:pt x="0" y="0"/>
                </a:moveTo>
                <a:lnTo>
                  <a:pt x="3392818" y="0"/>
                </a:lnTo>
                <a:lnTo>
                  <a:pt x="3392818" y="2844192"/>
                </a:lnTo>
                <a:lnTo>
                  <a:pt x="0" y="2844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989360"/>
            <a:ext cx="8290560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3100" dirty="0" err="1">
                <a:solidFill>
                  <a:srgbClr val="BED72F"/>
                </a:solidFill>
                <a:latin typeface="Roboto Bold"/>
              </a:rPr>
              <a:t>Svetloba</a:t>
            </a:r>
            <a:r>
              <a:rPr lang="en-US" sz="3100" dirty="0">
                <a:solidFill>
                  <a:srgbClr val="BED72F"/>
                </a:solidFill>
                <a:latin typeface="Roboto Bold"/>
              </a:rPr>
              <a:t> in </a:t>
            </a:r>
            <a:r>
              <a:rPr lang="en-US" sz="3100" dirty="0" err="1" smtClean="0">
                <a:solidFill>
                  <a:srgbClr val="BED72F"/>
                </a:solidFill>
                <a:latin typeface="Roboto Bold"/>
              </a:rPr>
              <a:t>kompozicija</a:t>
            </a:r>
            <a:r>
              <a:rPr lang="sl-SI" sz="3100" dirty="0" smtClean="0">
                <a:solidFill>
                  <a:srgbClr val="BED72F"/>
                </a:solidFill>
                <a:latin typeface="Roboto Bold"/>
              </a:rPr>
              <a:t> </a:t>
            </a:r>
            <a:r>
              <a:rPr lang="sl-SI" sz="3100" dirty="0" smtClean="0">
                <a:solidFill>
                  <a:srgbClr val="000000"/>
                </a:solidFill>
                <a:latin typeface="Roboto"/>
              </a:rPr>
              <a:t>sta ključnega pomena. </a:t>
            </a:r>
            <a:r>
              <a:rPr lang="en-US" sz="3100" dirty="0" smtClean="0">
                <a:solidFill>
                  <a:srgbClr val="000000"/>
                </a:solidFill>
                <a:latin typeface="Roboto"/>
              </a:rPr>
              <a:t> </a:t>
            </a:r>
            <a:endParaRPr lang="en-US" sz="31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410"/>
              </a:lnSpc>
            </a:pPr>
            <a:endParaRPr lang="en-US" sz="31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410"/>
              </a:lnSpc>
            </a:pPr>
            <a:r>
              <a:rPr lang="en-US" sz="3100" dirty="0" err="1">
                <a:solidFill>
                  <a:srgbClr val="000000"/>
                </a:solidFill>
                <a:latin typeface="Roboto"/>
              </a:rPr>
              <a:t>Preden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"/>
              </a:rPr>
              <a:t>posnamete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"/>
              </a:rPr>
              <a:t>fotografijo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"/>
              </a:rPr>
              <a:t>razmislite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Roboto"/>
              </a:rPr>
              <a:t>kako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"/>
              </a:rPr>
              <a:t>najbolje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"/>
              </a:rPr>
              <a:t>uokviriti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"/>
              </a:rPr>
              <a:t>dano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Roboto"/>
              </a:rPr>
              <a:t>situacijo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.</a:t>
            </a:r>
            <a:endParaRPr lang="en-US" sz="31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686</Words>
  <Application>Microsoft Office PowerPoint</Application>
  <PresentationFormat>Po meri</PresentationFormat>
  <Paragraphs>103</Paragraphs>
  <Slides>45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45</vt:i4>
      </vt:variant>
    </vt:vector>
  </HeadingPairs>
  <TitlesOfParts>
    <vt:vector size="52" baseType="lpstr">
      <vt:lpstr>Roboto Bold</vt:lpstr>
      <vt:lpstr>Arial</vt:lpstr>
      <vt:lpstr>Roboto</vt:lpstr>
      <vt:lpstr>Calibri</vt:lpstr>
      <vt:lpstr>Kollektif Bold</vt:lpstr>
      <vt:lpstr>Open Sans Bold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PL-M4W1-Online-Storytelling</dc:title>
  <dc:creator>Monika Tarajko</dc:creator>
  <cp:lastModifiedBy>Mojca Vukovič</cp:lastModifiedBy>
  <cp:revision>7</cp:revision>
  <dcterms:created xsi:type="dcterms:W3CDTF">2006-08-16T00:00:00Z</dcterms:created>
  <dcterms:modified xsi:type="dcterms:W3CDTF">2023-07-16T10:42:51Z</dcterms:modified>
  <dc:identifier>DAFnNdg5j8c</dc:identifier>
</cp:coreProperties>
</file>