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5" r:id="rId6"/>
    <p:sldId id="266" r:id="rId7"/>
    <p:sldId id="301" r:id="rId8"/>
    <p:sldId id="302" r:id="rId9"/>
    <p:sldId id="303" r:id="rId10"/>
    <p:sldId id="304" r:id="rId11"/>
    <p:sldId id="267" r:id="rId12"/>
    <p:sldId id="272" r:id="rId13"/>
    <p:sldId id="268" r:id="rId14"/>
    <p:sldId id="269" r:id="rId15"/>
    <p:sldId id="305" r:id="rId16"/>
    <p:sldId id="257" r:id="rId17"/>
  </p:sldIdLst>
  <p:sldSz cx="9144000" cy="6858000" type="screen4x3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1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6CD77-3DAD-4515-81DC-747570F4DD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23E22A-8AF6-47DF-BB5D-0A6210950CEB}">
      <dgm:prSet phldrT="[Testo]" custT="1"/>
      <dgm:spPr/>
      <dgm:t>
        <a:bodyPr/>
        <a:lstStyle/>
        <a:p>
          <a:r>
            <a:rPr lang="sl-SI" sz="1600" b="1" dirty="0" smtClean="0">
              <a:latin typeface="Montserrat" charset="0"/>
            </a:rPr>
            <a:t>Da je dostopen javnosti, predvsem zahvaljujoč digitalizaciji </a:t>
          </a:r>
          <a:endParaRPr lang="it-IT" sz="1600" b="1" dirty="0">
            <a:latin typeface="Montserrat" charset="0"/>
          </a:endParaRPr>
        </a:p>
      </dgm:t>
    </dgm:pt>
    <dgm:pt modelId="{50373BC2-3EE3-44CF-A00F-0CC7DD55D3D4}" type="parTrans" cxnId="{C4C43A99-3E9C-4897-BD0B-D6E6110488F9}">
      <dgm:prSet/>
      <dgm:spPr/>
      <dgm:t>
        <a:bodyPr/>
        <a:lstStyle/>
        <a:p>
          <a:endParaRPr lang="it-IT" sz="2400"/>
        </a:p>
      </dgm:t>
    </dgm:pt>
    <dgm:pt modelId="{0F8BA280-7037-48AA-8305-7A88E0E6BB8B}" type="sibTrans" cxnId="{C4C43A99-3E9C-4897-BD0B-D6E6110488F9}">
      <dgm:prSet/>
      <dgm:spPr/>
      <dgm:t>
        <a:bodyPr/>
        <a:lstStyle/>
        <a:p>
          <a:endParaRPr lang="it-IT" sz="2400"/>
        </a:p>
      </dgm:t>
    </dgm:pt>
    <dgm:pt modelId="{C42A70AD-9CFC-454A-AD15-DAA464F85556}">
      <dgm:prSet phldrT="[Testo]" custT="1"/>
      <dgm:spPr/>
      <dgm:t>
        <a:bodyPr/>
        <a:lstStyle/>
        <a:p>
          <a:r>
            <a:rPr lang="sl-SI" sz="1600" b="1" dirty="0" smtClean="0"/>
            <a:t>Omogočiti vsakomur dostop do znanja v zvezi z vsebinami kulturne dediščine (slike, video itd.)</a:t>
          </a:r>
          <a:endParaRPr lang="it-IT" sz="1600" b="1" dirty="0">
            <a:latin typeface="Montserrat" charset="0"/>
          </a:endParaRPr>
        </a:p>
      </dgm:t>
    </dgm:pt>
    <dgm:pt modelId="{A749B9E6-2E84-4468-9FDF-17B166329B0B}" type="parTrans" cxnId="{1F388540-A34A-49AB-8C6B-CCC0ABF0EAC9}">
      <dgm:prSet/>
      <dgm:spPr/>
      <dgm:t>
        <a:bodyPr/>
        <a:lstStyle/>
        <a:p>
          <a:endParaRPr lang="it-IT" sz="2400"/>
        </a:p>
      </dgm:t>
    </dgm:pt>
    <dgm:pt modelId="{C144B668-7A3E-4EE0-92B0-2A2E80E28267}" type="sibTrans" cxnId="{1F388540-A34A-49AB-8C6B-CCC0ABF0EAC9}">
      <dgm:prSet/>
      <dgm:spPr/>
      <dgm:t>
        <a:bodyPr/>
        <a:lstStyle/>
        <a:p>
          <a:endParaRPr lang="it-IT" sz="2400"/>
        </a:p>
      </dgm:t>
    </dgm:pt>
    <dgm:pt modelId="{EBF2DA3D-19C1-4295-8A08-B73109E0DE2A}">
      <dgm:prSet phldrT="[Testo]" custT="1"/>
      <dgm:spPr/>
      <dgm:t>
        <a:bodyPr/>
        <a:lstStyle/>
        <a:p>
          <a:r>
            <a:rPr lang="sl-SI" sz="1600" b="1" dirty="0" smtClean="0"/>
            <a:t>Organizacija gradivo na skladen in sistematičen način, tako da bodo kulturne vsebine dolgo časa dostopne</a:t>
          </a:r>
          <a:endParaRPr lang="it-IT" sz="1600" b="1" dirty="0">
            <a:latin typeface="Montserrat" charset="0"/>
          </a:endParaRPr>
        </a:p>
      </dgm:t>
    </dgm:pt>
    <dgm:pt modelId="{04D9E717-0A67-477D-A25C-3193891119F1}" type="parTrans" cxnId="{F932BDC0-1057-429C-954C-05FA6A64F030}">
      <dgm:prSet/>
      <dgm:spPr/>
      <dgm:t>
        <a:bodyPr/>
        <a:lstStyle/>
        <a:p>
          <a:endParaRPr lang="it-IT" sz="2400"/>
        </a:p>
      </dgm:t>
    </dgm:pt>
    <dgm:pt modelId="{7A36FDC9-3F04-4D0D-89B2-37FAD7AF3301}" type="sibTrans" cxnId="{F932BDC0-1057-429C-954C-05FA6A64F030}">
      <dgm:prSet/>
      <dgm:spPr/>
      <dgm:t>
        <a:bodyPr/>
        <a:lstStyle/>
        <a:p>
          <a:endParaRPr lang="it-IT" sz="2400"/>
        </a:p>
      </dgm:t>
    </dgm:pt>
    <dgm:pt modelId="{A0923622-7286-4C3A-BB68-2B7B04D695FD}" type="pres">
      <dgm:prSet presAssocID="{3836CD77-3DAD-4515-81DC-747570F4D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F2ECDE8-DB60-466E-8859-7CA9AD65A782}" type="pres">
      <dgm:prSet presAssocID="{FB23E22A-8AF6-47DF-BB5D-0A6210950CEB}" presName="parentLin" presStyleCnt="0"/>
      <dgm:spPr/>
    </dgm:pt>
    <dgm:pt modelId="{ADBDEF50-D9DB-452B-9CC0-C0445E567638}" type="pres">
      <dgm:prSet presAssocID="{FB23E22A-8AF6-47DF-BB5D-0A6210950CEB}" presName="parentLeftMargin" presStyleLbl="node1" presStyleIdx="0" presStyleCnt="3"/>
      <dgm:spPr/>
      <dgm:t>
        <a:bodyPr/>
        <a:lstStyle/>
        <a:p>
          <a:endParaRPr lang="sl-SI"/>
        </a:p>
      </dgm:t>
    </dgm:pt>
    <dgm:pt modelId="{3D69AB00-694C-46B6-B6AE-02D1EC06AFFC}" type="pres">
      <dgm:prSet presAssocID="{FB23E22A-8AF6-47DF-BB5D-0A6210950CEB}" presName="parentText" presStyleLbl="node1" presStyleIdx="0" presStyleCnt="3" custScaleX="179052" custLinFactNeighborX="21362" custLinFactNeighborY="-8127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C2DE323-4E47-4ACB-AEEA-433B80FD25E6}" type="pres">
      <dgm:prSet presAssocID="{FB23E22A-8AF6-47DF-BB5D-0A6210950CEB}" presName="negativeSpace" presStyleCnt="0"/>
      <dgm:spPr/>
    </dgm:pt>
    <dgm:pt modelId="{E4727EB2-C40E-40AC-A663-78D4A0B4AC08}" type="pres">
      <dgm:prSet presAssocID="{FB23E22A-8AF6-47DF-BB5D-0A6210950CEB}" presName="childText" presStyleLbl="conFgAcc1" presStyleIdx="0" presStyleCnt="3">
        <dgm:presLayoutVars>
          <dgm:bulletEnabled val="1"/>
        </dgm:presLayoutVars>
      </dgm:prSet>
      <dgm:spPr/>
    </dgm:pt>
    <dgm:pt modelId="{3E84F092-F670-4FB7-A6C1-BA580241E0EA}" type="pres">
      <dgm:prSet presAssocID="{0F8BA280-7037-48AA-8305-7A88E0E6BB8B}" presName="spaceBetweenRectangles" presStyleCnt="0"/>
      <dgm:spPr/>
    </dgm:pt>
    <dgm:pt modelId="{9B4B0BAB-5679-46C8-BE56-13FA65B9BA42}" type="pres">
      <dgm:prSet presAssocID="{C42A70AD-9CFC-454A-AD15-DAA464F85556}" presName="parentLin" presStyleCnt="0"/>
      <dgm:spPr/>
    </dgm:pt>
    <dgm:pt modelId="{C59AA003-FC12-4457-B582-E9F977D6932D}" type="pres">
      <dgm:prSet presAssocID="{C42A70AD-9CFC-454A-AD15-DAA464F85556}" presName="parentLeftMargin" presStyleLbl="node1" presStyleIdx="0" presStyleCnt="3"/>
      <dgm:spPr/>
      <dgm:t>
        <a:bodyPr/>
        <a:lstStyle/>
        <a:p>
          <a:endParaRPr lang="sl-SI"/>
        </a:p>
      </dgm:t>
    </dgm:pt>
    <dgm:pt modelId="{DC5F8454-8B67-4A51-B14B-8B0D73778BE4}" type="pres">
      <dgm:prSet presAssocID="{C42A70AD-9CFC-454A-AD15-DAA464F85556}" presName="parentText" presStyleLbl="node1" presStyleIdx="1" presStyleCnt="3" custScaleX="142857" custScaleY="13394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C56D58E-D109-4544-A491-C0190E7EC07C}" type="pres">
      <dgm:prSet presAssocID="{C42A70AD-9CFC-454A-AD15-DAA464F85556}" presName="negativeSpace" presStyleCnt="0"/>
      <dgm:spPr/>
    </dgm:pt>
    <dgm:pt modelId="{2B98FF27-C1B9-4457-937F-42760FBD123A}" type="pres">
      <dgm:prSet presAssocID="{C42A70AD-9CFC-454A-AD15-DAA464F85556}" presName="childText" presStyleLbl="conFgAcc1" presStyleIdx="1" presStyleCnt="3" custLinFactNeighborX="-95" custLinFactNeighborY="-54471">
        <dgm:presLayoutVars>
          <dgm:bulletEnabled val="1"/>
        </dgm:presLayoutVars>
      </dgm:prSet>
      <dgm:spPr/>
    </dgm:pt>
    <dgm:pt modelId="{6523BAEF-F85F-41B3-BE07-CB41477C9C90}" type="pres">
      <dgm:prSet presAssocID="{C144B668-7A3E-4EE0-92B0-2A2E80E28267}" presName="spaceBetweenRectangles" presStyleCnt="0"/>
      <dgm:spPr/>
    </dgm:pt>
    <dgm:pt modelId="{1FF6F531-8C51-4EC0-BE47-7BDFBB927375}" type="pres">
      <dgm:prSet presAssocID="{EBF2DA3D-19C1-4295-8A08-B73109E0DE2A}" presName="parentLin" presStyleCnt="0"/>
      <dgm:spPr/>
    </dgm:pt>
    <dgm:pt modelId="{39A6483C-10DA-4829-A66A-59310101717F}" type="pres">
      <dgm:prSet presAssocID="{EBF2DA3D-19C1-4295-8A08-B73109E0DE2A}" presName="parentLeftMargin" presStyleLbl="node1" presStyleIdx="1" presStyleCnt="3"/>
      <dgm:spPr/>
      <dgm:t>
        <a:bodyPr/>
        <a:lstStyle/>
        <a:p>
          <a:endParaRPr lang="sl-SI"/>
        </a:p>
      </dgm:t>
    </dgm:pt>
    <dgm:pt modelId="{C37662EA-8915-4730-BEE6-3938223356A5}" type="pres">
      <dgm:prSet presAssocID="{EBF2DA3D-19C1-4295-8A08-B73109E0DE2A}" presName="parentText" presStyleLbl="node1" presStyleIdx="2" presStyleCnt="3" custScaleX="150037" custScaleY="13075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85679C-FCFF-497F-BE67-36FDEE4A37BC}" type="pres">
      <dgm:prSet presAssocID="{EBF2DA3D-19C1-4295-8A08-B73109E0DE2A}" presName="negativeSpace" presStyleCnt="0"/>
      <dgm:spPr/>
    </dgm:pt>
    <dgm:pt modelId="{79B0231F-3A6E-4E31-86BC-531B6CC0A2E8}" type="pres">
      <dgm:prSet presAssocID="{EBF2DA3D-19C1-4295-8A08-B73109E0DE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32BDC0-1057-429C-954C-05FA6A64F030}" srcId="{3836CD77-3DAD-4515-81DC-747570F4DDD9}" destId="{EBF2DA3D-19C1-4295-8A08-B73109E0DE2A}" srcOrd="2" destOrd="0" parTransId="{04D9E717-0A67-477D-A25C-3193891119F1}" sibTransId="{7A36FDC9-3F04-4D0D-89B2-37FAD7AF3301}"/>
    <dgm:cxn modelId="{9E56DF69-0D0D-4DD9-BBB2-5117D67CAA45}" type="presOf" srcId="{C42A70AD-9CFC-454A-AD15-DAA464F85556}" destId="{C59AA003-FC12-4457-B582-E9F977D6932D}" srcOrd="0" destOrd="0" presId="urn:microsoft.com/office/officeart/2005/8/layout/list1"/>
    <dgm:cxn modelId="{CC073E77-3CD1-4C3D-9492-0D565A1CA531}" type="presOf" srcId="{FB23E22A-8AF6-47DF-BB5D-0A6210950CEB}" destId="{ADBDEF50-D9DB-452B-9CC0-C0445E567638}" srcOrd="0" destOrd="0" presId="urn:microsoft.com/office/officeart/2005/8/layout/list1"/>
    <dgm:cxn modelId="{C4C43A99-3E9C-4897-BD0B-D6E6110488F9}" srcId="{3836CD77-3DAD-4515-81DC-747570F4DDD9}" destId="{FB23E22A-8AF6-47DF-BB5D-0A6210950CEB}" srcOrd="0" destOrd="0" parTransId="{50373BC2-3EE3-44CF-A00F-0CC7DD55D3D4}" sibTransId="{0F8BA280-7037-48AA-8305-7A88E0E6BB8B}"/>
    <dgm:cxn modelId="{99B0E505-9210-4831-AFFD-A973799E563A}" type="presOf" srcId="{C42A70AD-9CFC-454A-AD15-DAA464F85556}" destId="{DC5F8454-8B67-4A51-B14B-8B0D73778BE4}" srcOrd="1" destOrd="0" presId="urn:microsoft.com/office/officeart/2005/8/layout/list1"/>
    <dgm:cxn modelId="{1884EEBF-4E09-49C4-8CDF-2C88855ECA69}" type="presOf" srcId="{EBF2DA3D-19C1-4295-8A08-B73109E0DE2A}" destId="{39A6483C-10DA-4829-A66A-59310101717F}" srcOrd="0" destOrd="0" presId="urn:microsoft.com/office/officeart/2005/8/layout/list1"/>
    <dgm:cxn modelId="{1F388540-A34A-49AB-8C6B-CCC0ABF0EAC9}" srcId="{3836CD77-3DAD-4515-81DC-747570F4DDD9}" destId="{C42A70AD-9CFC-454A-AD15-DAA464F85556}" srcOrd="1" destOrd="0" parTransId="{A749B9E6-2E84-4468-9FDF-17B166329B0B}" sibTransId="{C144B668-7A3E-4EE0-92B0-2A2E80E28267}"/>
    <dgm:cxn modelId="{4E22F7C4-31AB-46C4-A9AD-6130DADB34C4}" type="presOf" srcId="{FB23E22A-8AF6-47DF-BB5D-0A6210950CEB}" destId="{3D69AB00-694C-46B6-B6AE-02D1EC06AFFC}" srcOrd="1" destOrd="0" presId="urn:microsoft.com/office/officeart/2005/8/layout/list1"/>
    <dgm:cxn modelId="{A5F54A8A-44EE-47D2-AE57-ECA285C2023C}" type="presOf" srcId="{3836CD77-3DAD-4515-81DC-747570F4DDD9}" destId="{A0923622-7286-4C3A-BB68-2B7B04D695FD}" srcOrd="0" destOrd="0" presId="urn:microsoft.com/office/officeart/2005/8/layout/list1"/>
    <dgm:cxn modelId="{53DDE275-49CA-4807-99B1-E31E74175CDF}" type="presOf" srcId="{EBF2DA3D-19C1-4295-8A08-B73109E0DE2A}" destId="{C37662EA-8915-4730-BEE6-3938223356A5}" srcOrd="1" destOrd="0" presId="urn:microsoft.com/office/officeart/2005/8/layout/list1"/>
    <dgm:cxn modelId="{3DEC48E2-92D0-4A67-A8DC-370A44F51310}" type="presParOf" srcId="{A0923622-7286-4C3A-BB68-2B7B04D695FD}" destId="{2F2ECDE8-DB60-466E-8859-7CA9AD65A782}" srcOrd="0" destOrd="0" presId="urn:microsoft.com/office/officeart/2005/8/layout/list1"/>
    <dgm:cxn modelId="{ECD37D23-6C63-46B6-A53A-26753465C40A}" type="presParOf" srcId="{2F2ECDE8-DB60-466E-8859-7CA9AD65A782}" destId="{ADBDEF50-D9DB-452B-9CC0-C0445E567638}" srcOrd="0" destOrd="0" presId="urn:microsoft.com/office/officeart/2005/8/layout/list1"/>
    <dgm:cxn modelId="{CA032FA7-DFAA-4C80-AB1D-6997215AA828}" type="presParOf" srcId="{2F2ECDE8-DB60-466E-8859-7CA9AD65A782}" destId="{3D69AB00-694C-46B6-B6AE-02D1EC06AFFC}" srcOrd="1" destOrd="0" presId="urn:microsoft.com/office/officeart/2005/8/layout/list1"/>
    <dgm:cxn modelId="{89C4AC0A-A068-44CD-910E-4FB15941AC7E}" type="presParOf" srcId="{A0923622-7286-4C3A-BB68-2B7B04D695FD}" destId="{6C2DE323-4E47-4ACB-AEEA-433B80FD25E6}" srcOrd="1" destOrd="0" presId="urn:microsoft.com/office/officeart/2005/8/layout/list1"/>
    <dgm:cxn modelId="{34C85F58-8D91-4A68-8C5F-6A0D663AD41E}" type="presParOf" srcId="{A0923622-7286-4C3A-BB68-2B7B04D695FD}" destId="{E4727EB2-C40E-40AC-A663-78D4A0B4AC08}" srcOrd="2" destOrd="0" presId="urn:microsoft.com/office/officeart/2005/8/layout/list1"/>
    <dgm:cxn modelId="{2D83B691-4454-4070-931D-894B129F00C5}" type="presParOf" srcId="{A0923622-7286-4C3A-BB68-2B7B04D695FD}" destId="{3E84F092-F670-4FB7-A6C1-BA580241E0EA}" srcOrd="3" destOrd="0" presId="urn:microsoft.com/office/officeart/2005/8/layout/list1"/>
    <dgm:cxn modelId="{5573CCE2-A393-4EEC-B328-1A04B2A4D1C0}" type="presParOf" srcId="{A0923622-7286-4C3A-BB68-2B7B04D695FD}" destId="{9B4B0BAB-5679-46C8-BE56-13FA65B9BA42}" srcOrd="4" destOrd="0" presId="urn:microsoft.com/office/officeart/2005/8/layout/list1"/>
    <dgm:cxn modelId="{67C8A349-9E86-41F7-A925-44E95A873E32}" type="presParOf" srcId="{9B4B0BAB-5679-46C8-BE56-13FA65B9BA42}" destId="{C59AA003-FC12-4457-B582-E9F977D6932D}" srcOrd="0" destOrd="0" presId="urn:microsoft.com/office/officeart/2005/8/layout/list1"/>
    <dgm:cxn modelId="{46154563-B871-408E-865B-2441C482D5F3}" type="presParOf" srcId="{9B4B0BAB-5679-46C8-BE56-13FA65B9BA42}" destId="{DC5F8454-8B67-4A51-B14B-8B0D73778BE4}" srcOrd="1" destOrd="0" presId="urn:microsoft.com/office/officeart/2005/8/layout/list1"/>
    <dgm:cxn modelId="{59B3B02E-34D9-4A85-B402-1319081C3D91}" type="presParOf" srcId="{A0923622-7286-4C3A-BB68-2B7B04D695FD}" destId="{FC56D58E-D109-4544-A491-C0190E7EC07C}" srcOrd="5" destOrd="0" presId="urn:microsoft.com/office/officeart/2005/8/layout/list1"/>
    <dgm:cxn modelId="{F1796612-CF2B-4797-B398-2A195F8D5939}" type="presParOf" srcId="{A0923622-7286-4C3A-BB68-2B7B04D695FD}" destId="{2B98FF27-C1B9-4457-937F-42760FBD123A}" srcOrd="6" destOrd="0" presId="urn:microsoft.com/office/officeart/2005/8/layout/list1"/>
    <dgm:cxn modelId="{82FC0B4F-CF03-43BC-BC65-865390FD8DA0}" type="presParOf" srcId="{A0923622-7286-4C3A-BB68-2B7B04D695FD}" destId="{6523BAEF-F85F-41B3-BE07-CB41477C9C90}" srcOrd="7" destOrd="0" presId="urn:microsoft.com/office/officeart/2005/8/layout/list1"/>
    <dgm:cxn modelId="{2B7F919E-886A-4D3F-96E6-A5A0035BB2D6}" type="presParOf" srcId="{A0923622-7286-4C3A-BB68-2B7B04D695FD}" destId="{1FF6F531-8C51-4EC0-BE47-7BDFBB927375}" srcOrd="8" destOrd="0" presId="urn:microsoft.com/office/officeart/2005/8/layout/list1"/>
    <dgm:cxn modelId="{3EEDC455-02EC-4F3C-B21F-A95D0645BD2F}" type="presParOf" srcId="{1FF6F531-8C51-4EC0-BE47-7BDFBB927375}" destId="{39A6483C-10DA-4829-A66A-59310101717F}" srcOrd="0" destOrd="0" presId="urn:microsoft.com/office/officeart/2005/8/layout/list1"/>
    <dgm:cxn modelId="{7554FE62-5182-4A11-B8C8-B1690FB4835F}" type="presParOf" srcId="{1FF6F531-8C51-4EC0-BE47-7BDFBB927375}" destId="{C37662EA-8915-4730-BEE6-3938223356A5}" srcOrd="1" destOrd="0" presId="urn:microsoft.com/office/officeart/2005/8/layout/list1"/>
    <dgm:cxn modelId="{02D39894-ED98-4DD2-8923-B4C98AA736FB}" type="presParOf" srcId="{A0923622-7286-4C3A-BB68-2B7B04D695FD}" destId="{0F85679C-FCFF-497F-BE67-36FDEE4A37BC}" srcOrd="9" destOrd="0" presId="urn:microsoft.com/office/officeart/2005/8/layout/list1"/>
    <dgm:cxn modelId="{73F269AA-FF2B-4E21-85F6-960DAD392C45}" type="presParOf" srcId="{A0923622-7286-4C3A-BB68-2B7B04D695FD}" destId="{79B0231F-3A6E-4E31-86BC-531B6CC0A2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E3939-60E6-48C1-9AB3-CD65B4E86A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9B25D401-D19C-46E3-BEF7-6D040965E7BB}">
      <dgm:prSet phldrT="[Testo]"/>
      <dgm:spPr/>
      <dgm:t>
        <a:bodyPr/>
        <a:lstStyle/>
        <a:p>
          <a:r>
            <a:rPr lang="sl-SI" b="1" dirty="0" smtClean="0"/>
            <a:t>Ločljivost, </a:t>
          </a:r>
          <a:r>
            <a:rPr lang="sl-SI" b="0" dirty="0" smtClean="0"/>
            <a:t>ki se nanaša na število slikovnih pik, uporabljenih za predstavitev slike</a:t>
          </a:r>
          <a:endParaRPr lang="it-IT" b="0" dirty="0"/>
        </a:p>
      </dgm:t>
    </dgm:pt>
    <dgm:pt modelId="{25A3F01C-709D-413E-B244-9B58CD03426C}" type="parTrans" cxnId="{7B613896-C772-490A-8114-5755ADE443DD}">
      <dgm:prSet/>
      <dgm:spPr/>
      <dgm:t>
        <a:bodyPr/>
        <a:lstStyle/>
        <a:p>
          <a:endParaRPr lang="it-IT"/>
        </a:p>
      </dgm:t>
    </dgm:pt>
    <dgm:pt modelId="{4D5F10E8-6F64-4CE7-8046-FE64EC9492B8}" type="sibTrans" cxnId="{7B613896-C772-490A-8114-5755ADE443DD}">
      <dgm:prSet/>
      <dgm:spPr/>
      <dgm:t>
        <a:bodyPr/>
        <a:lstStyle/>
        <a:p>
          <a:endParaRPr lang="it-IT"/>
        </a:p>
      </dgm:t>
    </dgm:pt>
    <dgm:pt modelId="{CECFF013-115A-4A82-86CB-1447C42C9475}">
      <dgm:prSet phldrT="[Testo]"/>
      <dgm:spPr/>
      <dgm:t>
        <a:bodyPr/>
        <a:lstStyle/>
        <a:p>
          <a:r>
            <a:rPr lang="sl-SI" b="1" dirty="0" smtClean="0"/>
            <a:t>Bitna globina na </a:t>
          </a:r>
          <a:r>
            <a:rPr lang="sl-SI" b="1" dirty="0" err="1" smtClean="0"/>
            <a:t>piksel</a:t>
          </a:r>
          <a:r>
            <a:rPr lang="sl-SI" b="0" dirty="0" smtClean="0"/>
            <a:t>, ki se nanaša na število barv, ki jih je mogoče predstaviti glede na število možnih kombinacij bitov znotraj </a:t>
          </a:r>
          <a:r>
            <a:rPr lang="sl-SI" b="0" dirty="0" err="1" smtClean="0"/>
            <a:t>piksla</a:t>
          </a:r>
          <a:endParaRPr lang="it-IT" dirty="0"/>
        </a:p>
      </dgm:t>
    </dgm:pt>
    <dgm:pt modelId="{94B3EB1F-CD3F-437D-81D1-1702D012DCF5}" type="parTrans" cxnId="{4A542B61-CE0B-4DCE-9A4A-E0E0BAE2F09F}">
      <dgm:prSet/>
      <dgm:spPr/>
      <dgm:t>
        <a:bodyPr/>
        <a:lstStyle/>
        <a:p>
          <a:endParaRPr lang="it-IT"/>
        </a:p>
      </dgm:t>
    </dgm:pt>
    <dgm:pt modelId="{D72C02E6-B3AC-42AA-BD1D-5D1611836A57}" type="sibTrans" cxnId="{4A542B61-CE0B-4DCE-9A4A-E0E0BAE2F09F}">
      <dgm:prSet/>
      <dgm:spPr/>
      <dgm:t>
        <a:bodyPr/>
        <a:lstStyle/>
        <a:p>
          <a:endParaRPr lang="it-IT"/>
        </a:p>
      </dgm:t>
    </dgm:pt>
    <dgm:pt modelId="{50A7C5AD-D4AA-4508-86DA-F3CB978AFD3D}">
      <dgm:prSet phldrT="[Testo]"/>
      <dgm:spPr/>
      <dgm:t>
        <a:bodyPr/>
        <a:lstStyle/>
        <a:p>
          <a:r>
            <a:rPr lang="sl-SI" b="1" dirty="0" smtClean="0"/>
            <a:t>Barva, </a:t>
          </a:r>
          <a:r>
            <a:rPr lang="sl-SI" b="0" dirty="0" smtClean="0"/>
            <a:t>obstaja veliko načinov za barvno predstavitev slik, najpogostejši pa je RGB (aditivni barvni sistem), ki združuje različice rdeče, zelene in modre, da tvori belo.</a:t>
          </a:r>
          <a:endParaRPr lang="it-IT" b="0" dirty="0"/>
        </a:p>
      </dgm:t>
    </dgm:pt>
    <dgm:pt modelId="{9A4C2AFF-E6D0-4F11-B455-BD69D37AA56C}" type="parTrans" cxnId="{CA35CC24-1336-4D2E-80E7-D8B95C141D69}">
      <dgm:prSet/>
      <dgm:spPr/>
      <dgm:t>
        <a:bodyPr/>
        <a:lstStyle/>
        <a:p>
          <a:endParaRPr lang="it-IT"/>
        </a:p>
      </dgm:t>
    </dgm:pt>
    <dgm:pt modelId="{12248FBA-3856-4AEA-B7D0-AB332BD1573A}" type="sibTrans" cxnId="{CA35CC24-1336-4D2E-80E7-D8B95C141D69}">
      <dgm:prSet/>
      <dgm:spPr/>
      <dgm:t>
        <a:bodyPr/>
        <a:lstStyle/>
        <a:p>
          <a:endParaRPr lang="it-IT"/>
        </a:p>
      </dgm:t>
    </dgm:pt>
    <dgm:pt modelId="{E74745AA-8C7B-497F-BBDC-16E19DCC730B}" type="pres">
      <dgm:prSet presAssocID="{3B8E3939-60E6-48C1-9AB3-CD65B4E86A91}" presName="Name0" presStyleCnt="0">
        <dgm:presLayoutVars>
          <dgm:dir/>
          <dgm:animLvl val="lvl"/>
          <dgm:resizeHandles val="exact"/>
        </dgm:presLayoutVars>
      </dgm:prSet>
      <dgm:spPr/>
    </dgm:pt>
    <dgm:pt modelId="{6ECA7F44-D831-4796-8F4D-26A2022D2B74}" type="pres">
      <dgm:prSet presAssocID="{9B25D401-D19C-46E3-BEF7-6D040965E7BB}" presName="linNode" presStyleCnt="0"/>
      <dgm:spPr/>
    </dgm:pt>
    <dgm:pt modelId="{91038578-5CB5-45AD-A36E-FCEA70C2CEA1}" type="pres">
      <dgm:prSet presAssocID="{9B25D401-D19C-46E3-BEF7-6D040965E7B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9AB926D-0409-40FF-9119-A6488497D61F}" type="pres">
      <dgm:prSet presAssocID="{4D5F10E8-6F64-4CE7-8046-FE64EC9492B8}" presName="sp" presStyleCnt="0"/>
      <dgm:spPr/>
    </dgm:pt>
    <dgm:pt modelId="{93103297-2663-4890-B756-158739695D02}" type="pres">
      <dgm:prSet presAssocID="{CECFF013-115A-4A82-86CB-1447C42C9475}" presName="linNode" presStyleCnt="0"/>
      <dgm:spPr/>
    </dgm:pt>
    <dgm:pt modelId="{8604A9AA-58E4-4F25-82B4-5CD3BB259599}" type="pres">
      <dgm:prSet presAssocID="{CECFF013-115A-4A82-86CB-1447C42C94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F5A43AB-3B2F-4413-9E31-07F037136342}" type="pres">
      <dgm:prSet presAssocID="{D72C02E6-B3AC-42AA-BD1D-5D1611836A57}" presName="sp" presStyleCnt="0"/>
      <dgm:spPr/>
    </dgm:pt>
    <dgm:pt modelId="{6901A906-6042-4E9B-8E4E-9C7EC8732A2E}" type="pres">
      <dgm:prSet presAssocID="{50A7C5AD-D4AA-4508-86DA-F3CB978AFD3D}" presName="linNode" presStyleCnt="0"/>
      <dgm:spPr/>
    </dgm:pt>
    <dgm:pt modelId="{8BD07612-6D34-49F6-93EF-D5D827C4529F}" type="pres">
      <dgm:prSet presAssocID="{50A7C5AD-D4AA-4508-86DA-F3CB978AFD3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A35CC24-1336-4D2E-80E7-D8B95C141D69}" srcId="{3B8E3939-60E6-48C1-9AB3-CD65B4E86A91}" destId="{50A7C5AD-D4AA-4508-86DA-F3CB978AFD3D}" srcOrd="2" destOrd="0" parTransId="{9A4C2AFF-E6D0-4F11-B455-BD69D37AA56C}" sibTransId="{12248FBA-3856-4AEA-B7D0-AB332BD1573A}"/>
    <dgm:cxn modelId="{9A86AD0C-8362-448A-8ADC-E5551672319D}" type="presOf" srcId="{50A7C5AD-D4AA-4508-86DA-F3CB978AFD3D}" destId="{8BD07612-6D34-49F6-93EF-D5D827C4529F}" srcOrd="0" destOrd="0" presId="urn:microsoft.com/office/officeart/2005/8/layout/vList5"/>
    <dgm:cxn modelId="{4A542B61-CE0B-4DCE-9A4A-E0E0BAE2F09F}" srcId="{3B8E3939-60E6-48C1-9AB3-CD65B4E86A91}" destId="{CECFF013-115A-4A82-86CB-1447C42C9475}" srcOrd="1" destOrd="0" parTransId="{94B3EB1F-CD3F-437D-81D1-1702D012DCF5}" sibTransId="{D72C02E6-B3AC-42AA-BD1D-5D1611836A57}"/>
    <dgm:cxn modelId="{1A36994B-ABD7-453E-BD43-0E88BF4A6A66}" type="presOf" srcId="{3B8E3939-60E6-48C1-9AB3-CD65B4E86A91}" destId="{E74745AA-8C7B-497F-BBDC-16E19DCC730B}" srcOrd="0" destOrd="0" presId="urn:microsoft.com/office/officeart/2005/8/layout/vList5"/>
    <dgm:cxn modelId="{35103A2A-99AA-4C28-B4FB-DB9C1113266C}" type="presOf" srcId="{CECFF013-115A-4A82-86CB-1447C42C9475}" destId="{8604A9AA-58E4-4F25-82B4-5CD3BB259599}" srcOrd="0" destOrd="0" presId="urn:microsoft.com/office/officeart/2005/8/layout/vList5"/>
    <dgm:cxn modelId="{67B0D329-F74C-4C11-96B7-C8E600D28206}" type="presOf" srcId="{9B25D401-D19C-46E3-BEF7-6D040965E7BB}" destId="{91038578-5CB5-45AD-A36E-FCEA70C2CEA1}" srcOrd="0" destOrd="0" presId="urn:microsoft.com/office/officeart/2005/8/layout/vList5"/>
    <dgm:cxn modelId="{7B613896-C772-490A-8114-5755ADE443DD}" srcId="{3B8E3939-60E6-48C1-9AB3-CD65B4E86A91}" destId="{9B25D401-D19C-46E3-BEF7-6D040965E7BB}" srcOrd="0" destOrd="0" parTransId="{25A3F01C-709D-413E-B244-9B58CD03426C}" sibTransId="{4D5F10E8-6F64-4CE7-8046-FE64EC9492B8}"/>
    <dgm:cxn modelId="{5DE54F71-0B27-4996-9976-38C61734DCAF}" type="presParOf" srcId="{E74745AA-8C7B-497F-BBDC-16E19DCC730B}" destId="{6ECA7F44-D831-4796-8F4D-26A2022D2B74}" srcOrd="0" destOrd="0" presId="urn:microsoft.com/office/officeart/2005/8/layout/vList5"/>
    <dgm:cxn modelId="{517B6E15-B7BF-47E1-9B35-79DB8861B4C5}" type="presParOf" srcId="{6ECA7F44-D831-4796-8F4D-26A2022D2B74}" destId="{91038578-5CB5-45AD-A36E-FCEA70C2CEA1}" srcOrd="0" destOrd="0" presId="urn:microsoft.com/office/officeart/2005/8/layout/vList5"/>
    <dgm:cxn modelId="{F946CC84-70FC-4C7A-A126-C836B980A37F}" type="presParOf" srcId="{E74745AA-8C7B-497F-BBDC-16E19DCC730B}" destId="{D9AB926D-0409-40FF-9119-A6488497D61F}" srcOrd="1" destOrd="0" presId="urn:microsoft.com/office/officeart/2005/8/layout/vList5"/>
    <dgm:cxn modelId="{026CEACC-6DA9-492F-B45C-9BFCEC4B8EB5}" type="presParOf" srcId="{E74745AA-8C7B-497F-BBDC-16E19DCC730B}" destId="{93103297-2663-4890-B756-158739695D02}" srcOrd="2" destOrd="0" presId="urn:microsoft.com/office/officeart/2005/8/layout/vList5"/>
    <dgm:cxn modelId="{0716E8D5-FA40-468A-B114-0125C0B7913C}" type="presParOf" srcId="{93103297-2663-4890-B756-158739695D02}" destId="{8604A9AA-58E4-4F25-82B4-5CD3BB259599}" srcOrd="0" destOrd="0" presId="urn:microsoft.com/office/officeart/2005/8/layout/vList5"/>
    <dgm:cxn modelId="{CD777A26-73C3-477D-A052-DEADE3BD1508}" type="presParOf" srcId="{E74745AA-8C7B-497F-BBDC-16E19DCC730B}" destId="{6F5A43AB-3B2F-4413-9E31-07F037136342}" srcOrd="3" destOrd="0" presId="urn:microsoft.com/office/officeart/2005/8/layout/vList5"/>
    <dgm:cxn modelId="{4F0310E2-5B2C-4D29-867B-EB4EAD41BFBB}" type="presParOf" srcId="{E74745AA-8C7B-497F-BBDC-16E19DCC730B}" destId="{6901A906-6042-4E9B-8E4E-9C7EC8732A2E}" srcOrd="4" destOrd="0" presId="urn:microsoft.com/office/officeart/2005/8/layout/vList5"/>
    <dgm:cxn modelId="{C14D0AB5-BA22-4A4C-AD22-BD8FDB703E5F}" type="presParOf" srcId="{6901A906-6042-4E9B-8E4E-9C7EC8732A2E}" destId="{8BD07612-6D34-49F6-93EF-D5D827C452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27EB2-C40E-40AC-A663-78D4A0B4AC08}">
      <dsp:nvSpPr>
        <dsp:cNvPr id="0" name=""/>
        <dsp:cNvSpPr/>
      </dsp:nvSpPr>
      <dsp:spPr>
        <a:xfrm>
          <a:off x="0" y="316466"/>
          <a:ext cx="709143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9AB00-694C-46B6-B6AE-02D1EC06AFFC}">
      <dsp:nvSpPr>
        <dsp:cNvPr id="0" name=""/>
        <dsp:cNvSpPr/>
      </dsp:nvSpPr>
      <dsp:spPr>
        <a:xfrm>
          <a:off x="277765" y="0"/>
          <a:ext cx="68136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27" tIns="0" rIns="1876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Montserrat" charset="0"/>
            </a:rPr>
            <a:t>Da je dostopen javnosti, predvsem zahvaljujoč digitalizaciji </a:t>
          </a:r>
          <a:endParaRPr lang="it-IT" sz="1600" b="1" kern="1200" dirty="0">
            <a:latin typeface="Montserrat" charset="0"/>
          </a:endParaRPr>
        </a:p>
      </dsp:txBody>
      <dsp:txXfrm>
        <a:off x="302263" y="24498"/>
        <a:ext cx="6764668" cy="452844"/>
      </dsp:txXfrm>
    </dsp:sp>
    <dsp:sp modelId="{2B98FF27-C1B9-4457-937F-42760FBD123A}">
      <dsp:nvSpPr>
        <dsp:cNvPr id="0" name=""/>
        <dsp:cNvSpPr/>
      </dsp:nvSpPr>
      <dsp:spPr>
        <a:xfrm>
          <a:off x="0" y="1207951"/>
          <a:ext cx="709143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F8454-8B67-4A51-B14B-8B0D73778BE4}">
      <dsp:nvSpPr>
        <dsp:cNvPr id="0" name=""/>
        <dsp:cNvSpPr/>
      </dsp:nvSpPr>
      <dsp:spPr>
        <a:xfrm>
          <a:off x="337604" y="836666"/>
          <a:ext cx="6752087" cy="672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27" tIns="0" rIns="1876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/>
            <a:t>Omogočiti vsakomur dostop do znanja v zvezi z vsebinami kulturne dediščine (slike, video itd.)</a:t>
          </a:r>
          <a:endParaRPr lang="it-IT" sz="1600" b="1" kern="1200" dirty="0">
            <a:latin typeface="Montserrat" charset="0"/>
          </a:endParaRPr>
        </a:p>
      </dsp:txBody>
      <dsp:txXfrm>
        <a:off x="370419" y="869481"/>
        <a:ext cx="6686457" cy="606579"/>
      </dsp:txXfrm>
    </dsp:sp>
    <dsp:sp modelId="{79B0231F-3A6E-4E31-86BC-531B6CC0A2E8}">
      <dsp:nvSpPr>
        <dsp:cNvPr id="0" name=""/>
        <dsp:cNvSpPr/>
      </dsp:nvSpPr>
      <dsp:spPr>
        <a:xfrm>
          <a:off x="0" y="2183416"/>
          <a:ext cx="709143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662EA-8915-4730-BEE6-3938223356A5}">
      <dsp:nvSpPr>
        <dsp:cNvPr id="0" name=""/>
        <dsp:cNvSpPr/>
      </dsp:nvSpPr>
      <dsp:spPr>
        <a:xfrm>
          <a:off x="322022" y="1778155"/>
          <a:ext cx="6764149" cy="65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27" tIns="0" rIns="1876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/>
            <a:t>Organizacija gradivo na skladen in sistematičen način, tako da bodo kulturne vsebine dolgo časa dostopne</a:t>
          </a:r>
          <a:endParaRPr lang="it-IT" sz="1600" b="1" kern="1200" dirty="0">
            <a:latin typeface="Montserrat" charset="0"/>
          </a:endParaRPr>
        </a:p>
      </dsp:txBody>
      <dsp:txXfrm>
        <a:off x="354054" y="1810187"/>
        <a:ext cx="6700085" cy="592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8578-5CB5-45AD-A36E-FCEA70C2CEA1}">
      <dsp:nvSpPr>
        <dsp:cNvPr id="0" name=""/>
        <dsp:cNvSpPr/>
      </dsp:nvSpPr>
      <dsp:spPr>
        <a:xfrm>
          <a:off x="3305744" y="1387"/>
          <a:ext cx="3718962" cy="91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1" kern="1200" dirty="0" smtClean="0"/>
            <a:t>Ločljivost, </a:t>
          </a:r>
          <a:r>
            <a:rPr lang="sl-SI" sz="1300" b="0" kern="1200" dirty="0" smtClean="0"/>
            <a:t>ki se nanaša na število slikovnih pik, uporabljenih za predstavitev slike</a:t>
          </a:r>
          <a:endParaRPr lang="it-IT" sz="1300" b="0" kern="1200" dirty="0"/>
        </a:p>
      </dsp:txBody>
      <dsp:txXfrm>
        <a:off x="3350454" y="46097"/>
        <a:ext cx="3629542" cy="826467"/>
      </dsp:txXfrm>
    </dsp:sp>
    <dsp:sp modelId="{8604A9AA-58E4-4F25-82B4-5CD3BB259599}">
      <dsp:nvSpPr>
        <dsp:cNvPr id="0" name=""/>
        <dsp:cNvSpPr/>
      </dsp:nvSpPr>
      <dsp:spPr>
        <a:xfrm>
          <a:off x="3305744" y="963070"/>
          <a:ext cx="3718962" cy="91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1" kern="1200" dirty="0" smtClean="0"/>
            <a:t>Bitna globina na </a:t>
          </a:r>
          <a:r>
            <a:rPr lang="sl-SI" sz="1300" b="1" kern="1200" dirty="0" err="1" smtClean="0"/>
            <a:t>piksel</a:t>
          </a:r>
          <a:r>
            <a:rPr lang="sl-SI" sz="1300" b="0" kern="1200" dirty="0" smtClean="0"/>
            <a:t>, ki se nanaša na število barv, ki jih je mogoče predstaviti glede na število možnih kombinacij bitov znotraj </a:t>
          </a:r>
          <a:r>
            <a:rPr lang="sl-SI" sz="1300" b="0" kern="1200" dirty="0" err="1" smtClean="0"/>
            <a:t>piksla</a:t>
          </a:r>
          <a:endParaRPr lang="it-IT" sz="1300" kern="1200" dirty="0"/>
        </a:p>
      </dsp:txBody>
      <dsp:txXfrm>
        <a:off x="3350454" y="1007780"/>
        <a:ext cx="3629542" cy="826467"/>
      </dsp:txXfrm>
    </dsp:sp>
    <dsp:sp modelId="{8BD07612-6D34-49F6-93EF-D5D827C4529F}">
      <dsp:nvSpPr>
        <dsp:cNvPr id="0" name=""/>
        <dsp:cNvSpPr/>
      </dsp:nvSpPr>
      <dsp:spPr>
        <a:xfrm>
          <a:off x="3305744" y="1924752"/>
          <a:ext cx="3718962" cy="915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b="1" kern="1200" dirty="0" smtClean="0"/>
            <a:t>Barva, </a:t>
          </a:r>
          <a:r>
            <a:rPr lang="sl-SI" sz="1300" b="0" kern="1200" dirty="0" smtClean="0"/>
            <a:t>obstaja veliko načinov za barvno predstavitev slik, najpogostejši pa je RGB (aditivni barvni sistem), ki združuje različice rdeče, zelene in modre, da tvori belo.</a:t>
          </a:r>
          <a:endParaRPr lang="it-IT" sz="1300" b="0" kern="1200" dirty="0"/>
        </a:p>
      </dsp:txBody>
      <dsp:txXfrm>
        <a:off x="3350454" y="1969462"/>
        <a:ext cx="3629542" cy="826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5DAE8-B01B-4906-9DB2-D2B5470412B6}" type="datetimeFigureOut">
              <a:rPr lang="LID4096" smtClean="0"/>
              <a:t>08/24/2023</a:t>
            </a:fld>
            <a:endParaRPr lang="LID4096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LID4096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EE5E-8924-4EBA-82BC-2D43A57CC2F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25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376b1548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1376b1548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1376b1548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1376b1548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76b1548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76b1548_2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0df4197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0df4197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0df4197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0df4197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f419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f419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1376b154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1376b1548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1376b1548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1376b1548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1376b1548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1376b1548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f419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f419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1376b1548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1376b1548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1376b154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1376b154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0df4197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0df4197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F760-648B-D2BB-F754-036318CA22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1631-F0DF-FDDB-6628-392D304F0B6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7A978-EEAF-215A-86A4-FEB452248F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A8EB84-42EA-43F3-BB5C-6460FA0DB719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81CA6-CCED-1B3B-C3BB-EDFE6C7C40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77FAB-2341-7B6A-8EB7-4E21C5B2AA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0F8D39-1120-4F60-8AF9-6242FE63A2F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5217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957D-4996-379E-4722-049D446239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25776-8426-CB80-305D-2B9E66BB856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691F6-A8E2-052E-0136-935E37C6A2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581C70-075F-4C76-AFBC-C8BBD2966994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B9C84-F31A-DBE6-0D1F-AB9B26FBC5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0E22-901F-2A81-B0C9-C7FCA9008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04CDD4-A79F-417B-A86E-C3F08F0B48F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58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100A4-810A-F440-8031-1C733CBBBE7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77A8C-4BE5-B295-2CBB-1A3C0EAA07E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A18B-0426-10DB-152E-8CF09955A5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75837A-0505-455E-B709-5149B5CD75ED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05B49-78D0-4D1C-6918-D3A6DE4B2E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C87C-4175-0147-C96D-EF427B2EC0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D5977-E27E-4C1B-82D3-B56982A3706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42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806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40000" y="1255367"/>
            <a:ext cx="7763700" cy="5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 sz="13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8329650" y="-162735"/>
            <a:ext cx="651600" cy="977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8655300" y="1303199"/>
            <a:ext cx="488700" cy="3308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5400000">
            <a:off x="6712225" y="-810900"/>
            <a:ext cx="651600" cy="227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8655300" y="651600"/>
            <a:ext cx="488700" cy="6516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4511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689350" y="3525533"/>
            <a:ext cx="3765300" cy="8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90400" y="4328317"/>
            <a:ext cx="3163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979050" y="2259700"/>
            <a:ext cx="1185900" cy="1011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ebas Neue"/>
              <a:buNone/>
              <a:defRPr sz="4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rot="5400000" flipH="1">
            <a:off x="383700" y="-423900"/>
            <a:ext cx="651600" cy="1499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 flipH="1">
            <a:off x="-40225" y="651600"/>
            <a:ext cx="504300" cy="19544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 rot="5400000" flipH="1">
            <a:off x="2681000" y="-1230450"/>
            <a:ext cx="651600" cy="3112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rot="-5400000" flipH="1">
            <a:off x="8114300" y="5782500"/>
            <a:ext cx="651600" cy="14994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8685525" y="4252000"/>
            <a:ext cx="504300" cy="1954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3"/>
          <p:cNvSpPr/>
          <p:nvPr/>
        </p:nvSpPr>
        <p:spPr>
          <a:xfrm rot="-5400000" flipH="1">
            <a:off x="5801175" y="4960200"/>
            <a:ext cx="651600" cy="3144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9290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383800" y="2954667"/>
            <a:ext cx="3765300" cy="8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4383800" y="3757451"/>
            <a:ext cx="3163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 rot="5400000" flipH="1">
            <a:off x="383700" y="-423900"/>
            <a:ext cx="651600" cy="1499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/>
          <p:nvPr/>
        </p:nvSpPr>
        <p:spPr>
          <a:xfrm flipH="1">
            <a:off x="-40225" y="651600"/>
            <a:ext cx="504300" cy="19544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7"/>
          <p:cNvSpPr/>
          <p:nvPr/>
        </p:nvSpPr>
        <p:spPr>
          <a:xfrm flipH="1">
            <a:off x="-40225" y="2605993"/>
            <a:ext cx="504300" cy="2822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 flipH="1">
            <a:off x="-40225" y="5428400"/>
            <a:ext cx="504300" cy="1569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 rot="5400000" flipH="1">
            <a:off x="5067300" y="-3616800"/>
            <a:ext cx="651600" cy="78852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3296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40000" y="2367100"/>
            <a:ext cx="8064000" cy="15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1378975" y="3881717"/>
            <a:ext cx="63861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91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740000" y="4092933"/>
            <a:ext cx="45018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2871475" y="2101467"/>
            <a:ext cx="5370300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/>
          <p:nvPr/>
        </p:nvSpPr>
        <p:spPr>
          <a:xfrm rot="-5400000" flipH="1">
            <a:off x="8329650" y="6043634"/>
            <a:ext cx="651600" cy="9771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14"/>
          <p:cNvSpPr/>
          <p:nvPr/>
        </p:nvSpPr>
        <p:spPr>
          <a:xfrm rot="10800000" flipH="1">
            <a:off x="8655300" y="5554799"/>
            <a:ext cx="488700" cy="6516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4"/>
          <p:cNvSpPr/>
          <p:nvPr/>
        </p:nvSpPr>
        <p:spPr>
          <a:xfrm rot="-5400000">
            <a:off x="8329650" y="-162735"/>
            <a:ext cx="651600" cy="977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14"/>
          <p:cNvSpPr/>
          <p:nvPr/>
        </p:nvSpPr>
        <p:spPr>
          <a:xfrm>
            <a:off x="8655300" y="1303200"/>
            <a:ext cx="488700" cy="4251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4"/>
          <p:cNvSpPr/>
          <p:nvPr/>
        </p:nvSpPr>
        <p:spPr>
          <a:xfrm rot="-5400000">
            <a:off x="6031050" y="-1492200"/>
            <a:ext cx="651600" cy="363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4"/>
          <p:cNvSpPr/>
          <p:nvPr/>
        </p:nvSpPr>
        <p:spPr>
          <a:xfrm>
            <a:off x="8655300" y="651600"/>
            <a:ext cx="488700" cy="651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14"/>
          <p:cNvSpPr/>
          <p:nvPr/>
        </p:nvSpPr>
        <p:spPr>
          <a:xfrm rot="-5400000" flipH="1">
            <a:off x="6031050" y="4714199"/>
            <a:ext cx="651600" cy="3636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15459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">
  <p:cSld name="Title and three colum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3767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3709050" y="3874284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2"/>
          </p:nvPr>
        </p:nvSpPr>
        <p:spPr>
          <a:xfrm>
            <a:off x="3557100" y="34567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3"/>
          </p:nvPr>
        </p:nvSpPr>
        <p:spPr>
          <a:xfrm>
            <a:off x="1090400" y="3874300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4"/>
          </p:nvPr>
        </p:nvSpPr>
        <p:spPr>
          <a:xfrm>
            <a:off x="938450" y="34567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5"/>
          </p:nvPr>
        </p:nvSpPr>
        <p:spPr>
          <a:xfrm>
            <a:off x="6327694" y="3874284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6"/>
          </p:nvPr>
        </p:nvSpPr>
        <p:spPr>
          <a:xfrm>
            <a:off x="6175744" y="34567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66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337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3527250" y="2256667"/>
            <a:ext cx="3374400" cy="1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R="50800"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marR="50800"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marR="50800"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marR="50800"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marR="50800"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marR="50800"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marR="50800"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marR="50800"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3527250" y="1719633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 flipH="1">
            <a:off x="2242350" y="4086833"/>
            <a:ext cx="3374400" cy="1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R="50800"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marR="50800" lvl="2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marR="50800" lvl="3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marR="50800" lvl="4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marR="50800" lvl="5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marR="50800" lvl="6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marR="50800" lvl="7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marR="50800" lvl="8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 flipH="1">
            <a:off x="3586950" y="3549800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 flipH="1">
            <a:off x="8655300" y="3651649"/>
            <a:ext cx="488700" cy="2554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 rot="-5400000" flipH="1">
            <a:off x="7000200" y="4714199"/>
            <a:ext cx="651600" cy="3636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/>
          <p:nvPr/>
        </p:nvSpPr>
        <p:spPr>
          <a:xfrm flipH="1">
            <a:off x="8655300" y="3000045"/>
            <a:ext cx="488700" cy="6516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42839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540000" y="491767"/>
            <a:ext cx="2539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5181513" y="2723417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2"/>
          </p:nvPr>
        </p:nvSpPr>
        <p:spPr>
          <a:xfrm>
            <a:off x="5029563" y="2311200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2236563" y="2723433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2084613" y="2311200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5181513" y="5029484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6"/>
          </p:nvPr>
        </p:nvSpPr>
        <p:spPr>
          <a:xfrm>
            <a:off x="5029563" y="46172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7"/>
          </p:nvPr>
        </p:nvSpPr>
        <p:spPr>
          <a:xfrm>
            <a:off x="2236563" y="5029500"/>
            <a:ext cx="172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8"/>
          </p:nvPr>
        </p:nvSpPr>
        <p:spPr>
          <a:xfrm>
            <a:off x="2084613" y="4617267"/>
            <a:ext cx="2029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7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073B-4B30-2CD7-810D-0B9EFCB13F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856A-87C2-1750-3EAD-22847D5CAA7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BAFD-F646-013E-55E7-713F0ADAFA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1DCE96-C5A7-4149-A3B7-43D9842A8A99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8ADF2-05CE-78C8-03F5-7F2904B29C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E558-88F9-7802-8CD4-F00D5F55AD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56FF62-19AC-4DB7-94EA-FE5D0FDDA27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711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1709125" y="1859600"/>
            <a:ext cx="5725800" cy="2395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870375" y="4282917"/>
            <a:ext cx="54033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63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B707-9576-079B-0D0F-73ADEC5CD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1117-9160-F2B4-BDD4-5703A7AEB0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2879-9665-DC10-3A33-0456AF676D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60542-A93F-4F33-961F-C82322B0AE58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167F-EDDE-C1BC-8A87-4F0BB31276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42F0-F805-1BB3-245F-A748953538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FD8E0-2C5E-4D5A-9CEC-7BDBC12A329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7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3B49-C811-246C-87DD-1D9B89562A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0556-71FA-8CBD-A5AB-E5EA2C1639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1DCBC-C728-4D34-4B08-5F0EDF70B0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89E58-7466-E492-0BE2-1140BF9CC8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30F9B6-EA38-44DA-B635-CC169EDB46C4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19B74-6B36-1738-BFDA-8B4231A757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E16BC-7A76-7EE9-C430-628E12300A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2E54D-7CAE-447A-A639-92E2333B54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19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6837-E257-4912-ADD0-D53B017959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80F74-E73D-3A3B-683E-8CDA0617F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B6737-CB82-EAA7-27DE-B667D73C2D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C6EAD-324A-65CC-51FD-00FF83CBB60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E1A46-5FAC-C2DE-91C4-DF50B5902E6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118D2-6EEA-3220-2C3A-64D474400D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CBDB8-95D6-4CD1-A888-F1B239B72776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99316-3DF8-2ED1-5EDE-1A24C98A51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946FF-7D97-D627-3122-0CB59BC506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C925C-0360-49DE-B187-6C0AA737F10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9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0E36-6322-B2D3-2956-B0E184C109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9D60F-4B29-D1B6-D612-32C68360D1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0BABE-6B9C-47F9-9689-9116C8128690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07366-DAE1-43E0-0B01-CA55B3A06E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86C67-87B6-984D-8D12-8074C49EEA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7EC9D-9731-4A86-91F8-22F77C10052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6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F3E8C-6AC6-EB37-0B25-B7DD80B7B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43564-D59B-44A6-8718-3DFB8FAE8B9A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1B384-B0E5-AFBB-447E-03C5D16604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3F4A9-62E2-D92C-8376-324EE49129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C451A-5167-438C-B874-92C3A0F27B9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2370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D967-F6CF-DCF8-CB2A-F8982267D7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6E47-FFD6-EAEE-8528-D55B695DF9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FF596-AE01-48AB-392B-0B1368C614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055D-41B3-54A7-BFDB-B1F1F4B9F8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F2CD97-8B7B-4A96-8706-596FC06FAC3C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91F93-2742-A7C8-257D-A924FD0161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13DBE-37A1-4DF3-79A8-8199EC0B99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274FD-C607-4A53-94B6-09302531B9B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9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9DC9-1171-874C-EEFA-E6C3DA37AA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984A2-184E-292A-E3FE-715DA3A5F0D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369E1-7DE1-712F-8421-70A0DC1BBBD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95408-139E-3F0F-F91E-A70EDC36A6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D5FFC3-A46A-433C-A07E-E72C124A6A29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D3B7A-7E13-E24B-4C3A-5B64D6FC0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98B4D-1B45-7B71-0CC1-75B794712B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9D79A-DDC8-4DF1-BF24-23BD7645D19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1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2DD6B-96D8-03FE-C6CB-106A64210D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A3D1-1812-646A-F94C-4B82CD361B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A9D03-30A0-D395-2B2E-10E19C29DEE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BF42645-C5FB-4BB8-B976-1CF446F7C125}" type="datetime1">
              <a:rPr lang="pl-PL"/>
              <a:pPr lvl="0"/>
              <a:t>24.08.2023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E26F-8D68-4427-E1E1-045DF03EE1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D6ADE-4393-83BE-E140-6C2F136D1D1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F87370C-7594-4413-AA8B-2B6CAF564FFF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543C0-B1D7-AC88-537D-8C262983E2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7689" y="1808500"/>
            <a:ext cx="6858000" cy="1159934"/>
          </a:xfrm>
        </p:spPr>
        <p:txBody>
          <a:bodyPr>
            <a:noAutofit/>
          </a:bodyPr>
          <a:lstStyle/>
          <a:p>
            <a:pPr lvl="0"/>
            <a:r>
              <a:rPr lang="en-US" sz="4400" b="1" dirty="0">
                <a:solidFill>
                  <a:srgbClr val="0E2C8E"/>
                </a:solidFill>
                <a:latin typeface="Calibri"/>
              </a:rPr>
              <a:t>DIGITALNE ZBIRKE KULTURNE DEDIŠČINE</a:t>
            </a:r>
            <a:endParaRPr lang="pl-PL" sz="4400" b="1" dirty="0">
              <a:solidFill>
                <a:srgbClr val="0E2C8E"/>
              </a:solidFill>
              <a:latin typeface="Calibr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E48BDF-6D0D-C78A-4076-82A57B30E2C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6176" y="3801252"/>
            <a:ext cx="7065680" cy="392945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80000"/>
              </a:lnSpc>
            </a:pPr>
            <a:r>
              <a:rPr lang="sv-SE" sz="9600" b="1" dirty="0">
                <a:solidFill>
                  <a:srgbClr val="0E2C8E"/>
                </a:solidFill>
              </a:rPr>
              <a:t>Naučite se promovirati kulturo in umetnost </a:t>
            </a:r>
            <a:r>
              <a:rPr lang="sl-SI" sz="9600" b="1" dirty="0" smtClean="0">
                <a:solidFill>
                  <a:srgbClr val="0E2C8E"/>
                </a:solidFill>
              </a:rPr>
              <a:t>svojega</a:t>
            </a:r>
            <a:r>
              <a:rPr lang="sv-SE" sz="9600" b="1" dirty="0" smtClean="0">
                <a:solidFill>
                  <a:srgbClr val="0E2C8E"/>
                </a:solidFill>
              </a:rPr>
              <a:t> </a:t>
            </a:r>
            <a:r>
              <a:rPr lang="sv-SE" sz="9600" b="1" dirty="0">
                <a:solidFill>
                  <a:srgbClr val="0E2C8E"/>
                </a:solidFill>
              </a:rPr>
              <a:t>ozemlja prek inovativnih digitalnih kanalov</a:t>
            </a:r>
            <a:endParaRPr lang="pl-PL" b="1" dirty="0">
              <a:solidFill>
                <a:srgbClr val="0E2C8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C40526-C077-5BD4-DF89-C2C90016FE42}"/>
              </a:ext>
            </a:extLst>
          </p:cNvPr>
          <p:cNvSpPr/>
          <p:nvPr/>
        </p:nvSpPr>
        <p:spPr>
          <a:xfrm>
            <a:off x="0" y="5926052"/>
            <a:ext cx="9144000" cy="971550"/>
          </a:xfrm>
          <a:prstGeom prst="rect">
            <a:avLst/>
          </a:prstGeom>
          <a:gradFill>
            <a:gsLst>
              <a:gs pos="0">
                <a:srgbClr val="B5D2EC"/>
              </a:gs>
              <a:gs pos="100000">
                <a:srgbClr val="0070C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A9D59F-B8F1-7A39-CC75-4E74CED1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88" y="5996443"/>
            <a:ext cx="2638418" cy="753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B687886B-2593-AE2A-749B-D3AD40E42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12" y="6120893"/>
            <a:ext cx="2546777" cy="581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rostokąt 9">
            <a:extLst>
              <a:ext uri="{FF2B5EF4-FFF2-40B4-BE49-F238E27FC236}">
                <a16:creationId xmlns:a16="http://schemas.microsoft.com/office/drawing/2014/main" id="{CEE2F89C-0AD5-CE0C-A4D9-DFEF51C68401}"/>
              </a:ext>
            </a:extLst>
          </p:cNvPr>
          <p:cNvSpPr/>
          <p:nvPr/>
        </p:nvSpPr>
        <p:spPr>
          <a:xfrm>
            <a:off x="0" y="5227606"/>
            <a:ext cx="9144000" cy="71669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Obraz 11">
            <a:extLst>
              <a:ext uri="{FF2B5EF4-FFF2-40B4-BE49-F238E27FC236}">
                <a16:creationId xmlns:a16="http://schemas.microsoft.com/office/drawing/2014/main" id="{7BC2F0CC-85C1-67E1-6000-4B3CB69F3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42" y="5266514"/>
            <a:ext cx="2228850" cy="620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12">
            <a:extLst>
              <a:ext uri="{FF2B5EF4-FFF2-40B4-BE49-F238E27FC236}">
                <a16:creationId xmlns:a16="http://schemas.microsoft.com/office/drawing/2014/main" id="{DB42BFAA-8064-2256-3614-A7F7DD66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70" y="5271973"/>
            <a:ext cx="1248018" cy="5638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88477508-6AAB-EBCF-C0E7-6C8BDFADF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863" y="5252843"/>
            <a:ext cx="626263" cy="5898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ole tekstowe 11">
            <a:extLst>
              <a:ext uri="{FF2B5EF4-FFF2-40B4-BE49-F238E27FC236}">
                <a16:creationId xmlns:a16="http://schemas.microsoft.com/office/drawing/2014/main" id="{3B665EE7-96B2-1424-3870-65EA78AA658D}"/>
              </a:ext>
            </a:extLst>
          </p:cNvPr>
          <p:cNvSpPr txBox="1"/>
          <p:nvPr/>
        </p:nvSpPr>
        <p:spPr>
          <a:xfrm>
            <a:off x="7145871" y="4739883"/>
            <a:ext cx="17949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350" b="1" i="0" u="none" strike="noStrike" kern="0" cap="none" spc="0" baseline="0" dirty="0">
                <a:solidFill>
                  <a:srgbClr val="0E2C8E"/>
                </a:solidFill>
                <a:uFillTx/>
                <a:latin typeface="Calibri"/>
              </a:rPr>
              <a:t>M3W3-M01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503981" y="1716491"/>
            <a:ext cx="3855110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-IT" sz="3600" dirty="0" smtClean="0"/>
              <a:t>Digital</a:t>
            </a:r>
            <a:r>
              <a:rPr lang="sl-SI" sz="3600" dirty="0" smtClean="0"/>
              <a:t>ne knjižnice</a:t>
            </a:r>
            <a:endParaRPr sz="3600" dirty="0"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854361" y="2881851"/>
            <a:ext cx="7331348" cy="2313313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just"/>
            <a:r>
              <a:rPr lang="en-US" sz="2000" dirty="0">
                <a:solidFill>
                  <a:schemeClr val="accent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Digitalna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knjižnica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je </a:t>
            </a:r>
            <a:r>
              <a:rPr lang="en-US" sz="2000" dirty="0" err="1">
                <a:solidFill>
                  <a:schemeClr val="accent1"/>
                </a:solidFill>
              </a:rPr>
              <a:t>nematerialna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knjižnica</a:t>
            </a:r>
            <a:r>
              <a:rPr lang="en-US" sz="2000" dirty="0">
                <a:solidFill>
                  <a:schemeClr val="accent1"/>
                </a:solidFill>
              </a:rPr>
              <a:t>, v </a:t>
            </a:r>
            <a:r>
              <a:rPr lang="en-US" sz="2000" dirty="0" err="1">
                <a:solidFill>
                  <a:schemeClr val="accent1"/>
                </a:solidFill>
              </a:rPr>
              <a:t>kateri</a:t>
            </a:r>
            <a:r>
              <a:rPr lang="en-US" sz="2000" dirty="0">
                <a:solidFill>
                  <a:schemeClr val="accent1"/>
                </a:solidFill>
              </a:rPr>
              <a:t> so </a:t>
            </a:r>
            <a:r>
              <a:rPr lang="en-US" sz="2000" dirty="0" err="1">
                <a:solidFill>
                  <a:schemeClr val="accent1"/>
                </a:solidFill>
              </a:rPr>
              <a:t>shranjeni</a:t>
            </a:r>
            <a:r>
              <a:rPr lang="en-US" sz="2000" dirty="0">
                <a:solidFill>
                  <a:schemeClr val="accent1"/>
                </a:solidFill>
              </a:rPr>
              <a:t> in </a:t>
            </a:r>
            <a:r>
              <a:rPr lang="en-US" sz="2000" dirty="0" err="1">
                <a:solidFill>
                  <a:schemeClr val="accent1"/>
                </a:solidFill>
              </a:rPr>
              <a:t>dostopni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samo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digitalni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dokumenti</a:t>
            </a:r>
            <a:r>
              <a:rPr lang="en-US" sz="2000" dirty="0">
                <a:solidFill>
                  <a:schemeClr val="accent1"/>
                </a:solidFill>
              </a:rPr>
              <a:t>, ne </a:t>
            </a:r>
            <a:r>
              <a:rPr lang="en-US" sz="2000" dirty="0" err="1">
                <a:solidFill>
                  <a:schemeClr val="accent1"/>
                </a:solidFill>
              </a:rPr>
              <a:t>glede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na</a:t>
            </a:r>
            <a:r>
              <a:rPr lang="en-US" sz="2000" dirty="0">
                <a:solidFill>
                  <a:schemeClr val="accent1"/>
                </a:solidFill>
              </a:rPr>
              <a:t> to, </a:t>
            </a:r>
            <a:r>
              <a:rPr lang="en-US" sz="2000" dirty="0" err="1">
                <a:solidFill>
                  <a:schemeClr val="accent1"/>
                </a:solidFill>
              </a:rPr>
              <a:t>ali</a:t>
            </a:r>
            <a:r>
              <a:rPr lang="en-US" sz="2000" dirty="0">
                <a:solidFill>
                  <a:schemeClr val="accent1"/>
                </a:solidFill>
              </a:rPr>
              <a:t> so </a:t>
            </a:r>
            <a:r>
              <a:rPr lang="en-US" sz="2000" dirty="0" err="1">
                <a:solidFill>
                  <a:schemeClr val="accent1"/>
                </a:solidFill>
              </a:rPr>
              <a:t>digitalni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izvorni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ali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pretvorjeni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iz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papirnatih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izvirnikov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upravljani</a:t>
            </a:r>
            <a:r>
              <a:rPr lang="en-US" sz="2000" dirty="0">
                <a:solidFill>
                  <a:schemeClr val="accent1"/>
                </a:solidFill>
              </a:rPr>
              <a:t> in </a:t>
            </a:r>
            <a:r>
              <a:rPr lang="en-US" sz="2000" dirty="0" err="1">
                <a:solidFill>
                  <a:schemeClr val="accent1"/>
                </a:solidFill>
              </a:rPr>
              <a:t>katalogizirani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elektronsko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Vsako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operacijo</a:t>
            </a:r>
            <a:r>
              <a:rPr lang="en-US" sz="2000" dirty="0">
                <a:solidFill>
                  <a:schemeClr val="accent1"/>
                </a:solidFill>
              </a:rPr>
              <a:t> je </a:t>
            </a:r>
            <a:r>
              <a:rPr lang="en-US" sz="2000" dirty="0" err="1">
                <a:solidFill>
                  <a:schemeClr val="accent1"/>
                </a:solidFill>
              </a:rPr>
              <a:t>mogoče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izvesti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preko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omrežja</a:t>
            </a:r>
            <a:r>
              <a:rPr lang="en-US" sz="2000" dirty="0">
                <a:solidFill>
                  <a:schemeClr val="accent1"/>
                </a:solidFill>
              </a:rPr>
              <a:t> od </a:t>
            </a:r>
            <a:r>
              <a:rPr lang="en-US" sz="2000" dirty="0" err="1">
                <a:solidFill>
                  <a:schemeClr val="accent1"/>
                </a:solidFill>
              </a:rPr>
              <a:t>doma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iz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studia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iz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učilnice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ali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iz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pisarne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2"/>
          </p:nvPr>
        </p:nvSpPr>
        <p:spPr>
          <a:xfrm>
            <a:off x="2157565" y="1622995"/>
            <a:ext cx="1185900" cy="7584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r>
              <a:rPr lang="en" dirty="0"/>
              <a:t>03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B2333C4-3B0B-BD9D-7D8C-70263E10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4" y="834248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 build="p"/>
      <p:bldP spid="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title"/>
          </p:nvPr>
        </p:nvSpPr>
        <p:spPr>
          <a:xfrm>
            <a:off x="540000" y="1226075"/>
            <a:ext cx="4200251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/>
            <a:r>
              <a:rPr lang="it-IT" sz="3600" dirty="0" smtClean="0">
                <a:latin typeface="Josefin Sans" charset="0"/>
              </a:rPr>
              <a:t>Digital</a:t>
            </a:r>
            <a:r>
              <a:rPr lang="sl-SI" sz="3600" dirty="0" smtClean="0">
                <a:latin typeface="Josefin Sans" charset="0"/>
              </a:rPr>
              <a:t>ne</a:t>
            </a:r>
            <a:r>
              <a:rPr lang="it-IT" sz="3600" dirty="0" smtClean="0">
                <a:latin typeface="Josefin Sans" charset="0"/>
              </a:rPr>
              <a:t> </a:t>
            </a:r>
            <a:r>
              <a:rPr lang="sl-SI" sz="3600" dirty="0" smtClean="0">
                <a:latin typeface="Josefin Sans" charset="0"/>
              </a:rPr>
              <a:t>knjižnice</a:t>
            </a:r>
            <a:endParaRPr sz="3200" dirty="0"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45" name="Google Shape;345;p38"/>
          <p:cNvSpPr/>
          <p:nvPr/>
        </p:nvSpPr>
        <p:spPr>
          <a:xfrm flipH="1">
            <a:off x="0" y="5483244"/>
            <a:ext cx="488700" cy="517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38"/>
          <p:cNvSpPr/>
          <p:nvPr/>
        </p:nvSpPr>
        <p:spPr>
          <a:xfrm rot="-5400000" flipH="1">
            <a:off x="2275950" y="3696000"/>
            <a:ext cx="517500" cy="4092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7" name="Google Shape;347;p38"/>
          <p:cNvSpPr/>
          <p:nvPr/>
        </p:nvSpPr>
        <p:spPr>
          <a:xfrm rot="10800000" flipH="1">
            <a:off x="8655300" y="857248"/>
            <a:ext cx="488700" cy="517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Google Shape;348;p38"/>
          <p:cNvSpPr/>
          <p:nvPr/>
        </p:nvSpPr>
        <p:spPr>
          <a:xfrm rot="5400000" flipH="1">
            <a:off x="6351450" y="-929100"/>
            <a:ext cx="517500" cy="40902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Rettangolo 29"/>
          <p:cNvSpPr/>
          <p:nvPr/>
        </p:nvSpPr>
        <p:spPr>
          <a:xfrm>
            <a:off x="471830" y="22151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Digitalna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knjiga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je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sestavljena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iz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zbirke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besedil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in/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ali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slik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pridobljenih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s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pridobivanjem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z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orodji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za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analogno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digitalno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pretvorbo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. </a:t>
            </a:r>
            <a:r>
              <a:rPr lang="sl-SI" dirty="0" smtClean="0">
                <a:solidFill>
                  <a:schemeClr val="accent1"/>
                </a:solidFill>
                <a:latin typeface="Montserrat" charset="0"/>
              </a:rPr>
              <a:t>Pojem</a:t>
            </a:r>
            <a:r>
              <a:rPr lang="en-US" dirty="0" smtClean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"</a:t>
            </a:r>
            <a:r>
              <a:rPr lang="en-US" dirty="0" err="1" smtClean="0">
                <a:latin typeface="Montserrat" charset="0"/>
              </a:rPr>
              <a:t>digitalizacij</a:t>
            </a:r>
            <a:r>
              <a:rPr lang="sl-SI" dirty="0" smtClean="0">
                <a:latin typeface="Montserrat" charset="0"/>
              </a:rPr>
              <a:t>a</a:t>
            </a:r>
            <a:r>
              <a:rPr lang="en-US" dirty="0" smtClean="0">
                <a:solidFill>
                  <a:schemeClr val="accent1"/>
                </a:solidFill>
                <a:latin typeface="Montserrat" charset="0"/>
              </a:rPr>
              <a:t>"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razumemo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sl-SI" dirty="0" smtClean="0">
                <a:solidFill>
                  <a:schemeClr val="accent1"/>
                </a:solidFill>
                <a:latin typeface="Montserrat" charset="0"/>
              </a:rPr>
              <a:t>kot </a:t>
            </a:r>
            <a:r>
              <a:rPr lang="en-US" dirty="0" err="1" smtClean="0">
                <a:solidFill>
                  <a:schemeClr val="accent1"/>
                </a:solidFill>
                <a:latin typeface="Montserrat" charset="0"/>
              </a:rPr>
              <a:t>pretvorbo</a:t>
            </a:r>
            <a:r>
              <a:rPr lang="en-US" dirty="0" smtClean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slike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v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piksle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(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angleško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krčenje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elementov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slike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).</a:t>
            </a:r>
            <a:endParaRPr lang="it-IT" dirty="0">
              <a:solidFill>
                <a:schemeClr val="accent1"/>
              </a:solidFill>
              <a:latin typeface="Montserrat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69280" y="1768893"/>
            <a:ext cx="3079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 err="1"/>
              <a:t>Dejanska</a:t>
            </a:r>
            <a:r>
              <a:rPr lang="en-US" sz="2000" dirty="0"/>
              <a:t> </a:t>
            </a:r>
            <a:r>
              <a:rPr lang="en-US" sz="2000" dirty="0" err="1"/>
              <a:t>pretvorba</a:t>
            </a:r>
            <a:r>
              <a:rPr lang="en-US" sz="2000" dirty="0"/>
              <a:t> </a:t>
            </a:r>
            <a:r>
              <a:rPr lang="en-US" sz="2000" dirty="0" err="1"/>
              <a:t>poteka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, da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analogno</a:t>
            </a:r>
            <a:r>
              <a:rPr lang="en-US" sz="2000" dirty="0"/>
              <a:t> </a:t>
            </a:r>
            <a:r>
              <a:rPr lang="en-US" sz="2000" dirty="0" err="1"/>
              <a:t>sliko</a:t>
            </a:r>
            <a:r>
              <a:rPr lang="en-US" sz="2000" dirty="0"/>
              <a:t> </a:t>
            </a:r>
            <a:r>
              <a:rPr lang="en-US" sz="2000" dirty="0" err="1"/>
              <a:t>nanese</a:t>
            </a:r>
            <a:r>
              <a:rPr lang="en-US" sz="2000" dirty="0"/>
              <a:t> </a:t>
            </a:r>
            <a:r>
              <a:rPr lang="en-US" sz="2000" dirty="0" err="1"/>
              <a:t>gosta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</a:t>
            </a:r>
            <a:r>
              <a:rPr lang="en-US" sz="2000" dirty="0" err="1"/>
              <a:t>slikovnih</a:t>
            </a:r>
            <a:r>
              <a:rPr lang="en-US" sz="2000" dirty="0"/>
              <a:t> </a:t>
            </a:r>
            <a:r>
              <a:rPr lang="en-US" sz="2000" dirty="0" err="1"/>
              <a:t>pik</a:t>
            </a:r>
            <a:r>
              <a:rPr lang="en-US" sz="2000" dirty="0"/>
              <a:t>: </a:t>
            </a:r>
            <a:r>
              <a:rPr lang="en-US" sz="2000" dirty="0" err="1"/>
              <a:t>gostejša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je </a:t>
            </a:r>
            <a:r>
              <a:rPr lang="en-US" sz="2000" dirty="0" err="1"/>
              <a:t>mreža</a:t>
            </a:r>
            <a:r>
              <a:rPr lang="en-US" sz="2000" dirty="0"/>
              <a:t>, </a:t>
            </a:r>
            <a:r>
              <a:rPr lang="en-US" sz="2000" dirty="0" err="1"/>
              <a:t>večje</a:t>
            </a:r>
            <a:r>
              <a:rPr lang="en-US" sz="2000" dirty="0"/>
              <a:t> je </a:t>
            </a:r>
            <a:r>
              <a:rPr lang="en-US" sz="2000" dirty="0" err="1"/>
              <a:t>število</a:t>
            </a:r>
            <a:r>
              <a:rPr lang="en-US" sz="2000" dirty="0"/>
              <a:t> </a:t>
            </a:r>
            <a:r>
              <a:rPr lang="en-US" sz="2000" dirty="0" err="1"/>
              <a:t>slikovnih</a:t>
            </a:r>
            <a:r>
              <a:rPr lang="en-US" sz="2000" dirty="0"/>
              <a:t> </a:t>
            </a:r>
            <a:r>
              <a:rPr lang="en-US" sz="2000" dirty="0" err="1"/>
              <a:t>pik</a:t>
            </a:r>
            <a:r>
              <a:rPr lang="en-US" sz="2000" dirty="0"/>
              <a:t> in s tem </a:t>
            </a:r>
            <a:r>
              <a:rPr lang="en-US" sz="2000" dirty="0" err="1"/>
              <a:t>iluzija</a:t>
            </a:r>
            <a:r>
              <a:rPr lang="en-US" sz="2000" dirty="0"/>
              <a:t>, da </a:t>
            </a:r>
            <a:r>
              <a:rPr lang="en-US" sz="2000" dirty="0" err="1"/>
              <a:t>vidimo</a:t>
            </a:r>
            <a:r>
              <a:rPr lang="en-US" sz="2000" dirty="0"/>
              <a:t> </a:t>
            </a:r>
            <a:r>
              <a:rPr lang="en-US" sz="2000" dirty="0" err="1"/>
              <a:t>sliko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je </a:t>
            </a:r>
            <a:r>
              <a:rPr lang="en-US" sz="2000" dirty="0" err="1"/>
              <a:t>popolnoma</a:t>
            </a:r>
            <a:r>
              <a:rPr lang="en-US" sz="2000" dirty="0"/>
              <a:t> </a:t>
            </a:r>
            <a:r>
              <a:rPr lang="en-US" sz="2000" dirty="0" err="1"/>
              <a:t>zvesta</a:t>
            </a:r>
            <a:r>
              <a:rPr lang="en-US" sz="2000" dirty="0"/>
              <a:t> </a:t>
            </a:r>
            <a:r>
              <a:rPr lang="en-US" sz="2000" dirty="0" err="1"/>
              <a:t>izvirniku</a:t>
            </a:r>
            <a:r>
              <a:rPr lang="en-US" sz="2000" dirty="0"/>
              <a:t>.</a:t>
            </a:r>
            <a:endParaRPr lang="it-IT" sz="20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8B21EAF-8A24-51B0-549B-64240E7E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0077" y="1303478"/>
            <a:ext cx="4797000" cy="749182"/>
          </a:xfrm>
        </p:spPr>
        <p:txBody>
          <a:bodyPr/>
          <a:lstStyle/>
          <a:p>
            <a:r>
              <a:rPr lang="it-IT" sz="3600" dirty="0" smtClean="0"/>
              <a:t>Digital</a:t>
            </a:r>
            <a:r>
              <a:rPr lang="sl-SI" sz="3600" dirty="0" smtClean="0"/>
              <a:t>ne</a:t>
            </a:r>
            <a:r>
              <a:rPr lang="it-IT" sz="3600" dirty="0" smtClean="0"/>
              <a:t> </a:t>
            </a:r>
            <a:r>
              <a:rPr lang="sl-SI" sz="3600" dirty="0" smtClean="0"/>
              <a:t>knjižnice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4572000" y="196664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Montserrat" charset="0"/>
              </a:rPr>
              <a:t>Glavna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prednost</a:t>
            </a:r>
            <a:r>
              <a:rPr lang="en-US" sz="2000" dirty="0">
                <a:latin typeface="Montserrat" charset="0"/>
              </a:rPr>
              <a:t> je, da </a:t>
            </a:r>
            <a:r>
              <a:rPr lang="en-US" sz="2000" dirty="0" err="1">
                <a:latin typeface="Montserrat" charset="0"/>
              </a:rPr>
              <a:t>vam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omogoča</a:t>
            </a:r>
            <a:r>
              <a:rPr lang="en-US" sz="2000" dirty="0">
                <a:latin typeface="Montserrat" charset="0"/>
              </a:rPr>
              <a:t>, da </a:t>
            </a:r>
            <a:r>
              <a:rPr lang="en-US" sz="2000" dirty="0" err="1">
                <a:latin typeface="Montserrat" charset="0"/>
              </a:rPr>
              <a:t>posnamete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celo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velike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zemljevide</a:t>
            </a:r>
            <a:r>
              <a:rPr lang="en-US" sz="2000" dirty="0">
                <a:latin typeface="Montserrat" charset="0"/>
              </a:rPr>
              <a:t> in </a:t>
            </a:r>
            <a:r>
              <a:rPr lang="en-US" sz="2000" dirty="0" err="1">
                <a:latin typeface="Montserrat" charset="0"/>
              </a:rPr>
              <a:t>pridobite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sliko</a:t>
            </a:r>
            <a:r>
              <a:rPr lang="en-US" sz="2000" dirty="0">
                <a:latin typeface="Montserrat" charset="0"/>
              </a:rPr>
              <a:t>, ne da bi </a:t>
            </a:r>
            <a:r>
              <a:rPr lang="en-US" sz="2000" dirty="0" err="1">
                <a:latin typeface="Montserrat" charset="0"/>
              </a:rPr>
              <a:t>bilo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treba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manipulirati</a:t>
            </a:r>
            <a:r>
              <a:rPr lang="en-US" sz="2000" dirty="0">
                <a:latin typeface="Montserrat" charset="0"/>
              </a:rPr>
              <a:t> s </a:t>
            </a:r>
            <a:r>
              <a:rPr lang="en-US" sz="2000" dirty="0" err="1">
                <a:latin typeface="Montserrat" charset="0"/>
              </a:rPr>
              <a:t>knjigami</a:t>
            </a:r>
            <a:r>
              <a:rPr lang="en-US" sz="2000" dirty="0">
                <a:latin typeface="Montserrat" charset="0"/>
              </a:rPr>
              <a:t>, </a:t>
            </a:r>
            <a:r>
              <a:rPr lang="en-US" sz="2000" dirty="0" err="1">
                <a:latin typeface="Montserrat" charset="0"/>
              </a:rPr>
              <a:t>ki</a:t>
            </a:r>
            <a:r>
              <a:rPr lang="en-US" sz="2000" dirty="0">
                <a:latin typeface="Montserrat" charset="0"/>
              </a:rPr>
              <a:t> so </a:t>
            </a:r>
            <a:r>
              <a:rPr lang="en-US" sz="2000" dirty="0" err="1">
                <a:latin typeface="Montserrat" charset="0"/>
              </a:rPr>
              <a:t>prestare</a:t>
            </a:r>
            <a:r>
              <a:rPr lang="en-US" sz="2000" dirty="0">
                <a:latin typeface="Montserrat" charset="0"/>
              </a:rPr>
              <a:t> in </a:t>
            </a:r>
            <a:r>
              <a:rPr lang="en-US" sz="2000" dirty="0" err="1">
                <a:latin typeface="Montserrat" charset="0"/>
              </a:rPr>
              <a:t>zato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krhke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ter</a:t>
            </a:r>
            <a:r>
              <a:rPr lang="en-US" sz="2000" dirty="0">
                <a:latin typeface="Montserrat" charset="0"/>
              </a:rPr>
              <a:t> se </a:t>
            </a:r>
            <a:r>
              <a:rPr lang="en-US" sz="2000" dirty="0" err="1">
                <a:latin typeface="Montserrat" charset="0"/>
              </a:rPr>
              <a:t>lahko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pokvarijo</a:t>
            </a:r>
            <a:r>
              <a:rPr lang="en-US" sz="2000" dirty="0">
                <a:latin typeface="Montserrat" charset="0"/>
              </a:rPr>
              <a:t>; je </a:t>
            </a:r>
            <a:r>
              <a:rPr lang="en-US" sz="2000" dirty="0" err="1">
                <a:latin typeface="Montserrat" charset="0"/>
              </a:rPr>
              <a:t>zelo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uporabna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tehnika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za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digitalizacijo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starih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rokopisov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ali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 err="1">
                <a:latin typeface="Montserrat" charset="0"/>
              </a:rPr>
              <a:t>knjig</a:t>
            </a:r>
            <a:r>
              <a:rPr lang="en-US" sz="2000" dirty="0">
                <a:latin typeface="Montserrat" charset="0"/>
              </a:rPr>
              <a:t>.</a:t>
            </a:r>
            <a:endParaRPr lang="it-IT" sz="2000" dirty="0">
              <a:latin typeface="Montserrat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8016" y="22164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Za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vrednotenje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ustvarjene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digitalne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slike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se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običajno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uporabljajo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trije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ontserrat" charset="0"/>
              </a:rPr>
              <a:t>parametri</a:t>
            </a:r>
            <a:r>
              <a:rPr lang="en-US" dirty="0">
                <a:solidFill>
                  <a:schemeClr val="accent1"/>
                </a:solidFill>
                <a:latin typeface="Montserrat" charset="0"/>
              </a:rPr>
              <a:t>:</a:t>
            </a:r>
            <a:endParaRPr lang="it-IT" dirty="0">
              <a:solidFill>
                <a:schemeClr val="accent1"/>
              </a:solidFill>
              <a:latin typeface="Montserrat" charset="0"/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219055013"/>
              </p:ext>
            </p:extLst>
          </p:nvPr>
        </p:nvGraphicFramePr>
        <p:xfrm>
          <a:off x="-2818770" y="2889503"/>
          <a:ext cx="10330452" cy="284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1">
            <a:extLst>
              <a:ext uri="{FF2B5EF4-FFF2-40B4-BE49-F238E27FC236}">
                <a16:creationId xmlns:a16="http://schemas.microsoft.com/office/drawing/2014/main" id="{70FD0DF7-788A-FB61-213D-3C36624A9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>
            <a:spLocks noGrp="1"/>
          </p:cNvSpPr>
          <p:nvPr>
            <p:ph type="title"/>
          </p:nvPr>
        </p:nvSpPr>
        <p:spPr>
          <a:xfrm>
            <a:off x="159610" y="1525998"/>
            <a:ext cx="8064000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/>
            <a:r>
              <a:rPr lang="it-IT" sz="3600" dirty="0" smtClean="0"/>
              <a:t>Digital</a:t>
            </a:r>
            <a:r>
              <a:rPr lang="sl-SI" sz="3600" dirty="0" smtClean="0"/>
              <a:t>ne</a:t>
            </a:r>
            <a:r>
              <a:rPr lang="it-IT" sz="3200" dirty="0" smtClean="0"/>
              <a:t> </a:t>
            </a:r>
            <a:r>
              <a:rPr lang="sl-SI" sz="3200" dirty="0" smtClean="0"/>
              <a:t>knjižnice</a:t>
            </a:r>
            <a:r>
              <a:rPr lang="it-IT" sz="3200" dirty="0" smtClean="0"/>
              <a:t>: </a:t>
            </a:r>
            <a:r>
              <a:rPr lang="sl-SI" sz="3200" dirty="0" smtClean="0"/>
              <a:t>kako jih ustvarimo?</a:t>
            </a:r>
            <a:endParaRPr dirty="0"/>
          </a:p>
        </p:txBody>
      </p:sp>
      <p:sp>
        <p:nvSpPr>
          <p:cNvPr id="370" name="Google Shape;370;p39"/>
          <p:cNvSpPr txBox="1"/>
          <p:nvPr/>
        </p:nvSpPr>
        <p:spPr>
          <a:xfrm>
            <a:off x="894259" y="2638083"/>
            <a:ext cx="1185900" cy="572400"/>
          </a:xfrm>
          <a:prstGeom prst="rect">
            <a:avLst/>
          </a:prstGeom>
          <a:solidFill>
            <a:srgbClr val="FFCD3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4800" b="1" dirty="0"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552766" y="3359050"/>
            <a:ext cx="1919772" cy="119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latin typeface="Josefin Sans" charset="0"/>
              </a:rPr>
              <a:t>Prijavite</a:t>
            </a:r>
            <a:r>
              <a:rPr lang="en-US" sz="2000" b="1" dirty="0">
                <a:latin typeface="Josefin Sans" charset="0"/>
              </a:rPr>
              <a:t> se v </a:t>
            </a:r>
            <a:r>
              <a:rPr lang="en-US" sz="2000" b="1" dirty="0" err="1">
                <a:latin typeface="Josefin Sans" charset="0"/>
              </a:rPr>
              <a:t>svoj</a:t>
            </a:r>
            <a:r>
              <a:rPr lang="en-US" sz="2000" b="1" dirty="0">
                <a:latin typeface="Josefin Sans" charset="0"/>
              </a:rPr>
              <a:t> Google </a:t>
            </a:r>
            <a:r>
              <a:rPr lang="en-US" sz="2000" b="1" dirty="0" err="1">
                <a:latin typeface="Josefin Sans" charset="0"/>
              </a:rPr>
              <a:t>račun</a:t>
            </a:r>
            <a:endParaRPr sz="2000" b="1" dirty="0"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2502097" y="3583870"/>
            <a:ext cx="20298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500" b="1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>
            <a:off x="4605048" y="3380994"/>
            <a:ext cx="2029800" cy="17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l-PL" sz="2000" b="1" dirty="0" smtClean="0">
                <a:latin typeface="Josefin Sans" charset="0"/>
              </a:rPr>
              <a:t>Personalizirajte </a:t>
            </a:r>
            <a:r>
              <a:rPr lang="pl-PL" sz="2000" b="1" dirty="0">
                <a:latin typeface="Josefin Sans" charset="0"/>
              </a:rPr>
              <a:t>knjižnico z </a:t>
            </a:r>
            <a:r>
              <a:rPr lang="pl-PL" sz="2000" b="1" dirty="0" smtClean="0">
                <a:latin typeface="Josefin Sans" charset="0"/>
              </a:rPr>
              <a:t>ocenami in </a:t>
            </a:r>
            <a:r>
              <a:rPr lang="pl-PL" sz="2000" b="1" dirty="0">
                <a:latin typeface="Josefin Sans" charset="0"/>
              </a:rPr>
              <a:t>oznakami</a:t>
            </a:r>
            <a:endParaRPr sz="2000" b="1" dirty="0"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6649479" y="3393675"/>
            <a:ext cx="2029800" cy="147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Delite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svojo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knjižnico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s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komerkoli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želite</a:t>
            </a:r>
            <a:endParaRPr sz="2000" b="1" dirty="0">
              <a:solidFill>
                <a:srgbClr val="000000"/>
              </a:solidFill>
              <a:latin typeface="Josefin Sans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379" name="Google Shape;379;p39"/>
          <p:cNvSpPr txBox="1"/>
          <p:nvPr/>
        </p:nvSpPr>
        <p:spPr>
          <a:xfrm>
            <a:off x="2924059" y="2638083"/>
            <a:ext cx="1185900" cy="572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4800" b="1" dirty="0">
                <a:latin typeface="Josefin Sans"/>
                <a:ea typeface="Josefin Sans"/>
                <a:cs typeface="Josefin Sans"/>
                <a:sym typeface="Josefin Sans"/>
              </a:rPr>
              <a:t>02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4953859" y="2638083"/>
            <a:ext cx="1185900" cy="572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4800" b="1" dirty="0">
                <a:latin typeface="Josefin Sans"/>
                <a:ea typeface="Josefin Sans"/>
                <a:cs typeface="Josefin Sans"/>
                <a:sym typeface="Josefin Sans"/>
              </a:rPr>
              <a:t>03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1" name="Google Shape;381;p39"/>
          <p:cNvSpPr txBox="1"/>
          <p:nvPr/>
        </p:nvSpPr>
        <p:spPr>
          <a:xfrm>
            <a:off x="6983659" y="2638083"/>
            <a:ext cx="1185900" cy="5724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4800" b="1" dirty="0">
                <a:latin typeface="Josefin Sans"/>
                <a:ea typeface="Josefin Sans"/>
                <a:cs typeface="Josefin Sans"/>
                <a:sym typeface="Josefin Sans"/>
              </a:rPr>
              <a:t>04</a:t>
            </a:r>
            <a:endParaRPr sz="48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678753" y="3465309"/>
            <a:ext cx="1695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Dodajte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knjige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v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svojo</a:t>
            </a:r>
            <a:r>
              <a:rPr lang="en-US" sz="2000" b="1" dirty="0">
                <a:solidFill>
                  <a:schemeClr val="accent1"/>
                </a:solidFill>
                <a:latin typeface="Josefin Sans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Josefin Sans" charset="0"/>
              </a:rPr>
              <a:t>knjižnico</a:t>
            </a:r>
            <a:endParaRPr lang="it-IT" sz="2000" dirty="0">
              <a:latin typeface="Josefin Sans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55390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Montserrat" charset="0"/>
              </a:rPr>
              <a:t>Vaša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knjižnica</a:t>
            </a:r>
            <a:r>
              <a:rPr lang="en-US" sz="1200" dirty="0">
                <a:latin typeface="Montserrat" charset="0"/>
              </a:rPr>
              <a:t> je </a:t>
            </a:r>
            <a:r>
              <a:rPr lang="en-US" sz="1200" dirty="0" err="1">
                <a:latin typeface="Montserrat" charset="0"/>
              </a:rPr>
              <a:t>zdaj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na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spletu</a:t>
            </a:r>
            <a:r>
              <a:rPr lang="en-US" sz="1200" dirty="0">
                <a:latin typeface="Montserrat" charset="0"/>
              </a:rPr>
              <a:t>, </a:t>
            </a:r>
            <a:r>
              <a:rPr lang="en-US" sz="1200" dirty="0" err="1">
                <a:latin typeface="Montserrat" charset="0"/>
              </a:rPr>
              <a:t>delite</a:t>
            </a:r>
            <a:r>
              <a:rPr lang="en-US" sz="1200" dirty="0">
                <a:latin typeface="Montserrat" charset="0"/>
              </a:rPr>
              <a:t> jo </a:t>
            </a:r>
            <a:r>
              <a:rPr lang="en-US" sz="1200" dirty="0" err="1">
                <a:latin typeface="Montserrat" charset="0"/>
              </a:rPr>
              <a:t>lahko</a:t>
            </a:r>
            <a:r>
              <a:rPr lang="en-US" sz="1200" dirty="0">
                <a:latin typeface="Montserrat" charset="0"/>
              </a:rPr>
              <a:t> s </a:t>
            </a:r>
            <a:r>
              <a:rPr lang="en-US" sz="1200" dirty="0" err="1">
                <a:latin typeface="Montserrat" charset="0"/>
              </a:rPr>
              <a:t>prijatelji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tako</a:t>
            </a:r>
            <a:r>
              <a:rPr lang="en-US" sz="1200" dirty="0">
                <a:latin typeface="Montserrat" charset="0"/>
              </a:rPr>
              <a:t>, da </a:t>
            </a:r>
            <a:r>
              <a:rPr lang="en-US" sz="1200" dirty="0" err="1">
                <a:latin typeface="Montserrat" charset="0"/>
              </a:rPr>
              <a:t>jim</a:t>
            </a:r>
            <a:r>
              <a:rPr lang="en-US" sz="1200" dirty="0">
                <a:latin typeface="Montserrat" charset="0"/>
              </a:rPr>
              <a:t> date </a:t>
            </a:r>
            <a:r>
              <a:rPr lang="en-US" sz="1200" dirty="0" err="1">
                <a:latin typeface="Montserrat" charset="0"/>
              </a:rPr>
              <a:t>neposredno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povezavo</a:t>
            </a:r>
            <a:r>
              <a:rPr lang="en-US" sz="1200" dirty="0">
                <a:latin typeface="Montserrat" charset="0"/>
              </a:rPr>
              <a:t>, </a:t>
            </a:r>
            <a:r>
              <a:rPr lang="en-US" sz="1200" dirty="0" err="1">
                <a:latin typeface="Montserrat" charset="0"/>
              </a:rPr>
              <a:t>preprosto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kopirajte</a:t>
            </a:r>
            <a:r>
              <a:rPr lang="en-US" sz="1200" dirty="0">
                <a:latin typeface="Montserrat" charset="0"/>
              </a:rPr>
              <a:t> URL </a:t>
            </a:r>
            <a:r>
              <a:rPr lang="en-US" sz="1200" dirty="0" err="1">
                <a:latin typeface="Montserrat" charset="0"/>
              </a:rPr>
              <a:t>svoje</a:t>
            </a:r>
            <a:r>
              <a:rPr lang="en-US" sz="1200" dirty="0">
                <a:latin typeface="Montserrat" charset="0"/>
              </a:rPr>
              <a:t> </a:t>
            </a:r>
            <a:r>
              <a:rPr lang="en-US" sz="1200" dirty="0" err="1">
                <a:latin typeface="Montserrat" charset="0"/>
              </a:rPr>
              <a:t>knjižnice</a:t>
            </a:r>
            <a:r>
              <a:rPr lang="en-US" sz="1200" dirty="0">
                <a:latin typeface="Montserrat" charset="0"/>
              </a:rPr>
              <a:t>.</a:t>
            </a:r>
            <a:endParaRPr lang="it-IT" sz="1200" dirty="0">
              <a:latin typeface="Montserrat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B8CE82-730D-263D-7ABB-7854206F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0" grpId="0" animBg="1"/>
      <p:bldP spid="372" grpId="0"/>
      <p:bldP spid="376" grpId="0"/>
      <p:bldP spid="378" grpId="0"/>
      <p:bldP spid="379" grpId="0" animBg="1"/>
      <p:bldP spid="380" grpId="0" animBg="1"/>
      <p:bldP spid="381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1745701" y="1432648"/>
            <a:ext cx="5725800" cy="1070522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-IT" sz="3600" dirty="0">
                <a:solidFill>
                  <a:schemeClr val="accent1"/>
                </a:solidFill>
              </a:rPr>
              <a:t>“</a:t>
            </a:r>
            <a:r>
              <a:rPr lang="it-IT" sz="3600" dirty="0" err="1">
                <a:solidFill>
                  <a:schemeClr val="accent1"/>
                </a:solidFill>
              </a:rPr>
              <a:t>Srečanje</a:t>
            </a:r>
            <a:r>
              <a:rPr lang="it-IT" sz="3600" dirty="0">
                <a:solidFill>
                  <a:schemeClr val="accent1"/>
                </a:solidFill>
              </a:rPr>
              <a:t> </a:t>
            </a:r>
            <a:r>
              <a:rPr lang="it-IT" sz="3600" dirty="0" err="1">
                <a:solidFill>
                  <a:schemeClr val="accent1"/>
                </a:solidFill>
              </a:rPr>
              <a:t>umetnosti</a:t>
            </a:r>
            <a:r>
              <a:rPr lang="it-IT" sz="3600" dirty="0">
                <a:solidFill>
                  <a:schemeClr val="accent1"/>
                </a:solidFill>
              </a:rPr>
              <a:t>”</a:t>
            </a:r>
            <a:endParaRPr sz="3600" dirty="0"/>
          </a:p>
        </p:txBody>
      </p:sp>
      <p:sp>
        <p:nvSpPr>
          <p:cNvPr id="387" name="Google Shape;387;p40"/>
          <p:cNvSpPr txBox="1">
            <a:spLocks noGrp="1"/>
          </p:cNvSpPr>
          <p:nvPr>
            <p:ph type="body" idx="1"/>
          </p:nvPr>
        </p:nvSpPr>
        <p:spPr>
          <a:xfrm>
            <a:off x="1877690" y="2781963"/>
            <a:ext cx="5403300" cy="4032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>
              <a:buNone/>
            </a:pPr>
            <a:r>
              <a:rPr lang="sl-SI" sz="1600" b="1" dirty="0" smtClean="0">
                <a:solidFill>
                  <a:schemeClr val="tx1"/>
                </a:solidFill>
              </a:rPr>
              <a:t>Vaja za eno osebo</a:t>
            </a:r>
            <a:r>
              <a:rPr lang="it-IT" sz="1600" b="1" dirty="0" smtClean="0">
                <a:solidFill>
                  <a:schemeClr val="tx1"/>
                </a:solidFill>
              </a:rPr>
              <a:t>.</a:t>
            </a:r>
            <a:endParaRPr lang="it-IT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     </a:t>
            </a:r>
            <a:r>
              <a:rPr lang="en-US" sz="1600" dirty="0" err="1">
                <a:solidFill>
                  <a:schemeClr val="tx1"/>
                </a:solidFill>
              </a:rPr>
              <a:t>Vsak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udeleženec</a:t>
            </a:r>
            <a:r>
              <a:rPr lang="en-US" sz="1600" dirty="0">
                <a:solidFill>
                  <a:schemeClr val="tx1"/>
                </a:solidFill>
              </a:rPr>
              <a:t> mora </a:t>
            </a:r>
            <a:r>
              <a:rPr lang="en-US" sz="1600" dirty="0" err="1">
                <a:solidFill>
                  <a:schemeClr val="tx1"/>
                </a:solidFill>
              </a:rPr>
              <a:t>opisati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narisati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  <a:r>
              <a:rPr lang="en-US" sz="1600" dirty="0" err="1">
                <a:solidFill>
                  <a:schemeClr val="tx1"/>
                </a:solidFill>
              </a:rPr>
              <a:t>reprezentativno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svoje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občine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razstaviti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ostalim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udeležencem</a:t>
            </a:r>
            <a:r>
              <a:rPr lang="en-US" sz="1600" dirty="0">
                <a:solidFill>
                  <a:schemeClr val="tx1"/>
                </a:solidFill>
              </a:rPr>
              <a:t>. Na </a:t>
            </a:r>
            <a:r>
              <a:rPr lang="en-US" sz="1600" dirty="0" err="1">
                <a:solidFill>
                  <a:schemeClr val="tx1"/>
                </a:solidFill>
              </a:rPr>
              <a:t>koncu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morala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skupina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izbrati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ki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najbolj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natančno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opisano</a:t>
            </a:r>
            <a:r>
              <a:rPr lang="en-US" sz="1600" dirty="0">
                <a:solidFill>
                  <a:schemeClr val="tx1"/>
                </a:solidFill>
              </a:rPr>
              <a:t> in je </a:t>
            </a:r>
            <a:r>
              <a:rPr lang="en-US" sz="1600" dirty="0" err="1">
                <a:solidFill>
                  <a:schemeClr val="tx1"/>
                </a:solidFill>
              </a:rPr>
              <a:t>posebej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navdušilo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ostale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udeležence</a:t>
            </a:r>
            <a:r>
              <a:rPr lang="en-US" sz="1600" dirty="0">
                <a:solidFill>
                  <a:schemeClr val="tx1"/>
                </a:solidFill>
              </a:rPr>
              <a:t> (ne </a:t>
            </a:r>
            <a:r>
              <a:rPr lang="en-US" sz="1600" dirty="0" err="1">
                <a:solidFill>
                  <a:schemeClr val="tx1"/>
                </a:solidFill>
              </a:rPr>
              <a:t>njihovo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lastno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delo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8" name="Google Shape;388;p40"/>
          <p:cNvSpPr/>
          <p:nvPr/>
        </p:nvSpPr>
        <p:spPr>
          <a:xfrm rot="5400000" flipH="1">
            <a:off x="4098675" y="-2773434"/>
            <a:ext cx="517500" cy="76347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9" name="Google Shape;389;p40"/>
          <p:cNvSpPr/>
          <p:nvPr/>
        </p:nvSpPr>
        <p:spPr>
          <a:xfrm flipH="1">
            <a:off x="-32100" y="2811750"/>
            <a:ext cx="527100" cy="2116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Google Shape;390;p40"/>
          <p:cNvSpPr/>
          <p:nvPr/>
        </p:nvSpPr>
        <p:spPr>
          <a:xfrm flipH="1">
            <a:off x="-32100" y="4928550"/>
            <a:ext cx="527100" cy="1135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1" name="Google Shape;391;p40"/>
          <p:cNvSpPr/>
          <p:nvPr/>
        </p:nvSpPr>
        <p:spPr>
          <a:xfrm flipH="1">
            <a:off x="494700" y="5546344"/>
            <a:ext cx="488700" cy="517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2" name="Google Shape;392;p40"/>
          <p:cNvSpPr/>
          <p:nvPr/>
        </p:nvSpPr>
        <p:spPr>
          <a:xfrm rot="-5400000" flipH="1">
            <a:off x="4529850" y="1999898"/>
            <a:ext cx="517500" cy="7610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3" name="Google Shape;393;p40"/>
          <p:cNvSpPr/>
          <p:nvPr/>
        </p:nvSpPr>
        <p:spPr>
          <a:xfrm rot="10800000" flipH="1">
            <a:off x="8649100" y="1920550"/>
            <a:ext cx="558900" cy="1839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4" name="Google Shape;394;p40"/>
          <p:cNvSpPr/>
          <p:nvPr/>
        </p:nvSpPr>
        <p:spPr>
          <a:xfrm rot="10800000" flipH="1">
            <a:off x="8649100" y="785250"/>
            <a:ext cx="558900" cy="1135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5" name="Google Shape;395;p40"/>
          <p:cNvSpPr/>
          <p:nvPr/>
        </p:nvSpPr>
        <p:spPr>
          <a:xfrm rot="10800000" flipH="1">
            <a:off x="8160700" y="785425"/>
            <a:ext cx="488700" cy="518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20C3CD9-29F0-5E18-0A8F-47B77777A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0" y="120690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1745701" y="1432648"/>
            <a:ext cx="5725800" cy="1070522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-IT" sz="3600" dirty="0">
                <a:solidFill>
                  <a:schemeClr val="accent1"/>
                </a:solidFill>
              </a:rPr>
              <a:t>“</a:t>
            </a:r>
            <a:r>
              <a:rPr lang="it-IT" sz="3600" dirty="0" err="1">
                <a:solidFill>
                  <a:schemeClr val="accent1"/>
                </a:solidFill>
              </a:rPr>
              <a:t>Ugani</a:t>
            </a:r>
            <a:r>
              <a:rPr lang="it-IT" sz="3600" dirty="0">
                <a:solidFill>
                  <a:schemeClr val="accent1"/>
                </a:solidFill>
              </a:rPr>
              <a:t> </a:t>
            </a:r>
            <a:r>
              <a:rPr lang="it-IT" sz="3600" dirty="0" err="1">
                <a:solidFill>
                  <a:schemeClr val="accent1"/>
                </a:solidFill>
              </a:rPr>
              <a:t>spomenik</a:t>
            </a:r>
            <a:r>
              <a:rPr lang="it-IT" sz="3600" dirty="0">
                <a:solidFill>
                  <a:schemeClr val="accent1"/>
                </a:solidFill>
              </a:rPr>
              <a:t>”</a:t>
            </a:r>
            <a:endParaRPr sz="3600" dirty="0"/>
          </a:p>
        </p:txBody>
      </p:sp>
      <p:sp>
        <p:nvSpPr>
          <p:cNvPr id="387" name="Google Shape;387;p40"/>
          <p:cNvSpPr txBox="1">
            <a:spLocks noGrp="1"/>
          </p:cNvSpPr>
          <p:nvPr>
            <p:ph type="body" idx="1"/>
          </p:nvPr>
        </p:nvSpPr>
        <p:spPr>
          <a:xfrm>
            <a:off x="1733703" y="2781963"/>
            <a:ext cx="5678961" cy="4032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>
              <a:buNone/>
            </a:pPr>
            <a:endParaRPr lang="pl-PL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1600" b="1" dirty="0">
                <a:solidFill>
                  <a:schemeClr val="tx1"/>
                </a:solidFill>
              </a:rPr>
              <a:t>Vadba za skupino, možna tudi samostojna izvedba.</a:t>
            </a:r>
            <a:endParaRPr lang="it-IT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</a:rPr>
              <a:t>   </a:t>
            </a:r>
            <a:endParaRPr lang="sl-SI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l-SI" sz="1600" dirty="0" smtClean="0">
                <a:solidFill>
                  <a:schemeClr val="tx1"/>
                </a:solidFill>
              </a:rPr>
              <a:t>Predstavite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dokument</a:t>
            </a:r>
            <a:r>
              <a:rPr lang="en-US" sz="1600" dirty="0">
                <a:solidFill>
                  <a:schemeClr val="tx1"/>
                </a:solidFill>
              </a:rPr>
              <a:t> s </a:t>
            </a:r>
            <a:r>
              <a:rPr lang="en-US" sz="1600" dirty="0" err="1">
                <a:solidFill>
                  <a:schemeClr val="tx1"/>
                </a:solidFill>
              </a:rPr>
              <a:t>pomembnim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spomenikom</a:t>
            </a:r>
            <a:r>
              <a:rPr lang="sl-SI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skupina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pa </a:t>
            </a:r>
            <a:r>
              <a:rPr lang="en-US" sz="1600" dirty="0" smtClean="0">
                <a:solidFill>
                  <a:schemeClr val="tx1"/>
                </a:solidFill>
              </a:rPr>
              <a:t>mora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internetu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poiskati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osnovne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informacije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vedeti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kako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sporočiti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drugim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skupinam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bodo</a:t>
            </a:r>
            <a:r>
              <a:rPr lang="en-US" sz="1600" dirty="0">
                <a:solidFill>
                  <a:schemeClr val="tx1"/>
                </a:solidFill>
              </a:rPr>
              <a:t> morale </a:t>
            </a:r>
            <a:r>
              <a:rPr lang="en-US" sz="1600" dirty="0" err="1">
                <a:solidFill>
                  <a:schemeClr val="tx1"/>
                </a:solidFill>
              </a:rPr>
              <a:t>uganiti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zadevni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spomenik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8" name="Google Shape;388;p40"/>
          <p:cNvSpPr/>
          <p:nvPr/>
        </p:nvSpPr>
        <p:spPr>
          <a:xfrm rot="5400000" flipH="1">
            <a:off x="4098675" y="-2773434"/>
            <a:ext cx="517500" cy="76347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9" name="Google Shape;389;p40"/>
          <p:cNvSpPr/>
          <p:nvPr/>
        </p:nvSpPr>
        <p:spPr>
          <a:xfrm flipH="1">
            <a:off x="-32100" y="2811750"/>
            <a:ext cx="527100" cy="2116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Google Shape;390;p40"/>
          <p:cNvSpPr/>
          <p:nvPr/>
        </p:nvSpPr>
        <p:spPr>
          <a:xfrm flipH="1">
            <a:off x="-32100" y="4928550"/>
            <a:ext cx="527100" cy="1135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1" name="Google Shape;391;p40"/>
          <p:cNvSpPr/>
          <p:nvPr/>
        </p:nvSpPr>
        <p:spPr>
          <a:xfrm flipH="1">
            <a:off x="494700" y="5546344"/>
            <a:ext cx="488700" cy="5175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2" name="Google Shape;392;p40"/>
          <p:cNvSpPr/>
          <p:nvPr/>
        </p:nvSpPr>
        <p:spPr>
          <a:xfrm rot="-5400000" flipH="1">
            <a:off x="4529850" y="1999898"/>
            <a:ext cx="517500" cy="76104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3" name="Google Shape;393;p40"/>
          <p:cNvSpPr/>
          <p:nvPr/>
        </p:nvSpPr>
        <p:spPr>
          <a:xfrm rot="10800000" flipH="1">
            <a:off x="8649100" y="1920550"/>
            <a:ext cx="558900" cy="1839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4" name="Google Shape;394;p40"/>
          <p:cNvSpPr/>
          <p:nvPr/>
        </p:nvSpPr>
        <p:spPr>
          <a:xfrm rot="10800000" flipH="1">
            <a:off x="8649100" y="785250"/>
            <a:ext cx="558900" cy="1135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5" name="Google Shape;395;p40"/>
          <p:cNvSpPr/>
          <p:nvPr/>
        </p:nvSpPr>
        <p:spPr>
          <a:xfrm rot="10800000" flipH="1">
            <a:off x="8160700" y="785425"/>
            <a:ext cx="488700" cy="518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F62208B-F1DC-B679-7B8D-2BB8D133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0" y="153005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0070C0"/>
            </a:gs>
            <a:gs pos="100000">
              <a:srgbClr val="B5D2E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A2B78C1-62A3-1CC1-9077-E640806C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795415"/>
            <a:ext cx="3846926" cy="878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C904545F-4F58-B2E7-4F02-5EC38523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915" y="1787057"/>
            <a:ext cx="3343274" cy="9549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5">
            <a:extLst>
              <a:ext uri="{FF2B5EF4-FFF2-40B4-BE49-F238E27FC236}">
                <a16:creationId xmlns:a16="http://schemas.microsoft.com/office/drawing/2014/main" id="{FA71562D-ACDA-7BF0-88E1-9B9FAB2A1F3E}"/>
              </a:ext>
            </a:extLst>
          </p:cNvPr>
          <p:cNvSpPr/>
          <p:nvPr/>
        </p:nvSpPr>
        <p:spPr>
          <a:xfrm>
            <a:off x="0" y="3943349"/>
            <a:ext cx="9144000" cy="10371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B6C2A235-0720-6A83-55AF-AD41789BF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65" y="4017699"/>
            <a:ext cx="2975338" cy="82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>
            <a:extLst>
              <a:ext uri="{FF2B5EF4-FFF2-40B4-BE49-F238E27FC236}">
                <a16:creationId xmlns:a16="http://schemas.microsoft.com/office/drawing/2014/main" id="{5A9BE81D-6F33-5A5F-B817-C0322E087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94" y="4069189"/>
            <a:ext cx="1761737" cy="79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0">
            <a:extLst>
              <a:ext uri="{FF2B5EF4-FFF2-40B4-BE49-F238E27FC236}">
                <a16:creationId xmlns:a16="http://schemas.microsoft.com/office/drawing/2014/main" id="{C51074B7-C3CB-BEF0-6FB1-7F8DBB644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00" y="4038145"/>
            <a:ext cx="885998" cy="8950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476460" y="1038920"/>
            <a:ext cx="4602586" cy="984487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Mesta, </a:t>
            </a:r>
            <a:r>
              <a:rPr lang="en-US" sz="1800" dirty="0" err="1">
                <a:solidFill>
                  <a:schemeClr val="accent1"/>
                </a:solidFill>
              </a:rPr>
              <a:t>podeželske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vasi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naravne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lepote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n-US" sz="1800" dirty="0" err="1">
                <a:solidFill>
                  <a:schemeClr val="accent1"/>
                </a:solidFill>
              </a:rPr>
              <a:t>ves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svet</a:t>
            </a:r>
            <a:r>
              <a:rPr lang="en-US" sz="1800" dirty="0">
                <a:solidFill>
                  <a:schemeClr val="accent1"/>
                </a:solidFill>
              </a:rPr>
              <a:t> je </a:t>
            </a:r>
            <a:r>
              <a:rPr lang="en-US" sz="1800" dirty="0" err="1">
                <a:solidFill>
                  <a:schemeClr val="accent1"/>
                </a:solidFill>
              </a:rPr>
              <a:t>poln</a:t>
            </a:r>
            <a:r>
              <a:rPr lang="en-US" sz="1800" dirty="0">
                <a:solidFill>
                  <a:schemeClr val="accent1"/>
                </a:solidFill>
              </a:rPr>
              <a:t> in </a:t>
            </a:r>
            <a:r>
              <a:rPr lang="en-US" sz="1800" dirty="0" err="1">
                <a:solidFill>
                  <a:schemeClr val="accent1"/>
                </a:solidFill>
              </a:rPr>
              <a:t>bogat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naravnih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čudes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ki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jih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pogosto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premalo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poznamo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 err="1">
                <a:solidFill>
                  <a:srgbClr val="646464"/>
                </a:solidFill>
              </a:rPr>
              <a:t>Kako</a:t>
            </a:r>
            <a:r>
              <a:rPr lang="en-US" sz="1800" dirty="0">
                <a:solidFill>
                  <a:srgbClr val="646464"/>
                </a:solidFill>
              </a:rPr>
              <a:t> bi </a:t>
            </a:r>
            <a:r>
              <a:rPr lang="en-US" sz="1800" dirty="0" err="1">
                <a:solidFill>
                  <a:srgbClr val="646464"/>
                </a:solidFill>
              </a:rPr>
              <a:t>lahko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svetu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predstavili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vso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fantastično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kulturno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dediščino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ali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naravne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lepote</a:t>
            </a:r>
            <a:r>
              <a:rPr lang="en-US" sz="1800" dirty="0">
                <a:solidFill>
                  <a:srgbClr val="646464"/>
                </a:solidFill>
              </a:rPr>
              <a:t>, </a:t>
            </a:r>
            <a:r>
              <a:rPr lang="en-US" sz="1800" dirty="0" err="1">
                <a:solidFill>
                  <a:srgbClr val="646464"/>
                </a:solidFill>
              </a:rPr>
              <a:t>ki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nas</a:t>
            </a:r>
            <a:r>
              <a:rPr lang="en-US" sz="1800" dirty="0">
                <a:solidFill>
                  <a:srgbClr val="646464"/>
                </a:solidFill>
              </a:rPr>
              <a:t> </a:t>
            </a:r>
            <a:r>
              <a:rPr lang="en-US" sz="1800" dirty="0" err="1">
                <a:solidFill>
                  <a:srgbClr val="646464"/>
                </a:solidFill>
              </a:rPr>
              <a:t>obdajajo</a:t>
            </a:r>
            <a:r>
              <a:rPr lang="en-US" sz="1800" dirty="0">
                <a:solidFill>
                  <a:srgbClr val="646464"/>
                </a:solidFill>
              </a:rPr>
              <a:t>?</a:t>
            </a:r>
            <a:endParaRPr lang="it-IT" sz="1800" dirty="0">
              <a:solidFill>
                <a:srgbClr val="646464"/>
              </a:solidFill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881952" y="4604623"/>
            <a:ext cx="3785589" cy="782726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Kako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bi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lahko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v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praksi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promovirali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potencial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mest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in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območij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,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zelenih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,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mirnih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in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bogatih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z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umetnostjo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 in </a:t>
            </a:r>
            <a:r>
              <a:rPr lang="en-US" sz="1600" b="1" dirty="0" err="1">
                <a:solidFill>
                  <a:srgbClr val="646464"/>
                </a:solidFill>
                <a:latin typeface="Josefin Sans" panose="020B0604020202020204" pitchFamily="2" charset="0"/>
              </a:rPr>
              <a:t>tradicijo</a:t>
            </a:r>
            <a:r>
              <a:rPr lang="en-US" sz="1600" b="1" dirty="0">
                <a:solidFill>
                  <a:srgbClr val="646464"/>
                </a:solidFill>
                <a:latin typeface="Josefin Sans" panose="020B0604020202020204" pitchFamily="2" charset="0"/>
              </a:rPr>
              <a:t>?</a:t>
            </a:r>
            <a:endParaRPr lang="it-IT" sz="1600" b="1" dirty="0">
              <a:solidFill>
                <a:srgbClr val="646464"/>
              </a:solidFill>
              <a:latin typeface="Josefin Sans" panose="020B0604020202020204" pitchFamily="2" charset="0"/>
            </a:endParaRPr>
          </a:p>
        </p:txBody>
      </p:sp>
      <p:pic>
        <p:nvPicPr>
          <p:cNvPr id="4" name="Immagine 3" descr="Ragu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08" y="1361313"/>
            <a:ext cx="2758633" cy="2971249"/>
          </a:xfrm>
          <a:prstGeom prst="rect">
            <a:avLst/>
          </a:prstGeom>
        </p:spPr>
      </p:pic>
      <p:pic>
        <p:nvPicPr>
          <p:cNvPr id="5" name="Immagine 4" descr="bosco.jpg"/>
          <p:cNvPicPr>
            <a:picLocks noChangeAspect="1"/>
          </p:cNvPicPr>
          <p:nvPr/>
        </p:nvPicPr>
        <p:blipFill>
          <a:blip r:embed="rId4"/>
          <a:srcRect r="11066"/>
          <a:stretch>
            <a:fillRect/>
          </a:stretch>
        </p:blipFill>
        <p:spPr>
          <a:xfrm>
            <a:off x="900712" y="3276927"/>
            <a:ext cx="3220813" cy="241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798091-F1C0-69D7-3648-429C06459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647642" y="1709176"/>
            <a:ext cx="3765300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-IT" sz="3600" dirty="0" smtClean="0"/>
              <a:t>Virtual</a:t>
            </a:r>
            <a:r>
              <a:rPr lang="sl-SI" sz="3600" dirty="0" smtClean="0"/>
              <a:t>ni</a:t>
            </a:r>
            <a:r>
              <a:rPr lang="it-IT" sz="3600" dirty="0" smtClean="0"/>
              <a:t> mu</a:t>
            </a:r>
            <a:r>
              <a:rPr lang="sl-SI" sz="3600" dirty="0" err="1" smtClean="0"/>
              <a:t>zej</a:t>
            </a:r>
            <a:endParaRPr sz="3600" dirty="0"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443754" y="2618127"/>
            <a:ext cx="8095129" cy="2777506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just"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popolnoma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digitalni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komunikacijski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kanal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ima</a:t>
            </a:r>
            <a:r>
              <a:rPr lang="en-US" sz="2000" dirty="0">
                <a:solidFill>
                  <a:schemeClr val="tx1"/>
                </a:solidFill>
              </a:rPr>
              <a:t> le </a:t>
            </a:r>
            <a:r>
              <a:rPr lang="en-US" sz="2000" dirty="0" err="1">
                <a:solidFill>
                  <a:schemeClr val="tx1"/>
                </a:solidFill>
              </a:rPr>
              <a:t>nekatere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značilnosti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tega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običajno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imenujemo</a:t>
            </a:r>
            <a:r>
              <a:rPr lang="en-US" sz="2000" dirty="0">
                <a:solidFill>
                  <a:schemeClr val="tx1"/>
                </a:solidFill>
              </a:rPr>
              <a:t> »</a:t>
            </a:r>
            <a:r>
              <a:rPr lang="en-US" sz="2000" dirty="0" err="1">
                <a:solidFill>
                  <a:schemeClr val="tx1"/>
                </a:solidFill>
              </a:rPr>
              <a:t>tradicionalni</a:t>
            </a:r>
            <a:r>
              <a:rPr lang="en-US" sz="2000" dirty="0">
                <a:solidFill>
                  <a:schemeClr val="tx1"/>
                </a:solidFill>
              </a:rPr>
              <a:t>« </a:t>
            </a:r>
            <a:r>
              <a:rPr lang="en-US" sz="2000" dirty="0" err="1">
                <a:solidFill>
                  <a:schemeClr val="tx1"/>
                </a:solidFill>
              </a:rPr>
              <a:t>muzej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Njegov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namen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izboljšati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povečati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muzejsko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izkušnjo</a:t>
            </a:r>
            <a:r>
              <a:rPr lang="en-US" sz="2000" dirty="0">
                <a:solidFill>
                  <a:schemeClr val="tx1"/>
                </a:solidFill>
              </a:rPr>
              <a:t> z </a:t>
            </a:r>
            <a:r>
              <a:rPr lang="en-US" sz="2000" dirty="0" err="1">
                <a:solidFill>
                  <a:schemeClr val="tx1"/>
                </a:solidFill>
              </a:rPr>
              <a:t>oblikami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personalizacije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interakcije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obogatitve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muzejskih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vsebin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Lahko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predstavi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digitalna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referenca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fizičnega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muzeja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ali</a:t>
            </a:r>
            <a:r>
              <a:rPr lang="en-US" sz="2000" dirty="0">
                <a:solidFill>
                  <a:schemeClr val="tx1"/>
                </a:solidFill>
              </a:rPr>
              <a:t> pa se </a:t>
            </a:r>
            <a:r>
              <a:rPr lang="en-US" sz="2000" dirty="0" err="1">
                <a:solidFill>
                  <a:schemeClr val="tx1"/>
                </a:solidFill>
              </a:rPr>
              <a:t>oblikuje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samostojen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muzej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2"/>
          </p:nvPr>
        </p:nvSpPr>
        <p:spPr>
          <a:xfrm>
            <a:off x="2157565" y="1622995"/>
            <a:ext cx="1185900" cy="7584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E613403-CF45-9E9D-A60F-7E4125FD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4" y="743954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 build="p"/>
      <p:bldP spid="2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5166795" y="1465327"/>
            <a:ext cx="3909970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-IT" sz="3600" dirty="0" smtClean="0"/>
              <a:t>Virtual</a:t>
            </a:r>
            <a:r>
              <a:rPr lang="sl-SI" sz="3600" dirty="0" smtClean="0"/>
              <a:t>ni</a:t>
            </a:r>
            <a:r>
              <a:rPr lang="it-IT" sz="3600" dirty="0" smtClean="0"/>
              <a:t> mu</a:t>
            </a:r>
            <a:r>
              <a:rPr lang="sl-SI" sz="3600" dirty="0" err="1" smtClean="0"/>
              <a:t>zeji</a:t>
            </a:r>
            <a:endParaRPr sz="3600" dirty="0"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1"/>
          </p:nvPr>
        </p:nvSpPr>
        <p:spPr>
          <a:xfrm>
            <a:off x="1223958" y="2132018"/>
            <a:ext cx="4886387" cy="518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marL="0" indent="0"/>
            <a:r>
              <a:rPr lang="it-IT" sz="1600" b="1" dirty="0" err="1">
                <a:solidFill>
                  <a:srgbClr val="646464"/>
                </a:solidFill>
              </a:rPr>
              <a:t>Glavni</a:t>
            </a:r>
            <a:r>
              <a:rPr lang="it-IT" sz="1600" b="1" dirty="0">
                <a:solidFill>
                  <a:srgbClr val="646464"/>
                </a:solidFill>
              </a:rPr>
              <a:t> </a:t>
            </a:r>
            <a:r>
              <a:rPr lang="it-IT" sz="1600" b="1" dirty="0" err="1">
                <a:solidFill>
                  <a:srgbClr val="646464"/>
                </a:solidFill>
              </a:rPr>
              <a:t>vidiki</a:t>
            </a:r>
            <a:r>
              <a:rPr lang="it-IT" sz="1600" b="1" dirty="0">
                <a:solidFill>
                  <a:srgbClr val="646464"/>
                </a:solidFill>
              </a:rPr>
              <a:t> </a:t>
            </a:r>
            <a:r>
              <a:rPr lang="it-IT" sz="1600" b="1" dirty="0" err="1">
                <a:solidFill>
                  <a:srgbClr val="646464"/>
                </a:solidFill>
              </a:rPr>
              <a:t>virtualnega</a:t>
            </a:r>
            <a:r>
              <a:rPr lang="it-IT" sz="1600" b="1" dirty="0">
                <a:solidFill>
                  <a:srgbClr val="646464"/>
                </a:solidFill>
              </a:rPr>
              <a:t> </a:t>
            </a:r>
            <a:r>
              <a:rPr lang="it-IT" sz="1600" b="1" dirty="0" err="1">
                <a:solidFill>
                  <a:srgbClr val="646464"/>
                </a:solidFill>
              </a:rPr>
              <a:t>muzeja</a:t>
            </a:r>
            <a:r>
              <a:rPr lang="it-IT" sz="1600" b="1" dirty="0">
                <a:solidFill>
                  <a:srgbClr val="646464"/>
                </a:solidFill>
              </a:rPr>
              <a:t> so:</a:t>
            </a:r>
            <a:endParaRPr lang="it-IT" sz="1600" b="1" dirty="0">
              <a:solidFill>
                <a:srgbClr val="646464"/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670503843"/>
              </p:ext>
            </p:extLst>
          </p:nvPr>
        </p:nvGraphicFramePr>
        <p:xfrm>
          <a:off x="1223957" y="2715311"/>
          <a:ext cx="7091430" cy="267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E61AE062-00CE-A342-E878-0F2AF925F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96" y="769321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 build="p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2515105" y="1654607"/>
            <a:ext cx="4149043" cy="643712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 compatLnSpc="1">
            <a:noAutofit/>
          </a:bodyPr>
          <a:lstStyle/>
          <a:p>
            <a:pPr lvl="0"/>
            <a:r>
              <a:rPr lang="it-IT" sz="3600" dirty="0" smtClean="0"/>
              <a:t>Virtual</a:t>
            </a:r>
            <a:r>
              <a:rPr lang="sl-SI" sz="3600" dirty="0" smtClean="0"/>
              <a:t>ni</a:t>
            </a:r>
            <a:r>
              <a:rPr lang="it-IT" sz="3600" dirty="0" smtClean="0"/>
              <a:t> mu</a:t>
            </a:r>
            <a:r>
              <a:rPr lang="sl-SI" sz="3600" dirty="0" err="1" smtClean="0"/>
              <a:t>zej</a:t>
            </a:r>
            <a:endParaRPr sz="3600" dirty="0"/>
          </a:p>
        </p:txBody>
      </p:sp>
      <p:sp>
        <p:nvSpPr>
          <p:cNvPr id="241" name="Google Shape;241;p32"/>
          <p:cNvSpPr txBox="1">
            <a:spLocks noGrp="1"/>
          </p:cNvSpPr>
          <p:nvPr>
            <p:ph type="subTitle" idx="1"/>
          </p:nvPr>
        </p:nvSpPr>
        <p:spPr>
          <a:xfrm>
            <a:off x="823020" y="2312814"/>
            <a:ext cx="7258662" cy="1353474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 EU je </a:t>
            </a:r>
            <a:r>
              <a:rPr lang="en-US" dirty="0" err="1">
                <a:solidFill>
                  <a:schemeClr val="tx1"/>
                </a:solidFill>
              </a:rPr>
              <a:t>bil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prilagajanja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digitalnim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orodjem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postopen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izjemen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virtualni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muzej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držav</a:t>
            </a:r>
            <a:r>
              <a:rPr lang="en-US" dirty="0">
                <a:solidFill>
                  <a:schemeClr val="tx1"/>
                </a:solidFill>
              </a:rPr>
              <a:t> je postal </a:t>
            </a:r>
            <a:r>
              <a:rPr lang="en-US" dirty="0" err="1">
                <a:solidFill>
                  <a:schemeClr val="tx1"/>
                </a:solidFill>
              </a:rPr>
              <a:t>priložnost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obdobju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pandemije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Nezmožnost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dostopa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fizičnega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muzeja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pripeljala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nove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digitalne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rešitve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spremenila</a:t>
            </a:r>
            <a:r>
              <a:rPr lang="en-US" dirty="0">
                <a:solidFill>
                  <a:schemeClr val="tx1"/>
                </a:solidFill>
              </a:rPr>
              <a:t> ideal </a:t>
            </a:r>
            <a:r>
              <a:rPr lang="en-US" dirty="0" err="1">
                <a:solidFill>
                  <a:schemeClr val="tx1"/>
                </a:solidFill>
              </a:rPr>
              <a:t>tradicionalnega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muzeja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vstavitvijo</a:t>
            </a:r>
            <a:r>
              <a:rPr lang="en-US" dirty="0">
                <a:solidFill>
                  <a:schemeClr val="tx1"/>
                </a:solidFill>
              </a:rPr>
              <a:t> video </a:t>
            </a:r>
            <a:r>
              <a:rPr lang="en-US" dirty="0" err="1">
                <a:solidFill>
                  <a:schemeClr val="tx1"/>
                </a:solidFill>
              </a:rPr>
              <a:t>ogledov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avdio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vodnikov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drugih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digitalnih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elementov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 bi </a:t>
            </a:r>
            <a:r>
              <a:rPr lang="en-US" dirty="0" err="1">
                <a:solidFill>
                  <a:schemeClr val="tx1"/>
                </a:solidFill>
              </a:rPr>
              <a:t>lahko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omogočili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široko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izmenjavo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kulturne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dediščine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2" name="Google Shape;242;p32"/>
          <p:cNvSpPr/>
          <p:nvPr/>
        </p:nvSpPr>
        <p:spPr>
          <a:xfrm rot="5400000" flipH="1">
            <a:off x="244200" y="613061"/>
            <a:ext cx="488700" cy="9771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 flipH="1">
            <a:off x="0" y="1834649"/>
            <a:ext cx="488700" cy="24813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32"/>
          <p:cNvSpPr/>
          <p:nvPr/>
        </p:nvSpPr>
        <p:spPr>
          <a:xfrm rot="5400000" flipH="1">
            <a:off x="2542800" y="-716400"/>
            <a:ext cx="488700" cy="363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2"/>
          <p:cNvSpPr/>
          <p:nvPr/>
        </p:nvSpPr>
        <p:spPr>
          <a:xfrm flipH="1">
            <a:off x="0" y="1345950"/>
            <a:ext cx="488700" cy="488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2"/>
          <p:cNvSpPr/>
          <p:nvPr/>
        </p:nvSpPr>
        <p:spPr>
          <a:xfrm rot="-5400000" flipH="1">
            <a:off x="8411100" y="5267838"/>
            <a:ext cx="488700" cy="9771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2"/>
          <p:cNvSpPr/>
          <p:nvPr/>
        </p:nvSpPr>
        <p:spPr>
          <a:xfrm rot="10800000" flipH="1">
            <a:off x="8655300" y="2542050"/>
            <a:ext cx="488700" cy="24813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2"/>
          <p:cNvSpPr/>
          <p:nvPr/>
        </p:nvSpPr>
        <p:spPr>
          <a:xfrm rot="-5400000" flipH="1">
            <a:off x="6112500" y="3938399"/>
            <a:ext cx="488700" cy="3636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2"/>
          <p:cNvSpPr/>
          <p:nvPr/>
        </p:nvSpPr>
        <p:spPr>
          <a:xfrm rot="10800000" flipH="1">
            <a:off x="8655300" y="5023349"/>
            <a:ext cx="488700" cy="4887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Rettangolo 11"/>
          <p:cNvSpPr/>
          <p:nvPr/>
        </p:nvSpPr>
        <p:spPr>
          <a:xfrm>
            <a:off x="1271016" y="3948016"/>
            <a:ext cx="6601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Natančneje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digitalna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komunikacija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je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danes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doživela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spremembo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smeri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, od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izključno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promocijsko-informativnega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namena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do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atraktivnega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pripovedovanja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zgodb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namenjenega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spoznavanju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ponudbe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muzeja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in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njegovi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sodobni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Montserrat" charset="0"/>
              </a:rPr>
              <a:t>interpretaciji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.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6F417A9-B813-1FD6-7A4A-CA143078F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8" y="120260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>
            <a:off x="3086469" y="1703764"/>
            <a:ext cx="5370300" cy="35674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Virtualni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ogledi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mestnih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muzejev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ponujajo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celozaslonski</a:t>
            </a:r>
            <a:r>
              <a:rPr lang="en-US" dirty="0">
                <a:solidFill>
                  <a:schemeClr val="tx1"/>
                </a:solidFill>
              </a:rPr>
              <a:t> ogled </a:t>
            </a:r>
            <a:r>
              <a:rPr lang="en-US" dirty="0" err="1">
                <a:solidFill>
                  <a:schemeClr val="tx1"/>
                </a:solidFill>
              </a:rPr>
              <a:t>prostorov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omogočajo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virtualno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izkušnjo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vse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prostora</a:t>
            </a:r>
            <a:r>
              <a:rPr lang="en-US" dirty="0">
                <a:solidFill>
                  <a:schemeClr val="tx1"/>
                </a:solidFill>
              </a:rPr>
              <a:t>. Z </a:t>
            </a:r>
            <a:r>
              <a:rPr lang="en-US" dirty="0" err="1">
                <a:solidFill>
                  <a:schemeClr val="tx1"/>
                </a:solidFill>
              </a:rPr>
              <a:t>miško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accent5"/>
                </a:solidFill>
              </a:rPr>
              <a:t>tipkovnico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klikanjem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vroče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točke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vstavljene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sobe</a:t>
            </a:r>
            <a:r>
              <a:rPr lang="en-US" dirty="0">
                <a:solidFill>
                  <a:schemeClr val="tx1"/>
                </a:solidFill>
              </a:rPr>
              <a:t>, in </a:t>
            </a:r>
            <a:r>
              <a:rPr lang="en-US" dirty="0" err="1">
                <a:solidFill>
                  <a:schemeClr val="tx1"/>
                </a:solidFill>
              </a:rPr>
              <a:t>brskanjem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interaktivnih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zemljevidih</a:t>
            </a:r>
            <a:r>
              <a:rPr lang="en-US" dirty="0">
                <a:solidFill>
                  <a:schemeClr val="tx1"/>
                </a:solidFill>
              </a:rPr>
              <a:t> ​​se </a:t>
            </a:r>
            <a:r>
              <a:rPr lang="en-US" dirty="0" err="1">
                <a:solidFill>
                  <a:schemeClr val="tx1"/>
                </a:solidFill>
              </a:rPr>
              <a:t>obisk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poglobi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kontekstnimi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elementi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fotografijami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videi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besedili</a:t>
            </a:r>
            <a:r>
              <a:rPr lang="en-US" dirty="0">
                <a:solidFill>
                  <a:schemeClr val="tx1"/>
                </a:solidFill>
              </a:rPr>
              <a:t>, pot pa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obiskovalec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poljubno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izbere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 descr="museo virtuale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4" y="2291465"/>
            <a:ext cx="3379622" cy="246892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8A7969D-2DF8-0B6E-43C3-B874E15C4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503982" y="1716491"/>
            <a:ext cx="1780237" cy="602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pPr lvl="0"/>
            <a:r>
              <a:rPr lang="it-IT" sz="3600" dirty="0"/>
              <a:t>Blog</a:t>
            </a:r>
            <a:endParaRPr sz="36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854361" y="2881851"/>
            <a:ext cx="7331348" cy="218164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tx1"/>
                </a:solidFill>
              </a:rPr>
              <a:t>Blog je </a:t>
            </a:r>
            <a:r>
              <a:rPr lang="en-US" sz="2000" b="1" dirty="0" err="1">
                <a:solidFill>
                  <a:schemeClr val="tx1"/>
                </a:solidFill>
              </a:rPr>
              <a:t>spletni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dnevnik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omogoča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ustvarjanje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vsebin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v </a:t>
            </a:r>
            <a:r>
              <a:rPr lang="en-US" sz="2000" dirty="0" err="1">
                <a:solidFill>
                  <a:schemeClr val="tx1"/>
                </a:solidFill>
              </a:rPr>
              <a:t>kronološkem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vrstnem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redu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Struktura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povzema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strukturo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dnevnika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vsaka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ima</a:t>
            </a:r>
            <a:r>
              <a:rPr lang="en-US" sz="2000" dirty="0">
                <a:solidFill>
                  <a:schemeClr val="tx1"/>
                </a:solidFill>
              </a:rPr>
              <a:t> datum in </a:t>
            </a:r>
            <a:r>
              <a:rPr lang="en-US" sz="2000" dirty="0" err="1">
                <a:solidFill>
                  <a:schemeClr val="tx1"/>
                </a:solidFill>
              </a:rPr>
              <a:t>naslov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prepoznavnosti</a:t>
            </a:r>
            <a:r>
              <a:rPr lang="en-US" sz="2000" dirty="0">
                <a:solidFill>
                  <a:schemeClr val="tx1"/>
                </a:solidFill>
              </a:rPr>
              <a:t> (permalink). </a:t>
            </a:r>
            <a:r>
              <a:rPr lang="en-US" sz="2000" dirty="0" err="1">
                <a:solidFill>
                  <a:schemeClr val="tx1"/>
                </a:solidFill>
              </a:rPr>
              <a:t>Glavna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razlika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primerjavi</a:t>
            </a:r>
            <a:r>
              <a:rPr lang="en-US" sz="2000" dirty="0">
                <a:solidFill>
                  <a:schemeClr val="tx1"/>
                </a:solidFill>
              </a:rPr>
              <a:t> s </a:t>
            </a:r>
            <a:r>
              <a:rPr lang="en-US" sz="2000" dirty="0" err="1">
                <a:solidFill>
                  <a:schemeClr val="tx1"/>
                </a:solidFill>
              </a:rPr>
              <a:t>spletnim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mestom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njegov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stalen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razvoj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title" idx="2"/>
          </p:nvPr>
        </p:nvSpPr>
        <p:spPr>
          <a:xfrm>
            <a:off x="2157565" y="1622995"/>
            <a:ext cx="1185900" cy="7584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 compatLnSpc="1">
            <a:noAutofit/>
          </a:bodyPr>
          <a:lstStyle/>
          <a:p>
            <a:r>
              <a:rPr lang="en" dirty="0"/>
              <a:t>02</a:t>
            </a:r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2202211-0E87-93F3-18FB-FDBEAF5D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8" y="834248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 build="p"/>
      <p:bldP spid="2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540000" y="1226075"/>
            <a:ext cx="3767100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/>
            <a:r>
              <a:rPr lang="it-IT" sz="3200" dirty="0"/>
              <a:t>Blog</a:t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 flipH="1">
            <a:off x="0" y="4534938"/>
            <a:ext cx="488700" cy="9771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Google Shape;269;p34"/>
          <p:cNvSpPr/>
          <p:nvPr/>
        </p:nvSpPr>
        <p:spPr>
          <a:xfrm rot="-5400000" flipH="1">
            <a:off x="1573650" y="3938399"/>
            <a:ext cx="488700" cy="3636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Google Shape;270;p34"/>
          <p:cNvSpPr/>
          <p:nvPr/>
        </p:nvSpPr>
        <p:spPr>
          <a:xfrm rot="10800000" flipH="1">
            <a:off x="3636000" y="5512049"/>
            <a:ext cx="488700" cy="4887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Google Shape;271;p34"/>
          <p:cNvSpPr/>
          <p:nvPr/>
        </p:nvSpPr>
        <p:spPr>
          <a:xfrm rot="10800000" flipH="1">
            <a:off x="8655300" y="1345949"/>
            <a:ext cx="488700" cy="9771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2" name="Google Shape;272;p34"/>
          <p:cNvSpPr/>
          <p:nvPr/>
        </p:nvSpPr>
        <p:spPr>
          <a:xfrm rot="5400000" flipH="1">
            <a:off x="7081650" y="-716412"/>
            <a:ext cx="488700" cy="36360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3" name="Google Shape;273;p34"/>
          <p:cNvSpPr/>
          <p:nvPr/>
        </p:nvSpPr>
        <p:spPr>
          <a:xfrm flipH="1">
            <a:off x="5019300" y="857238"/>
            <a:ext cx="488700" cy="4887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Rettangolo 40"/>
          <p:cNvSpPr/>
          <p:nvPr/>
        </p:nvSpPr>
        <p:spPr>
          <a:xfrm>
            <a:off x="427939" y="1962390"/>
            <a:ext cx="7977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Floro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in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favno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nekega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kraja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bi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na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primer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lahko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raziskali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v </a:t>
            </a:r>
            <a:r>
              <a:rPr lang="en-US" sz="2000" dirty="0">
                <a:latin typeface="Montserrat" charset="0"/>
              </a:rPr>
              <a:t>ad hoc </a:t>
            </a:r>
            <a:r>
              <a:rPr lang="en-US" sz="2000" dirty="0" err="1">
                <a:latin typeface="Montserrat" charset="0"/>
              </a:rPr>
              <a:t>člankih</a:t>
            </a:r>
            <a:r>
              <a:rPr lang="en-US" sz="2000" dirty="0">
                <a:latin typeface="Montserrat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s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podrobnim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opisom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parka,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strukturiranim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v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številnih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majhnih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Montserrat" charset="0"/>
              </a:rPr>
              <a:t>poglavjih</a:t>
            </a:r>
            <a:r>
              <a:rPr lang="en-US" sz="2000" dirty="0">
                <a:solidFill>
                  <a:schemeClr val="accent1"/>
                </a:solidFill>
                <a:latin typeface="Montserrat" charset="0"/>
              </a:rPr>
              <a:t>.</a:t>
            </a:r>
            <a:endParaRPr lang="it-IT" sz="2000" dirty="0">
              <a:solidFill>
                <a:schemeClr val="accent1"/>
              </a:solidFill>
              <a:latin typeface="Montserrat" charset="0"/>
            </a:endParaRPr>
          </a:p>
        </p:txBody>
      </p:sp>
      <p:pic>
        <p:nvPicPr>
          <p:cNvPr id="42" name="Immagine 41" descr="blog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19" y="3262294"/>
            <a:ext cx="3286148" cy="2738457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830277" y="3190045"/>
            <a:ext cx="38660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dirty="0" err="1">
                <a:latin typeface="Montserrat" charset="0"/>
              </a:rPr>
              <a:t>Če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 smtClean="0">
                <a:latin typeface="Montserrat" charset="0"/>
              </a:rPr>
              <a:t>vsak</a:t>
            </a:r>
            <a:r>
              <a:rPr lang="sl-SI" sz="1600" dirty="0" smtClean="0">
                <a:latin typeface="Montserrat" charset="0"/>
              </a:rPr>
              <a:t>ega</a:t>
            </a:r>
            <a:r>
              <a:rPr lang="en-US" sz="1600" dirty="0" smtClean="0">
                <a:latin typeface="Montserrat" charset="0"/>
              </a:rPr>
              <a:t> </a:t>
            </a:r>
            <a:r>
              <a:rPr lang="en-US" sz="1600" dirty="0">
                <a:latin typeface="Montserrat" charset="0"/>
              </a:rPr>
              <a:t>od </a:t>
            </a:r>
            <a:r>
              <a:rPr lang="en-US" sz="1600" dirty="0" err="1">
                <a:latin typeface="Montserrat" charset="0"/>
              </a:rPr>
              <a:t>teh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poglavij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povežemo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dragoceno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vsebino</a:t>
            </a:r>
            <a:r>
              <a:rPr lang="en-US" sz="1600" dirty="0">
                <a:latin typeface="Montserrat" charset="0"/>
              </a:rPr>
              <a:t>, element, </a:t>
            </a:r>
            <a:r>
              <a:rPr lang="en-US" sz="1600" dirty="0" err="1">
                <a:latin typeface="Montserrat" charset="0"/>
              </a:rPr>
              <a:t>ki</a:t>
            </a:r>
            <a:r>
              <a:rPr lang="en-US" sz="1600" dirty="0">
                <a:latin typeface="Montserrat" charset="0"/>
              </a:rPr>
              <a:t> je </a:t>
            </a:r>
            <a:r>
              <a:rPr lang="en-US" sz="1600" dirty="0" err="1">
                <a:latin typeface="Montserrat" charset="0"/>
              </a:rPr>
              <a:t>zelo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zanimiv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za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uporabnika</a:t>
            </a:r>
            <a:r>
              <a:rPr lang="en-US" sz="1600" dirty="0">
                <a:latin typeface="Montserrat" charset="0"/>
              </a:rPr>
              <a:t>, </a:t>
            </a:r>
            <a:r>
              <a:rPr lang="en-US" sz="1600" dirty="0" err="1">
                <a:latin typeface="Montserrat" charset="0"/>
              </a:rPr>
              <a:t>katerega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uporaba</a:t>
            </a:r>
            <a:r>
              <a:rPr lang="en-US" sz="1600" dirty="0">
                <a:latin typeface="Montserrat" charset="0"/>
              </a:rPr>
              <a:t> je </a:t>
            </a:r>
            <a:r>
              <a:rPr lang="en-US" sz="1600" dirty="0" err="1">
                <a:latin typeface="Montserrat" charset="0"/>
              </a:rPr>
              <a:t>vezana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na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vnos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nekaterih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podatkov</a:t>
            </a:r>
            <a:r>
              <a:rPr lang="en-US" sz="1600" dirty="0">
                <a:latin typeface="Montserrat" charset="0"/>
              </a:rPr>
              <a:t>, </a:t>
            </a:r>
            <a:r>
              <a:rPr lang="en-US" sz="1600" dirty="0" err="1">
                <a:latin typeface="Montserrat" charset="0"/>
              </a:rPr>
              <a:t>bomo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lahko</a:t>
            </a:r>
            <a:r>
              <a:rPr lang="en-US" sz="1600" dirty="0">
                <a:latin typeface="Montserrat" charset="0"/>
              </a:rPr>
              <a:t> z </a:t>
            </a:r>
            <a:r>
              <a:rPr lang="en-US" sz="1600" dirty="0" err="1">
                <a:latin typeface="Montserrat" charset="0"/>
              </a:rPr>
              <a:t>enim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zamahom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zbrali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stike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ljudi</a:t>
            </a:r>
            <a:r>
              <a:rPr lang="en-US" sz="1600" dirty="0">
                <a:latin typeface="Montserrat" charset="0"/>
              </a:rPr>
              <a:t>, </a:t>
            </a:r>
            <a:r>
              <a:rPr lang="en-US" sz="1600" dirty="0" err="1">
                <a:latin typeface="Montserrat" charset="0"/>
              </a:rPr>
              <a:t>ki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jih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zanima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ozemlje</a:t>
            </a:r>
            <a:r>
              <a:rPr lang="en-US" sz="1600" dirty="0">
                <a:latin typeface="Montserrat" charset="0"/>
              </a:rPr>
              <a:t>, </a:t>
            </a:r>
            <a:r>
              <a:rPr lang="en-US" sz="1600" dirty="0" smtClean="0">
                <a:latin typeface="Montserrat" charset="0"/>
              </a:rPr>
              <a:t>in</a:t>
            </a:r>
            <a:r>
              <a:rPr lang="sl-SI" sz="1600" dirty="0" smtClean="0">
                <a:latin typeface="Montserrat" charset="0"/>
              </a:rPr>
              <a:t> jih</a:t>
            </a:r>
            <a:r>
              <a:rPr lang="en-US" sz="1600" dirty="0" smtClean="0">
                <a:latin typeface="Montserrat" charset="0"/>
              </a:rPr>
              <a:t> </a:t>
            </a:r>
            <a:r>
              <a:rPr lang="en-US" sz="1600" dirty="0" err="1" smtClean="0">
                <a:latin typeface="Montserrat" charset="0"/>
              </a:rPr>
              <a:t>razdelili</a:t>
            </a:r>
            <a:r>
              <a:rPr lang="en-US" sz="1600" dirty="0" smtClean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na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podlagi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vaših</a:t>
            </a:r>
            <a:r>
              <a:rPr lang="en-US" sz="1600" dirty="0">
                <a:latin typeface="Montserrat" charset="0"/>
              </a:rPr>
              <a:t> </a:t>
            </a:r>
            <a:r>
              <a:rPr lang="en-US" sz="1600" dirty="0" err="1">
                <a:latin typeface="Montserrat" charset="0"/>
              </a:rPr>
              <a:t>interesov</a:t>
            </a:r>
            <a:r>
              <a:rPr lang="en-US" sz="1600" dirty="0">
                <a:latin typeface="Montserrat" charset="0"/>
              </a:rPr>
              <a:t>.</a:t>
            </a:r>
            <a:endParaRPr lang="it-IT" sz="1600" dirty="0">
              <a:latin typeface="Montserrat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90245E-60AA-06EC-A4E1-ADA83879D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xfrm>
            <a:off x="1132531" y="1218760"/>
            <a:ext cx="1471680" cy="5727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lvl="0" algn="ctr"/>
            <a:r>
              <a:rPr lang="it-IT" sz="2800" dirty="0"/>
              <a:t>Blog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subTitle" idx="3"/>
          </p:nvPr>
        </p:nvSpPr>
        <p:spPr>
          <a:xfrm flipH="1">
            <a:off x="351129" y="1888748"/>
            <a:ext cx="2807713" cy="3686806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 compatLnSpc="1">
            <a:noAutofit/>
          </a:bodyPr>
          <a:lstStyle/>
          <a:p>
            <a:pPr marL="0" indent="0" algn="ctr">
              <a:spcAft>
                <a:spcPts val="1000"/>
              </a:spcAft>
            </a:pPr>
            <a:r>
              <a:rPr lang="it-IT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Če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uporabnik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ki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ga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vsebine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zanimajo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vnese</a:t>
            </a:r>
            <a:r>
              <a:rPr lang="en-US" sz="2000" dirty="0">
                <a:solidFill>
                  <a:schemeClr val="accent1"/>
                </a:solidFill>
              </a:rPr>
              <a:t> e-</a:t>
            </a:r>
            <a:r>
              <a:rPr lang="en-US" sz="2000" dirty="0" err="1">
                <a:solidFill>
                  <a:schemeClr val="accent1"/>
                </a:solidFill>
              </a:rPr>
              <a:t>poštni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naslov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za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dostop</a:t>
            </a:r>
            <a:r>
              <a:rPr lang="en-US" sz="2000" dirty="0">
                <a:solidFill>
                  <a:schemeClr val="accent1"/>
                </a:solidFill>
              </a:rPr>
              <a:t> do </a:t>
            </a:r>
            <a:r>
              <a:rPr lang="en-US" sz="2000" dirty="0" err="1">
                <a:solidFill>
                  <a:schemeClr val="accent1"/>
                </a:solidFill>
              </a:rPr>
              <a:t>njih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ga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bomo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lahko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ponovno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kontaktirali</a:t>
            </a:r>
            <a:r>
              <a:rPr lang="en-US" sz="2000" dirty="0">
                <a:solidFill>
                  <a:schemeClr val="accent1"/>
                </a:solidFill>
              </a:rPr>
              <a:t> in mu </a:t>
            </a:r>
            <a:r>
              <a:rPr lang="en-US" sz="2000" dirty="0" err="1">
                <a:solidFill>
                  <a:schemeClr val="accent1"/>
                </a:solidFill>
              </a:rPr>
              <a:t>ponudili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druge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njemu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prilagojene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vsebine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1" name="Immagine 20" descr="blog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258" y="1214080"/>
            <a:ext cx="5364964" cy="428625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AC8AB0A-3AD7-EF6B-ED9F-735C09A4E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6" y="339553"/>
            <a:ext cx="2219596" cy="507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302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53</TotalTime>
  <Words>912</Words>
  <Application>Microsoft Office PowerPoint</Application>
  <PresentationFormat>Diaprojekcija na zaslonu (4:3)</PresentationFormat>
  <Paragraphs>58</Paragraphs>
  <Slides>16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Bebas Neue</vt:lpstr>
      <vt:lpstr>Calibri</vt:lpstr>
      <vt:lpstr>Calibri Light</vt:lpstr>
      <vt:lpstr>Josefin Sans</vt:lpstr>
      <vt:lpstr>Montserrat</vt:lpstr>
      <vt:lpstr>Motyw pakietu Office</vt:lpstr>
      <vt:lpstr>DIGITALNE ZBIRKE KULTURNE DEDIŠČINE</vt:lpstr>
      <vt:lpstr>Mesta, podeželske vasi, naravne lepote: ves svet je poln in bogat naravnih čudes, ki jih pogosto premalo poznamo. Kako bi lahko svetu predstavili vso fantastično kulturno dediščino ali naravne lepote, ki nas obdajajo?</vt:lpstr>
      <vt:lpstr>Virtualni muzej</vt:lpstr>
      <vt:lpstr>Virtualni muzeji</vt:lpstr>
      <vt:lpstr>Virtualni muzej</vt:lpstr>
      <vt:lpstr>PowerPointova predstavitev</vt:lpstr>
      <vt:lpstr>Blog</vt:lpstr>
      <vt:lpstr>Blog</vt:lpstr>
      <vt:lpstr>Blog</vt:lpstr>
      <vt:lpstr>Digitalne knjižnice</vt:lpstr>
      <vt:lpstr>Digitalne knjižnice</vt:lpstr>
      <vt:lpstr>Digitalne knjižnice</vt:lpstr>
      <vt:lpstr>Digitalne knjižnice: kako jih ustvarimo?</vt:lpstr>
      <vt:lpstr>“Srečanje umetnosti”</vt:lpstr>
      <vt:lpstr>“Ugani spomenik”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LROT</dc:creator>
  <cp:lastModifiedBy>Mojca</cp:lastModifiedBy>
  <cp:revision>11</cp:revision>
  <dcterms:created xsi:type="dcterms:W3CDTF">2023-04-04T07:50:00Z</dcterms:created>
  <dcterms:modified xsi:type="dcterms:W3CDTF">2023-08-24T09:19:49Z</dcterms:modified>
</cp:coreProperties>
</file>