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HK Grotesk Light" panose="020B0604020202020204" charset="-18"/>
      <p:regular r:id="rId29"/>
    </p:embeddedFont>
    <p:embeddedFont>
      <p:font typeface="HK Grotesk Medium" panose="020B0604020202020204" charset="-18"/>
      <p:regular r:id="rId30"/>
    </p:embeddedFont>
    <p:embeddedFont>
      <p:font typeface="League Spartan" panose="020B0604020202020204" charset="-18"/>
      <p:regular r:id="rId31"/>
    </p:embeddedFont>
    <p:embeddedFont>
      <p:font typeface="Libre Baskerville" panose="02000000000000000000" pitchFamily="2" charset="0"/>
      <p:regular r:id="rId32"/>
      <p:bold r:id="rId33"/>
      <p:italic r:id="rId34"/>
    </p:embeddedFont>
    <p:embeddedFont>
      <p:font typeface="Merriweather Bold" panose="020B0604020202020204" charset="-18"/>
      <p:regular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  <p:embeddedFont>
      <p:font typeface="Sanchez" panose="020B0604020202020204" charset="-18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04321"/>
            <a:ext cx="18288000" cy="9107123"/>
            <a:chOff x="0" y="0"/>
            <a:chExt cx="24384000" cy="1214283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9087" b="48549"/>
            <a:stretch>
              <a:fillRect/>
            </a:stretch>
          </p:blipFill>
          <p:spPr>
            <a:xfrm>
              <a:off x="0" y="0"/>
              <a:ext cx="16197980" cy="3931570"/>
            </a:xfrm>
            <a:prstGeom prst="rect">
              <a:avLst/>
            </a:prstGeom>
          </p:spPr>
        </p:pic>
        <p:sp>
          <p:nvSpPr>
            <p:cNvPr id="4" name="AutoShape 4"/>
            <p:cNvSpPr/>
            <p:nvPr/>
          </p:nvSpPr>
          <p:spPr>
            <a:xfrm>
              <a:off x="0" y="4105631"/>
              <a:ext cx="16197980" cy="3931570"/>
            </a:xfrm>
            <a:prstGeom prst="rect">
              <a:avLst/>
            </a:prstGeom>
            <a:solidFill>
              <a:srgbClr val="F8D7CD"/>
            </a:solidFill>
          </p:spPr>
          <p:txBody>
            <a:bodyPr/>
            <a:lstStyle/>
            <a:p>
              <a:endParaRPr lang="pl-PL"/>
            </a:p>
          </p:txBody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24420" r="9121"/>
            <a:stretch>
              <a:fillRect/>
            </a:stretch>
          </p:blipFill>
          <p:spPr>
            <a:xfrm>
              <a:off x="16372041" y="0"/>
              <a:ext cx="8011959" cy="8037200"/>
            </a:xfrm>
            <a:prstGeom prst="rect">
              <a:avLst/>
            </a:prstGeom>
          </p:spPr>
        </p:pic>
        <p:sp>
          <p:nvSpPr>
            <p:cNvPr id="6" name="AutoShape 6"/>
            <p:cNvSpPr/>
            <p:nvPr/>
          </p:nvSpPr>
          <p:spPr>
            <a:xfrm>
              <a:off x="0" y="8211261"/>
              <a:ext cx="8011959" cy="393157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AutoShape 7"/>
            <p:cNvSpPr/>
            <p:nvPr/>
          </p:nvSpPr>
          <p:spPr>
            <a:xfrm>
              <a:off x="8186020" y="8211261"/>
              <a:ext cx="8011959" cy="393157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AutoShape 8"/>
            <p:cNvSpPr/>
            <p:nvPr/>
          </p:nvSpPr>
          <p:spPr>
            <a:xfrm>
              <a:off x="16372041" y="8211261"/>
              <a:ext cx="8011959" cy="393157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9" name="Freeform 9"/>
          <p:cNvSpPr/>
          <p:nvPr/>
        </p:nvSpPr>
        <p:spPr>
          <a:xfrm>
            <a:off x="8316912" y="6256680"/>
            <a:ext cx="1654176" cy="1558158"/>
          </a:xfrm>
          <a:custGeom>
            <a:avLst/>
            <a:gdLst/>
            <a:ahLst/>
            <a:cxnLst/>
            <a:rect l="l" t="t" r="r" b="b"/>
            <a:pathLst>
              <a:path w="1654176" h="1558158">
                <a:moveTo>
                  <a:pt x="0" y="0"/>
                </a:moveTo>
                <a:lnTo>
                  <a:pt x="1654176" y="0"/>
                </a:lnTo>
                <a:lnTo>
                  <a:pt x="1654176" y="1558158"/>
                </a:lnTo>
                <a:lnTo>
                  <a:pt x="0" y="15581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625" b="-362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13887816" y="6256680"/>
            <a:ext cx="2841187" cy="1146589"/>
          </a:xfrm>
          <a:custGeom>
            <a:avLst/>
            <a:gdLst/>
            <a:ahLst/>
            <a:cxnLst/>
            <a:rect l="l" t="t" r="r" b="b"/>
            <a:pathLst>
              <a:path w="2841187" h="1146589">
                <a:moveTo>
                  <a:pt x="0" y="0"/>
                </a:moveTo>
                <a:lnTo>
                  <a:pt x="2841186" y="0"/>
                </a:lnTo>
                <a:lnTo>
                  <a:pt x="2841186" y="1146588"/>
                </a:lnTo>
                <a:lnTo>
                  <a:pt x="0" y="11465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60" t="-6806" b="-6789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1" name="Group 11"/>
          <p:cNvGrpSpPr/>
          <p:nvPr/>
        </p:nvGrpSpPr>
        <p:grpSpPr>
          <a:xfrm>
            <a:off x="0" y="8227019"/>
            <a:ext cx="18288000" cy="2059981"/>
            <a:chOff x="0" y="0"/>
            <a:chExt cx="4816593" cy="54254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16592" cy="542546"/>
            </a:xfrm>
            <a:custGeom>
              <a:avLst/>
              <a:gdLst/>
              <a:ahLst/>
              <a:cxnLst/>
              <a:rect l="l" t="t" r="r" b="b"/>
              <a:pathLst>
                <a:path w="4816592" h="542546">
                  <a:moveTo>
                    <a:pt x="0" y="0"/>
                  </a:moveTo>
                  <a:lnTo>
                    <a:pt x="4816592" y="0"/>
                  </a:lnTo>
                  <a:lnTo>
                    <a:pt x="4816592" y="542546"/>
                  </a:lnTo>
                  <a:lnTo>
                    <a:pt x="0" y="542546"/>
                  </a:lnTo>
                  <a:close/>
                </a:path>
              </a:pathLst>
            </a:custGeom>
            <a:solidFill>
              <a:srgbClr val="D45561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874422" y="8705082"/>
            <a:ext cx="4789006" cy="1094011"/>
          </a:xfrm>
          <a:custGeom>
            <a:avLst/>
            <a:gdLst/>
            <a:ahLst/>
            <a:cxnLst/>
            <a:rect l="l" t="t" r="r" b="b"/>
            <a:pathLst>
              <a:path w="4789006" h="1094011">
                <a:moveTo>
                  <a:pt x="0" y="0"/>
                </a:moveTo>
                <a:lnTo>
                  <a:pt x="4789006" y="0"/>
                </a:lnTo>
                <a:lnTo>
                  <a:pt x="4789006" y="1094011"/>
                </a:lnTo>
                <a:lnTo>
                  <a:pt x="0" y="10940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" b="-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>
            <a:off x="1444160" y="6256680"/>
            <a:ext cx="4115880" cy="1146589"/>
          </a:xfrm>
          <a:custGeom>
            <a:avLst/>
            <a:gdLst/>
            <a:ahLst/>
            <a:cxnLst/>
            <a:rect l="l" t="t" r="r" b="b"/>
            <a:pathLst>
              <a:path w="4115880" h="1146589">
                <a:moveTo>
                  <a:pt x="0" y="0"/>
                </a:moveTo>
                <a:lnTo>
                  <a:pt x="4115880" y="0"/>
                </a:lnTo>
                <a:lnTo>
                  <a:pt x="4115880" y="1146588"/>
                </a:lnTo>
                <a:lnTo>
                  <a:pt x="0" y="11465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>
            <a:off x="11021853" y="8686977"/>
            <a:ext cx="5731926" cy="1130220"/>
          </a:xfrm>
          <a:custGeom>
            <a:avLst/>
            <a:gdLst/>
            <a:ahLst/>
            <a:cxnLst/>
            <a:rect l="l" t="t" r="r" b="b"/>
            <a:pathLst>
              <a:path w="5731926" h="1130220">
                <a:moveTo>
                  <a:pt x="0" y="0"/>
                </a:moveTo>
                <a:lnTo>
                  <a:pt x="5731926" y="0"/>
                </a:lnTo>
                <a:lnTo>
                  <a:pt x="5731926" y="1130220"/>
                </a:lnTo>
                <a:lnTo>
                  <a:pt x="0" y="11302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2431" b="-22431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7" name="Group 17"/>
          <p:cNvGrpSpPr/>
          <p:nvPr/>
        </p:nvGrpSpPr>
        <p:grpSpPr>
          <a:xfrm>
            <a:off x="12292034" y="5110627"/>
            <a:ext cx="4074053" cy="665614"/>
            <a:chOff x="0" y="0"/>
            <a:chExt cx="1073002" cy="17530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73002" cy="175306"/>
            </a:xfrm>
            <a:custGeom>
              <a:avLst/>
              <a:gdLst/>
              <a:ahLst/>
              <a:cxnLst/>
              <a:rect l="l" t="t" r="r" b="b"/>
              <a:pathLst>
                <a:path w="1073002" h="175306">
                  <a:moveTo>
                    <a:pt x="0" y="0"/>
                  </a:moveTo>
                  <a:lnTo>
                    <a:pt x="1073002" y="0"/>
                  </a:lnTo>
                  <a:lnTo>
                    <a:pt x="1073002" y="175306"/>
                  </a:lnTo>
                  <a:lnTo>
                    <a:pt x="0" y="175306"/>
                  </a:lnTo>
                  <a:close/>
                </a:path>
              </a:pathLst>
            </a:custGeom>
            <a:solidFill>
              <a:srgbClr val="49342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13499" y="2914864"/>
            <a:ext cx="10721486" cy="2627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4654" spc="-186" dirty="0">
                <a:solidFill>
                  <a:srgbClr val="0E2C8E"/>
                </a:solidFill>
                <a:latin typeface="Sanchez"/>
              </a:rPr>
              <a:t>MALA VELIKA ZGODOVINA</a:t>
            </a:r>
          </a:p>
          <a:p>
            <a:pPr algn="ctr">
              <a:lnSpc>
                <a:spcPct val="150000"/>
              </a:lnSpc>
            </a:pPr>
            <a:r>
              <a:rPr lang="en-US" sz="3554" spc="-142" dirty="0" err="1">
                <a:solidFill>
                  <a:srgbClr val="0E2C8E"/>
                </a:solidFill>
                <a:latin typeface="Sanchez"/>
              </a:rPr>
              <a:t>Kako</a:t>
            </a:r>
            <a:r>
              <a:rPr lang="en-US" sz="3554" spc="-142" dirty="0">
                <a:solidFill>
                  <a:srgbClr val="0E2C8E"/>
                </a:solidFill>
                <a:latin typeface="Sanchez"/>
              </a:rPr>
              <a:t> </a:t>
            </a:r>
            <a:r>
              <a:rPr lang="en-US" sz="3554" spc="-142" dirty="0" err="1">
                <a:solidFill>
                  <a:srgbClr val="0E2C8E"/>
                </a:solidFill>
                <a:latin typeface="Sanchez"/>
              </a:rPr>
              <a:t>govoriti</a:t>
            </a:r>
            <a:r>
              <a:rPr lang="en-US" sz="3554" spc="-142" dirty="0">
                <a:solidFill>
                  <a:srgbClr val="0E2C8E"/>
                </a:solidFill>
                <a:latin typeface="Sanchez"/>
              </a:rPr>
              <a:t> o </a:t>
            </a:r>
            <a:r>
              <a:rPr lang="en-US" sz="3554" spc="-142" dirty="0" err="1">
                <a:solidFill>
                  <a:srgbClr val="0E2C8E"/>
                </a:solidFill>
                <a:latin typeface="Sanchez"/>
              </a:rPr>
              <a:t>pomembnih</a:t>
            </a:r>
            <a:r>
              <a:rPr lang="en-US" sz="3554" spc="-142" dirty="0">
                <a:solidFill>
                  <a:srgbClr val="0E2C8E"/>
                </a:solidFill>
                <a:latin typeface="Sanchez"/>
              </a:rPr>
              <a:t> </a:t>
            </a:r>
            <a:r>
              <a:rPr lang="en-US" sz="3554" spc="-142" dirty="0" err="1">
                <a:solidFill>
                  <a:srgbClr val="0E2C8E"/>
                </a:solidFill>
                <a:latin typeface="Sanchez"/>
              </a:rPr>
              <a:t>zgodovinskih</a:t>
            </a:r>
            <a:r>
              <a:rPr lang="en-US" sz="3554" spc="-142" dirty="0">
                <a:solidFill>
                  <a:srgbClr val="0E2C8E"/>
                </a:solidFill>
                <a:latin typeface="Sanchez"/>
              </a:rPr>
              <a:t> </a:t>
            </a:r>
            <a:r>
              <a:rPr lang="en-US" sz="3554" spc="-142" dirty="0" err="1">
                <a:solidFill>
                  <a:srgbClr val="0E2C8E"/>
                </a:solidFill>
                <a:latin typeface="Sanchez"/>
              </a:rPr>
              <a:t>dogodkih</a:t>
            </a:r>
            <a:r>
              <a:rPr lang="en-US" sz="3554" spc="-142" dirty="0">
                <a:solidFill>
                  <a:srgbClr val="0E2C8E"/>
                </a:solidFill>
                <a:latin typeface="Sanchez"/>
              </a:rPr>
              <a:t>,</a:t>
            </a:r>
            <a:r>
              <a:rPr lang="sl-SI" sz="3554" spc="-142" dirty="0">
                <a:solidFill>
                  <a:srgbClr val="0E2C8E"/>
                </a:solidFill>
                <a:latin typeface="Sanchez"/>
              </a:rPr>
              <a:t> </a:t>
            </a:r>
            <a:r>
              <a:rPr lang="en-US" sz="3554" spc="-142" dirty="0">
                <a:solidFill>
                  <a:srgbClr val="0E2C8E"/>
                </a:solidFill>
                <a:latin typeface="Sanchez"/>
              </a:rPr>
              <a:t>z </a:t>
            </a:r>
            <a:r>
              <a:rPr lang="en-US" sz="3554" spc="-142" dirty="0" err="1">
                <a:solidFill>
                  <a:srgbClr val="0E2C8E"/>
                </a:solidFill>
                <a:latin typeface="Sanchez"/>
              </a:rPr>
              <a:t>vidika</a:t>
            </a:r>
            <a:r>
              <a:rPr lang="en-US" sz="3554" spc="-142" dirty="0">
                <a:solidFill>
                  <a:srgbClr val="0E2C8E"/>
                </a:solidFill>
                <a:latin typeface="Sanchez"/>
              </a:rPr>
              <a:t> </a:t>
            </a:r>
            <a:r>
              <a:rPr lang="en-US" sz="3554" spc="-142" dirty="0" err="1">
                <a:solidFill>
                  <a:srgbClr val="0E2C8E"/>
                </a:solidFill>
                <a:latin typeface="Sanchez"/>
              </a:rPr>
              <a:t>posameznika</a:t>
            </a:r>
            <a:r>
              <a:rPr lang="en-US" sz="3554" spc="-142" dirty="0">
                <a:solidFill>
                  <a:srgbClr val="0E2C8E"/>
                </a:solidFill>
                <a:latin typeface="Sanchez"/>
              </a:rPr>
              <a:t>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462661" y="5297537"/>
            <a:ext cx="2499052" cy="308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30"/>
              </a:lnSpc>
            </a:pPr>
            <a:r>
              <a:rPr lang="en-US" sz="2025" spc="101" dirty="0">
                <a:solidFill>
                  <a:srgbClr val="FEFEFE"/>
                </a:solidFill>
                <a:latin typeface="Sanchez"/>
              </a:rPr>
              <a:t>M2W2-M01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3373337"/>
            <a:ext cx="18799226" cy="9525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7543945" y="3373337"/>
            <a:ext cx="9576" cy="6913663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sp>
        <p:nvSpPr>
          <p:cNvPr id="4" name="AutoShape 4"/>
          <p:cNvSpPr/>
          <p:nvPr/>
        </p:nvSpPr>
        <p:spPr>
          <a:xfrm>
            <a:off x="0" y="5632888"/>
            <a:ext cx="7553520" cy="9525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>
            <a:off x="0" y="7892438"/>
            <a:ext cx="7553520" cy="9525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7415463" y="3424300"/>
            <a:ext cx="10872537" cy="6827375"/>
          </a:xfrm>
          <a:custGeom>
            <a:avLst/>
            <a:gdLst/>
            <a:ahLst/>
            <a:cxnLst/>
            <a:rect l="l" t="t" r="r" b="b"/>
            <a:pathLst>
              <a:path w="10872537" h="6827375">
                <a:moveTo>
                  <a:pt x="0" y="0"/>
                </a:moveTo>
                <a:lnTo>
                  <a:pt x="10872537" y="0"/>
                </a:lnTo>
                <a:lnTo>
                  <a:pt x="10872537" y="6827375"/>
                </a:lnTo>
                <a:lnTo>
                  <a:pt x="0" y="68273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4244189" y="1681392"/>
            <a:ext cx="11640427" cy="122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96"/>
              </a:lnSpc>
            </a:pPr>
            <a:r>
              <a:rPr lang="pl-PL" sz="8633" dirty="0">
                <a:solidFill>
                  <a:srgbClr val="131114"/>
                </a:solidFill>
                <a:latin typeface="Sanchez"/>
              </a:rPr>
              <a:t>Lublinska unija 1569</a:t>
            </a:r>
            <a:endParaRPr lang="en-US" sz="8633" dirty="0">
              <a:solidFill>
                <a:srgbClr val="131114"/>
              </a:solidFill>
              <a:latin typeface="Sanchez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672665" y="4353958"/>
            <a:ext cx="4729288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sl-SI" sz="2600" dirty="0">
                <a:solidFill>
                  <a:srgbClr val="131114"/>
                </a:solidFill>
                <a:latin typeface="Sanchez"/>
              </a:rPr>
              <a:t>KONTEKST</a:t>
            </a:r>
            <a:endParaRPr lang="en-US" sz="2600" dirty="0">
              <a:solidFill>
                <a:srgbClr val="131114"/>
              </a:solidFill>
              <a:latin typeface="Sanchez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672665" y="6621135"/>
            <a:ext cx="4729288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pl-PL" sz="2600" dirty="0">
                <a:solidFill>
                  <a:srgbClr val="131114"/>
                </a:solidFill>
                <a:latin typeface="Sanchez"/>
              </a:rPr>
              <a:t>LIKI</a:t>
            </a:r>
            <a:endParaRPr lang="en-US" sz="2600" dirty="0">
              <a:solidFill>
                <a:srgbClr val="131114"/>
              </a:solidFill>
              <a:latin typeface="Sanchez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672665" y="8880538"/>
            <a:ext cx="4729288" cy="41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pl-PL" sz="2600" dirty="0">
                <a:solidFill>
                  <a:srgbClr val="131114"/>
                </a:solidFill>
                <a:latin typeface="Sanchez"/>
              </a:rPr>
              <a:t>POTEK DOGODKOV</a:t>
            </a:r>
            <a:endParaRPr lang="en-US" sz="2600" dirty="0">
              <a:solidFill>
                <a:srgbClr val="131114"/>
              </a:solidFill>
              <a:latin typeface="Sanchez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49425" y="403559"/>
            <a:ext cx="5226282" cy="1192108"/>
          </a:xfrm>
          <a:custGeom>
            <a:avLst/>
            <a:gdLst/>
            <a:ahLst/>
            <a:cxnLst/>
            <a:rect l="l" t="t" r="r" b="b"/>
            <a:pathLst>
              <a:path w="5226282" h="1192108">
                <a:moveTo>
                  <a:pt x="0" y="0"/>
                </a:moveTo>
                <a:lnTo>
                  <a:pt x="5226282" y="0"/>
                </a:lnTo>
                <a:lnTo>
                  <a:pt x="5226282" y="1192108"/>
                </a:lnTo>
                <a:lnTo>
                  <a:pt x="0" y="11921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14625" y="0"/>
            <a:ext cx="9543" cy="10287000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1414625" y="5380685"/>
            <a:ext cx="17291705" cy="9525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sp>
        <p:nvSpPr>
          <p:cNvPr id="4" name="AutoShape 4"/>
          <p:cNvSpPr/>
          <p:nvPr/>
        </p:nvSpPr>
        <p:spPr>
          <a:xfrm>
            <a:off x="3388496" y="5057263"/>
            <a:ext cx="10108" cy="646846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>
            <a:off x="6583065" y="5057263"/>
            <a:ext cx="10108" cy="646846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sp>
        <p:nvSpPr>
          <p:cNvPr id="6" name="AutoShape 6"/>
          <p:cNvSpPr/>
          <p:nvPr/>
        </p:nvSpPr>
        <p:spPr>
          <a:xfrm>
            <a:off x="9787742" y="24268"/>
            <a:ext cx="9622" cy="5679840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sp>
        <p:nvSpPr>
          <p:cNvPr id="7" name="AutoShape 7"/>
          <p:cNvSpPr/>
          <p:nvPr/>
        </p:nvSpPr>
        <p:spPr>
          <a:xfrm>
            <a:off x="12982311" y="5057263"/>
            <a:ext cx="10108" cy="646846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sp>
        <p:nvSpPr>
          <p:cNvPr id="8" name="AutoShape 8"/>
          <p:cNvSpPr/>
          <p:nvPr/>
        </p:nvSpPr>
        <p:spPr>
          <a:xfrm>
            <a:off x="16176880" y="5057263"/>
            <a:ext cx="10108" cy="646846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9" name="Group 9"/>
          <p:cNvGrpSpPr/>
          <p:nvPr/>
        </p:nvGrpSpPr>
        <p:grpSpPr>
          <a:xfrm>
            <a:off x="0" y="24268"/>
            <a:ext cx="1414625" cy="10262732"/>
            <a:chOff x="0" y="0"/>
            <a:chExt cx="372576" cy="270294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576" cy="2702942"/>
            </a:xfrm>
            <a:custGeom>
              <a:avLst/>
              <a:gdLst/>
              <a:ahLst/>
              <a:cxnLst/>
              <a:rect l="l" t="t" r="r" b="b"/>
              <a:pathLst>
                <a:path w="372576" h="2702942">
                  <a:moveTo>
                    <a:pt x="0" y="0"/>
                  </a:moveTo>
                  <a:lnTo>
                    <a:pt x="372576" y="0"/>
                  </a:lnTo>
                  <a:lnTo>
                    <a:pt x="372576" y="2702942"/>
                  </a:lnTo>
                  <a:lnTo>
                    <a:pt x="0" y="2702942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9797363" y="5218"/>
            <a:ext cx="8490637" cy="5355633"/>
          </a:xfrm>
          <a:custGeom>
            <a:avLst/>
            <a:gdLst/>
            <a:ahLst/>
            <a:cxnLst/>
            <a:rect l="l" t="t" r="r" b="b"/>
            <a:pathLst>
              <a:path w="8490637" h="5355633">
                <a:moveTo>
                  <a:pt x="0" y="0"/>
                </a:moveTo>
                <a:lnTo>
                  <a:pt x="8490637" y="0"/>
                </a:lnTo>
                <a:lnTo>
                  <a:pt x="8490637" y="5355634"/>
                </a:lnTo>
                <a:lnTo>
                  <a:pt x="0" y="53556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64" b="-1795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TextBox 13"/>
          <p:cNvSpPr txBox="1"/>
          <p:nvPr/>
        </p:nvSpPr>
        <p:spPr>
          <a:xfrm>
            <a:off x="3250097" y="1988354"/>
            <a:ext cx="6686153" cy="1168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46"/>
              </a:lnSpc>
            </a:pPr>
            <a:r>
              <a:rPr lang="sl-SI" sz="8132" dirty="0">
                <a:solidFill>
                  <a:srgbClr val="131114"/>
                </a:solidFill>
                <a:latin typeface="HK Grotesk Medium"/>
              </a:rPr>
              <a:t>Kontekst</a:t>
            </a:r>
            <a:endParaRPr lang="en-US" sz="8132" dirty="0">
              <a:solidFill>
                <a:srgbClr val="131114"/>
              </a:solidFill>
              <a:latin typeface="HK Grotesk Medium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1877841" y="5918364"/>
            <a:ext cx="2164841" cy="4028835"/>
            <a:chOff x="0" y="-28575"/>
            <a:chExt cx="2886454" cy="5371780"/>
          </a:xfrm>
        </p:grpSpPr>
        <p:sp>
          <p:nvSpPr>
            <p:cNvPr id="15" name="TextBox 15"/>
            <p:cNvSpPr txBox="1"/>
            <p:nvPr/>
          </p:nvSpPr>
          <p:spPr>
            <a:xfrm>
              <a:off x="0" y="835560"/>
              <a:ext cx="2886454" cy="4507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24"/>
                </a:lnSpc>
              </a:pP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Na tem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sejmu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je 12.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februarja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1564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Žigmunt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Avgust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prepustil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kroni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Poljskega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kraljestva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dedno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pravico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Jagelonov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do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vladanja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Velike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kneževine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Litve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. To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naj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bi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olajšalo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prihodnje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volitve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vladarja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zdaj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združene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države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.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886454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0"/>
                </a:lnSpc>
              </a:pPr>
              <a:r>
                <a:rPr lang="pl-PL" sz="2600" dirty="0">
                  <a:solidFill>
                    <a:srgbClr val="131114"/>
                  </a:solidFill>
                  <a:latin typeface="HK Grotesk Medium"/>
                </a:rPr>
                <a:t>Faza</a:t>
              </a:r>
              <a:r>
                <a:rPr lang="en-US" sz="2600" dirty="0">
                  <a:solidFill>
                    <a:srgbClr val="131114"/>
                  </a:solidFill>
                  <a:latin typeface="HK Grotesk Medium"/>
                </a:rPr>
                <a:t> 4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316184" y="5918364"/>
            <a:ext cx="2164841" cy="2336063"/>
            <a:chOff x="0" y="-28575"/>
            <a:chExt cx="2886454" cy="3114752"/>
          </a:xfrm>
        </p:grpSpPr>
        <p:sp>
          <p:nvSpPr>
            <p:cNvPr id="18" name="TextBox 18"/>
            <p:cNvSpPr txBox="1"/>
            <p:nvPr/>
          </p:nvSpPr>
          <p:spPr>
            <a:xfrm>
              <a:off x="0" y="835559"/>
              <a:ext cx="2886454" cy="2250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24"/>
                </a:lnSpc>
              </a:pP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Pred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Lublinsko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unijo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so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poskusi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zbliževanja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potekali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med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drugim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z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izvedbo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politične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in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upravno-pravne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združitve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obeh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držav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.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2886454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0"/>
                </a:lnSpc>
              </a:pPr>
              <a:r>
                <a:rPr lang="pl-PL" sz="2600" dirty="0">
                  <a:solidFill>
                    <a:srgbClr val="131114"/>
                  </a:solidFill>
                  <a:latin typeface="HK Grotesk Medium"/>
                </a:rPr>
                <a:t>Faza</a:t>
              </a:r>
              <a:r>
                <a:rPr lang="en-US" sz="2600" dirty="0">
                  <a:solidFill>
                    <a:srgbClr val="131114"/>
                  </a:solidFill>
                  <a:latin typeface="HK Grotesk Medium"/>
                </a:rPr>
                <a:t> 1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511781" y="5918364"/>
            <a:ext cx="2164841" cy="3464579"/>
            <a:chOff x="0" y="-28575"/>
            <a:chExt cx="2886454" cy="4619438"/>
          </a:xfrm>
        </p:grpSpPr>
        <p:sp>
          <p:nvSpPr>
            <p:cNvPr id="21" name="TextBox 21"/>
            <p:cNvSpPr txBox="1"/>
            <p:nvPr/>
          </p:nvSpPr>
          <p:spPr>
            <a:xfrm>
              <a:off x="0" y="835560"/>
              <a:ext cx="2886454" cy="37553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24"/>
                </a:lnSpc>
              </a:pP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Leta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1551 je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bila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imenovana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posebna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komisija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za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revizijo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Prvega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litovskega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statuta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iz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leta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1529 z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namenom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politične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reforme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,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ki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bi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Veliko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kneževino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Litovsko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približala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Kraljevini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Poljski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.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2886454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0"/>
                </a:lnSpc>
              </a:pPr>
              <a:r>
                <a:rPr lang="pl-PL" sz="2600" dirty="0">
                  <a:solidFill>
                    <a:srgbClr val="131114"/>
                  </a:solidFill>
                  <a:latin typeface="HK Grotesk Medium"/>
                </a:rPr>
                <a:t>Faza</a:t>
              </a:r>
              <a:r>
                <a:rPr lang="en-US" sz="2600" dirty="0">
                  <a:solidFill>
                    <a:srgbClr val="131114"/>
                  </a:solidFill>
                  <a:latin typeface="HK Grotesk Medium"/>
                </a:rPr>
                <a:t> 2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094459" y="5918364"/>
            <a:ext cx="2164841" cy="3746706"/>
            <a:chOff x="0" y="-28575"/>
            <a:chExt cx="2886454" cy="4995608"/>
          </a:xfrm>
        </p:grpSpPr>
        <p:sp>
          <p:nvSpPr>
            <p:cNvPr id="24" name="TextBox 24"/>
            <p:cNvSpPr txBox="1"/>
            <p:nvPr/>
          </p:nvSpPr>
          <p:spPr>
            <a:xfrm>
              <a:off x="0" y="835560"/>
              <a:ext cx="2886454" cy="41314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24"/>
                </a:lnSpc>
              </a:pP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Leta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1565 je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Žigmunt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Avgust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ustanovil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okrajne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zbore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,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leta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1566 pa je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potrdil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drugi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litovski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statut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, v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katerem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je del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svojih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pristojnosti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prepustil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litovskemu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sejmu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in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ga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tako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naredil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podobnega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kronskemu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sejmu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.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2886454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0"/>
                </a:lnSpc>
              </a:pPr>
              <a:r>
                <a:rPr lang="pl-PL" sz="2600" dirty="0">
                  <a:solidFill>
                    <a:srgbClr val="131114"/>
                  </a:solidFill>
                  <a:latin typeface="HK Grotesk Medium"/>
                </a:rPr>
                <a:t>Faza</a:t>
              </a:r>
              <a:r>
                <a:rPr lang="en-US" sz="2600" dirty="0">
                  <a:solidFill>
                    <a:srgbClr val="131114"/>
                  </a:solidFill>
                  <a:latin typeface="HK Grotesk Medium"/>
                </a:rPr>
                <a:t> 5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725983" y="5918364"/>
            <a:ext cx="2164841" cy="3464579"/>
            <a:chOff x="0" y="-28575"/>
            <a:chExt cx="2886454" cy="4619438"/>
          </a:xfrm>
        </p:grpSpPr>
        <p:sp>
          <p:nvSpPr>
            <p:cNvPr id="27" name="TextBox 27"/>
            <p:cNvSpPr txBox="1"/>
            <p:nvPr/>
          </p:nvSpPr>
          <p:spPr>
            <a:xfrm>
              <a:off x="0" y="835560"/>
              <a:ext cx="2886454" cy="37553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24"/>
                </a:lnSpc>
              </a:pP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Oba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sejma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, od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leta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1551,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sta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drug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drugemu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pošiljala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delegate.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Kronski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sejm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,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sklican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v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Varšavi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novembra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1563 z 28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prisotnimi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litovskimi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delegati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, je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obravnaval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sklenitev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nove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poljsko-litovske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 </a:t>
              </a:r>
              <a:r>
                <a:rPr lang="en-US" sz="1710" dirty="0" err="1">
                  <a:solidFill>
                    <a:srgbClr val="131114"/>
                  </a:solidFill>
                  <a:latin typeface="HK Grotesk Light"/>
                </a:rPr>
                <a:t>zveze</a:t>
              </a:r>
              <a:r>
                <a:rPr lang="en-US" sz="1710" dirty="0">
                  <a:solidFill>
                    <a:srgbClr val="131114"/>
                  </a:solidFill>
                  <a:latin typeface="HK Grotesk Light"/>
                </a:rPr>
                <a:t>.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2886454" cy="581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80"/>
                </a:lnSpc>
              </a:pPr>
              <a:r>
                <a:rPr lang="pl-PL" sz="2600" dirty="0">
                  <a:solidFill>
                    <a:srgbClr val="131114"/>
                  </a:solidFill>
                  <a:latin typeface="HK Grotesk Medium"/>
                </a:rPr>
                <a:t>Faza</a:t>
              </a:r>
              <a:r>
                <a:rPr lang="en-US" sz="2600" dirty="0">
                  <a:solidFill>
                    <a:srgbClr val="131114"/>
                  </a:solidFill>
                  <a:latin typeface="HK Grotesk Medium"/>
                </a:rPr>
                <a:t> 3</a:t>
              </a:r>
            </a:p>
          </p:txBody>
        </p:sp>
      </p:grpSp>
      <p:sp>
        <p:nvSpPr>
          <p:cNvPr id="29" name="Freeform 29"/>
          <p:cNvSpPr/>
          <p:nvPr/>
        </p:nvSpPr>
        <p:spPr>
          <a:xfrm>
            <a:off x="1587272" y="167596"/>
            <a:ext cx="5226282" cy="1192108"/>
          </a:xfrm>
          <a:custGeom>
            <a:avLst/>
            <a:gdLst/>
            <a:ahLst/>
            <a:cxnLst/>
            <a:rect l="l" t="t" r="r" b="b"/>
            <a:pathLst>
              <a:path w="5226282" h="1192108">
                <a:moveTo>
                  <a:pt x="0" y="0"/>
                </a:moveTo>
                <a:lnTo>
                  <a:pt x="5226281" y="0"/>
                </a:lnTo>
                <a:lnTo>
                  <a:pt x="5226281" y="1192108"/>
                </a:lnTo>
                <a:lnTo>
                  <a:pt x="0" y="11921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14625" y="0"/>
            <a:ext cx="9543" cy="10287000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1414625" y="5380685"/>
            <a:ext cx="17291705" cy="9525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sp>
        <p:nvSpPr>
          <p:cNvPr id="4" name="AutoShape 4"/>
          <p:cNvSpPr/>
          <p:nvPr/>
        </p:nvSpPr>
        <p:spPr>
          <a:xfrm>
            <a:off x="2699622" y="5057263"/>
            <a:ext cx="10108" cy="646846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>
            <a:off x="4994237" y="5057263"/>
            <a:ext cx="10108" cy="646846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sp>
        <p:nvSpPr>
          <p:cNvPr id="6" name="AutoShape 6"/>
          <p:cNvSpPr/>
          <p:nvPr/>
        </p:nvSpPr>
        <p:spPr>
          <a:xfrm>
            <a:off x="9787742" y="24268"/>
            <a:ext cx="9622" cy="5679840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sp>
        <p:nvSpPr>
          <p:cNvPr id="7" name="AutoShape 7"/>
          <p:cNvSpPr/>
          <p:nvPr/>
        </p:nvSpPr>
        <p:spPr>
          <a:xfrm>
            <a:off x="13884039" y="5109679"/>
            <a:ext cx="10108" cy="646846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sp>
        <p:nvSpPr>
          <p:cNvPr id="8" name="AutoShape 8"/>
          <p:cNvSpPr/>
          <p:nvPr/>
        </p:nvSpPr>
        <p:spPr>
          <a:xfrm>
            <a:off x="16176880" y="5057263"/>
            <a:ext cx="10108" cy="646846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9" name="Group 9"/>
          <p:cNvGrpSpPr/>
          <p:nvPr/>
        </p:nvGrpSpPr>
        <p:grpSpPr>
          <a:xfrm>
            <a:off x="0" y="24268"/>
            <a:ext cx="1414625" cy="10262732"/>
            <a:chOff x="0" y="0"/>
            <a:chExt cx="372576" cy="270294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576" cy="2702942"/>
            </a:xfrm>
            <a:custGeom>
              <a:avLst/>
              <a:gdLst/>
              <a:ahLst/>
              <a:cxnLst/>
              <a:rect l="l" t="t" r="r" b="b"/>
              <a:pathLst>
                <a:path w="372576" h="2702942">
                  <a:moveTo>
                    <a:pt x="0" y="0"/>
                  </a:moveTo>
                  <a:lnTo>
                    <a:pt x="372576" y="0"/>
                  </a:lnTo>
                  <a:lnTo>
                    <a:pt x="372576" y="2702942"/>
                  </a:lnTo>
                  <a:lnTo>
                    <a:pt x="0" y="2702942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4222451" y="24268"/>
            <a:ext cx="4065549" cy="5390210"/>
          </a:xfrm>
          <a:custGeom>
            <a:avLst/>
            <a:gdLst/>
            <a:ahLst/>
            <a:cxnLst/>
            <a:rect l="l" t="t" r="r" b="b"/>
            <a:pathLst>
              <a:path w="4065549" h="5390210">
                <a:moveTo>
                  <a:pt x="0" y="0"/>
                </a:moveTo>
                <a:lnTo>
                  <a:pt x="4065549" y="0"/>
                </a:lnTo>
                <a:lnTo>
                  <a:pt x="4065549" y="5390211"/>
                </a:lnTo>
                <a:lnTo>
                  <a:pt x="0" y="53902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TextBox 13"/>
          <p:cNvSpPr txBox="1"/>
          <p:nvPr/>
        </p:nvSpPr>
        <p:spPr>
          <a:xfrm>
            <a:off x="2699622" y="1988354"/>
            <a:ext cx="6669790" cy="1168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46"/>
              </a:lnSpc>
            </a:pPr>
            <a:r>
              <a:rPr lang="pl-PL" sz="8132" dirty="0">
                <a:solidFill>
                  <a:srgbClr val="131114"/>
                </a:solidFill>
                <a:latin typeface="HK Grotesk Medium"/>
              </a:rPr>
              <a:t>LIKI</a:t>
            </a:r>
            <a:endParaRPr lang="en-US" sz="8132" dirty="0">
              <a:solidFill>
                <a:srgbClr val="131114"/>
              </a:solidFill>
              <a:latin typeface="HK Grotesk Medium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5094459" y="6476054"/>
            <a:ext cx="2164841" cy="419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>
                <a:solidFill>
                  <a:srgbClr val="131114"/>
                </a:solidFill>
                <a:latin typeface="HK Grotesk Medium"/>
              </a:rPr>
              <a:t>7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17201" y="6476054"/>
            <a:ext cx="2164841" cy="419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>
                <a:solidFill>
                  <a:srgbClr val="131114"/>
                </a:solidFill>
                <a:latin typeface="HK Grotesk Medium"/>
              </a:rPr>
              <a:t>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921924" y="6476054"/>
            <a:ext cx="2164841" cy="419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>
                <a:solidFill>
                  <a:srgbClr val="131114"/>
                </a:solidFill>
                <a:latin typeface="HK Grotesk Medium"/>
              </a:rPr>
              <a:t>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319309" y="6421959"/>
            <a:ext cx="2164841" cy="419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>
                <a:solidFill>
                  <a:srgbClr val="131114"/>
                </a:solidFill>
                <a:latin typeface="HK Grotesk Medium"/>
              </a:rPr>
              <a:t>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705321" y="6476054"/>
            <a:ext cx="2164841" cy="419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>
                <a:solidFill>
                  <a:srgbClr val="131114"/>
                </a:solidFill>
                <a:latin typeface="HK Grotesk Medium"/>
              </a:rPr>
              <a:t>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617201" y="7501118"/>
            <a:ext cx="2164841" cy="852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  <a:spcBef>
                <a:spcPct val="0"/>
              </a:spcBef>
            </a:pPr>
            <a:r>
              <a:rPr lang="en-US" sz="2600" dirty="0">
                <a:solidFill>
                  <a:srgbClr val="131114"/>
                </a:solidFill>
                <a:latin typeface="HK Grotesk Medium"/>
              </a:rPr>
              <a:t>ZYGMUNT AUGUST</a:t>
            </a:r>
          </a:p>
        </p:txBody>
      </p:sp>
      <p:sp>
        <p:nvSpPr>
          <p:cNvPr id="20" name="AutoShape 20"/>
          <p:cNvSpPr/>
          <p:nvPr/>
        </p:nvSpPr>
        <p:spPr>
          <a:xfrm>
            <a:off x="7390357" y="5083471"/>
            <a:ext cx="11372" cy="646846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sp>
        <p:nvSpPr>
          <p:cNvPr id="21" name="AutoShape 21"/>
          <p:cNvSpPr/>
          <p:nvPr/>
        </p:nvSpPr>
        <p:spPr>
          <a:xfrm>
            <a:off x="11835713" y="5057263"/>
            <a:ext cx="9975" cy="699262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sp>
        <p:nvSpPr>
          <p:cNvPr id="22" name="TextBox 22"/>
          <p:cNvSpPr txBox="1"/>
          <p:nvPr/>
        </p:nvSpPr>
        <p:spPr>
          <a:xfrm>
            <a:off x="3982067" y="7501118"/>
            <a:ext cx="2164841" cy="852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  <a:spcBef>
                <a:spcPct val="0"/>
              </a:spcBef>
            </a:pPr>
            <a:r>
              <a:rPr lang="en-US" sz="2600">
                <a:solidFill>
                  <a:srgbClr val="131114"/>
                </a:solidFill>
                <a:latin typeface="HK Grotesk Medium"/>
              </a:rPr>
              <a:t>STANISŁAW HOZJUSZ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397158" y="7536464"/>
            <a:ext cx="2086992" cy="852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  <a:spcBef>
                <a:spcPct val="0"/>
              </a:spcBef>
            </a:pPr>
            <a:r>
              <a:rPr lang="en-US" sz="2600">
                <a:solidFill>
                  <a:srgbClr val="131114"/>
                </a:solidFill>
                <a:latin typeface="HK Grotesk Medium"/>
              </a:rPr>
              <a:t>FILIP PADNIEWSKI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684175" y="7501118"/>
            <a:ext cx="2138362" cy="852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  <a:spcBef>
                <a:spcPct val="0"/>
              </a:spcBef>
            </a:pPr>
            <a:r>
              <a:rPr lang="en-US" sz="2600">
                <a:solidFill>
                  <a:srgbClr val="131114"/>
                </a:solidFill>
                <a:latin typeface="HK Grotesk Medium"/>
              </a:rPr>
              <a:t>MIKOŁAJ SIENICKI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441787" y="7501118"/>
            <a:ext cx="2695036" cy="852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  <a:spcBef>
                <a:spcPct val="0"/>
              </a:spcBef>
            </a:pPr>
            <a:r>
              <a:rPr lang="en-US" sz="2600">
                <a:solidFill>
                  <a:srgbClr val="131114"/>
                </a:solidFill>
                <a:latin typeface="HK Grotesk Medium"/>
              </a:rPr>
              <a:t>MIKOŁAJ RADZIWIŁŁ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763268" y="6421959"/>
            <a:ext cx="2103782" cy="419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>
                <a:solidFill>
                  <a:srgbClr val="131114"/>
                </a:solidFill>
                <a:latin typeface="HK Grotesk Medium"/>
              </a:rPr>
              <a:t>5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811727" y="6421959"/>
            <a:ext cx="2164841" cy="419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</a:pPr>
            <a:r>
              <a:rPr lang="en-US" sz="2600">
                <a:solidFill>
                  <a:srgbClr val="131114"/>
                </a:solidFill>
                <a:latin typeface="HK Grotesk Medium"/>
              </a:rPr>
              <a:t>6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527033" y="7501118"/>
            <a:ext cx="2714011" cy="852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  <a:spcBef>
                <a:spcPct val="0"/>
              </a:spcBef>
            </a:pPr>
            <a:r>
              <a:rPr lang="en-US" sz="2600">
                <a:solidFill>
                  <a:srgbClr val="131114"/>
                </a:solidFill>
                <a:latin typeface="HK Grotesk Medium"/>
              </a:rPr>
              <a:t>KRÓLOWA BARBARA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810125" y="7501118"/>
            <a:ext cx="2733509" cy="852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  <a:spcBef>
                <a:spcPct val="0"/>
              </a:spcBef>
            </a:pPr>
            <a:r>
              <a:rPr lang="en-US" sz="2600">
                <a:solidFill>
                  <a:srgbClr val="131114"/>
                </a:solidFill>
                <a:latin typeface="HK Grotesk Medium"/>
              </a:rPr>
              <a:t>ROMAN SANGUSZKO </a:t>
            </a:r>
          </a:p>
        </p:txBody>
      </p:sp>
      <p:sp>
        <p:nvSpPr>
          <p:cNvPr id="30" name="Freeform 30"/>
          <p:cNvSpPr/>
          <p:nvPr/>
        </p:nvSpPr>
        <p:spPr>
          <a:xfrm>
            <a:off x="1617201" y="81871"/>
            <a:ext cx="5226282" cy="1192108"/>
          </a:xfrm>
          <a:custGeom>
            <a:avLst/>
            <a:gdLst/>
            <a:ahLst/>
            <a:cxnLst/>
            <a:rect l="l" t="t" r="r" b="b"/>
            <a:pathLst>
              <a:path w="5226282" h="1192108">
                <a:moveTo>
                  <a:pt x="0" y="0"/>
                </a:moveTo>
                <a:lnTo>
                  <a:pt x="5226282" y="0"/>
                </a:lnTo>
                <a:lnTo>
                  <a:pt x="5226282" y="1192108"/>
                </a:lnTo>
                <a:lnTo>
                  <a:pt x="0" y="11921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414625" y="0"/>
            <a:ext cx="9543" cy="10287000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0" y="24268"/>
            <a:ext cx="1414625" cy="10262732"/>
            <a:chOff x="0" y="0"/>
            <a:chExt cx="372576" cy="27029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2576" cy="2702942"/>
            </a:xfrm>
            <a:custGeom>
              <a:avLst/>
              <a:gdLst/>
              <a:ahLst/>
              <a:cxnLst/>
              <a:rect l="l" t="t" r="r" b="b"/>
              <a:pathLst>
                <a:path w="372576" h="2702942">
                  <a:moveTo>
                    <a:pt x="0" y="0"/>
                  </a:moveTo>
                  <a:lnTo>
                    <a:pt x="372576" y="0"/>
                  </a:lnTo>
                  <a:lnTo>
                    <a:pt x="372576" y="2702942"/>
                  </a:lnTo>
                  <a:lnTo>
                    <a:pt x="0" y="2702942"/>
                  </a:lnTo>
                  <a:close/>
                </a:path>
              </a:pathLst>
            </a:custGeom>
            <a:solidFill>
              <a:srgbClr val="D45561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105760" y="3297113"/>
            <a:ext cx="823036" cy="82303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490501" y="1580365"/>
            <a:ext cx="9704599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56"/>
              </a:lnSpc>
            </a:pPr>
            <a:r>
              <a:rPr lang="pl-PL" sz="7233" dirty="0">
                <a:solidFill>
                  <a:srgbClr val="131114"/>
                </a:solidFill>
                <a:latin typeface="Sanchez"/>
              </a:rPr>
              <a:t>Potek dogodkov</a:t>
            </a:r>
            <a:endParaRPr lang="en-US" sz="7233" dirty="0">
              <a:solidFill>
                <a:srgbClr val="131114"/>
              </a:solidFill>
              <a:latin typeface="Sanchez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289184" y="3522297"/>
            <a:ext cx="5250507" cy="412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  <a:spcBef>
                <a:spcPct val="0"/>
              </a:spcBef>
            </a:pPr>
            <a:r>
              <a:rPr lang="pl-PL" sz="2600" dirty="0">
                <a:solidFill>
                  <a:srgbClr val="131114"/>
                </a:solidFill>
                <a:latin typeface="Sanchez"/>
              </a:rPr>
              <a:t>VZROKI LUBLINSKE UNIJE</a:t>
            </a:r>
            <a:endParaRPr lang="en-US" sz="2600" dirty="0">
              <a:solidFill>
                <a:srgbClr val="131114"/>
              </a:solidFill>
              <a:latin typeface="Sanchez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1122901" y="8633066"/>
            <a:ext cx="823036" cy="82303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122901" y="7160059"/>
            <a:ext cx="823036" cy="82303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122901" y="4067330"/>
            <a:ext cx="823036" cy="82303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105760" y="7444240"/>
            <a:ext cx="823036" cy="823036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122901" y="5614266"/>
            <a:ext cx="823036" cy="823036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2105760" y="8846782"/>
            <a:ext cx="823036" cy="823036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105760" y="6041698"/>
            <a:ext cx="823036" cy="823036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2105760" y="4637636"/>
            <a:ext cx="823036" cy="823036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3271622" y="4832302"/>
            <a:ext cx="4260205" cy="848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  <a:spcBef>
                <a:spcPct val="0"/>
              </a:spcBef>
            </a:pPr>
            <a:r>
              <a:rPr lang="pl-PL" sz="2600" dirty="0">
                <a:solidFill>
                  <a:srgbClr val="131114"/>
                </a:solidFill>
                <a:latin typeface="Sanchez"/>
              </a:rPr>
              <a:t>NOV SKUPNI SOVRAŽNIK</a:t>
            </a:r>
            <a:endParaRPr lang="en-US" sz="2600" dirty="0">
              <a:solidFill>
                <a:srgbClr val="131114"/>
              </a:solidFill>
              <a:latin typeface="Sanchez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3271622" y="6236363"/>
            <a:ext cx="6138267" cy="412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  <a:spcBef>
                <a:spcPct val="0"/>
              </a:spcBef>
            </a:pPr>
            <a:r>
              <a:rPr lang="en-US" sz="2600" dirty="0">
                <a:solidFill>
                  <a:srgbClr val="131114"/>
                </a:solidFill>
                <a:latin typeface="Sanchez"/>
              </a:rPr>
              <a:t>POBUDA POLJSKEGA PLEMSTVA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289184" y="7729287"/>
            <a:ext cx="3465463" cy="848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  <a:spcBef>
                <a:spcPct val="0"/>
              </a:spcBef>
            </a:pPr>
            <a:r>
              <a:rPr lang="pl-PL" sz="2600" dirty="0">
                <a:solidFill>
                  <a:srgbClr val="131114"/>
                </a:solidFill>
                <a:latin typeface="Sanchez"/>
              </a:rPr>
              <a:t>SPREMEMBE V LITVI</a:t>
            </a:r>
            <a:endParaRPr lang="en-US" sz="2600" dirty="0">
              <a:solidFill>
                <a:srgbClr val="131114"/>
              </a:solidFill>
              <a:latin typeface="Sanchez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3289184" y="9041448"/>
            <a:ext cx="4835277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  <a:spcBef>
                <a:spcPct val="0"/>
              </a:spcBef>
            </a:pPr>
            <a:r>
              <a:rPr lang="sl-SI" sz="2600" dirty="0">
                <a:solidFill>
                  <a:srgbClr val="131114"/>
                </a:solidFill>
                <a:latin typeface="Sanchez"/>
              </a:rPr>
              <a:t>KRALJ</a:t>
            </a:r>
            <a:r>
              <a:rPr lang="pl-PL" sz="2600" dirty="0">
                <a:solidFill>
                  <a:srgbClr val="131114"/>
                </a:solidFill>
                <a:latin typeface="Sanchez"/>
              </a:rPr>
              <a:t> ZYGMUNT II AUGUST</a:t>
            </a:r>
            <a:endParaRPr lang="en-US" sz="2600" dirty="0">
              <a:solidFill>
                <a:srgbClr val="131114"/>
              </a:solidFill>
              <a:latin typeface="Sanchez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2519914" y="5808932"/>
            <a:ext cx="2765971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  <a:spcBef>
                <a:spcPct val="0"/>
              </a:spcBef>
            </a:pPr>
            <a:r>
              <a:rPr lang="sl-SI" sz="2600" dirty="0">
                <a:solidFill>
                  <a:srgbClr val="131114"/>
                </a:solidFill>
                <a:latin typeface="Sanchez"/>
              </a:rPr>
              <a:t>POSTOPKI NA SEJMIH</a:t>
            </a:r>
            <a:endParaRPr lang="en-US" sz="2600" dirty="0">
              <a:solidFill>
                <a:srgbClr val="131114"/>
              </a:solidFill>
              <a:latin typeface="Sanchez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2519914" y="7354725"/>
            <a:ext cx="3563541" cy="412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  <a:spcBef>
                <a:spcPct val="0"/>
              </a:spcBef>
            </a:pPr>
            <a:r>
              <a:rPr lang="pl-PL" sz="2600" dirty="0">
                <a:solidFill>
                  <a:srgbClr val="131114"/>
                </a:solidFill>
                <a:latin typeface="Sanchez"/>
              </a:rPr>
              <a:t>ODHOD LITVANCEV</a:t>
            </a:r>
            <a:endParaRPr lang="en-US" sz="2600" dirty="0">
              <a:solidFill>
                <a:srgbClr val="131114"/>
              </a:solidFill>
              <a:latin typeface="Sanchez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2519914" y="8843645"/>
            <a:ext cx="3351014" cy="848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0"/>
              </a:lnSpc>
              <a:spcBef>
                <a:spcPct val="0"/>
              </a:spcBef>
            </a:pPr>
            <a:r>
              <a:rPr lang="pl-PL" sz="2600" dirty="0">
                <a:solidFill>
                  <a:srgbClr val="131114"/>
                </a:solidFill>
                <a:latin typeface="Sanchez"/>
              </a:rPr>
              <a:t>USTANOVITEV ZVEZE</a:t>
            </a:r>
            <a:endParaRPr lang="en-US" sz="2600" dirty="0">
              <a:solidFill>
                <a:srgbClr val="131114"/>
              </a:solidFill>
              <a:latin typeface="Sanchez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12519914" y="4032202"/>
            <a:ext cx="5172302" cy="848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80"/>
              </a:lnSpc>
              <a:spcBef>
                <a:spcPct val="0"/>
              </a:spcBef>
            </a:pPr>
            <a:r>
              <a:rPr lang="en-US" sz="2600" dirty="0">
                <a:solidFill>
                  <a:srgbClr val="131114"/>
                </a:solidFill>
                <a:latin typeface="Sanchez"/>
              </a:rPr>
              <a:t>SE</a:t>
            </a:r>
            <a:r>
              <a:rPr lang="sl-SI" sz="2600" dirty="0">
                <a:solidFill>
                  <a:srgbClr val="131114"/>
                </a:solidFill>
                <a:latin typeface="Sanchez"/>
              </a:rPr>
              <a:t>J</a:t>
            </a:r>
            <a:r>
              <a:rPr lang="en-US" sz="2600" dirty="0">
                <a:solidFill>
                  <a:srgbClr val="131114"/>
                </a:solidFill>
                <a:latin typeface="Sanchez"/>
              </a:rPr>
              <a:t>M V LUBLINU - POLITIČNE VIZIJE UNIJE</a:t>
            </a:r>
          </a:p>
        </p:txBody>
      </p:sp>
      <p:sp>
        <p:nvSpPr>
          <p:cNvPr id="43" name="Freeform 43"/>
          <p:cNvSpPr/>
          <p:nvPr/>
        </p:nvSpPr>
        <p:spPr>
          <a:xfrm>
            <a:off x="1607659" y="220068"/>
            <a:ext cx="5226282" cy="1192108"/>
          </a:xfrm>
          <a:custGeom>
            <a:avLst/>
            <a:gdLst/>
            <a:ahLst/>
            <a:cxnLst/>
            <a:rect l="l" t="t" r="r" b="b"/>
            <a:pathLst>
              <a:path w="5226282" h="1192108">
                <a:moveTo>
                  <a:pt x="0" y="0"/>
                </a:moveTo>
                <a:lnTo>
                  <a:pt x="5226282" y="0"/>
                </a:lnTo>
                <a:lnTo>
                  <a:pt x="5226282" y="1192107"/>
                </a:lnTo>
                <a:lnTo>
                  <a:pt x="0" y="11921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5" name="Rectangle 2">
            <a:extLst>
              <a:ext uri="{FF2B5EF4-FFF2-40B4-BE49-F238E27FC236}">
                <a16:creationId xmlns:a16="http://schemas.microsoft.com/office/drawing/2014/main" id="{0FA0628F-F470-DEAC-7D43-83F13B666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3">
            <a:extLst>
              <a:ext uri="{FF2B5EF4-FFF2-40B4-BE49-F238E27FC236}">
                <a16:creationId xmlns:a16="http://schemas.microsoft.com/office/drawing/2014/main" id="{CCED09C5-C7D6-9C02-8ACB-749AF3FF8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607067" y="2755021"/>
            <a:ext cx="9567236" cy="225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800"/>
              </a:lnSpc>
            </a:pPr>
            <a:r>
              <a:rPr lang="pl-PL" sz="8000" dirty="0">
                <a:solidFill>
                  <a:srgbClr val="A86D3A"/>
                </a:solidFill>
                <a:latin typeface="Sanchez"/>
              </a:rPr>
              <a:t>SKUPINSKO DELO</a:t>
            </a:r>
            <a:endParaRPr lang="en-US" sz="8000" dirty="0">
              <a:solidFill>
                <a:srgbClr val="A86D3A"/>
              </a:solidFill>
              <a:latin typeface="Sanchez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572000" y="8432277"/>
            <a:ext cx="2634387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0"/>
              </a:lnSpc>
            </a:pPr>
            <a:r>
              <a:rPr lang="sl-SI" sz="2675" dirty="0">
                <a:solidFill>
                  <a:srgbClr val="A86D3A"/>
                </a:solidFill>
                <a:latin typeface="Sanchez"/>
              </a:rPr>
              <a:t>SKUPINA 1</a:t>
            </a:r>
            <a:endParaRPr lang="en-US" sz="2675" dirty="0">
              <a:solidFill>
                <a:srgbClr val="A86D3A"/>
              </a:solidFill>
              <a:latin typeface="Sanchez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906074" y="5155634"/>
            <a:ext cx="2634387" cy="2538866"/>
          </a:xfrm>
          <a:custGeom>
            <a:avLst/>
            <a:gdLst/>
            <a:ahLst/>
            <a:cxnLst/>
            <a:rect l="l" t="t" r="r" b="b"/>
            <a:pathLst>
              <a:path w="2634387" h="2538866">
                <a:moveTo>
                  <a:pt x="0" y="0"/>
                </a:moveTo>
                <a:lnTo>
                  <a:pt x="2634387" y="0"/>
                </a:lnTo>
                <a:lnTo>
                  <a:pt x="2634387" y="2538866"/>
                </a:lnTo>
                <a:lnTo>
                  <a:pt x="0" y="25388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25" r="-2232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9269624" y="8373272"/>
            <a:ext cx="2634387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0"/>
              </a:lnSpc>
            </a:pPr>
            <a:r>
              <a:rPr lang="sl-SI" sz="2675" dirty="0">
                <a:solidFill>
                  <a:srgbClr val="A86D3A"/>
                </a:solidFill>
                <a:latin typeface="Sanchez"/>
              </a:rPr>
              <a:t>SKUPINA </a:t>
            </a:r>
            <a:r>
              <a:rPr lang="en-US" sz="2675" dirty="0">
                <a:solidFill>
                  <a:srgbClr val="A86D3A"/>
                </a:solidFill>
                <a:latin typeface="Sanchez"/>
              </a:rPr>
              <a:t>2</a:t>
            </a:r>
          </a:p>
        </p:txBody>
      </p:sp>
      <p:sp>
        <p:nvSpPr>
          <p:cNvPr id="6" name="Freeform 6"/>
          <p:cNvSpPr/>
          <p:nvPr/>
        </p:nvSpPr>
        <p:spPr>
          <a:xfrm>
            <a:off x="8881592" y="5155634"/>
            <a:ext cx="2634387" cy="2538866"/>
          </a:xfrm>
          <a:custGeom>
            <a:avLst/>
            <a:gdLst/>
            <a:ahLst/>
            <a:cxnLst/>
            <a:rect l="l" t="t" r="r" b="b"/>
            <a:pathLst>
              <a:path w="2634387" h="2538866">
                <a:moveTo>
                  <a:pt x="0" y="0"/>
                </a:moveTo>
                <a:lnTo>
                  <a:pt x="2634387" y="0"/>
                </a:lnTo>
                <a:lnTo>
                  <a:pt x="2634387" y="2538866"/>
                </a:lnTo>
                <a:lnTo>
                  <a:pt x="0" y="25388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325" r="-2232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14384177" y="8373272"/>
            <a:ext cx="2634387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0"/>
              </a:lnSpc>
            </a:pPr>
            <a:r>
              <a:rPr lang="sl-SI" sz="2675" dirty="0">
                <a:solidFill>
                  <a:srgbClr val="A86D3A"/>
                </a:solidFill>
                <a:latin typeface="Sanchez"/>
              </a:rPr>
              <a:t>SKUPINA</a:t>
            </a:r>
            <a:r>
              <a:rPr lang="en-US" sz="2675" dirty="0">
                <a:solidFill>
                  <a:srgbClr val="A86D3A"/>
                </a:solidFill>
                <a:latin typeface="Sanchez"/>
              </a:rPr>
              <a:t> 3</a:t>
            </a:r>
          </a:p>
        </p:txBody>
      </p:sp>
      <p:sp>
        <p:nvSpPr>
          <p:cNvPr id="8" name="Freeform 8"/>
          <p:cNvSpPr/>
          <p:nvPr/>
        </p:nvSpPr>
        <p:spPr>
          <a:xfrm>
            <a:off x="13857110" y="5155634"/>
            <a:ext cx="2634387" cy="2538866"/>
          </a:xfrm>
          <a:custGeom>
            <a:avLst/>
            <a:gdLst/>
            <a:ahLst/>
            <a:cxnLst/>
            <a:rect l="l" t="t" r="r" b="b"/>
            <a:pathLst>
              <a:path w="2634387" h="2538866">
                <a:moveTo>
                  <a:pt x="0" y="0"/>
                </a:moveTo>
                <a:lnTo>
                  <a:pt x="2634387" y="0"/>
                </a:lnTo>
                <a:lnTo>
                  <a:pt x="2634387" y="2538866"/>
                </a:lnTo>
                <a:lnTo>
                  <a:pt x="0" y="25388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280" r="-22280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9" name="Group 9"/>
          <p:cNvGrpSpPr/>
          <p:nvPr/>
        </p:nvGrpSpPr>
        <p:grpSpPr>
          <a:xfrm>
            <a:off x="0" y="24268"/>
            <a:ext cx="1414625" cy="10262732"/>
            <a:chOff x="0" y="0"/>
            <a:chExt cx="372576" cy="270294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576" cy="2702942"/>
            </a:xfrm>
            <a:custGeom>
              <a:avLst/>
              <a:gdLst/>
              <a:ahLst/>
              <a:cxnLst/>
              <a:rect l="l" t="t" r="r" b="b"/>
              <a:pathLst>
                <a:path w="372576" h="2702942">
                  <a:moveTo>
                    <a:pt x="0" y="0"/>
                  </a:moveTo>
                  <a:lnTo>
                    <a:pt x="372576" y="0"/>
                  </a:lnTo>
                  <a:lnTo>
                    <a:pt x="372576" y="2702942"/>
                  </a:lnTo>
                  <a:lnTo>
                    <a:pt x="0" y="2702942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57977" y="244975"/>
            <a:ext cx="5226282" cy="1192108"/>
          </a:xfrm>
          <a:custGeom>
            <a:avLst/>
            <a:gdLst/>
            <a:ahLst/>
            <a:cxnLst/>
            <a:rect l="l" t="t" r="r" b="b"/>
            <a:pathLst>
              <a:path w="5226282" h="1192108">
                <a:moveTo>
                  <a:pt x="0" y="0"/>
                </a:moveTo>
                <a:lnTo>
                  <a:pt x="5226282" y="0"/>
                </a:lnTo>
                <a:lnTo>
                  <a:pt x="5226282" y="1192108"/>
                </a:lnTo>
                <a:lnTo>
                  <a:pt x="0" y="11921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589262" y="3845368"/>
            <a:ext cx="13109476" cy="6000764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2829134" y="4157291"/>
            <a:ext cx="3731563" cy="5389884"/>
            <a:chOff x="0" y="0"/>
            <a:chExt cx="982799" cy="14195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82799" cy="1419558"/>
            </a:xfrm>
            <a:custGeom>
              <a:avLst/>
              <a:gdLst/>
              <a:ahLst/>
              <a:cxnLst/>
              <a:rect l="l" t="t" r="r" b="b"/>
              <a:pathLst>
                <a:path w="982799" h="1419558">
                  <a:moveTo>
                    <a:pt x="0" y="0"/>
                  </a:moveTo>
                  <a:lnTo>
                    <a:pt x="982799" y="0"/>
                  </a:lnTo>
                  <a:lnTo>
                    <a:pt x="982799" y="1419558"/>
                  </a:lnTo>
                  <a:lnTo>
                    <a:pt x="0" y="1419558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52400"/>
              <a:ext cx="812800" cy="660400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847"/>
                </a:lnSpc>
              </a:pPr>
              <a:r>
                <a:rPr lang="pl-PL" sz="4580" spc="229" dirty="0">
                  <a:solidFill>
                    <a:srgbClr val="FFFFFF"/>
                  </a:solidFill>
                  <a:latin typeface="Sanchez"/>
                </a:rPr>
                <a:t>Začetek </a:t>
              </a:r>
              <a:endParaRPr lang="en-US" sz="4580" spc="229" dirty="0">
                <a:solidFill>
                  <a:srgbClr val="FFFFFF"/>
                </a:solidFill>
                <a:latin typeface="Sanchez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41982" y="4131358"/>
            <a:ext cx="4244476" cy="5402851"/>
            <a:chOff x="0" y="0"/>
            <a:chExt cx="1117887" cy="14229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7887" cy="1422973"/>
            </a:xfrm>
            <a:custGeom>
              <a:avLst/>
              <a:gdLst/>
              <a:ahLst/>
              <a:cxnLst/>
              <a:rect l="l" t="t" r="r" b="b"/>
              <a:pathLst>
                <a:path w="1117887" h="1422973">
                  <a:moveTo>
                    <a:pt x="0" y="0"/>
                  </a:moveTo>
                  <a:lnTo>
                    <a:pt x="1117887" y="0"/>
                  </a:lnTo>
                  <a:lnTo>
                    <a:pt x="1117887" y="1422973"/>
                  </a:lnTo>
                  <a:lnTo>
                    <a:pt x="0" y="1422973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8294" y="4131358"/>
            <a:ext cx="3987079" cy="5376918"/>
            <a:chOff x="0" y="0"/>
            <a:chExt cx="1050095" cy="14161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50095" cy="1416143"/>
            </a:xfrm>
            <a:custGeom>
              <a:avLst/>
              <a:gdLst/>
              <a:ahLst/>
              <a:cxnLst/>
              <a:rect l="l" t="t" r="r" b="b"/>
              <a:pathLst>
                <a:path w="1050095" h="1416143">
                  <a:moveTo>
                    <a:pt x="0" y="0"/>
                  </a:moveTo>
                  <a:lnTo>
                    <a:pt x="1050095" y="0"/>
                  </a:lnTo>
                  <a:lnTo>
                    <a:pt x="1050095" y="1416143"/>
                  </a:lnTo>
                  <a:lnTo>
                    <a:pt x="0" y="141614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23825"/>
              <a:ext cx="812800" cy="6889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015"/>
                </a:lnSpc>
              </a:pPr>
              <a:r>
                <a:rPr lang="pl-PL" sz="3589" spc="179" dirty="0">
                  <a:solidFill>
                    <a:srgbClr val="FFFFFF"/>
                  </a:solidFill>
                  <a:latin typeface="Sanchez"/>
                </a:rPr>
                <a:t>Vaši zapiski</a:t>
              </a:r>
              <a:endParaRPr lang="en-US" sz="3589" spc="179" dirty="0">
                <a:solidFill>
                  <a:srgbClr val="FFFFFF"/>
                </a:solidFill>
                <a:latin typeface="Sanchez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554922" y="972838"/>
            <a:ext cx="8818596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76"/>
              </a:lnSpc>
            </a:pPr>
            <a:endParaRPr dirty="0"/>
          </a:p>
          <a:p>
            <a:pPr algn="ctr">
              <a:lnSpc>
                <a:spcPts val="4226"/>
              </a:lnSpc>
            </a:pPr>
            <a:r>
              <a:rPr lang="en-US" sz="3018" spc="452" dirty="0">
                <a:solidFill>
                  <a:srgbClr val="FFFFFF"/>
                </a:solidFill>
                <a:latin typeface="Sanchez"/>
              </a:rPr>
              <a:t>USTVARJANJE LASTNE ZGODBE O SVOJI MALI DOMOVINI PO METODI PRIPOVEDOVANJA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2286000" y="381928"/>
            <a:ext cx="13716000" cy="1272115"/>
            <a:chOff x="0" y="0"/>
            <a:chExt cx="3612444" cy="33504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8FBF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2450949" y="629434"/>
            <a:ext cx="3328560" cy="759240"/>
          </a:xfrm>
          <a:custGeom>
            <a:avLst/>
            <a:gdLst/>
            <a:ahLst/>
            <a:cxnLst/>
            <a:rect l="l" t="t" r="r" b="b"/>
            <a:pathLst>
              <a:path w="3328560" h="759240">
                <a:moveTo>
                  <a:pt x="0" y="0"/>
                </a:moveTo>
                <a:lnTo>
                  <a:pt x="3328560" y="0"/>
                </a:lnTo>
                <a:lnTo>
                  <a:pt x="3328560" y="759240"/>
                </a:lnTo>
                <a:lnTo>
                  <a:pt x="0" y="759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17"/>
          <p:cNvSpPr txBox="1"/>
          <p:nvPr/>
        </p:nvSpPr>
        <p:spPr>
          <a:xfrm>
            <a:off x="5351905" y="690351"/>
            <a:ext cx="9179676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5"/>
              </a:lnSpc>
            </a:pPr>
            <a:r>
              <a:rPr lang="pl-PL" sz="4111" spc="616" dirty="0">
                <a:solidFill>
                  <a:srgbClr val="545454"/>
                </a:solidFill>
                <a:latin typeface="Merriweather Bold"/>
              </a:rPr>
              <a:t>DELOVNI LIST</a:t>
            </a:r>
            <a:r>
              <a:rPr lang="en-US" sz="4111" spc="616" dirty="0">
                <a:solidFill>
                  <a:srgbClr val="545454"/>
                </a:solidFill>
                <a:latin typeface="Merriweather Bold"/>
              </a:rPr>
              <a:t>   1/5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964482" y="4613994"/>
            <a:ext cx="3999476" cy="4077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1"/>
              </a:lnSpc>
            </a:pPr>
            <a:r>
              <a:rPr lang="en-US" sz="2315" spc="115" dirty="0" err="1">
                <a:solidFill>
                  <a:srgbClr val="FFFFFF"/>
                </a:solidFill>
                <a:latin typeface="Sanchez"/>
              </a:rPr>
              <a:t>Predstavite</a:t>
            </a:r>
            <a:r>
              <a:rPr lang="en-US" sz="2315" spc="115" dirty="0">
                <a:solidFill>
                  <a:srgbClr val="FFFFFF"/>
                </a:solidFill>
                <a:latin typeface="Sanchez"/>
              </a:rPr>
              <a:t> </a:t>
            </a:r>
            <a:r>
              <a:rPr lang="en-US" sz="2315" spc="115" dirty="0" err="1">
                <a:solidFill>
                  <a:srgbClr val="FFFFFF"/>
                </a:solidFill>
                <a:latin typeface="Sanchez"/>
              </a:rPr>
              <a:t>svojo</a:t>
            </a:r>
            <a:r>
              <a:rPr lang="en-US" sz="2315" spc="115" dirty="0">
                <a:solidFill>
                  <a:srgbClr val="FFFFFF"/>
                </a:solidFill>
                <a:latin typeface="Sanchez"/>
              </a:rPr>
              <a:t> </a:t>
            </a:r>
            <a:r>
              <a:rPr lang="en-US" sz="2315" spc="115" dirty="0" err="1">
                <a:solidFill>
                  <a:srgbClr val="FFFFFF"/>
                </a:solidFill>
                <a:latin typeface="Sanchez"/>
              </a:rPr>
              <a:t>malo</a:t>
            </a:r>
            <a:r>
              <a:rPr lang="en-US" sz="2315" spc="115" dirty="0">
                <a:solidFill>
                  <a:srgbClr val="FFFFFF"/>
                </a:solidFill>
                <a:latin typeface="Sanchez"/>
              </a:rPr>
              <a:t> </a:t>
            </a:r>
            <a:r>
              <a:rPr lang="en-US" sz="2315" spc="115" dirty="0" err="1">
                <a:solidFill>
                  <a:srgbClr val="FFFFFF"/>
                </a:solidFill>
                <a:latin typeface="Sanchez"/>
              </a:rPr>
              <a:t>domovino</a:t>
            </a:r>
            <a:r>
              <a:rPr lang="en-US" sz="2315" spc="115" dirty="0">
                <a:solidFill>
                  <a:srgbClr val="FFFFFF"/>
                </a:solidFill>
                <a:latin typeface="Sanchez"/>
              </a:rPr>
              <a:t>, </a:t>
            </a:r>
            <a:r>
              <a:rPr lang="en-US" sz="2315" spc="115" dirty="0" err="1">
                <a:solidFill>
                  <a:srgbClr val="FFFFFF"/>
                </a:solidFill>
                <a:latin typeface="Sanchez"/>
              </a:rPr>
              <a:t>protagonista</a:t>
            </a:r>
            <a:r>
              <a:rPr lang="en-US" sz="2315" spc="115" dirty="0">
                <a:solidFill>
                  <a:srgbClr val="FFFFFF"/>
                </a:solidFill>
                <a:latin typeface="Sanchez"/>
              </a:rPr>
              <a:t> in </a:t>
            </a:r>
            <a:r>
              <a:rPr lang="en-US" sz="2315" spc="115" dirty="0" err="1">
                <a:solidFill>
                  <a:srgbClr val="FFFFFF"/>
                </a:solidFill>
                <a:latin typeface="Sanchez"/>
              </a:rPr>
              <a:t>kontekst</a:t>
            </a:r>
            <a:r>
              <a:rPr lang="en-US" sz="2315" spc="115" dirty="0">
                <a:solidFill>
                  <a:srgbClr val="FFFFFF"/>
                </a:solidFill>
                <a:latin typeface="Sanchez"/>
              </a:rPr>
              <a:t>, </a:t>
            </a:r>
            <a:r>
              <a:rPr lang="en-US" sz="2315" spc="115" dirty="0" err="1">
                <a:solidFill>
                  <a:srgbClr val="FFFFFF"/>
                </a:solidFill>
                <a:latin typeface="Sanchez"/>
              </a:rPr>
              <a:t>opišite</a:t>
            </a:r>
            <a:r>
              <a:rPr lang="en-US" sz="2315" spc="115" dirty="0">
                <a:solidFill>
                  <a:srgbClr val="FFFFFF"/>
                </a:solidFill>
                <a:latin typeface="Sanchez"/>
              </a:rPr>
              <a:t>, </a:t>
            </a:r>
            <a:r>
              <a:rPr lang="en-US" sz="2315" spc="115" dirty="0" err="1">
                <a:solidFill>
                  <a:srgbClr val="FFFFFF"/>
                </a:solidFill>
                <a:latin typeface="Sanchez"/>
              </a:rPr>
              <a:t>zakaj</a:t>
            </a:r>
            <a:r>
              <a:rPr lang="en-US" sz="2315" spc="115" dirty="0">
                <a:solidFill>
                  <a:srgbClr val="FFFFFF"/>
                </a:solidFill>
                <a:latin typeface="Sanchez"/>
              </a:rPr>
              <a:t> je </a:t>
            </a:r>
            <a:r>
              <a:rPr lang="en-US" sz="2315" spc="115" dirty="0" err="1">
                <a:solidFill>
                  <a:srgbClr val="FFFFFF"/>
                </a:solidFill>
                <a:latin typeface="Sanchez"/>
              </a:rPr>
              <a:t>pomemben</a:t>
            </a:r>
            <a:r>
              <a:rPr lang="en-US" sz="2315" spc="115" dirty="0">
                <a:solidFill>
                  <a:srgbClr val="FFFFFF"/>
                </a:solidFill>
                <a:latin typeface="Sanchez"/>
              </a:rPr>
              <a:t> v </a:t>
            </a:r>
            <a:r>
              <a:rPr lang="en-US" sz="2315" spc="115" dirty="0" err="1">
                <a:solidFill>
                  <a:srgbClr val="FFFFFF"/>
                </a:solidFill>
                <a:latin typeface="Sanchez"/>
              </a:rPr>
              <a:t>vaši</a:t>
            </a:r>
            <a:r>
              <a:rPr lang="en-US" sz="2315" spc="115" dirty="0">
                <a:solidFill>
                  <a:srgbClr val="FFFFFF"/>
                </a:solidFill>
                <a:latin typeface="Sanchez"/>
              </a:rPr>
              <a:t> </a:t>
            </a:r>
            <a:r>
              <a:rPr lang="en-US" sz="2315" spc="115" dirty="0" err="1">
                <a:solidFill>
                  <a:srgbClr val="FFFFFF"/>
                </a:solidFill>
                <a:latin typeface="Sanchez"/>
              </a:rPr>
              <a:t>zgodbi</a:t>
            </a:r>
            <a:r>
              <a:rPr lang="en-US" sz="2315" spc="115" dirty="0">
                <a:solidFill>
                  <a:srgbClr val="FFFFFF"/>
                </a:solidFill>
                <a:latin typeface="Sanchez"/>
              </a:rPr>
              <a:t>. Ne </a:t>
            </a:r>
            <a:r>
              <a:rPr lang="en-US" sz="2315" spc="115" dirty="0" err="1">
                <a:solidFill>
                  <a:srgbClr val="FFFFFF"/>
                </a:solidFill>
                <a:latin typeface="Sanchez"/>
              </a:rPr>
              <a:t>pozabite</a:t>
            </a:r>
            <a:r>
              <a:rPr lang="en-US" sz="2315" spc="115" dirty="0">
                <a:solidFill>
                  <a:srgbClr val="FFFFFF"/>
                </a:solidFill>
                <a:latin typeface="Sanchez"/>
              </a:rPr>
              <a:t>, da </a:t>
            </a:r>
            <a:r>
              <a:rPr lang="en-US" sz="2315" spc="115" dirty="0" err="1">
                <a:solidFill>
                  <a:srgbClr val="FFFFFF"/>
                </a:solidFill>
                <a:latin typeface="Sanchez"/>
              </a:rPr>
              <a:t>morate</a:t>
            </a:r>
            <a:r>
              <a:rPr lang="en-US" sz="2315" spc="115" dirty="0">
                <a:solidFill>
                  <a:srgbClr val="FFFFFF"/>
                </a:solidFill>
                <a:latin typeface="Sanchez"/>
              </a:rPr>
              <a:t> </a:t>
            </a:r>
            <a:r>
              <a:rPr lang="en-US" sz="2315" spc="115" dirty="0" err="1">
                <a:solidFill>
                  <a:srgbClr val="FFFFFF"/>
                </a:solidFill>
                <a:latin typeface="Sanchez"/>
              </a:rPr>
              <a:t>na</a:t>
            </a:r>
            <a:r>
              <a:rPr lang="en-US" sz="2315" spc="115" dirty="0">
                <a:solidFill>
                  <a:srgbClr val="FFFFFF"/>
                </a:solidFill>
                <a:latin typeface="Sanchez"/>
              </a:rPr>
              <a:t> </a:t>
            </a:r>
            <a:r>
              <a:rPr lang="en-US" sz="2315" spc="115" dirty="0" err="1">
                <a:solidFill>
                  <a:srgbClr val="FFFFFF"/>
                </a:solidFill>
                <a:latin typeface="Sanchez"/>
              </a:rPr>
              <a:t>tej</a:t>
            </a:r>
            <a:r>
              <a:rPr lang="en-US" sz="2315" spc="115" dirty="0">
                <a:solidFill>
                  <a:srgbClr val="FFFFFF"/>
                </a:solidFill>
                <a:latin typeface="Sanchez"/>
              </a:rPr>
              <a:t> </a:t>
            </a:r>
            <a:r>
              <a:rPr lang="en-US" sz="2315" spc="115" dirty="0" err="1">
                <a:solidFill>
                  <a:srgbClr val="FFFFFF"/>
                </a:solidFill>
                <a:latin typeface="Sanchez"/>
              </a:rPr>
              <a:t>točki</a:t>
            </a:r>
            <a:r>
              <a:rPr lang="en-US" sz="2315" spc="115" dirty="0">
                <a:solidFill>
                  <a:srgbClr val="FFFFFF"/>
                </a:solidFill>
                <a:latin typeface="Sanchez"/>
              </a:rPr>
              <a:t> </a:t>
            </a:r>
            <a:r>
              <a:rPr lang="en-US" sz="2315" spc="115" dirty="0" err="1">
                <a:solidFill>
                  <a:srgbClr val="FFFFFF"/>
                </a:solidFill>
                <a:latin typeface="Sanchez"/>
              </a:rPr>
              <a:t>že</a:t>
            </a:r>
            <a:r>
              <a:rPr lang="en-US" sz="2315" spc="115" dirty="0">
                <a:solidFill>
                  <a:srgbClr val="FFFFFF"/>
                </a:solidFill>
                <a:latin typeface="Sanchez"/>
              </a:rPr>
              <a:t> </a:t>
            </a:r>
            <a:r>
              <a:rPr lang="en-US" sz="2315" spc="115" dirty="0" err="1">
                <a:solidFill>
                  <a:srgbClr val="FFFFFF"/>
                </a:solidFill>
                <a:latin typeface="Sanchez"/>
              </a:rPr>
              <a:t>vedeti</a:t>
            </a:r>
            <a:r>
              <a:rPr lang="en-US" sz="2315" spc="115" dirty="0">
                <a:solidFill>
                  <a:srgbClr val="FFFFFF"/>
                </a:solidFill>
                <a:latin typeface="Sanchez"/>
              </a:rPr>
              <a:t>, </a:t>
            </a:r>
            <a:r>
              <a:rPr lang="en-US" sz="2315" spc="115" dirty="0" err="1">
                <a:solidFill>
                  <a:srgbClr val="FFFFFF"/>
                </a:solidFill>
                <a:latin typeface="Sanchez"/>
              </a:rPr>
              <a:t>kako</a:t>
            </a:r>
            <a:r>
              <a:rPr lang="en-US" sz="2315" spc="115" dirty="0">
                <a:solidFill>
                  <a:srgbClr val="FFFFFF"/>
                </a:solidFill>
                <a:latin typeface="Sanchez"/>
              </a:rPr>
              <a:t> se </a:t>
            </a:r>
            <a:r>
              <a:rPr lang="en-US" sz="2315" spc="115" dirty="0" err="1">
                <a:solidFill>
                  <a:srgbClr val="FFFFFF"/>
                </a:solidFill>
                <a:latin typeface="Sanchez"/>
              </a:rPr>
              <a:t>bo</a:t>
            </a:r>
            <a:r>
              <a:rPr lang="en-US" sz="2315" spc="115" dirty="0">
                <a:solidFill>
                  <a:srgbClr val="FFFFFF"/>
                </a:solidFill>
                <a:latin typeface="Sanchez"/>
              </a:rPr>
              <a:t> </a:t>
            </a:r>
            <a:r>
              <a:rPr lang="en-US" sz="2315" spc="115" dirty="0" err="1">
                <a:solidFill>
                  <a:srgbClr val="FFFFFF"/>
                </a:solidFill>
                <a:latin typeface="Sanchez"/>
              </a:rPr>
              <a:t>zgodba</a:t>
            </a:r>
            <a:r>
              <a:rPr lang="en-US" sz="2315" spc="115" dirty="0">
                <a:solidFill>
                  <a:srgbClr val="FFFFFF"/>
                </a:solidFill>
                <a:latin typeface="Sanchez"/>
              </a:rPr>
              <a:t> </a:t>
            </a:r>
            <a:r>
              <a:rPr lang="en-US" sz="2315" spc="115" dirty="0" err="1">
                <a:solidFill>
                  <a:srgbClr val="FFFFFF"/>
                </a:solidFill>
                <a:latin typeface="Sanchez"/>
              </a:rPr>
              <a:t>končala</a:t>
            </a:r>
            <a:r>
              <a:rPr lang="en-US" sz="2315" spc="115" dirty="0">
                <a:solidFill>
                  <a:srgbClr val="FFFFFF"/>
                </a:solidFill>
                <a:latin typeface="Sanchez"/>
              </a:rPr>
              <a:t> in </a:t>
            </a:r>
            <a:r>
              <a:rPr lang="en-US" sz="2315" spc="115" dirty="0" err="1">
                <a:solidFill>
                  <a:srgbClr val="FFFFFF"/>
                </a:solidFill>
                <a:latin typeface="Sanchez"/>
              </a:rPr>
              <a:t>kaj</a:t>
            </a:r>
            <a:r>
              <a:rPr lang="en-US" sz="2315" spc="115" dirty="0">
                <a:solidFill>
                  <a:srgbClr val="FFFFFF"/>
                </a:solidFill>
                <a:latin typeface="Sanchez"/>
              </a:rPr>
              <a:t> </a:t>
            </a:r>
            <a:r>
              <a:rPr lang="en-US" sz="2315" spc="115" dirty="0" err="1">
                <a:solidFill>
                  <a:srgbClr val="FFFFFF"/>
                </a:solidFill>
                <a:latin typeface="Sanchez"/>
              </a:rPr>
              <a:t>želite</a:t>
            </a:r>
            <a:r>
              <a:rPr lang="en-US" sz="2315" spc="115" dirty="0">
                <a:solidFill>
                  <a:srgbClr val="FFFFFF"/>
                </a:solidFill>
                <a:latin typeface="Sanchez"/>
              </a:rPr>
              <a:t> z </a:t>
            </a:r>
            <a:r>
              <a:rPr lang="en-US" sz="2315" spc="115" dirty="0" err="1">
                <a:solidFill>
                  <a:srgbClr val="FFFFFF"/>
                </a:solidFill>
                <a:latin typeface="Sanchez"/>
              </a:rPr>
              <a:t>njo</a:t>
            </a:r>
            <a:r>
              <a:rPr lang="en-US" sz="2315" spc="115" dirty="0">
                <a:solidFill>
                  <a:srgbClr val="FFFFFF"/>
                </a:solidFill>
                <a:latin typeface="Sanchez"/>
              </a:rPr>
              <a:t> </a:t>
            </a:r>
            <a:r>
              <a:rPr lang="en-US" sz="2315" spc="115" dirty="0" err="1">
                <a:solidFill>
                  <a:srgbClr val="FFFFFF"/>
                </a:solidFill>
                <a:latin typeface="Sanchez"/>
              </a:rPr>
              <a:t>povedati</a:t>
            </a:r>
            <a:r>
              <a:rPr lang="en-US" sz="2315" spc="115" dirty="0">
                <a:solidFill>
                  <a:srgbClr val="FFFFFF"/>
                </a:solidFill>
                <a:latin typeface="Sanchez"/>
              </a:rPr>
              <a:t> </a:t>
            </a:r>
            <a:r>
              <a:rPr lang="en-US" sz="2315" spc="115" dirty="0" err="1">
                <a:solidFill>
                  <a:srgbClr val="FFFFFF"/>
                </a:solidFill>
                <a:latin typeface="Sanchez"/>
              </a:rPr>
              <a:t>občinstvu</a:t>
            </a:r>
            <a:r>
              <a:rPr lang="en-US" sz="2315" spc="115" dirty="0">
                <a:solidFill>
                  <a:srgbClr val="FFFFFF"/>
                </a:solidFill>
                <a:latin typeface="Sanchez"/>
              </a:rPr>
              <a:t>.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0" y="24268"/>
            <a:ext cx="1414625" cy="10262732"/>
            <a:chOff x="0" y="0"/>
            <a:chExt cx="372576" cy="270294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2576" cy="2702942"/>
            </a:xfrm>
            <a:custGeom>
              <a:avLst/>
              <a:gdLst/>
              <a:ahLst/>
              <a:cxnLst/>
              <a:rect l="l" t="t" r="r" b="b"/>
              <a:pathLst>
                <a:path w="372576" h="2702942">
                  <a:moveTo>
                    <a:pt x="0" y="0"/>
                  </a:moveTo>
                  <a:lnTo>
                    <a:pt x="372576" y="0"/>
                  </a:lnTo>
                  <a:lnTo>
                    <a:pt x="372576" y="2702942"/>
                  </a:lnTo>
                  <a:lnTo>
                    <a:pt x="0" y="2702942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5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589262" y="3845368"/>
            <a:ext cx="13109476" cy="6000764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2829134" y="4157291"/>
            <a:ext cx="3731563" cy="5389884"/>
            <a:chOff x="0" y="0"/>
            <a:chExt cx="982799" cy="14195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82799" cy="1419558"/>
            </a:xfrm>
            <a:custGeom>
              <a:avLst/>
              <a:gdLst/>
              <a:ahLst/>
              <a:cxnLst/>
              <a:rect l="l" t="t" r="r" b="b"/>
              <a:pathLst>
                <a:path w="982799" h="1419558">
                  <a:moveTo>
                    <a:pt x="0" y="0"/>
                  </a:moveTo>
                  <a:lnTo>
                    <a:pt x="982799" y="0"/>
                  </a:lnTo>
                  <a:lnTo>
                    <a:pt x="982799" y="1419558"/>
                  </a:lnTo>
                  <a:lnTo>
                    <a:pt x="0" y="1419558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42875"/>
              <a:ext cx="812800" cy="6699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375"/>
                </a:lnSpc>
              </a:pPr>
              <a:r>
                <a:rPr lang="en-US" sz="4018" spc="200">
                  <a:solidFill>
                    <a:srgbClr val="FFFFFF"/>
                  </a:solidFill>
                  <a:latin typeface="Sanchez"/>
                </a:rPr>
                <a:t>Problem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41982" y="4131358"/>
            <a:ext cx="4244476" cy="5402851"/>
            <a:chOff x="0" y="0"/>
            <a:chExt cx="1117887" cy="14229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7887" cy="1422973"/>
            </a:xfrm>
            <a:custGeom>
              <a:avLst/>
              <a:gdLst/>
              <a:ahLst/>
              <a:cxnLst/>
              <a:rect l="l" t="t" r="r" b="b"/>
              <a:pathLst>
                <a:path w="1117887" h="1422973">
                  <a:moveTo>
                    <a:pt x="0" y="0"/>
                  </a:moveTo>
                  <a:lnTo>
                    <a:pt x="1117887" y="0"/>
                  </a:lnTo>
                  <a:lnTo>
                    <a:pt x="1117887" y="1422973"/>
                  </a:lnTo>
                  <a:lnTo>
                    <a:pt x="0" y="1422973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8294" y="4131358"/>
            <a:ext cx="3987079" cy="5376918"/>
            <a:chOff x="0" y="0"/>
            <a:chExt cx="1050095" cy="14161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50095" cy="1416143"/>
            </a:xfrm>
            <a:custGeom>
              <a:avLst/>
              <a:gdLst/>
              <a:ahLst/>
              <a:cxnLst/>
              <a:rect l="l" t="t" r="r" b="b"/>
              <a:pathLst>
                <a:path w="1050095" h="1416143">
                  <a:moveTo>
                    <a:pt x="0" y="0"/>
                  </a:moveTo>
                  <a:lnTo>
                    <a:pt x="1050095" y="0"/>
                  </a:lnTo>
                  <a:lnTo>
                    <a:pt x="1050095" y="1416143"/>
                  </a:lnTo>
                  <a:lnTo>
                    <a:pt x="0" y="141614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23825"/>
              <a:ext cx="812800" cy="6889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847"/>
                </a:lnSpc>
              </a:pPr>
              <a:r>
                <a:rPr lang="pl-PL" sz="3389" spc="169" dirty="0">
                  <a:solidFill>
                    <a:srgbClr val="FFFFFF"/>
                  </a:solidFill>
                  <a:latin typeface="Sanchez"/>
                </a:rPr>
                <a:t>Vaši zapiski</a:t>
              </a:r>
              <a:endParaRPr lang="en-US" sz="3389" spc="169" dirty="0">
                <a:solidFill>
                  <a:srgbClr val="FFFFFF"/>
                </a:solidFill>
                <a:latin typeface="Sanchez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310266" y="963313"/>
            <a:ext cx="9307907" cy="3295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6"/>
              </a:lnSpc>
            </a:pPr>
            <a:endParaRPr lang="pl-PL" dirty="0"/>
          </a:p>
          <a:p>
            <a:pPr algn="ctr">
              <a:lnSpc>
                <a:spcPts val="4506"/>
              </a:lnSpc>
            </a:pPr>
            <a:r>
              <a:rPr lang="pl-PL" sz="3218" spc="482" dirty="0">
                <a:solidFill>
                  <a:srgbClr val="F8FBFD"/>
                </a:solidFill>
                <a:latin typeface="Merriweather Bold"/>
              </a:rPr>
              <a:t>USTVARJANJE LASTNE ZGODBE O SVOJI MALI DOMOVINI PO METODI PRIPOVEDOVANJAMETHOD</a:t>
            </a:r>
          </a:p>
          <a:p>
            <a:pPr algn="ctr">
              <a:lnSpc>
                <a:spcPts val="4506"/>
              </a:lnSpc>
            </a:pPr>
            <a:endParaRPr lang="en-US" sz="3218" spc="482" dirty="0">
              <a:solidFill>
                <a:srgbClr val="F8FBFD"/>
              </a:solidFill>
              <a:latin typeface="Merriweather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2286000" y="381928"/>
            <a:ext cx="13716000" cy="1272115"/>
            <a:chOff x="0" y="0"/>
            <a:chExt cx="3612444" cy="33504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8FBF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2450949" y="629434"/>
            <a:ext cx="3328560" cy="759240"/>
          </a:xfrm>
          <a:custGeom>
            <a:avLst/>
            <a:gdLst/>
            <a:ahLst/>
            <a:cxnLst/>
            <a:rect l="l" t="t" r="r" b="b"/>
            <a:pathLst>
              <a:path w="3328560" h="759240">
                <a:moveTo>
                  <a:pt x="0" y="0"/>
                </a:moveTo>
                <a:lnTo>
                  <a:pt x="3328560" y="0"/>
                </a:lnTo>
                <a:lnTo>
                  <a:pt x="3328560" y="759240"/>
                </a:lnTo>
                <a:lnTo>
                  <a:pt x="0" y="759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17"/>
          <p:cNvSpPr txBox="1"/>
          <p:nvPr/>
        </p:nvSpPr>
        <p:spPr>
          <a:xfrm>
            <a:off x="5351905" y="690351"/>
            <a:ext cx="9179676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5"/>
              </a:lnSpc>
            </a:pPr>
            <a:r>
              <a:rPr lang="pl-PL" sz="4111" spc="616" dirty="0">
                <a:solidFill>
                  <a:srgbClr val="545454"/>
                </a:solidFill>
                <a:latin typeface="Merriweather Bold"/>
              </a:rPr>
              <a:t>DELOVNI LIST</a:t>
            </a:r>
            <a:r>
              <a:rPr lang="en-US" sz="4111" spc="616" dirty="0">
                <a:solidFill>
                  <a:srgbClr val="545454"/>
                </a:solidFill>
                <a:latin typeface="Merriweather Bold"/>
              </a:rPr>
              <a:t>   2/5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260854" y="4333002"/>
            <a:ext cx="3527282" cy="423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6"/>
              </a:lnSpc>
              <a:spcBef>
                <a:spcPct val="0"/>
              </a:spcBef>
            </a:pPr>
            <a:r>
              <a:rPr lang="en-US" sz="2611" spc="130" dirty="0">
                <a:solidFill>
                  <a:srgbClr val="FEFEFE"/>
                </a:solidFill>
                <a:latin typeface="Sanchez"/>
              </a:rPr>
              <a:t>Oriši</a:t>
            </a:r>
            <a:r>
              <a:rPr lang="sl-SI" sz="2611" spc="130" dirty="0">
                <a:solidFill>
                  <a:srgbClr val="FEFEFE"/>
                </a:solidFill>
                <a:latin typeface="Sanchez"/>
              </a:rPr>
              <a:t>te</a:t>
            </a:r>
            <a:r>
              <a:rPr lang="en-US" sz="2611" spc="130" dirty="0">
                <a:solidFill>
                  <a:srgbClr val="FEFEFE"/>
                </a:solidFill>
                <a:latin typeface="Sanchez"/>
              </a:rPr>
              <a:t> problem, s </a:t>
            </a:r>
            <a:r>
              <a:rPr lang="en-US" sz="2611" spc="130" dirty="0" err="1">
                <a:solidFill>
                  <a:srgbClr val="FEFEFE"/>
                </a:solidFill>
                <a:latin typeface="Sanchez"/>
              </a:rPr>
              <a:t>katerim</a:t>
            </a:r>
            <a:r>
              <a:rPr lang="en-US" sz="2611" spc="130" dirty="0">
                <a:solidFill>
                  <a:srgbClr val="FEFEFE"/>
                </a:solidFill>
                <a:latin typeface="Sanchez"/>
              </a:rPr>
              <a:t> se </a:t>
            </a:r>
            <a:r>
              <a:rPr lang="en-US" sz="2611" spc="130" dirty="0" err="1">
                <a:solidFill>
                  <a:srgbClr val="FEFEFE"/>
                </a:solidFill>
                <a:latin typeface="Sanchez"/>
              </a:rPr>
              <a:t>sooča</a:t>
            </a:r>
            <a:r>
              <a:rPr lang="en-US" sz="2611" spc="130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611" spc="130" dirty="0" err="1">
                <a:solidFill>
                  <a:srgbClr val="FEFEFE"/>
                </a:solidFill>
                <a:latin typeface="Sanchez"/>
              </a:rPr>
              <a:t>junak</a:t>
            </a:r>
            <a:r>
              <a:rPr lang="en-US" sz="2611" spc="130" dirty="0">
                <a:solidFill>
                  <a:srgbClr val="FEFEFE"/>
                </a:solidFill>
                <a:latin typeface="Sanchez"/>
              </a:rPr>
              <a:t> </a:t>
            </a:r>
            <a:r>
              <a:rPr lang="sl-SI" sz="2611" spc="130" dirty="0">
                <a:solidFill>
                  <a:srgbClr val="FEFEFE"/>
                </a:solidFill>
                <a:latin typeface="Sanchez"/>
              </a:rPr>
              <a:t>vaše</a:t>
            </a:r>
            <a:r>
              <a:rPr lang="en-US" sz="2611" spc="130" dirty="0">
                <a:solidFill>
                  <a:srgbClr val="FEFEFE"/>
                </a:solidFill>
                <a:latin typeface="Sanchez"/>
              </a:rPr>
              <a:t> male </a:t>
            </a:r>
            <a:r>
              <a:rPr lang="en-US" sz="2611" spc="130" dirty="0" err="1">
                <a:solidFill>
                  <a:srgbClr val="FEFEFE"/>
                </a:solidFill>
                <a:latin typeface="Sanchez"/>
              </a:rPr>
              <a:t>domovine</a:t>
            </a:r>
            <a:r>
              <a:rPr lang="en-US" sz="2611" spc="130" dirty="0">
                <a:solidFill>
                  <a:srgbClr val="FEFEFE"/>
                </a:solidFill>
                <a:latin typeface="Sanchez"/>
              </a:rPr>
              <a:t>, </a:t>
            </a:r>
            <a:r>
              <a:rPr lang="en-US" sz="2611" spc="130" dirty="0" err="1">
                <a:solidFill>
                  <a:srgbClr val="FEFEFE"/>
                </a:solidFill>
                <a:latin typeface="Sanchez"/>
              </a:rPr>
              <a:t>ki</a:t>
            </a:r>
            <a:r>
              <a:rPr lang="en-US" sz="2611" spc="130" dirty="0">
                <a:solidFill>
                  <a:srgbClr val="FEFEFE"/>
                </a:solidFill>
                <a:latin typeface="Sanchez"/>
              </a:rPr>
              <a:t> s</a:t>
            </a:r>
            <a:r>
              <a:rPr lang="sl-SI" sz="2611" spc="130" dirty="0">
                <a:solidFill>
                  <a:srgbClr val="FEFEFE"/>
                </a:solidFill>
                <a:latin typeface="Sanchez"/>
              </a:rPr>
              <a:t>te</a:t>
            </a:r>
            <a:r>
              <a:rPr lang="en-US" sz="2611" spc="130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611" spc="130" dirty="0" err="1">
                <a:solidFill>
                  <a:srgbClr val="FEFEFE"/>
                </a:solidFill>
                <a:latin typeface="Sanchez"/>
              </a:rPr>
              <a:t>ga</a:t>
            </a:r>
            <a:r>
              <a:rPr lang="en-US" sz="2611" spc="130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611" spc="130" dirty="0" err="1">
                <a:solidFill>
                  <a:srgbClr val="FEFEFE"/>
                </a:solidFill>
                <a:latin typeface="Sanchez"/>
              </a:rPr>
              <a:t>upodobil</a:t>
            </a:r>
            <a:r>
              <a:rPr lang="sl-SI" sz="2611" spc="130" dirty="0">
                <a:solidFill>
                  <a:srgbClr val="FEFEFE"/>
                </a:solidFill>
                <a:latin typeface="Sanchez"/>
              </a:rPr>
              <a:t>i</a:t>
            </a:r>
            <a:r>
              <a:rPr lang="en-US" sz="2611" spc="130" dirty="0">
                <a:solidFill>
                  <a:srgbClr val="FEFEFE"/>
                </a:solidFill>
                <a:latin typeface="Sanchez"/>
              </a:rPr>
              <a:t>, in </a:t>
            </a:r>
            <a:r>
              <a:rPr lang="en-US" sz="2611" spc="130" dirty="0" err="1">
                <a:solidFill>
                  <a:srgbClr val="FEFEFE"/>
                </a:solidFill>
                <a:latin typeface="Sanchez"/>
              </a:rPr>
              <a:t>opiši</a:t>
            </a:r>
            <a:r>
              <a:rPr lang="sl-SI" sz="2611" spc="130" dirty="0">
                <a:solidFill>
                  <a:srgbClr val="FEFEFE"/>
                </a:solidFill>
                <a:latin typeface="Sanchez"/>
              </a:rPr>
              <a:t>te</a:t>
            </a:r>
            <a:r>
              <a:rPr lang="en-US" sz="2611" spc="130" dirty="0">
                <a:solidFill>
                  <a:srgbClr val="FEFEFE"/>
                </a:solidFill>
                <a:latin typeface="Sanchez"/>
              </a:rPr>
              <a:t>, </a:t>
            </a:r>
            <a:r>
              <a:rPr lang="en-US" sz="2611" spc="130" dirty="0" err="1">
                <a:solidFill>
                  <a:srgbClr val="FEFEFE"/>
                </a:solidFill>
                <a:latin typeface="Sanchez"/>
              </a:rPr>
              <a:t>zakaj</a:t>
            </a:r>
            <a:r>
              <a:rPr lang="en-US" sz="2611" spc="130" dirty="0">
                <a:solidFill>
                  <a:srgbClr val="FEFEFE"/>
                </a:solidFill>
                <a:latin typeface="Sanchez"/>
              </a:rPr>
              <a:t> je </a:t>
            </a:r>
            <a:r>
              <a:rPr lang="en-US" sz="2611" spc="130" dirty="0" err="1">
                <a:solidFill>
                  <a:srgbClr val="FEFEFE"/>
                </a:solidFill>
                <a:latin typeface="Sanchez"/>
              </a:rPr>
              <a:t>zanj</a:t>
            </a:r>
            <a:r>
              <a:rPr lang="en-US" sz="2611" spc="130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611" spc="130" dirty="0" err="1">
                <a:solidFill>
                  <a:srgbClr val="FEFEFE"/>
                </a:solidFill>
                <a:latin typeface="Sanchez"/>
              </a:rPr>
              <a:t>tako</a:t>
            </a:r>
            <a:r>
              <a:rPr lang="en-US" sz="2611" spc="130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611" spc="130" dirty="0" err="1">
                <a:solidFill>
                  <a:srgbClr val="FEFEFE"/>
                </a:solidFill>
                <a:latin typeface="Sanchez"/>
              </a:rPr>
              <a:t>pomemben</a:t>
            </a:r>
            <a:r>
              <a:rPr lang="en-US" sz="2611" spc="130" dirty="0">
                <a:solidFill>
                  <a:srgbClr val="FEFEFE"/>
                </a:solidFill>
                <a:latin typeface="Sanchez"/>
              </a:rPr>
              <a:t> (ta </a:t>
            </a:r>
            <a:r>
              <a:rPr lang="en-US" sz="2611" spc="130" dirty="0" err="1">
                <a:solidFill>
                  <a:srgbClr val="FEFEFE"/>
                </a:solidFill>
                <a:latin typeface="Sanchez"/>
              </a:rPr>
              <a:t>junak</a:t>
            </a:r>
            <a:r>
              <a:rPr lang="en-US" sz="2611" spc="130" dirty="0">
                <a:solidFill>
                  <a:srgbClr val="FEFEFE"/>
                </a:solidFill>
                <a:latin typeface="Sanchez"/>
              </a:rPr>
              <a:t> s</a:t>
            </a:r>
            <a:r>
              <a:rPr lang="sl-SI" sz="2611" spc="130" dirty="0">
                <a:solidFill>
                  <a:srgbClr val="FEFEFE"/>
                </a:solidFill>
                <a:latin typeface="Sanchez"/>
              </a:rPr>
              <a:t>te</a:t>
            </a:r>
            <a:r>
              <a:rPr lang="en-US" sz="2611" spc="130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611" spc="130" dirty="0" err="1">
                <a:solidFill>
                  <a:srgbClr val="FEFEFE"/>
                </a:solidFill>
                <a:latin typeface="Sanchez"/>
              </a:rPr>
              <a:t>lahko</a:t>
            </a:r>
            <a:r>
              <a:rPr lang="en-US" sz="2611" spc="130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611" spc="130" dirty="0" err="1">
                <a:solidFill>
                  <a:srgbClr val="FEFEFE"/>
                </a:solidFill>
                <a:latin typeface="Sanchez"/>
              </a:rPr>
              <a:t>tudi</a:t>
            </a:r>
            <a:r>
              <a:rPr lang="en-US" sz="2611" spc="130" dirty="0">
                <a:solidFill>
                  <a:srgbClr val="FEFEFE"/>
                </a:solidFill>
                <a:latin typeface="Sanchez"/>
              </a:rPr>
              <a:t> </a:t>
            </a:r>
            <a:r>
              <a:rPr lang="sl-SI" sz="2611" spc="130" dirty="0" err="1">
                <a:solidFill>
                  <a:srgbClr val="FEFEFE"/>
                </a:solidFill>
                <a:latin typeface="Sanchez"/>
              </a:rPr>
              <a:t>v</a:t>
            </a:r>
            <a:r>
              <a:rPr lang="en-US" sz="2611" spc="130" dirty="0" err="1">
                <a:solidFill>
                  <a:srgbClr val="FEFEFE"/>
                </a:solidFill>
                <a:latin typeface="Sanchez"/>
              </a:rPr>
              <a:t>i</a:t>
            </a:r>
            <a:r>
              <a:rPr lang="en-US" sz="2611" spc="130" dirty="0">
                <a:solidFill>
                  <a:srgbClr val="FEFEFE"/>
                </a:solidFill>
                <a:latin typeface="Sanchez"/>
              </a:rPr>
              <a:t>).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0" y="24268"/>
            <a:ext cx="1414625" cy="10262732"/>
            <a:chOff x="0" y="0"/>
            <a:chExt cx="372576" cy="270294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2576" cy="2702942"/>
            </a:xfrm>
            <a:custGeom>
              <a:avLst/>
              <a:gdLst/>
              <a:ahLst/>
              <a:cxnLst/>
              <a:rect l="l" t="t" r="r" b="b"/>
              <a:pathLst>
                <a:path w="372576" h="2702942">
                  <a:moveTo>
                    <a:pt x="0" y="0"/>
                  </a:moveTo>
                  <a:lnTo>
                    <a:pt x="372576" y="0"/>
                  </a:lnTo>
                  <a:lnTo>
                    <a:pt x="372576" y="2702942"/>
                  </a:lnTo>
                  <a:lnTo>
                    <a:pt x="0" y="2702942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5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589262" y="3845368"/>
            <a:ext cx="13109476" cy="6000764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2836068" y="4118391"/>
            <a:ext cx="3731563" cy="5389884"/>
            <a:chOff x="0" y="0"/>
            <a:chExt cx="982799" cy="14195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82799" cy="1419558"/>
            </a:xfrm>
            <a:custGeom>
              <a:avLst/>
              <a:gdLst/>
              <a:ahLst/>
              <a:cxnLst/>
              <a:rect l="l" t="t" r="r" b="b"/>
              <a:pathLst>
                <a:path w="982799" h="1419558">
                  <a:moveTo>
                    <a:pt x="0" y="0"/>
                  </a:moveTo>
                  <a:lnTo>
                    <a:pt x="982799" y="0"/>
                  </a:lnTo>
                  <a:lnTo>
                    <a:pt x="982799" y="1419558"/>
                  </a:lnTo>
                  <a:lnTo>
                    <a:pt x="0" y="1419558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8575"/>
              <a:ext cx="812800" cy="7842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4222"/>
                </a:lnSpc>
              </a:pPr>
              <a:r>
                <a:rPr lang="pl-PL" sz="3736" spc="186" dirty="0">
                  <a:solidFill>
                    <a:srgbClr val="FFFFFF"/>
                  </a:solidFill>
                  <a:latin typeface="Sanchez"/>
                </a:rPr>
                <a:t>Neuspešen poskus reševanje problema</a:t>
              </a:r>
              <a:endParaRPr lang="en-US" sz="3736" spc="186" dirty="0">
                <a:solidFill>
                  <a:srgbClr val="FFFFFF"/>
                </a:solidFill>
                <a:latin typeface="Sanchez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902494" y="4118391"/>
            <a:ext cx="4244476" cy="5402851"/>
            <a:chOff x="0" y="0"/>
            <a:chExt cx="1117887" cy="14229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7887" cy="1422973"/>
            </a:xfrm>
            <a:custGeom>
              <a:avLst/>
              <a:gdLst/>
              <a:ahLst/>
              <a:cxnLst/>
              <a:rect l="l" t="t" r="r" b="b"/>
              <a:pathLst>
                <a:path w="1117887" h="1422973">
                  <a:moveTo>
                    <a:pt x="0" y="0"/>
                  </a:moveTo>
                  <a:lnTo>
                    <a:pt x="1117887" y="0"/>
                  </a:lnTo>
                  <a:lnTo>
                    <a:pt x="1117887" y="1422973"/>
                  </a:lnTo>
                  <a:lnTo>
                    <a:pt x="0" y="1422973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8294" y="4131358"/>
            <a:ext cx="3987079" cy="5376918"/>
            <a:chOff x="0" y="0"/>
            <a:chExt cx="1050095" cy="14161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50095" cy="1416143"/>
            </a:xfrm>
            <a:custGeom>
              <a:avLst/>
              <a:gdLst/>
              <a:ahLst/>
              <a:cxnLst/>
              <a:rect l="l" t="t" r="r" b="b"/>
              <a:pathLst>
                <a:path w="1050095" h="1416143">
                  <a:moveTo>
                    <a:pt x="0" y="0"/>
                  </a:moveTo>
                  <a:lnTo>
                    <a:pt x="1050095" y="0"/>
                  </a:lnTo>
                  <a:lnTo>
                    <a:pt x="1050095" y="1416143"/>
                  </a:lnTo>
                  <a:lnTo>
                    <a:pt x="0" y="141614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42875"/>
              <a:ext cx="812800" cy="6699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099"/>
                </a:lnSpc>
              </a:pPr>
              <a:r>
                <a:rPr lang="pl-PL" sz="3689" spc="184" dirty="0">
                  <a:solidFill>
                    <a:srgbClr val="FFFFFF"/>
                  </a:solidFill>
                  <a:latin typeface="Sanchez"/>
                </a:rPr>
                <a:t>Vaši zapiski</a:t>
              </a:r>
              <a:endParaRPr lang="en-US" sz="3689" spc="184" dirty="0">
                <a:solidFill>
                  <a:srgbClr val="FFFFFF"/>
                </a:solidFill>
                <a:latin typeface="Sanchez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310266" y="798121"/>
            <a:ext cx="9307907" cy="2718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6"/>
              </a:lnSpc>
            </a:pPr>
            <a:endParaRPr dirty="0"/>
          </a:p>
          <a:p>
            <a:pPr algn="ctr">
              <a:lnSpc>
                <a:spcPts val="4506"/>
              </a:lnSpc>
            </a:pPr>
            <a:r>
              <a:rPr lang="en-US" sz="3218" spc="482" dirty="0">
                <a:solidFill>
                  <a:srgbClr val="F8FBFD"/>
                </a:solidFill>
                <a:latin typeface="Merriweather Bold"/>
              </a:rPr>
              <a:t>USTVARJANJE LASTNE ZGODBE O SVOJI MALI DOMOVINI PO METODI PRIPOVEDOVANJA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2286000" y="381928"/>
            <a:ext cx="13716000" cy="1272115"/>
            <a:chOff x="0" y="0"/>
            <a:chExt cx="3612444" cy="33504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8FBF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2450949" y="629434"/>
            <a:ext cx="3328560" cy="759240"/>
          </a:xfrm>
          <a:custGeom>
            <a:avLst/>
            <a:gdLst/>
            <a:ahLst/>
            <a:cxnLst/>
            <a:rect l="l" t="t" r="r" b="b"/>
            <a:pathLst>
              <a:path w="3328560" h="759240">
                <a:moveTo>
                  <a:pt x="0" y="0"/>
                </a:moveTo>
                <a:lnTo>
                  <a:pt x="3328560" y="0"/>
                </a:lnTo>
                <a:lnTo>
                  <a:pt x="3328560" y="759240"/>
                </a:lnTo>
                <a:lnTo>
                  <a:pt x="0" y="759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17"/>
          <p:cNvSpPr txBox="1"/>
          <p:nvPr/>
        </p:nvSpPr>
        <p:spPr>
          <a:xfrm>
            <a:off x="5351905" y="690351"/>
            <a:ext cx="9179676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5"/>
              </a:lnSpc>
            </a:pPr>
            <a:r>
              <a:rPr lang="pl-PL" sz="4111" spc="616" dirty="0">
                <a:solidFill>
                  <a:srgbClr val="545454"/>
                </a:solidFill>
                <a:latin typeface="Merriweather Bold"/>
              </a:rPr>
              <a:t>DELOVNI LIST</a:t>
            </a:r>
            <a:r>
              <a:rPr lang="en-US" sz="4111" spc="616" dirty="0">
                <a:solidFill>
                  <a:srgbClr val="545454"/>
                </a:solidFill>
                <a:latin typeface="Merriweather Bold"/>
              </a:rPr>
              <a:t>   3/5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001488" y="4857834"/>
            <a:ext cx="3925465" cy="476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2"/>
              </a:lnSpc>
              <a:spcBef>
                <a:spcPct val="0"/>
              </a:spcBef>
            </a:pPr>
            <a:r>
              <a:rPr lang="en-US" sz="2437" spc="121" dirty="0" err="1">
                <a:solidFill>
                  <a:srgbClr val="FEFEFE"/>
                </a:solidFill>
                <a:latin typeface="Sanchez"/>
              </a:rPr>
              <a:t>Opišite</a:t>
            </a:r>
            <a:r>
              <a:rPr lang="en-US" sz="2437" spc="121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437" spc="121" dirty="0" err="1">
                <a:solidFill>
                  <a:srgbClr val="FEFEFE"/>
                </a:solidFill>
                <a:latin typeface="Sanchez"/>
              </a:rPr>
              <a:t>protagonistov</a:t>
            </a:r>
            <a:r>
              <a:rPr lang="en-US" sz="2437" spc="121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437" spc="121" dirty="0" err="1">
                <a:solidFill>
                  <a:srgbClr val="FEFEFE"/>
                </a:solidFill>
                <a:latin typeface="Sanchez"/>
              </a:rPr>
              <a:t>prvi</a:t>
            </a:r>
            <a:r>
              <a:rPr lang="en-US" sz="2437" spc="121" dirty="0">
                <a:solidFill>
                  <a:srgbClr val="FEFEFE"/>
                </a:solidFill>
                <a:latin typeface="Sanchez"/>
              </a:rPr>
              <a:t> in </a:t>
            </a:r>
            <a:r>
              <a:rPr lang="en-US" sz="2437" spc="121" dirty="0" err="1">
                <a:solidFill>
                  <a:srgbClr val="FEFEFE"/>
                </a:solidFill>
                <a:latin typeface="Sanchez"/>
              </a:rPr>
              <a:t>neuspešni</a:t>
            </a:r>
            <a:r>
              <a:rPr lang="en-US" sz="2437" spc="121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437" spc="121" dirty="0" err="1">
                <a:solidFill>
                  <a:srgbClr val="FEFEFE"/>
                </a:solidFill>
                <a:latin typeface="Sanchez"/>
              </a:rPr>
              <a:t>poskus</a:t>
            </a:r>
            <a:r>
              <a:rPr lang="en-US" sz="2437" spc="121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437" spc="121" dirty="0" err="1">
                <a:solidFill>
                  <a:srgbClr val="FEFEFE"/>
                </a:solidFill>
                <a:latin typeface="Sanchez"/>
              </a:rPr>
              <a:t>spopadanja</a:t>
            </a:r>
            <a:r>
              <a:rPr lang="en-US" sz="2437" spc="121" dirty="0">
                <a:solidFill>
                  <a:srgbClr val="FEFEFE"/>
                </a:solidFill>
                <a:latin typeface="Sanchez"/>
              </a:rPr>
              <a:t> s </a:t>
            </a:r>
            <a:r>
              <a:rPr lang="en-US" sz="2437" spc="121" dirty="0" err="1">
                <a:solidFill>
                  <a:srgbClr val="FEFEFE"/>
                </a:solidFill>
                <a:latin typeface="Sanchez"/>
              </a:rPr>
              <a:t>problemom</a:t>
            </a:r>
            <a:r>
              <a:rPr lang="en-US" sz="2437" spc="121" dirty="0">
                <a:solidFill>
                  <a:srgbClr val="FEFEFE"/>
                </a:solidFill>
                <a:latin typeface="Sanchez"/>
              </a:rPr>
              <a:t> z </a:t>
            </a:r>
            <a:r>
              <a:rPr lang="en-US" sz="2437" spc="121" dirty="0" err="1">
                <a:solidFill>
                  <a:srgbClr val="FEFEFE"/>
                </a:solidFill>
                <a:latin typeface="Sanchez"/>
              </a:rPr>
              <a:t>njegove</a:t>
            </a:r>
            <a:r>
              <a:rPr lang="en-US" sz="2437" spc="121" dirty="0">
                <a:solidFill>
                  <a:srgbClr val="FEFEFE"/>
                </a:solidFill>
                <a:latin typeface="Sanchez"/>
              </a:rPr>
              <a:t>/</a:t>
            </a:r>
            <a:r>
              <a:rPr lang="en-US" sz="2437" spc="121" dirty="0" err="1">
                <a:solidFill>
                  <a:srgbClr val="FEFEFE"/>
                </a:solidFill>
                <a:latin typeface="Sanchez"/>
              </a:rPr>
              <a:t>njene</a:t>
            </a:r>
            <a:r>
              <a:rPr lang="en-US" sz="2437" spc="121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437" spc="121" dirty="0" err="1">
                <a:solidFill>
                  <a:srgbClr val="FEFEFE"/>
                </a:solidFill>
                <a:latin typeface="Sanchez"/>
              </a:rPr>
              <a:t>individualne</a:t>
            </a:r>
            <a:r>
              <a:rPr lang="en-US" sz="2437" spc="121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437" spc="121" dirty="0" err="1">
                <a:solidFill>
                  <a:srgbClr val="FEFEFE"/>
                </a:solidFill>
                <a:latin typeface="Sanchez"/>
              </a:rPr>
              <a:t>perspektive</a:t>
            </a:r>
            <a:r>
              <a:rPr lang="en-US" sz="2437" spc="121" dirty="0">
                <a:solidFill>
                  <a:srgbClr val="FEFEFE"/>
                </a:solidFill>
                <a:latin typeface="Sanchez"/>
              </a:rPr>
              <a:t>. </a:t>
            </a:r>
            <a:r>
              <a:rPr lang="en-US" sz="2437" spc="121" dirty="0" err="1">
                <a:solidFill>
                  <a:srgbClr val="FEFEFE"/>
                </a:solidFill>
                <a:latin typeface="Sanchez"/>
              </a:rPr>
              <a:t>Opišite</a:t>
            </a:r>
            <a:r>
              <a:rPr lang="en-US" sz="2437" spc="121" dirty="0">
                <a:solidFill>
                  <a:srgbClr val="FEFEFE"/>
                </a:solidFill>
                <a:latin typeface="Sanchez"/>
              </a:rPr>
              <a:t>, </a:t>
            </a:r>
            <a:r>
              <a:rPr lang="en-US" sz="2437" spc="121" dirty="0" err="1">
                <a:solidFill>
                  <a:srgbClr val="FEFEFE"/>
                </a:solidFill>
                <a:latin typeface="Sanchez"/>
              </a:rPr>
              <a:t>kaj</a:t>
            </a:r>
            <a:r>
              <a:rPr lang="en-US" sz="2437" spc="121" dirty="0">
                <a:solidFill>
                  <a:srgbClr val="FEFEFE"/>
                </a:solidFill>
                <a:latin typeface="Sanchez"/>
              </a:rPr>
              <a:t> je protagonist </a:t>
            </a:r>
            <a:r>
              <a:rPr lang="en-US" sz="2437" spc="121" dirty="0" err="1">
                <a:solidFill>
                  <a:srgbClr val="FEFEFE"/>
                </a:solidFill>
                <a:latin typeface="Sanchez"/>
              </a:rPr>
              <a:t>čutil</a:t>
            </a:r>
            <a:r>
              <a:rPr lang="en-US" sz="2437" spc="121" dirty="0">
                <a:solidFill>
                  <a:srgbClr val="FEFEFE"/>
                </a:solidFill>
                <a:latin typeface="Sanchez"/>
              </a:rPr>
              <a:t> v </a:t>
            </a:r>
            <a:r>
              <a:rPr lang="en-US" sz="2437" spc="121" dirty="0" err="1">
                <a:solidFill>
                  <a:srgbClr val="FEFEFE"/>
                </a:solidFill>
                <a:latin typeface="Sanchez"/>
              </a:rPr>
              <a:t>tistem</a:t>
            </a:r>
            <a:r>
              <a:rPr lang="en-US" sz="2437" spc="121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437" spc="121" dirty="0" err="1">
                <a:solidFill>
                  <a:srgbClr val="FEFEFE"/>
                </a:solidFill>
                <a:latin typeface="Sanchez"/>
              </a:rPr>
              <a:t>trenutku</a:t>
            </a:r>
            <a:r>
              <a:rPr lang="en-US" sz="2437" spc="121" dirty="0">
                <a:solidFill>
                  <a:srgbClr val="FEFEFE"/>
                </a:solidFill>
                <a:latin typeface="Sanchez"/>
              </a:rPr>
              <a:t> in </a:t>
            </a:r>
            <a:r>
              <a:rPr lang="en-US" sz="2437" spc="121" dirty="0" err="1">
                <a:solidFill>
                  <a:srgbClr val="FEFEFE"/>
                </a:solidFill>
                <a:latin typeface="Sanchez"/>
              </a:rPr>
              <a:t>kako</a:t>
            </a:r>
            <a:r>
              <a:rPr lang="en-US" sz="2437" spc="121" dirty="0">
                <a:solidFill>
                  <a:srgbClr val="FEFEFE"/>
                </a:solidFill>
                <a:latin typeface="Sanchez"/>
              </a:rPr>
              <a:t> je ta </a:t>
            </a:r>
            <a:r>
              <a:rPr lang="en-US" sz="2437" spc="121" dirty="0" err="1">
                <a:solidFill>
                  <a:srgbClr val="FEFEFE"/>
                </a:solidFill>
                <a:latin typeface="Sanchez"/>
              </a:rPr>
              <a:t>neuspeh</a:t>
            </a:r>
            <a:r>
              <a:rPr lang="en-US" sz="2437" spc="121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437" spc="121" dirty="0" err="1">
                <a:solidFill>
                  <a:srgbClr val="FEFEFE"/>
                </a:solidFill>
                <a:latin typeface="Sanchez"/>
              </a:rPr>
              <a:t>vplival</a:t>
            </a:r>
            <a:r>
              <a:rPr lang="en-US" sz="2437" spc="121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437" spc="121" dirty="0" err="1">
                <a:solidFill>
                  <a:srgbClr val="FEFEFE"/>
                </a:solidFill>
                <a:latin typeface="Sanchez"/>
              </a:rPr>
              <a:t>nanj</a:t>
            </a:r>
            <a:r>
              <a:rPr lang="en-US" sz="2437" spc="121" dirty="0">
                <a:solidFill>
                  <a:srgbClr val="FEFEFE"/>
                </a:solidFill>
                <a:latin typeface="Sanchez"/>
              </a:rPr>
              <a:t>.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0" y="24268"/>
            <a:ext cx="1414625" cy="10262732"/>
            <a:chOff x="0" y="0"/>
            <a:chExt cx="372576" cy="270294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2576" cy="2702942"/>
            </a:xfrm>
            <a:custGeom>
              <a:avLst/>
              <a:gdLst/>
              <a:ahLst/>
              <a:cxnLst/>
              <a:rect l="l" t="t" r="r" b="b"/>
              <a:pathLst>
                <a:path w="372576" h="2702942">
                  <a:moveTo>
                    <a:pt x="0" y="0"/>
                  </a:moveTo>
                  <a:lnTo>
                    <a:pt x="372576" y="0"/>
                  </a:lnTo>
                  <a:lnTo>
                    <a:pt x="372576" y="2702942"/>
                  </a:lnTo>
                  <a:lnTo>
                    <a:pt x="0" y="2702942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5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589262" y="3845368"/>
            <a:ext cx="13109476" cy="6000764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2829134" y="4157291"/>
            <a:ext cx="3731563" cy="5389884"/>
            <a:chOff x="0" y="0"/>
            <a:chExt cx="982799" cy="14195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82799" cy="1419558"/>
            </a:xfrm>
            <a:custGeom>
              <a:avLst/>
              <a:gdLst/>
              <a:ahLst/>
              <a:cxnLst/>
              <a:rect l="l" t="t" r="r" b="b"/>
              <a:pathLst>
                <a:path w="982799" h="1419558">
                  <a:moveTo>
                    <a:pt x="0" y="0"/>
                  </a:moveTo>
                  <a:lnTo>
                    <a:pt x="982799" y="0"/>
                  </a:lnTo>
                  <a:lnTo>
                    <a:pt x="982799" y="1419558"/>
                  </a:lnTo>
                  <a:lnTo>
                    <a:pt x="0" y="1419558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4671"/>
                </a:lnSpc>
              </a:pPr>
              <a:r>
                <a:rPr lang="pl-PL" sz="3736" spc="186" dirty="0">
                  <a:solidFill>
                    <a:srgbClr val="FFFFFF"/>
                  </a:solidFill>
                  <a:latin typeface="Sanchez"/>
                </a:rPr>
                <a:t>Reševanje problema</a:t>
              </a:r>
              <a:endParaRPr lang="en-US" sz="3736" spc="186" dirty="0">
                <a:solidFill>
                  <a:srgbClr val="FFFFFF"/>
                </a:solidFill>
                <a:latin typeface="Sanchez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41982" y="4131358"/>
            <a:ext cx="4244476" cy="5402851"/>
            <a:chOff x="0" y="0"/>
            <a:chExt cx="1117887" cy="14229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7887" cy="1422973"/>
            </a:xfrm>
            <a:custGeom>
              <a:avLst/>
              <a:gdLst/>
              <a:ahLst/>
              <a:cxnLst/>
              <a:rect l="l" t="t" r="r" b="b"/>
              <a:pathLst>
                <a:path w="1117887" h="1422973">
                  <a:moveTo>
                    <a:pt x="0" y="0"/>
                  </a:moveTo>
                  <a:lnTo>
                    <a:pt x="1117887" y="0"/>
                  </a:lnTo>
                  <a:lnTo>
                    <a:pt x="1117887" y="1422973"/>
                  </a:lnTo>
                  <a:lnTo>
                    <a:pt x="0" y="1422973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8294" y="4131358"/>
            <a:ext cx="3987079" cy="5376918"/>
            <a:chOff x="0" y="0"/>
            <a:chExt cx="1050095" cy="14161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50095" cy="1416143"/>
            </a:xfrm>
            <a:custGeom>
              <a:avLst/>
              <a:gdLst/>
              <a:ahLst/>
              <a:cxnLst/>
              <a:rect l="l" t="t" r="r" b="b"/>
              <a:pathLst>
                <a:path w="1050095" h="1416143">
                  <a:moveTo>
                    <a:pt x="0" y="0"/>
                  </a:moveTo>
                  <a:lnTo>
                    <a:pt x="1050095" y="0"/>
                  </a:lnTo>
                  <a:lnTo>
                    <a:pt x="1050095" y="1416143"/>
                  </a:lnTo>
                  <a:lnTo>
                    <a:pt x="0" y="141614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23825"/>
              <a:ext cx="812800" cy="6889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847"/>
                </a:lnSpc>
              </a:pPr>
              <a:r>
                <a:rPr lang="pl-PL" sz="3389" spc="169" dirty="0">
                  <a:solidFill>
                    <a:srgbClr val="FFFFFF"/>
                  </a:solidFill>
                  <a:latin typeface="Sanchez"/>
                </a:rPr>
                <a:t>Vaši zapiski</a:t>
              </a:r>
              <a:endParaRPr lang="en-US" sz="3389" spc="169" dirty="0">
                <a:solidFill>
                  <a:srgbClr val="FFFFFF"/>
                </a:solidFill>
                <a:latin typeface="Sanchez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310266" y="798121"/>
            <a:ext cx="9307907" cy="2718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6"/>
              </a:lnSpc>
            </a:pPr>
            <a:endParaRPr dirty="0"/>
          </a:p>
          <a:p>
            <a:pPr algn="ctr">
              <a:lnSpc>
                <a:spcPts val="4506"/>
              </a:lnSpc>
            </a:pPr>
            <a:r>
              <a:rPr lang="it-IT" sz="3218" spc="482" dirty="0">
                <a:solidFill>
                  <a:srgbClr val="F8FBFD"/>
                </a:solidFill>
                <a:latin typeface="Merriweather Bold"/>
              </a:rPr>
              <a:t>LASTNA ZGODBA O SVOJI MALI DOMOVINI PO METODI PRIPOVEDOVANJA</a:t>
            </a:r>
            <a:endParaRPr lang="en-US" sz="3218" spc="482" dirty="0">
              <a:solidFill>
                <a:srgbClr val="F8FBFD"/>
              </a:solidFill>
              <a:latin typeface="Merriweather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2286000" y="381928"/>
            <a:ext cx="13716000" cy="1272115"/>
            <a:chOff x="0" y="0"/>
            <a:chExt cx="3612444" cy="33504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8FBF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2450949" y="629434"/>
            <a:ext cx="3328560" cy="759240"/>
          </a:xfrm>
          <a:custGeom>
            <a:avLst/>
            <a:gdLst/>
            <a:ahLst/>
            <a:cxnLst/>
            <a:rect l="l" t="t" r="r" b="b"/>
            <a:pathLst>
              <a:path w="3328560" h="759240">
                <a:moveTo>
                  <a:pt x="0" y="0"/>
                </a:moveTo>
                <a:lnTo>
                  <a:pt x="3328560" y="0"/>
                </a:lnTo>
                <a:lnTo>
                  <a:pt x="3328560" y="759240"/>
                </a:lnTo>
                <a:lnTo>
                  <a:pt x="0" y="759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17"/>
          <p:cNvSpPr txBox="1"/>
          <p:nvPr/>
        </p:nvSpPr>
        <p:spPr>
          <a:xfrm>
            <a:off x="5351905" y="690351"/>
            <a:ext cx="9179676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5"/>
              </a:lnSpc>
            </a:pPr>
            <a:r>
              <a:rPr lang="pl-PL" sz="4111" spc="616" dirty="0">
                <a:solidFill>
                  <a:srgbClr val="545454"/>
                </a:solidFill>
                <a:latin typeface="Merriweather Bold"/>
              </a:rPr>
              <a:t>DELOVNI LIST</a:t>
            </a:r>
            <a:r>
              <a:rPr lang="en-US" sz="4111" spc="616" dirty="0">
                <a:solidFill>
                  <a:srgbClr val="545454"/>
                </a:solidFill>
                <a:latin typeface="Merriweather Bold"/>
              </a:rPr>
              <a:t>   4/5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401497" y="4542633"/>
            <a:ext cx="3125446" cy="3560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9"/>
              </a:lnSpc>
              <a:spcBef>
                <a:spcPct val="0"/>
              </a:spcBef>
            </a:pPr>
            <a:r>
              <a:rPr lang="en-US" sz="2471" spc="123" dirty="0" err="1">
                <a:solidFill>
                  <a:srgbClr val="FEFEFE"/>
                </a:solidFill>
                <a:latin typeface="Sanchez"/>
              </a:rPr>
              <a:t>Opišite</a:t>
            </a:r>
            <a:r>
              <a:rPr lang="en-US" sz="2471" spc="123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471" spc="123" dirty="0" err="1">
                <a:solidFill>
                  <a:srgbClr val="FEFEFE"/>
                </a:solidFill>
                <a:latin typeface="Sanchez"/>
              </a:rPr>
              <a:t>situacijo</a:t>
            </a:r>
            <a:r>
              <a:rPr lang="en-US" sz="2471" spc="123" dirty="0">
                <a:solidFill>
                  <a:srgbClr val="FEFEFE"/>
                </a:solidFill>
                <a:latin typeface="Sanchez"/>
              </a:rPr>
              <a:t>, </a:t>
            </a:r>
            <a:r>
              <a:rPr lang="en-US" sz="2471" spc="123" dirty="0" err="1">
                <a:solidFill>
                  <a:srgbClr val="FEFEFE"/>
                </a:solidFill>
                <a:latin typeface="Sanchez"/>
              </a:rPr>
              <a:t>ki</a:t>
            </a:r>
            <a:r>
              <a:rPr lang="en-US" sz="2471" spc="123" dirty="0">
                <a:solidFill>
                  <a:srgbClr val="FEFEFE"/>
                </a:solidFill>
                <a:latin typeface="Sanchez"/>
              </a:rPr>
              <a:t> je </a:t>
            </a:r>
            <a:r>
              <a:rPr lang="en-US" sz="2471" spc="123" dirty="0" err="1">
                <a:solidFill>
                  <a:srgbClr val="FEFEFE"/>
                </a:solidFill>
                <a:latin typeface="Sanchez"/>
              </a:rPr>
              <a:t>privedla</a:t>
            </a:r>
            <a:r>
              <a:rPr lang="en-US" sz="2471" spc="123" dirty="0">
                <a:solidFill>
                  <a:srgbClr val="FEFEFE"/>
                </a:solidFill>
                <a:latin typeface="Sanchez"/>
              </a:rPr>
              <a:t> do </a:t>
            </a:r>
            <a:r>
              <a:rPr lang="en-US" sz="2471" spc="123" dirty="0" err="1">
                <a:solidFill>
                  <a:srgbClr val="FEFEFE"/>
                </a:solidFill>
                <a:latin typeface="Sanchez"/>
              </a:rPr>
              <a:t>rešitve</a:t>
            </a:r>
            <a:r>
              <a:rPr lang="en-US" sz="2471" spc="123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471" spc="123" dirty="0" err="1">
                <a:solidFill>
                  <a:srgbClr val="FEFEFE"/>
                </a:solidFill>
                <a:latin typeface="Sanchez"/>
              </a:rPr>
              <a:t>problema</a:t>
            </a:r>
            <a:r>
              <a:rPr lang="en-US" sz="2471" spc="123" dirty="0">
                <a:solidFill>
                  <a:srgbClr val="FEFEFE"/>
                </a:solidFill>
                <a:latin typeface="Sanchez"/>
              </a:rPr>
              <a:t>, </a:t>
            </a:r>
            <a:r>
              <a:rPr lang="en-US" sz="2471" spc="123" dirty="0" err="1">
                <a:solidFill>
                  <a:srgbClr val="FEFEFE"/>
                </a:solidFill>
                <a:latin typeface="Sanchez"/>
              </a:rPr>
              <a:t>pri</a:t>
            </a:r>
            <a:r>
              <a:rPr lang="en-US" sz="2471" spc="123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471" spc="123" dirty="0" err="1">
                <a:solidFill>
                  <a:srgbClr val="FEFEFE"/>
                </a:solidFill>
                <a:latin typeface="Sanchez"/>
              </a:rPr>
              <a:t>čemer</a:t>
            </a:r>
            <a:r>
              <a:rPr lang="en-US" sz="2471" spc="123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471" spc="123" dirty="0" err="1">
                <a:solidFill>
                  <a:srgbClr val="FEFEFE"/>
                </a:solidFill>
                <a:latin typeface="Sanchez"/>
              </a:rPr>
              <a:t>bodite</a:t>
            </a:r>
            <a:r>
              <a:rPr lang="en-US" sz="2471" spc="123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471" spc="123" dirty="0" err="1">
                <a:solidFill>
                  <a:srgbClr val="FEFEFE"/>
                </a:solidFill>
                <a:latin typeface="Sanchez"/>
              </a:rPr>
              <a:t>pozorni</a:t>
            </a:r>
            <a:r>
              <a:rPr lang="en-US" sz="2471" spc="123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471" spc="123" dirty="0" err="1">
                <a:solidFill>
                  <a:srgbClr val="FEFEFE"/>
                </a:solidFill>
                <a:latin typeface="Sanchez"/>
              </a:rPr>
              <a:t>na</a:t>
            </a:r>
            <a:r>
              <a:rPr lang="en-US" sz="2471" spc="123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471" spc="123" dirty="0" err="1">
                <a:solidFill>
                  <a:srgbClr val="FEFEFE"/>
                </a:solidFill>
                <a:latin typeface="Sanchez"/>
              </a:rPr>
              <a:t>elemente</a:t>
            </a:r>
            <a:r>
              <a:rPr lang="en-US" sz="2471" spc="123" dirty="0">
                <a:solidFill>
                  <a:srgbClr val="FEFEFE"/>
                </a:solidFill>
                <a:latin typeface="Sanchez"/>
              </a:rPr>
              <a:t>, </a:t>
            </a:r>
            <a:r>
              <a:rPr lang="en-US" sz="2471" spc="123" dirty="0" err="1">
                <a:solidFill>
                  <a:srgbClr val="FEFEFE"/>
                </a:solidFill>
                <a:latin typeface="Sanchez"/>
              </a:rPr>
              <a:t>ki</a:t>
            </a:r>
            <a:r>
              <a:rPr lang="en-US" sz="2471" spc="123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471" spc="123" dirty="0" err="1">
                <a:solidFill>
                  <a:srgbClr val="FEFEFE"/>
                </a:solidFill>
                <a:latin typeface="Sanchez"/>
              </a:rPr>
              <a:t>bodo</a:t>
            </a:r>
            <a:r>
              <a:rPr lang="en-US" sz="2471" spc="123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471" spc="123" dirty="0" err="1">
                <a:solidFill>
                  <a:srgbClr val="FEFEFE"/>
                </a:solidFill>
                <a:latin typeface="Sanchez"/>
              </a:rPr>
              <a:t>verjetno</a:t>
            </a:r>
            <a:r>
              <a:rPr lang="en-US" sz="2471" spc="123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471" spc="123" dirty="0" err="1">
                <a:solidFill>
                  <a:srgbClr val="FEFEFE"/>
                </a:solidFill>
                <a:latin typeface="Sanchez"/>
              </a:rPr>
              <a:t>izzvali</a:t>
            </a:r>
            <a:r>
              <a:rPr lang="en-US" sz="2471" spc="123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471" spc="123" dirty="0" err="1">
                <a:solidFill>
                  <a:srgbClr val="FEFEFE"/>
                </a:solidFill>
                <a:latin typeface="Sanchez"/>
              </a:rPr>
              <a:t>čustva</a:t>
            </a:r>
            <a:r>
              <a:rPr lang="en-US" sz="2471" spc="123" dirty="0">
                <a:solidFill>
                  <a:srgbClr val="FEFEFE"/>
                </a:solidFill>
                <a:latin typeface="Sanchez"/>
              </a:rPr>
              <a:t>..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0" y="24268"/>
            <a:ext cx="1414625" cy="10262732"/>
            <a:chOff x="0" y="0"/>
            <a:chExt cx="372576" cy="270294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2576" cy="2702942"/>
            </a:xfrm>
            <a:custGeom>
              <a:avLst/>
              <a:gdLst/>
              <a:ahLst/>
              <a:cxnLst/>
              <a:rect l="l" t="t" r="r" b="b"/>
              <a:pathLst>
                <a:path w="372576" h="2702942">
                  <a:moveTo>
                    <a:pt x="0" y="0"/>
                  </a:moveTo>
                  <a:lnTo>
                    <a:pt x="372576" y="0"/>
                  </a:lnTo>
                  <a:lnTo>
                    <a:pt x="372576" y="2702942"/>
                  </a:lnTo>
                  <a:lnTo>
                    <a:pt x="0" y="2702942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5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589262" y="3845368"/>
            <a:ext cx="13109476" cy="6000764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2829134" y="4157291"/>
            <a:ext cx="3731563" cy="5389884"/>
            <a:chOff x="0" y="0"/>
            <a:chExt cx="982799" cy="14195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82799" cy="1419558"/>
            </a:xfrm>
            <a:custGeom>
              <a:avLst/>
              <a:gdLst/>
              <a:ahLst/>
              <a:cxnLst/>
              <a:rect l="l" t="t" r="r" b="b"/>
              <a:pathLst>
                <a:path w="982799" h="1419558">
                  <a:moveTo>
                    <a:pt x="0" y="0"/>
                  </a:moveTo>
                  <a:lnTo>
                    <a:pt x="982799" y="0"/>
                  </a:lnTo>
                  <a:lnTo>
                    <a:pt x="982799" y="1419558"/>
                  </a:lnTo>
                  <a:lnTo>
                    <a:pt x="0" y="1419558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23825"/>
              <a:ext cx="812800" cy="6889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3257"/>
                </a:lnSpc>
              </a:pPr>
              <a:r>
                <a:rPr lang="pl-PL" sz="3877" spc="193" dirty="0">
                  <a:solidFill>
                    <a:srgbClr val="FFFFFF"/>
                  </a:solidFill>
                  <a:latin typeface="Sanchez"/>
                </a:rPr>
                <a:t>Zaključek</a:t>
              </a:r>
              <a:endParaRPr lang="en-US" sz="3877" spc="193" dirty="0">
                <a:solidFill>
                  <a:srgbClr val="FFFFFF"/>
                </a:solidFill>
                <a:latin typeface="Sanchez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41982" y="4131358"/>
            <a:ext cx="4244476" cy="5402851"/>
            <a:chOff x="0" y="0"/>
            <a:chExt cx="1117887" cy="14229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7887" cy="1422973"/>
            </a:xfrm>
            <a:custGeom>
              <a:avLst/>
              <a:gdLst/>
              <a:ahLst/>
              <a:cxnLst/>
              <a:rect l="l" t="t" r="r" b="b"/>
              <a:pathLst>
                <a:path w="1117887" h="1422973">
                  <a:moveTo>
                    <a:pt x="0" y="0"/>
                  </a:moveTo>
                  <a:lnTo>
                    <a:pt x="1117887" y="0"/>
                  </a:lnTo>
                  <a:lnTo>
                    <a:pt x="1117887" y="1422973"/>
                  </a:lnTo>
                  <a:lnTo>
                    <a:pt x="0" y="1422973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8294" y="4131358"/>
            <a:ext cx="3987079" cy="5376918"/>
            <a:chOff x="0" y="0"/>
            <a:chExt cx="1050095" cy="14161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50095" cy="1416143"/>
            </a:xfrm>
            <a:custGeom>
              <a:avLst/>
              <a:gdLst/>
              <a:ahLst/>
              <a:cxnLst/>
              <a:rect l="l" t="t" r="r" b="b"/>
              <a:pathLst>
                <a:path w="1050095" h="1416143">
                  <a:moveTo>
                    <a:pt x="0" y="0"/>
                  </a:moveTo>
                  <a:lnTo>
                    <a:pt x="1050095" y="0"/>
                  </a:lnTo>
                  <a:lnTo>
                    <a:pt x="1050095" y="1416143"/>
                  </a:lnTo>
                  <a:lnTo>
                    <a:pt x="0" y="141614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23825"/>
              <a:ext cx="812800" cy="6889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931"/>
                </a:lnSpc>
              </a:pPr>
              <a:r>
                <a:rPr lang="pl-PL" sz="3489" spc="174" dirty="0">
                  <a:solidFill>
                    <a:srgbClr val="FFFFFF"/>
                  </a:solidFill>
                  <a:latin typeface="Sanchez"/>
                </a:rPr>
                <a:t>Vaši zapiski</a:t>
              </a:r>
              <a:endParaRPr lang="en-US" sz="3489" spc="174" dirty="0">
                <a:solidFill>
                  <a:srgbClr val="FFFFFF"/>
                </a:solidFill>
                <a:latin typeface="Sanchez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310266" y="798121"/>
            <a:ext cx="9307907" cy="2718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56"/>
              </a:lnSpc>
            </a:pPr>
            <a:endParaRPr dirty="0"/>
          </a:p>
          <a:p>
            <a:pPr algn="ctr">
              <a:lnSpc>
                <a:spcPts val="4506"/>
              </a:lnSpc>
            </a:pPr>
            <a:r>
              <a:rPr lang="it-IT" sz="3218" spc="482" dirty="0">
                <a:solidFill>
                  <a:srgbClr val="F8FBFD"/>
                </a:solidFill>
                <a:latin typeface="Merriweather Bold"/>
              </a:rPr>
              <a:t>LASTNA ZGODBA O SVOJI MALI DOMOVINI PO METODI PRIPOVEDOVANJA</a:t>
            </a:r>
            <a:endParaRPr lang="en-US" sz="3218" spc="482" dirty="0">
              <a:solidFill>
                <a:srgbClr val="F8FBFD"/>
              </a:solidFill>
              <a:latin typeface="Merriweather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2286000" y="381928"/>
            <a:ext cx="13716000" cy="1272115"/>
            <a:chOff x="0" y="0"/>
            <a:chExt cx="3612444" cy="33504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612445" cy="335043"/>
            </a:xfrm>
            <a:custGeom>
              <a:avLst/>
              <a:gdLst/>
              <a:ahLst/>
              <a:cxnLst/>
              <a:rect l="l" t="t" r="r" b="b"/>
              <a:pathLst>
                <a:path w="3612445" h="335043">
                  <a:moveTo>
                    <a:pt x="0" y="0"/>
                  </a:moveTo>
                  <a:lnTo>
                    <a:pt x="3612445" y="0"/>
                  </a:lnTo>
                  <a:lnTo>
                    <a:pt x="3612445" y="335043"/>
                  </a:lnTo>
                  <a:lnTo>
                    <a:pt x="0" y="335043"/>
                  </a:lnTo>
                  <a:close/>
                </a:path>
              </a:pathLst>
            </a:custGeom>
            <a:solidFill>
              <a:srgbClr val="F8FBF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2450949" y="629434"/>
            <a:ext cx="3328560" cy="759240"/>
          </a:xfrm>
          <a:custGeom>
            <a:avLst/>
            <a:gdLst/>
            <a:ahLst/>
            <a:cxnLst/>
            <a:rect l="l" t="t" r="r" b="b"/>
            <a:pathLst>
              <a:path w="3328560" h="759240">
                <a:moveTo>
                  <a:pt x="0" y="0"/>
                </a:moveTo>
                <a:lnTo>
                  <a:pt x="3328560" y="0"/>
                </a:lnTo>
                <a:lnTo>
                  <a:pt x="3328560" y="759240"/>
                </a:lnTo>
                <a:lnTo>
                  <a:pt x="0" y="759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17"/>
          <p:cNvSpPr txBox="1"/>
          <p:nvPr/>
        </p:nvSpPr>
        <p:spPr>
          <a:xfrm>
            <a:off x="5351905" y="690351"/>
            <a:ext cx="9179676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5"/>
              </a:lnSpc>
            </a:pPr>
            <a:r>
              <a:rPr lang="pl-PL" sz="4111" spc="616" dirty="0">
                <a:solidFill>
                  <a:srgbClr val="545454"/>
                </a:solidFill>
                <a:latin typeface="Merriweather Bold"/>
              </a:rPr>
              <a:t>DELOVNI LIST</a:t>
            </a:r>
            <a:r>
              <a:rPr lang="en-US" sz="4111" spc="616" dirty="0">
                <a:solidFill>
                  <a:srgbClr val="545454"/>
                </a:solidFill>
                <a:latin typeface="Merriweather Bold"/>
              </a:rPr>
              <a:t>   5/5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286899" y="4685822"/>
            <a:ext cx="3354642" cy="3733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2"/>
              </a:lnSpc>
              <a:spcBef>
                <a:spcPct val="0"/>
              </a:spcBef>
            </a:pPr>
            <a:r>
              <a:rPr lang="en-US" sz="2980" spc="149" dirty="0" err="1">
                <a:solidFill>
                  <a:srgbClr val="FEFEFE"/>
                </a:solidFill>
                <a:latin typeface="Sanchez"/>
              </a:rPr>
              <a:t>Končajte</a:t>
            </a:r>
            <a:r>
              <a:rPr lang="en-US" sz="2980" spc="149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980" spc="149" dirty="0" err="1">
                <a:solidFill>
                  <a:srgbClr val="FEFEFE"/>
                </a:solidFill>
                <a:latin typeface="Sanchez"/>
              </a:rPr>
              <a:t>zgodbo</a:t>
            </a:r>
            <a:r>
              <a:rPr lang="en-US" sz="2980" spc="149" dirty="0">
                <a:solidFill>
                  <a:srgbClr val="FEFEFE"/>
                </a:solidFill>
                <a:latin typeface="Sanchez"/>
              </a:rPr>
              <a:t> z </a:t>
            </a:r>
            <a:r>
              <a:rPr lang="en-US" sz="2980" spc="149" dirty="0" err="1">
                <a:solidFill>
                  <a:srgbClr val="FEFEFE"/>
                </a:solidFill>
                <a:latin typeface="Sanchez"/>
              </a:rPr>
              <a:t>nekakšnim</a:t>
            </a:r>
            <a:r>
              <a:rPr lang="en-US" sz="2980" spc="149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980" spc="149" dirty="0" err="1">
                <a:solidFill>
                  <a:srgbClr val="FEFEFE"/>
                </a:solidFill>
                <a:latin typeface="Sanchez"/>
              </a:rPr>
              <a:t>zaključkom</a:t>
            </a:r>
            <a:r>
              <a:rPr lang="en-US" sz="2980" spc="149" dirty="0">
                <a:solidFill>
                  <a:srgbClr val="FEFEFE"/>
                </a:solidFill>
                <a:latin typeface="Sanchez"/>
              </a:rPr>
              <a:t>, </a:t>
            </a:r>
            <a:r>
              <a:rPr lang="en-US" sz="2980" spc="149" dirty="0" err="1">
                <a:solidFill>
                  <a:srgbClr val="FEFEFE"/>
                </a:solidFill>
                <a:latin typeface="Sanchez"/>
              </a:rPr>
              <a:t>ki</a:t>
            </a:r>
            <a:r>
              <a:rPr lang="en-US" sz="2980" spc="149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980" spc="149" dirty="0" err="1">
                <a:solidFill>
                  <a:srgbClr val="FEFEFE"/>
                </a:solidFill>
                <a:latin typeface="Sanchez"/>
              </a:rPr>
              <a:t>bo</a:t>
            </a:r>
            <a:r>
              <a:rPr lang="en-US" sz="2980" spc="149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980" spc="149" dirty="0" err="1">
                <a:solidFill>
                  <a:srgbClr val="FEFEFE"/>
                </a:solidFill>
                <a:latin typeface="Sanchez"/>
              </a:rPr>
              <a:t>pomemben</a:t>
            </a:r>
            <a:r>
              <a:rPr lang="en-US" sz="2980" spc="149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980" spc="149" dirty="0" err="1">
                <a:solidFill>
                  <a:srgbClr val="FEFEFE"/>
                </a:solidFill>
                <a:latin typeface="Sanchez"/>
              </a:rPr>
              <a:t>za</a:t>
            </a:r>
            <a:r>
              <a:rPr lang="en-US" sz="2980" spc="149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980" spc="149" dirty="0" err="1">
                <a:solidFill>
                  <a:srgbClr val="FEFEFE"/>
                </a:solidFill>
                <a:latin typeface="Sanchez"/>
              </a:rPr>
              <a:t>vaše</a:t>
            </a:r>
            <a:r>
              <a:rPr lang="en-US" sz="2980" spc="149" dirty="0">
                <a:solidFill>
                  <a:srgbClr val="FEFEFE"/>
                </a:solidFill>
                <a:latin typeface="Sanchez"/>
              </a:rPr>
              <a:t> </a:t>
            </a:r>
            <a:r>
              <a:rPr lang="en-US" sz="2980" spc="149" dirty="0" err="1">
                <a:solidFill>
                  <a:srgbClr val="FEFEFE"/>
                </a:solidFill>
                <a:latin typeface="Sanchez"/>
              </a:rPr>
              <a:t>občinstvo</a:t>
            </a:r>
            <a:r>
              <a:rPr lang="en-US" sz="2980" spc="149" dirty="0">
                <a:solidFill>
                  <a:srgbClr val="FEFEFE"/>
                </a:solidFill>
                <a:latin typeface="Sanchez"/>
              </a:rPr>
              <a:t>..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0" y="24268"/>
            <a:ext cx="1414625" cy="10262732"/>
            <a:chOff x="0" y="0"/>
            <a:chExt cx="372576" cy="270294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2576" cy="2702942"/>
            </a:xfrm>
            <a:custGeom>
              <a:avLst/>
              <a:gdLst/>
              <a:ahLst/>
              <a:cxnLst/>
              <a:rect l="l" t="t" r="r" b="b"/>
              <a:pathLst>
                <a:path w="372576" h="2702942">
                  <a:moveTo>
                    <a:pt x="0" y="0"/>
                  </a:moveTo>
                  <a:lnTo>
                    <a:pt x="372576" y="0"/>
                  </a:lnTo>
                  <a:lnTo>
                    <a:pt x="372576" y="2702942"/>
                  </a:lnTo>
                  <a:lnTo>
                    <a:pt x="0" y="2702942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06998" y="0"/>
            <a:ext cx="6381002" cy="10287000"/>
          </a:xfrm>
          <a:custGeom>
            <a:avLst/>
            <a:gdLst/>
            <a:ahLst/>
            <a:cxnLst/>
            <a:rect l="l" t="t" r="r" b="b"/>
            <a:pathLst>
              <a:path w="6381002" h="10287000">
                <a:moveTo>
                  <a:pt x="0" y="0"/>
                </a:moveTo>
                <a:lnTo>
                  <a:pt x="6381002" y="0"/>
                </a:lnTo>
                <a:lnTo>
                  <a:pt x="638100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475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764113" y="3737216"/>
            <a:ext cx="9768372" cy="1811259"/>
            <a:chOff x="0" y="0"/>
            <a:chExt cx="13024496" cy="2415012"/>
          </a:xfrm>
        </p:grpSpPr>
        <p:sp>
          <p:nvSpPr>
            <p:cNvPr id="4" name="AutoShape 4"/>
            <p:cNvSpPr/>
            <p:nvPr/>
          </p:nvSpPr>
          <p:spPr>
            <a:xfrm>
              <a:off x="0" y="2400843"/>
              <a:ext cx="13024496" cy="14169"/>
            </a:xfrm>
            <a:prstGeom prst="rect">
              <a:avLst/>
            </a:prstGeom>
            <a:solidFill>
              <a:srgbClr val="0E2C8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3024496" cy="1346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66"/>
                </a:lnSpc>
              </a:pPr>
              <a:r>
                <a:rPr lang="pl-PL" sz="6638" spc="-132" dirty="0">
                  <a:solidFill>
                    <a:srgbClr val="FFFFFF"/>
                  </a:solidFill>
                  <a:latin typeface="Sanchez"/>
                </a:rPr>
                <a:t>Cilj delavnice</a:t>
              </a:r>
              <a:endParaRPr lang="en-US" sz="6638" spc="-132" dirty="0">
                <a:solidFill>
                  <a:srgbClr val="FFFFFF"/>
                </a:solidFill>
                <a:latin typeface="Sanchez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562883"/>
            <a:ext cx="11906998" cy="1778919"/>
            <a:chOff x="0" y="0"/>
            <a:chExt cx="3135999" cy="4685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35999" cy="468522"/>
            </a:xfrm>
            <a:custGeom>
              <a:avLst/>
              <a:gdLst/>
              <a:ahLst/>
              <a:cxnLst/>
              <a:rect l="l" t="t" r="r" b="b"/>
              <a:pathLst>
                <a:path w="3135999" h="468522">
                  <a:moveTo>
                    <a:pt x="0" y="0"/>
                  </a:moveTo>
                  <a:lnTo>
                    <a:pt x="3135999" y="0"/>
                  </a:lnTo>
                  <a:lnTo>
                    <a:pt x="3135999" y="468522"/>
                  </a:lnTo>
                  <a:lnTo>
                    <a:pt x="0" y="468522"/>
                  </a:lnTo>
                  <a:close/>
                </a:path>
              </a:pathLst>
            </a:custGeom>
            <a:solidFill>
              <a:srgbClr val="D7D5D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64113" y="798752"/>
            <a:ext cx="5732698" cy="1307181"/>
          </a:xfrm>
          <a:custGeom>
            <a:avLst/>
            <a:gdLst/>
            <a:ahLst/>
            <a:cxnLst/>
            <a:rect l="l" t="t" r="r" b="b"/>
            <a:pathLst>
              <a:path w="5732698" h="1307181">
                <a:moveTo>
                  <a:pt x="0" y="0"/>
                </a:moveTo>
                <a:lnTo>
                  <a:pt x="5732698" y="0"/>
                </a:lnTo>
                <a:lnTo>
                  <a:pt x="5732698" y="1307181"/>
                </a:lnTo>
                <a:lnTo>
                  <a:pt x="0" y="13071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403269" y="6610350"/>
            <a:ext cx="11100460" cy="2106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59" dirty="0" err="1">
                <a:solidFill>
                  <a:srgbClr val="FFFFFF"/>
                </a:solidFill>
                <a:latin typeface="Sanchez"/>
              </a:rPr>
              <a:t>razvijanje</a:t>
            </a:r>
            <a:r>
              <a:rPr lang="en-US" sz="3999" spc="59" dirty="0">
                <a:solidFill>
                  <a:srgbClr val="FFFFFF"/>
                </a:solidFill>
                <a:latin typeface="Sanchez"/>
              </a:rPr>
              <a:t> </a:t>
            </a:r>
            <a:r>
              <a:rPr lang="en-US" sz="3999" spc="59" dirty="0" err="1">
                <a:solidFill>
                  <a:srgbClr val="FFFFFF"/>
                </a:solidFill>
                <a:latin typeface="Sanchez"/>
              </a:rPr>
              <a:t>zmožnosti</a:t>
            </a:r>
            <a:r>
              <a:rPr lang="en-US" sz="3999" spc="59" dirty="0">
                <a:solidFill>
                  <a:srgbClr val="FFFFFF"/>
                </a:solidFill>
                <a:latin typeface="Sanchez"/>
              </a:rPr>
              <a:t> </a:t>
            </a:r>
            <a:r>
              <a:rPr lang="en-US" sz="3999" spc="59" dirty="0" err="1">
                <a:solidFill>
                  <a:srgbClr val="FFFFFF"/>
                </a:solidFill>
                <a:latin typeface="Sanchez"/>
              </a:rPr>
              <a:t>pripovedovanja</a:t>
            </a:r>
            <a:r>
              <a:rPr lang="en-US" sz="3999" spc="59" dirty="0">
                <a:solidFill>
                  <a:srgbClr val="FFFFFF"/>
                </a:solidFill>
                <a:latin typeface="Sanchez"/>
              </a:rPr>
              <a:t> </a:t>
            </a:r>
            <a:r>
              <a:rPr lang="en-US" sz="3999" spc="59" dirty="0" err="1">
                <a:solidFill>
                  <a:srgbClr val="FFFFFF"/>
                </a:solidFill>
                <a:latin typeface="Sanchez"/>
              </a:rPr>
              <a:t>zelo</a:t>
            </a:r>
            <a:r>
              <a:rPr lang="en-US" sz="3999" spc="59" dirty="0">
                <a:solidFill>
                  <a:srgbClr val="FFFFFF"/>
                </a:solidFill>
                <a:latin typeface="Sanchez"/>
              </a:rPr>
              <a:t> </a:t>
            </a:r>
            <a:r>
              <a:rPr lang="en-US" sz="3999" spc="59" dirty="0" err="1">
                <a:solidFill>
                  <a:srgbClr val="FFFFFF"/>
                </a:solidFill>
                <a:latin typeface="Sanchez"/>
              </a:rPr>
              <a:t>pomembnih</a:t>
            </a:r>
            <a:r>
              <a:rPr lang="en-US" sz="3999" spc="59" dirty="0">
                <a:solidFill>
                  <a:srgbClr val="FFFFFF"/>
                </a:solidFill>
                <a:latin typeface="Sanchez"/>
              </a:rPr>
              <a:t> </a:t>
            </a:r>
            <a:r>
              <a:rPr lang="en-US" sz="3999" spc="59" dirty="0" err="1">
                <a:solidFill>
                  <a:srgbClr val="FFFFFF"/>
                </a:solidFill>
                <a:latin typeface="Sanchez"/>
              </a:rPr>
              <a:t>zgodovinskih</a:t>
            </a:r>
            <a:r>
              <a:rPr lang="en-US" sz="3999" spc="59" dirty="0">
                <a:solidFill>
                  <a:srgbClr val="FFFFFF"/>
                </a:solidFill>
                <a:latin typeface="Sanchez"/>
              </a:rPr>
              <a:t> </a:t>
            </a:r>
            <a:r>
              <a:rPr lang="en-US" sz="3999" spc="59" dirty="0" err="1">
                <a:solidFill>
                  <a:srgbClr val="FFFFFF"/>
                </a:solidFill>
                <a:latin typeface="Sanchez"/>
              </a:rPr>
              <a:t>dogodkov</a:t>
            </a:r>
            <a:r>
              <a:rPr lang="en-US" sz="3999" spc="59" dirty="0">
                <a:solidFill>
                  <a:srgbClr val="FFFFFF"/>
                </a:solidFill>
                <a:latin typeface="Sanchez"/>
              </a:rPr>
              <a:t> z </a:t>
            </a:r>
            <a:r>
              <a:rPr lang="en-US" sz="3999" spc="59" dirty="0" err="1">
                <a:solidFill>
                  <a:srgbClr val="FFFFFF"/>
                </a:solidFill>
                <a:latin typeface="Sanchez"/>
              </a:rPr>
              <a:t>vidika</a:t>
            </a:r>
            <a:r>
              <a:rPr lang="en-US" sz="3999" spc="59" dirty="0">
                <a:solidFill>
                  <a:srgbClr val="FFFFFF"/>
                </a:solidFill>
                <a:latin typeface="Sanchez"/>
              </a:rPr>
              <a:t> </a:t>
            </a:r>
            <a:r>
              <a:rPr lang="en-US" sz="3999" spc="59" dirty="0" err="1">
                <a:solidFill>
                  <a:srgbClr val="FFFFFF"/>
                </a:solidFill>
                <a:latin typeface="Sanchez"/>
              </a:rPr>
              <a:t>osebne</a:t>
            </a:r>
            <a:r>
              <a:rPr lang="en-US" sz="3999" spc="59" dirty="0">
                <a:solidFill>
                  <a:srgbClr val="FFFFFF"/>
                </a:solidFill>
                <a:latin typeface="Sanchez"/>
              </a:rPr>
              <a:t> </a:t>
            </a:r>
            <a:r>
              <a:rPr lang="en-US" sz="3999" spc="59" dirty="0" err="1">
                <a:solidFill>
                  <a:srgbClr val="FFFFFF"/>
                </a:solidFill>
                <a:latin typeface="Sanchez"/>
              </a:rPr>
              <a:t>izkušnje</a:t>
            </a:r>
            <a:endParaRPr lang="en-US" sz="3999" spc="59" dirty="0">
              <a:solidFill>
                <a:srgbClr val="FFFFFF"/>
              </a:solidFill>
              <a:latin typeface="Sanchez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582189" y="3900442"/>
            <a:ext cx="3279061" cy="3279048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5046" r="-2504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163484" y="3900442"/>
            <a:ext cx="3279061" cy="3279048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8224" b="-8224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3253138" y="3900442"/>
            <a:ext cx="3279061" cy="3279048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r="-50093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24268"/>
            <a:ext cx="1414625" cy="10262732"/>
            <a:chOff x="0" y="0"/>
            <a:chExt cx="372576" cy="27029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576" cy="2702942"/>
            </a:xfrm>
            <a:custGeom>
              <a:avLst/>
              <a:gdLst/>
              <a:ahLst/>
              <a:cxnLst/>
              <a:rect l="l" t="t" r="r" b="b"/>
              <a:pathLst>
                <a:path w="372576" h="2702942">
                  <a:moveTo>
                    <a:pt x="0" y="0"/>
                  </a:moveTo>
                  <a:lnTo>
                    <a:pt x="372576" y="0"/>
                  </a:lnTo>
                  <a:lnTo>
                    <a:pt x="372576" y="2702942"/>
                  </a:lnTo>
                  <a:lnTo>
                    <a:pt x="0" y="2702942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8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755801" y="1690640"/>
            <a:ext cx="14776397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900" dirty="0">
                <a:solidFill>
                  <a:srgbClr val="1E3950"/>
                </a:solidFill>
                <a:latin typeface="Sanchez"/>
              </a:rPr>
              <a:t>PREDSTAV</a:t>
            </a:r>
            <a:r>
              <a:rPr lang="sl-SI" sz="4900" dirty="0">
                <a:solidFill>
                  <a:srgbClr val="1E3950"/>
                </a:solidFill>
                <a:latin typeface="Sanchez"/>
              </a:rPr>
              <a:t>ITEV</a:t>
            </a:r>
            <a:r>
              <a:rPr lang="en-US" sz="4900" dirty="0">
                <a:solidFill>
                  <a:srgbClr val="1E3950"/>
                </a:solidFill>
                <a:latin typeface="Sanchez"/>
              </a:rPr>
              <a:t> ZGODBE O LUBLINSKI UNIJI</a:t>
            </a:r>
            <a:endParaRPr lang="en-US" sz="5200" dirty="0">
              <a:solidFill>
                <a:srgbClr val="1E3950"/>
              </a:solidFill>
              <a:latin typeface="Sanchez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090686" y="7458745"/>
            <a:ext cx="4262067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1E3950"/>
                </a:solidFill>
                <a:latin typeface="Sanchez"/>
              </a:rPr>
              <a:t>Mateusz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671981" y="7458745"/>
            <a:ext cx="4262067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1E3950"/>
                </a:solidFill>
                <a:latin typeface="Sanchez"/>
              </a:rPr>
              <a:t>Krystyna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997233" y="7458745"/>
            <a:ext cx="4262067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1E3950"/>
                </a:solidFill>
                <a:latin typeface="Sanchez"/>
              </a:rPr>
              <a:t>Hanna</a:t>
            </a:r>
          </a:p>
        </p:txBody>
      </p:sp>
      <p:sp>
        <p:nvSpPr>
          <p:cNvPr id="15" name="Freeform 15"/>
          <p:cNvSpPr/>
          <p:nvPr/>
        </p:nvSpPr>
        <p:spPr>
          <a:xfrm>
            <a:off x="1755801" y="305917"/>
            <a:ext cx="4525662" cy="1032297"/>
          </a:xfrm>
          <a:custGeom>
            <a:avLst/>
            <a:gdLst/>
            <a:ahLst/>
            <a:cxnLst/>
            <a:rect l="l" t="t" r="r" b="b"/>
            <a:pathLst>
              <a:path w="4525662" h="1032297">
                <a:moveTo>
                  <a:pt x="0" y="0"/>
                </a:moveTo>
                <a:lnTo>
                  <a:pt x="4525662" y="0"/>
                </a:lnTo>
                <a:lnTo>
                  <a:pt x="4525662" y="1032298"/>
                </a:lnTo>
                <a:lnTo>
                  <a:pt x="0" y="10322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5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17167" y="3845368"/>
            <a:ext cx="16819800" cy="6074602"/>
          </a:xfrm>
          <a:prstGeom prst="rect">
            <a:avLst/>
          </a:prstGeom>
          <a:solidFill>
            <a:srgbClr val="F8FBFD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481603" y="4150808"/>
            <a:ext cx="4562233" cy="5389884"/>
            <a:chOff x="0" y="0"/>
            <a:chExt cx="1201576" cy="14195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01576" cy="1419558"/>
            </a:xfrm>
            <a:custGeom>
              <a:avLst/>
              <a:gdLst/>
              <a:ahLst/>
              <a:cxnLst/>
              <a:rect l="l" t="t" r="r" b="b"/>
              <a:pathLst>
                <a:path w="1201576" h="1419558">
                  <a:moveTo>
                    <a:pt x="0" y="0"/>
                  </a:moveTo>
                  <a:lnTo>
                    <a:pt x="1201576" y="0"/>
                  </a:lnTo>
                  <a:lnTo>
                    <a:pt x="1201576" y="1419558"/>
                  </a:lnTo>
                  <a:lnTo>
                    <a:pt x="0" y="1419558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14300"/>
              <a:ext cx="812800" cy="927100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5237"/>
                </a:lnSpc>
              </a:pPr>
              <a:r>
                <a:rPr lang="sl-SI" sz="3314" spc="165" dirty="0">
                  <a:solidFill>
                    <a:srgbClr val="FFFFFF"/>
                  </a:solidFill>
                  <a:latin typeface="Sanchez"/>
                </a:rPr>
                <a:t>Ime in priimek pripovedovalca zgodb</a:t>
              </a:r>
              <a:endParaRPr lang="en-US" sz="3314" spc="165" dirty="0">
                <a:solidFill>
                  <a:srgbClr val="FFFFFF"/>
                </a:solidFill>
                <a:latin typeface="Sanchez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569990" y="4131358"/>
            <a:ext cx="5148983" cy="5402851"/>
            <a:chOff x="0" y="0"/>
            <a:chExt cx="1356111" cy="14229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56111" cy="1422973"/>
            </a:xfrm>
            <a:custGeom>
              <a:avLst/>
              <a:gdLst/>
              <a:ahLst/>
              <a:cxnLst/>
              <a:rect l="l" t="t" r="r" b="b"/>
              <a:pathLst>
                <a:path w="1356111" h="1422973">
                  <a:moveTo>
                    <a:pt x="0" y="0"/>
                  </a:moveTo>
                  <a:lnTo>
                    <a:pt x="1356111" y="0"/>
                  </a:lnTo>
                  <a:lnTo>
                    <a:pt x="1356111" y="1422973"/>
                  </a:lnTo>
                  <a:lnTo>
                    <a:pt x="0" y="142297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280208" y="4144325"/>
            <a:ext cx="4807823" cy="5376918"/>
            <a:chOff x="0" y="0"/>
            <a:chExt cx="1266258" cy="14161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66258" cy="1416143"/>
            </a:xfrm>
            <a:custGeom>
              <a:avLst/>
              <a:gdLst/>
              <a:ahLst/>
              <a:cxnLst/>
              <a:rect l="l" t="t" r="r" b="b"/>
              <a:pathLst>
                <a:path w="1266258" h="1416143">
                  <a:moveTo>
                    <a:pt x="0" y="0"/>
                  </a:moveTo>
                  <a:lnTo>
                    <a:pt x="1266258" y="0"/>
                  </a:lnTo>
                  <a:lnTo>
                    <a:pt x="1266258" y="1416143"/>
                  </a:lnTo>
                  <a:lnTo>
                    <a:pt x="0" y="1416143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23825"/>
              <a:ext cx="812800" cy="68897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2784"/>
                </a:lnSpc>
              </a:pPr>
              <a:r>
                <a:rPr lang="pl-PL" sz="3314" spc="165" dirty="0">
                  <a:solidFill>
                    <a:srgbClr val="FFFFFF"/>
                  </a:solidFill>
                  <a:latin typeface="Sanchez"/>
                </a:rPr>
                <a:t>Utemeljitev</a:t>
              </a:r>
              <a:endParaRPr lang="en-US" sz="3314" spc="165" dirty="0">
                <a:solidFill>
                  <a:srgbClr val="FFFFFF"/>
                </a:solidFill>
                <a:latin typeface="Sanchez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310266" y="1577842"/>
            <a:ext cx="9307907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36"/>
              </a:lnSpc>
            </a:pPr>
            <a:endParaRPr lang="pl-PL" dirty="0"/>
          </a:p>
          <a:p>
            <a:pPr algn="ctr">
              <a:lnSpc>
                <a:spcPts val="2686"/>
              </a:lnSpc>
            </a:pPr>
            <a:r>
              <a:rPr lang="en-US" sz="1918" spc="287" dirty="0">
                <a:solidFill>
                  <a:srgbClr val="F8FBFD"/>
                </a:solidFill>
                <a:latin typeface="Merriweather Bold"/>
              </a:rPr>
              <a:t>USTVARJANJE LASTNE ZGODBE O SVOJI MALI DOMOVINI PO METODI PRIPOVEDOVANJA</a:t>
            </a:r>
            <a:endParaRPr lang="pl-PL" sz="1918" spc="287" dirty="0">
              <a:solidFill>
                <a:srgbClr val="F8FBFD"/>
              </a:solidFill>
              <a:latin typeface="Merriweather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-113712" y="308090"/>
            <a:ext cx="18512468" cy="1493627"/>
            <a:chOff x="0" y="0"/>
            <a:chExt cx="4875712" cy="39338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875712" cy="393383"/>
            </a:xfrm>
            <a:custGeom>
              <a:avLst/>
              <a:gdLst/>
              <a:ahLst/>
              <a:cxnLst/>
              <a:rect l="l" t="t" r="r" b="b"/>
              <a:pathLst>
                <a:path w="4875712" h="393383">
                  <a:moveTo>
                    <a:pt x="0" y="0"/>
                  </a:moveTo>
                  <a:lnTo>
                    <a:pt x="4875712" y="0"/>
                  </a:lnTo>
                  <a:lnTo>
                    <a:pt x="4875712" y="393383"/>
                  </a:lnTo>
                  <a:lnTo>
                    <a:pt x="0" y="393383"/>
                  </a:lnTo>
                  <a:close/>
                </a:path>
              </a:pathLst>
            </a:custGeom>
            <a:solidFill>
              <a:srgbClr val="F8FBFD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2450949" y="629434"/>
            <a:ext cx="3328560" cy="759240"/>
          </a:xfrm>
          <a:custGeom>
            <a:avLst/>
            <a:gdLst/>
            <a:ahLst/>
            <a:cxnLst/>
            <a:rect l="l" t="t" r="r" b="b"/>
            <a:pathLst>
              <a:path w="3328560" h="759240">
                <a:moveTo>
                  <a:pt x="0" y="0"/>
                </a:moveTo>
                <a:lnTo>
                  <a:pt x="3328560" y="0"/>
                </a:lnTo>
                <a:lnTo>
                  <a:pt x="3328560" y="759240"/>
                </a:lnTo>
                <a:lnTo>
                  <a:pt x="0" y="759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17"/>
          <p:cNvSpPr txBox="1"/>
          <p:nvPr/>
        </p:nvSpPr>
        <p:spPr>
          <a:xfrm>
            <a:off x="5351905" y="731711"/>
            <a:ext cx="10123468" cy="615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8"/>
              </a:lnSpc>
            </a:pPr>
            <a:r>
              <a:rPr lang="pl-PL" sz="3548" spc="532" dirty="0">
                <a:solidFill>
                  <a:srgbClr val="545454"/>
                </a:solidFill>
                <a:latin typeface="Merriweather Bold"/>
              </a:rPr>
              <a:t>GLASOVNICA</a:t>
            </a:r>
            <a:endParaRPr lang="en-US" sz="3548" spc="532" dirty="0">
              <a:solidFill>
                <a:srgbClr val="545454"/>
              </a:solidFill>
              <a:latin typeface="Merriweather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175929" y="4681831"/>
            <a:ext cx="3761850" cy="3741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7"/>
              </a:lnSpc>
              <a:spcBef>
                <a:spcPct val="0"/>
              </a:spcBef>
            </a:pPr>
            <a:r>
              <a:rPr lang="en-US" sz="3200" spc="107" dirty="0">
                <a:solidFill>
                  <a:srgbClr val="FFFFFF"/>
                </a:solidFill>
                <a:latin typeface="Sanchez"/>
              </a:rPr>
              <a:t>REZULTAT GRE OD 1 DO 10, KJER 1 POMENI, DA MI NI BILO VŠEČ IN 10, DA MI JE BILO ZELO VŠEČ</a:t>
            </a:r>
            <a:endParaRPr lang="en-US" sz="3033" spc="151" dirty="0">
              <a:solidFill>
                <a:srgbClr val="FFFFFF"/>
              </a:solidFill>
              <a:latin typeface="Sanchez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314700" y="4627184"/>
            <a:ext cx="155603" cy="1621022"/>
          </a:xfrm>
          <a:prstGeom prst="rect">
            <a:avLst/>
          </a:prstGeom>
          <a:solidFill>
            <a:srgbClr val="0000FF"/>
          </a:solidFill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8040946" y="4627184"/>
            <a:ext cx="155603" cy="1621022"/>
          </a:xfrm>
          <a:prstGeom prst="rect">
            <a:avLst/>
          </a:prstGeom>
          <a:solidFill>
            <a:srgbClr val="0000FF"/>
          </a:solidFill>
        </p:spPr>
        <p:txBody>
          <a:bodyPr/>
          <a:lstStyle/>
          <a:p>
            <a:endParaRPr lang="pl-PL"/>
          </a:p>
        </p:txBody>
      </p:sp>
      <p:sp>
        <p:nvSpPr>
          <p:cNvPr id="4" name="AutoShape 4"/>
          <p:cNvSpPr/>
          <p:nvPr/>
        </p:nvSpPr>
        <p:spPr>
          <a:xfrm>
            <a:off x="11552827" y="4627184"/>
            <a:ext cx="155603" cy="1621022"/>
          </a:xfrm>
          <a:prstGeom prst="rect">
            <a:avLst/>
          </a:prstGeom>
          <a:solidFill>
            <a:srgbClr val="0000FF"/>
          </a:solidFill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>
            <a:off x="5187311" y="7050659"/>
            <a:ext cx="155603" cy="1621022"/>
          </a:xfrm>
          <a:prstGeom prst="rect">
            <a:avLst/>
          </a:prstGeom>
          <a:solidFill>
            <a:srgbClr val="0000FF"/>
          </a:solidFill>
        </p:spPr>
        <p:txBody>
          <a:bodyPr/>
          <a:lstStyle/>
          <a:p>
            <a:endParaRPr lang="pl-PL"/>
          </a:p>
        </p:txBody>
      </p:sp>
      <p:sp>
        <p:nvSpPr>
          <p:cNvPr id="6" name="AutoShape 6"/>
          <p:cNvSpPr/>
          <p:nvPr/>
        </p:nvSpPr>
        <p:spPr>
          <a:xfrm>
            <a:off x="10321689" y="7050659"/>
            <a:ext cx="155603" cy="1621022"/>
          </a:xfrm>
          <a:prstGeom prst="rect">
            <a:avLst/>
          </a:prstGeom>
          <a:solidFill>
            <a:srgbClr val="0000FF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7" name="Group 7"/>
          <p:cNvGrpSpPr/>
          <p:nvPr/>
        </p:nvGrpSpPr>
        <p:grpSpPr>
          <a:xfrm>
            <a:off x="-132172" y="280926"/>
            <a:ext cx="18420172" cy="1080554"/>
            <a:chOff x="0" y="0"/>
            <a:chExt cx="4851403" cy="2845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51403" cy="284590"/>
            </a:xfrm>
            <a:custGeom>
              <a:avLst/>
              <a:gdLst/>
              <a:ahLst/>
              <a:cxnLst/>
              <a:rect l="l" t="t" r="r" b="b"/>
              <a:pathLst>
                <a:path w="4851403" h="284590">
                  <a:moveTo>
                    <a:pt x="0" y="0"/>
                  </a:moveTo>
                  <a:lnTo>
                    <a:pt x="4851403" y="0"/>
                  </a:lnTo>
                  <a:lnTo>
                    <a:pt x="4851403" y="284590"/>
                  </a:lnTo>
                  <a:lnTo>
                    <a:pt x="0" y="28459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651759" y="353431"/>
            <a:ext cx="4419352" cy="1008048"/>
          </a:xfrm>
          <a:custGeom>
            <a:avLst/>
            <a:gdLst/>
            <a:ahLst/>
            <a:cxnLst/>
            <a:rect l="l" t="t" r="r" b="b"/>
            <a:pathLst>
              <a:path w="4419352" h="1008048">
                <a:moveTo>
                  <a:pt x="0" y="0"/>
                </a:moveTo>
                <a:lnTo>
                  <a:pt x="4419353" y="0"/>
                </a:lnTo>
                <a:lnTo>
                  <a:pt x="4419353" y="1008049"/>
                </a:lnTo>
                <a:lnTo>
                  <a:pt x="0" y="10080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>
            <a:off x="3987136" y="1796543"/>
            <a:ext cx="10313729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5"/>
              </a:lnSpc>
            </a:pPr>
            <a:r>
              <a:rPr lang="sl-SI" sz="4640" dirty="0">
                <a:solidFill>
                  <a:srgbClr val="F8F2ED"/>
                </a:solidFill>
                <a:latin typeface="Sanchez"/>
              </a:rPr>
              <a:t>Obnova </a:t>
            </a:r>
            <a:r>
              <a:rPr lang="en-US" sz="4640" dirty="0" err="1">
                <a:solidFill>
                  <a:srgbClr val="F8F2ED"/>
                </a:solidFill>
                <a:latin typeface="Sanchez"/>
              </a:rPr>
              <a:t>principov</a:t>
            </a:r>
            <a:r>
              <a:rPr lang="en-US" sz="4640" dirty="0">
                <a:solidFill>
                  <a:srgbClr val="F8F2ED"/>
                </a:solidFill>
                <a:latin typeface="Sanchez"/>
              </a:rPr>
              <a:t> </a:t>
            </a:r>
            <a:r>
              <a:rPr lang="en-US" sz="4640" dirty="0" err="1">
                <a:solidFill>
                  <a:srgbClr val="F8F2ED"/>
                </a:solidFill>
                <a:latin typeface="Sanchez"/>
              </a:rPr>
              <a:t>pripovedovanja</a:t>
            </a:r>
            <a:r>
              <a:rPr lang="en-US" sz="4640" dirty="0">
                <a:solidFill>
                  <a:srgbClr val="F8F2ED"/>
                </a:solidFill>
                <a:latin typeface="Sanchez"/>
              </a:rPr>
              <a:t> o </a:t>
            </a:r>
            <a:r>
              <a:rPr lang="en-US" sz="4640" dirty="0" err="1">
                <a:solidFill>
                  <a:srgbClr val="F8F2ED"/>
                </a:solidFill>
                <a:latin typeface="Sanchez"/>
              </a:rPr>
              <a:t>svoji</a:t>
            </a:r>
            <a:r>
              <a:rPr lang="en-US" sz="4640" dirty="0">
                <a:solidFill>
                  <a:srgbClr val="F8F2ED"/>
                </a:solidFill>
                <a:latin typeface="Sanchez"/>
              </a:rPr>
              <a:t> </a:t>
            </a:r>
            <a:r>
              <a:rPr lang="en-US" sz="4640" dirty="0" err="1">
                <a:solidFill>
                  <a:srgbClr val="F8F2ED"/>
                </a:solidFill>
                <a:latin typeface="Sanchez"/>
              </a:rPr>
              <a:t>mali</a:t>
            </a:r>
            <a:r>
              <a:rPr lang="en-US" sz="4640" dirty="0">
                <a:solidFill>
                  <a:srgbClr val="F8F2ED"/>
                </a:solidFill>
                <a:latin typeface="Sanchez"/>
              </a:rPr>
              <a:t> </a:t>
            </a:r>
            <a:r>
              <a:rPr lang="en-US" sz="4640" dirty="0" err="1">
                <a:solidFill>
                  <a:srgbClr val="F8F2ED"/>
                </a:solidFill>
                <a:latin typeface="Sanchez"/>
              </a:rPr>
              <a:t>domovini</a:t>
            </a:r>
            <a:endParaRPr lang="en-US" sz="4640" dirty="0">
              <a:solidFill>
                <a:srgbClr val="F8F2ED"/>
              </a:solidFill>
              <a:latin typeface="Sanchez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664258" y="5079297"/>
            <a:ext cx="3046106" cy="57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24"/>
              </a:lnSpc>
              <a:spcBef>
                <a:spcPct val="0"/>
              </a:spcBef>
            </a:pPr>
            <a:r>
              <a:rPr lang="pl-PL" sz="3374" dirty="0">
                <a:solidFill>
                  <a:srgbClr val="F8F2ED"/>
                </a:solidFill>
                <a:latin typeface="Sanchez"/>
              </a:rPr>
              <a:t>Začetek</a:t>
            </a:r>
            <a:endParaRPr lang="en-US" sz="3374" dirty="0">
              <a:solidFill>
                <a:srgbClr val="F8F2ED"/>
              </a:solidFill>
              <a:latin typeface="Sanchez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651650" y="7232710"/>
            <a:ext cx="3142426" cy="1166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24"/>
              </a:lnSpc>
              <a:spcBef>
                <a:spcPct val="0"/>
              </a:spcBef>
            </a:pPr>
            <a:r>
              <a:rPr lang="pl-PL" sz="3374" dirty="0">
                <a:solidFill>
                  <a:srgbClr val="F8F2ED"/>
                </a:solidFill>
                <a:latin typeface="Sanchez"/>
              </a:rPr>
              <a:t>Reševanja problema</a:t>
            </a:r>
            <a:endParaRPr lang="en-US" sz="3374" dirty="0">
              <a:solidFill>
                <a:srgbClr val="F8F2ED"/>
              </a:solidFill>
              <a:latin typeface="Sanchez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477834" y="5079297"/>
            <a:ext cx="2295716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25"/>
              </a:lnSpc>
              <a:spcBef>
                <a:spcPct val="0"/>
              </a:spcBef>
            </a:pPr>
            <a:r>
              <a:rPr lang="en-US" sz="3375">
                <a:solidFill>
                  <a:srgbClr val="F8F2ED"/>
                </a:solidFill>
                <a:latin typeface="Sanchez"/>
              </a:rPr>
              <a:t>Problem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773551" y="7530675"/>
            <a:ext cx="2674927" cy="580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28"/>
              </a:lnSpc>
              <a:spcBef>
                <a:spcPct val="0"/>
              </a:spcBef>
            </a:pPr>
            <a:r>
              <a:rPr lang="pl-PL" sz="3377" dirty="0">
                <a:solidFill>
                  <a:srgbClr val="F8F2ED"/>
                </a:solidFill>
                <a:latin typeface="Sanchez"/>
              </a:rPr>
              <a:t>Zaključek</a:t>
            </a:r>
            <a:endParaRPr lang="en-US" sz="3377" dirty="0">
              <a:solidFill>
                <a:srgbClr val="F8F2ED"/>
              </a:solidFill>
              <a:latin typeface="Sanchez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1989715" y="4528057"/>
            <a:ext cx="3415594" cy="241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25"/>
              </a:lnSpc>
              <a:spcBef>
                <a:spcPct val="0"/>
              </a:spcBef>
            </a:pPr>
            <a:r>
              <a:rPr lang="pl-PL" sz="3375" dirty="0">
                <a:solidFill>
                  <a:srgbClr val="F8F2ED"/>
                </a:solidFill>
                <a:latin typeface="Sanchez"/>
              </a:rPr>
              <a:t>Neuspešen poskus reševanja problema</a:t>
            </a:r>
            <a:endParaRPr lang="en-US" sz="3375" dirty="0">
              <a:solidFill>
                <a:srgbClr val="F8F2ED"/>
              </a:solidFill>
              <a:latin typeface="Sanchez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320" y="2631230"/>
            <a:ext cx="11864899" cy="7149748"/>
            <a:chOff x="0" y="0"/>
            <a:chExt cx="15819865" cy="953299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805" b="4805"/>
            <a:stretch>
              <a:fillRect/>
            </a:stretch>
          </p:blipFill>
          <p:spPr>
            <a:xfrm>
              <a:off x="0" y="0"/>
              <a:ext cx="15819865" cy="9532997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595320" y="629434"/>
            <a:ext cx="5184189" cy="1182506"/>
          </a:xfrm>
          <a:custGeom>
            <a:avLst/>
            <a:gdLst/>
            <a:ahLst/>
            <a:cxnLst/>
            <a:rect l="l" t="t" r="r" b="b"/>
            <a:pathLst>
              <a:path w="5184189" h="1182506">
                <a:moveTo>
                  <a:pt x="0" y="0"/>
                </a:moveTo>
                <a:lnTo>
                  <a:pt x="5184189" y="0"/>
                </a:lnTo>
                <a:lnTo>
                  <a:pt x="5184189" y="1182507"/>
                </a:lnTo>
                <a:lnTo>
                  <a:pt x="0" y="11825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13525662" y="4769527"/>
            <a:ext cx="4762337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550"/>
              </a:lnSpc>
            </a:pPr>
            <a:r>
              <a:rPr lang="pl-PL" sz="7125" dirty="0">
                <a:solidFill>
                  <a:srgbClr val="1E3950"/>
                </a:solidFill>
                <a:latin typeface="Sanchez"/>
              </a:rPr>
              <a:t>Hvala za vašo pozornost</a:t>
            </a:r>
            <a:endParaRPr lang="en-US" sz="7125" dirty="0">
              <a:solidFill>
                <a:srgbClr val="1E3950"/>
              </a:solidFill>
              <a:latin typeface="Sanchez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81409" y="1675642"/>
            <a:ext cx="5139355" cy="6935717"/>
          </a:xfrm>
          <a:custGeom>
            <a:avLst/>
            <a:gdLst/>
            <a:ahLst/>
            <a:cxnLst/>
            <a:rect l="l" t="t" r="r" b="b"/>
            <a:pathLst>
              <a:path w="5139355" h="6935717">
                <a:moveTo>
                  <a:pt x="0" y="0"/>
                </a:moveTo>
                <a:lnTo>
                  <a:pt x="5139354" y="0"/>
                </a:lnTo>
                <a:lnTo>
                  <a:pt x="5139354" y="6935716"/>
                </a:lnTo>
                <a:lnTo>
                  <a:pt x="0" y="69357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7007" t="-40119" r="-101735" b="-2248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597457" y="375109"/>
            <a:ext cx="5732698" cy="1307181"/>
          </a:xfrm>
          <a:custGeom>
            <a:avLst/>
            <a:gdLst/>
            <a:ahLst/>
            <a:cxnLst/>
            <a:rect l="l" t="t" r="r" b="b"/>
            <a:pathLst>
              <a:path w="5732698" h="1307181">
                <a:moveTo>
                  <a:pt x="0" y="0"/>
                </a:moveTo>
                <a:lnTo>
                  <a:pt x="5732697" y="0"/>
                </a:lnTo>
                <a:lnTo>
                  <a:pt x="5732697" y="1307182"/>
                </a:lnTo>
                <a:lnTo>
                  <a:pt x="0" y="1307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TextBox 4"/>
          <p:cNvSpPr txBox="1"/>
          <p:nvPr/>
        </p:nvSpPr>
        <p:spPr>
          <a:xfrm>
            <a:off x="1525019" y="3829050"/>
            <a:ext cx="9202511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59"/>
              </a:lnSpc>
            </a:pPr>
            <a:r>
              <a:rPr lang="sl-SI" sz="5799" dirty="0">
                <a:solidFill>
                  <a:srgbClr val="1A2C5A"/>
                </a:solidFill>
                <a:latin typeface="Sanchez"/>
              </a:rPr>
              <a:t>Pripovedovanje zgodb</a:t>
            </a:r>
            <a:r>
              <a:rPr lang="en-US" sz="5799" dirty="0">
                <a:solidFill>
                  <a:srgbClr val="1A2C5A"/>
                </a:solidFill>
                <a:latin typeface="Sanchez"/>
              </a:rPr>
              <a:t> – </a:t>
            </a:r>
            <a:r>
              <a:rPr lang="sl-SI" sz="5799" dirty="0">
                <a:solidFill>
                  <a:srgbClr val="1A2C5A"/>
                </a:solidFill>
                <a:latin typeface="Sanchez"/>
              </a:rPr>
              <a:t>Pripovedovanje zgodbe</a:t>
            </a:r>
            <a:endParaRPr lang="en-US" sz="5799" dirty="0">
              <a:solidFill>
                <a:srgbClr val="1A2C5A"/>
              </a:solidFill>
              <a:latin typeface="Sanchez"/>
            </a:endParaRPr>
          </a:p>
          <a:p>
            <a:pPr>
              <a:lnSpc>
                <a:spcPts val="6959"/>
              </a:lnSpc>
            </a:pPr>
            <a:endParaRPr lang="en-US" sz="5799" dirty="0">
              <a:solidFill>
                <a:srgbClr val="1A2C5A"/>
              </a:solidFill>
              <a:latin typeface="Sanchez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76129" y="1554826"/>
            <a:ext cx="6148090" cy="7950757"/>
          </a:xfrm>
          <a:custGeom>
            <a:avLst/>
            <a:gdLst/>
            <a:ahLst/>
            <a:cxnLst/>
            <a:rect l="l" t="t" r="r" b="b"/>
            <a:pathLst>
              <a:path w="6148090" h="7950757">
                <a:moveTo>
                  <a:pt x="0" y="0"/>
                </a:moveTo>
                <a:lnTo>
                  <a:pt x="6148090" y="0"/>
                </a:lnTo>
                <a:lnTo>
                  <a:pt x="6148090" y="7950757"/>
                </a:lnTo>
                <a:lnTo>
                  <a:pt x="0" y="79507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091" r="-4182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1434128" y="6787782"/>
            <a:ext cx="93533" cy="2717801"/>
          </a:xfrm>
          <a:prstGeom prst="rect">
            <a:avLst/>
          </a:prstGeom>
          <a:solidFill>
            <a:srgbClr val="737373"/>
          </a:solid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465511" y="2084000"/>
            <a:ext cx="7678489" cy="3975379"/>
          </a:xfrm>
          <a:custGeom>
            <a:avLst/>
            <a:gdLst/>
            <a:ahLst/>
            <a:cxnLst/>
            <a:rect l="l" t="t" r="r" b="b"/>
            <a:pathLst>
              <a:path w="7678489" h="3975379">
                <a:moveTo>
                  <a:pt x="0" y="0"/>
                </a:moveTo>
                <a:lnTo>
                  <a:pt x="7678489" y="0"/>
                </a:lnTo>
                <a:lnTo>
                  <a:pt x="7678489" y="3975379"/>
                </a:lnTo>
                <a:lnTo>
                  <a:pt x="0" y="39753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441" b="-15521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1987976" y="6711582"/>
            <a:ext cx="6999912" cy="2680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6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Sanchez"/>
              </a:rPr>
              <a:t>Pripovedovanje</a:t>
            </a:r>
            <a:r>
              <a:rPr lang="en-US" sz="4000" dirty="0">
                <a:solidFill>
                  <a:srgbClr val="000000"/>
                </a:solidFill>
                <a:latin typeface="Sanchez"/>
              </a:rPr>
              <a:t> je </a:t>
            </a:r>
            <a:r>
              <a:rPr lang="en-US" sz="4000" dirty="0" err="1">
                <a:solidFill>
                  <a:srgbClr val="000000"/>
                </a:solidFill>
                <a:latin typeface="Sanchez"/>
              </a:rPr>
              <a:t>proces</a:t>
            </a:r>
            <a:r>
              <a:rPr lang="en-US" sz="4000" dirty="0">
                <a:solidFill>
                  <a:srgbClr val="000000"/>
                </a:solidFill>
                <a:latin typeface="Sanchez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Sanchez"/>
              </a:rPr>
              <a:t>ki</a:t>
            </a:r>
            <a:r>
              <a:rPr lang="en-US" sz="4000" dirty="0">
                <a:solidFill>
                  <a:srgbClr val="000000"/>
                </a:solidFill>
                <a:latin typeface="Sanchez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Sanchez"/>
              </a:rPr>
              <a:t>zahteva</a:t>
            </a:r>
            <a:r>
              <a:rPr lang="en-US" sz="4000" dirty="0">
                <a:solidFill>
                  <a:srgbClr val="000000"/>
                </a:solidFill>
                <a:latin typeface="Sanchez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Sanchez"/>
              </a:rPr>
              <a:t>sodelovanje</a:t>
            </a:r>
            <a:r>
              <a:rPr lang="en-US" sz="4000" dirty="0">
                <a:solidFill>
                  <a:srgbClr val="000000"/>
                </a:solidFill>
                <a:latin typeface="Sanchez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Sanchez"/>
              </a:rPr>
              <a:t>pripovedovalca</a:t>
            </a:r>
            <a:r>
              <a:rPr lang="en-US" sz="4000" dirty="0">
                <a:solidFill>
                  <a:srgbClr val="000000"/>
                </a:solidFill>
                <a:latin typeface="Sanchez"/>
              </a:rPr>
              <a:t> in </a:t>
            </a:r>
            <a:r>
              <a:rPr lang="en-US" sz="4000" dirty="0" err="1">
                <a:solidFill>
                  <a:srgbClr val="000000"/>
                </a:solidFill>
                <a:latin typeface="Sanchez"/>
              </a:rPr>
              <a:t>poslušalca</a:t>
            </a:r>
            <a:r>
              <a:rPr lang="en-US" sz="4000" dirty="0">
                <a:solidFill>
                  <a:srgbClr val="000000"/>
                </a:solidFill>
                <a:latin typeface="Sanchez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Sanchez"/>
              </a:rPr>
              <a:t>hkrati</a:t>
            </a:r>
            <a:endParaRPr lang="en-US" sz="4000" dirty="0">
              <a:solidFill>
                <a:srgbClr val="000000"/>
              </a:solidFill>
              <a:latin typeface="Sanchez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34128" y="375109"/>
            <a:ext cx="5732698" cy="1307181"/>
          </a:xfrm>
          <a:custGeom>
            <a:avLst/>
            <a:gdLst/>
            <a:ahLst/>
            <a:cxnLst/>
            <a:rect l="l" t="t" r="r" b="b"/>
            <a:pathLst>
              <a:path w="5732698" h="1307181">
                <a:moveTo>
                  <a:pt x="0" y="0"/>
                </a:moveTo>
                <a:lnTo>
                  <a:pt x="5732697" y="0"/>
                </a:lnTo>
                <a:lnTo>
                  <a:pt x="5732697" y="1307182"/>
                </a:lnTo>
                <a:lnTo>
                  <a:pt x="0" y="13071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58163" y="3076308"/>
            <a:ext cx="9525" cy="6181992"/>
          </a:xfrm>
          <a:prstGeom prst="rect">
            <a:avLst/>
          </a:prstGeom>
          <a:solidFill>
            <a:srgbClr val="1A2C5A"/>
          </a:solid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6351857" y="4182123"/>
            <a:ext cx="537813" cy="237616"/>
          </a:xfrm>
          <a:custGeom>
            <a:avLst/>
            <a:gdLst/>
            <a:ahLst/>
            <a:cxnLst/>
            <a:rect l="l" t="t" r="r" b="b"/>
            <a:pathLst>
              <a:path w="537813" h="237616">
                <a:moveTo>
                  <a:pt x="0" y="0"/>
                </a:moveTo>
                <a:lnTo>
                  <a:pt x="537813" y="0"/>
                </a:lnTo>
                <a:lnTo>
                  <a:pt x="537813" y="237615"/>
                </a:lnTo>
                <a:lnTo>
                  <a:pt x="0" y="2376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2865894" y="3140206"/>
            <a:ext cx="5422106" cy="3614738"/>
          </a:xfrm>
          <a:custGeom>
            <a:avLst/>
            <a:gdLst/>
            <a:ahLst/>
            <a:cxnLst/>
            <a:rect l="l" t="t" r="r" b="b"/>
            <a:pathLst>
              <a:path w="5422106" h="3614738">
                <a:moveTo>
                  <a:pt x="0" y="0"/>
                </a:moveTo>
                <a:lnTo>
                  <a:pt x="5422106" y="0"/>
                </a:lnTo>
                <a:lnTo>
                  <a:pt x="5422106" y="3614738"/>
                </a:lnTo>
                <a:lnTo>
                  <a:pt x="0" y="3614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12865894" y="0"/>
            <a:ext cx="5422106" cy="3300664"/>
          </a:xfrm>
          <a:custGeom>
            <a:avLst/>
            <a:gdLst/>
            <a:ahLst/>
            <a:cxnLst/>
            <a:rect l="l" t="t" r="r" b="b"/>
            <a:pathLst>
              <a:path w="5422106" h="3300664">
                <a:moveTo>
                  <a:pt x="0" y="0"/>
                </a:moveTo>
                <a:lnTo>
                  <a:pt x="5422106" y="0"/>
                </a:lnTo>
                <a:lnTo>
                  <a:pt x="5422106" y="3300664"/>
                </a:lnTo>
                <a:lnTo>
                  <a:pt x="0" y="33006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12865894" y="6672262"/>
            <a:ext cx="5422106" cy="3614738"/>
          </a:xfrm>
          <a:custGeom>
            <a:avLst/>
            <a:gdLst/>
            <a:ahLst/>
            <a:cxnLst/>
            <a:rect l="l" t="t" r="r" b="b"/>
            <a:pathLst>
              <a:path w="5422106" h="3614738">
                <a:moveTo>
                  <a:pt x="0" y="0"/>
                </a:moveTo>
                <a:lnTo>
                  <a:pt x="5422106" y="0"/>
                </a:lnTo>
                <a:lnTo>
                  <a:pt x="5422106" y="3614738"/>
                </a:lnTo>
                <a:lnTo>
                  <a:pt x="0" y="36147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2884004" y="3572013"/>
            <a:ext cx="7494740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 dirty="0" err="1">
                <a:solidFill>
                  <a:srgbClr val="1A2C5A"/>
                </a:solidFill>
                <a:latin typeface="Sanchez"/>
              </a:rPr>
              <a:t>Načela</a:t>
            </a:r>
            <a:r>
              <a:rPr lang="en-US" sz="5600" dirty="0">
                <a:solidFill>
                  <a:srgbClr val="1A2C5A"/>
                </a:solidFill>
                <a:latin typeface="Sanchez"/>
              </a:rPr>
              <a:t> </a:t>
            </a:r>
            <a:r>
              <a:rPr lang="en-US" sz="5600" dirty="0" err="1">
                <a:solidFill>
                  <a:srgbClr val="1A2C5A"/>
                </a:solidFill>
                <a:latin typeface="Sanchez"/>
              </a:rPr>
              <a:t>ustvarjanja</a:t>
            </a:r>
            <a:r>
              <a:rPr lang="en-US" sz="5600" dirty="0">
                <a:solidFill>
                  <a:srgbClr val="1A2C5A"/>
                </a:solidFill>
                <a:latin typeface="Sanchez"/>
              </a:rPr>
              <a:t> </a:t>
            </a:r>
            <a:r>
              <a:rPr lang="en-US" sz="5600" dirty="0" err="1">
                <a:solidFill>
                  <a:srgbClr val="1A2C5A"/>
                </a:solidFill>
                <a:latin typeface="Sanchez"/>
              </a:rPr>
              <a:t>dobre</a:t>
            </a:r>
            <a:r>
              <a:rPr lang="en-US" sz="5600" dirty="0">
                <a:solidFill>
                  <a:srgbClr val="1A2C5A"/>
                </a:solidFill>
                <a:latin typeface="Sanchez"/>
              </a:rPr>
              <a:t> </a:t>
            </a:r>
            <a:r>
              <a:rPr lang="en-US" sz="5600" dirty="0" err="1">
                <a:solidFill>
                  <a:srgbClr val="1A2C5A"/>
                </a:solidFill>
                <a:latin typeface="Sanchez"/>
              </a:rPr>
              <a:t>zgodbe</a:t>
            </a:r>
            <a:r>
              <a:rPr lang="pl-PL" sz="5600" dirty="0">
                <a:solidFill>
                  <a:srgbClr val="1A2C5A"/>
                </a:solidFill>
                <a:latin typeface="Sanchez"/>
              </a:rPr>
              <a:t>:</a:t>
            </a:r>
            <a:endParaRPr lang="en-US" sz="5600" dirty="0">
              <a:solidFill>
                <a:srgbClr val="1A2C5A"/>
              </a:solidFill>
              <a:latin typeface="Sanchez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884004" y="5740531"/>
            <a:ext cx="6642533" cy="4065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32"/>
              </a:lnSpc>
            </a:pPr>
            <a:endParaRPr dirty="0"/>
          </a:p>
          <a:p>
            <a:pPr marL="436122" lvl="1" indent="-218061" algn="l">
              <a:lnSpc>
                <a:spcPts val="5693"/>
              </a:lnSpc>
              <a:buFont typeface="Arial"/>
              <a:buChar char="•"/>
            </a:pPr>
            <a:r>
              <a:rPr lang="pl-PL" sz="3388" spc="169" dirty="0">
                <a:solidFill>
                  <a:srgbClr val="37343A"/>
                </a:solidFill>
                <a:latin typeface="Sanchez"/>
              </a:rPr>
              <a:t>OBLIKOVANJE POVEZAVE </a:t>
            </a:r>
          </a:p>
          <a:p>
            <a:pPr marL="436122" lvl="1" indent="-218061" algn="l">
              <a:lnSpc>
                <a:spcPts val="5693"/>
              </a:lnSpc>
              <a:buFont typeface="Arial"/>
              <a:buChar char="•"/>
            </a:pPr>
            <a:r>
              <a:rPr lang="sl-SI" sz="3388" spc="169" dirty="0">
                <a:solidFill>
                  <a:srgbClr val="37343A"/>
                </a:solidFill>
                <a:latin typeface="Sanchez"/>
              </a:rPr>
              <a:t>ČUSTVA</a:t>
            </a:r>
            <a:endParaRPr lang="en-US" sz="3388" spc="169" dirty="0">
              <a:solidFill>
                <a:srgbClr val="37343A"/>
              </a:solidFill>
              <a:latin typeface="Sanchez"/>
            </a:endParaRPr>
          </a:p>
          <a:p>
            <a:pPr marL="435979" lvl="1" indent="-217989" algn="l">
              <a:lnSpc>
                <a:spcPts val="4507"/>
              </a:lnSpc>
              <a:buFont typeface="Arial"/>
              <a:buChar char="•"/>
            </a:pPr>
            <a:r>
              <a:rPr lang="en-US" sz="3388" spc="169" dirty="0">
                <a:solidFill>
                  <a:srgbClr val="37343A"/>
                </a:solidFill>
                <a:latin typeface="Sanchez"/>
              </a:rPr>
              <a:t>A</a:t>
            </a:r>
            <a:r>
              <a:rPr lang="sl-SI" sz="3388" spc="169" dirty="0">
                <a:solidFill>
                  <a:srgbClr val="37343A"/>
                </a:solidFill>
                <a:latin typeface="Sanchez"/>
              </a:rPr>
              <a:t>VTENTIČNOST</a:t>
            </a:r>
            <a:endParaRPr lang="en-US" sz="3388" spc="169" dirty="0">
              <a:solidFill>
                <a:srgbClr val="37343A"/>
              </a:solidFill>
              <a:latin typeface="Sanchez"/>
            </a:endParaRPr>
          </a:p>
          <a:p>
            <a:pPr marL="436122" lvl="1" indent="-218061" algn="l">
              <a:lnSpc>
                <a:spcPts val="4066"/>
              </a:lnSpc>
            </a:pPr>
            <a:endParaRPr lang="en-US" sz="3388" spc="169" dirty="0">
              <a:solidFill>
                <a:srgbClr val="37343A"/>
              </a:solidFill>
              <a:latin typeface="Sanchez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258163" y="860396"/>
            <a:ext cx="5226282" cy="1192108"/>
          </a:xfrm>
          <a:custGeom>
            <a:avLst/>
            <a:gdLst/>
            <a:ahLst/>
            <a:cxnLst/>
            <a:rect l="l" t="t" r="r" b="b"/>
            <a:pathLst>
              <a:path w="5226282" h="1192108">
                <a:moveTo>
                  <a:pt x="0" y="0"/>
                </a:moveTo>
                <a:lnTo>
                  <a:pt x="5226281" y="0"/>
                </a:lnTo>
                <a:lnTo>
                  <a:pt x="5226281" y="1192108"/>
                </a:lnTo>
                <a:lnTo>
                  <a:pt x="0" y="1192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7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3787528"/>
          </a:xfrm>
          <a:custGeom>
            <a:avLst/>
            <a:gdLst/>
            <a:ahLst/>
            <a:cxnLst/>
            <a:rect l="l" t="t" r="r" b="b"/>
            <a:pathLst>
              <a:path w="18288000" h="3787528">
                <a:moveTo>
                  <a:pt x="0" y="0"/>
                </a:moveTo>
                <a:lnTo>
                  <a:pt x="18288000" y="0"/>
                </a:lnTo>
                <a:lnTo>
                  <a:pt x="18288000" y="3787528"/>
                </a:lnTo>
                <a:lnTo>
                  <a:pt x="0" y="37875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t="-176744" b="-45254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0" y="3787528"/>
            <a:ext cx="18288000" cy="9525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 rot="-5400000">
            <a:off x="1552775" y="4548182"/>
            <a:ext cx="4309743" cy="4648049"/>
            <a:chOff x="0" y="0"/>
            <a:chExt cx="4086275" cy="4407039"/>
          </a:xfrm>
        </p:grpSpPr>
        <p:sp>
          <p:nvSpPr>
            <p:cNvPr id="5" name="Freeform 5"/>
            <p:cNvSpPr/>
            <p:nvPr/>
          </p:nvSpPr>
          <p:spPr>
            <a:xfrm>
              <a:off x="9999" y="12927"/>
              <a:ext cx="4066322" cy="4381166"/>
            </a:xfrm>
            <a:custGeom>
              <a:avLst/>
              <a:gdLst/>
              <a:ahLst/>
              <a:cxnLst/>
              <a:rect l="l" t="t" r="r" b="b"/>
              <a:pathLst>
                <a:path w="4066322" h="4381166">
                  <a:moveTo>
                    <a:pt x="3896898" y="0"/>
                  </a:moveTo>
                  <a:cubicBezTo>
                    <a:pt x="3990412" y="0"/>
                    <a:pt x="4066322" y="98136"/>
                    <a:pt x="4066322" y="219031"/>
                  </a:cubicBezTo>
                  <a:lnTo>
                    <a:pt x="4066322" y="4162135"/>
                  </a:lnTo>
                  <a:cubicBezTo>
                    <a:pt x="4066322" y="4283212"/>
                    <a:pt x="3990412" y="4381166"/>
                    <a:pt x="3896898" y="4381166"/>
                  </a:cubicBezTo>
                  <a:lnTo>
                    <a:pt x="169424" y="4381166"/>
                  </a:lnTo>
                  <a:cubicBezTo>
                    <a:pt x="75910" y="4381166"/>
                    <a:pt x="0" y="4283030"/>
                    <a:pt x="0" y="4162135"/>
                  </a:cubicBezTo>
                  <a:lnTo>
                    <a:pt x="0" y="219031"/>
                  </a:lnTo>
                  <a:cubicBezTo>
                    <a:pt x="0" y="97954"/>
                    <a:pt x="75769" y="0"/>
                    <a:pt x="169424" y="0"/>
                  </a:cubicBezTo>
                  <a:lnTo>
                    <a:pt x="3896898" y="0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4086316" cy="4407021"/>
            </a:xfrm>
            <a:custGeom>
              <a:avLst/>
              <a:gdLst/>
              <a:ahLst/>
              <a:cxnLst/>
              <a:rect l="l" t="t" r="r" b="b"/>
              <a:pathLst>
                <a:path w="4086316" h="4407021">
                  <a:moveTo>
                    <a:pt x="3906897" y="0"/>
                  </a:moveTo>
                  <a:cubicBezTo>
                    <a:pt x="4005904" y="0"/>
                    <a:pt x="4086316" y="103780"/>
                    <a:pt x="4086316" y="231958"/>
                  </a:cubicBezTo>
                  <a:lnTo>
                    <a:pt x="4076321" y="231958"/>
                  </a:lnTo>
                  <a:lnTo>
                    <a:pt x="4086316" y="231958"/>
                  </a:lnTo>
                  <a:lnTo>
                    <a:pt x="4086316" y="4175062"/>
                  </a:lnTo>
                  <a:lnTo>
                    <a:pt x="4076321" y="4175062"/>
                  </a:lnTo>
                  <a:lnTo>
                    <a:pt x="4086316" y="4175062"/>
                  </a:lnTo>
                  <a:cubicBezTo>
                    <a:pt x="4086316" y="4303058"/>
                    <a:pt x="4006045" y="4407021"/>
                    <a:pt x="3906897" y="4407021"/>
                  </a:cubicBezTo>
                  <a:lnTo>
                    <a:pt x="3906897" y="4394093"/>
                  </a:lnTo>
                  <a:lnTo>
                    <a:pt x="3906897" y="4407021"/>
                  </a:lnTo>
                  <a:lnTo>
                    <a:pt x="179423" y="4407021"/>
                  </a:lnTo>
                  <a:lnTo>
                    <a:pt x="179423" y="4394093"/>
                  </a:lnTo>
                  <a:lnTo>
                    <a:pt x="179423" y="4407021"/>
                  </a:lnTo>
                  <a:cubicBezTo>
                    <a:pt x="80276" y="4407021"/>
                    <a:pt x="0" y="4303240"/>
                    <a:pt x="0" y="4175062"/>
                  </a:cubicBezTo>
                  <a:lnTo>
                    <a:pt x="9999" y="4175062"/>
                  </a:lnTo>
                  <a:lnTo>
                    <a:pt x="0" y="4175062"/>
                  </a:lnTo>
                  <a:lnTo>
                    <a:pt x="0" y="231958"/>
                  </a:lnTo>
                  <a:lnTo>
                    <a:pt x="9999" y="231958"/>
                  </a:lnTo>
                  <a:lnTo>
                    <a:pt x="0" y="231958"/>
                  </a:lnTo>
                  <a:cubicBezTo>
                    <a:pt x="0" y="103780"/>
                    <a:pt x="80276" y="0"/>
                    <a:pt x="179423" y="0"/>
                  </a:cubicBezTo>
                  <a:lnTo>
                    <a:pt x="179423" y="12927"/>
                  </a:lnTo>
                  <a:lnTo>
                    <a:pt x="179423" y="0"/>
                  </a:lnTo>
                  <a:lnTo>
                    <a:pt x="3906897" y="0"/>
                  </a:lnTo>
                  <a:lnTo>
                    <a:pt x="3906897" y="12927"/>
                  </a:lnTo>
                  <a:lnTo>
                    <a:pt x="3906897" y="0"/>
                  </a:lnTo>
                  <a:moveTo>
                    <a:pt x="3906897" y="25672"/>
                  </a:moveTo>
                  <a:lnTo>
                    <a:pt x="179423" y="25672"/>
                  </a:lnTo>
                  <a:cubicBezTo>
                    <a:pt x="91261" y="25672"/>
                    <a:pt x="19858" y="117982"/>
                    <a:pt x="19858" y="231958"/>
                  </a:cubicBezTo>
                  <a:lnTo>
                    <a:pt x="19858" y="4175062"/>
                  </a:lnTo>
                  <a:cubicBezTo>
                    <a:pt x="19858" y="4289039"/>
                    <a:pt x="91261" y="4381348"/>
                    <a:pt x="179423" y="4381348"/>
                  </a:cubicBezTo>
                  <a:lnTo>
                    <a:pt x="3906897" y="4381348"/>
                  </a:lnTo>
                  <a:cubicBezTo>
                    <a:pt x="3994919" y="4381348"/>
                    <a:pt x="4066463" y="4289039"/>
                    <a:pt x="4066463" y="4175062"/>
                  </a:cubicBezTo>
                  <a:lnTo>
                    <a:pt x="4066463" y="231958"/>
                  </a:lnTo>
                  <a:cubicBezTo>
                    <a:pt x="4066463" y="117982"/>
                    <a:pt x="3995060" y="25672"/>
                    <a:pt x="3906897" y="2567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8100"/>
              <a:ext cx="3684864" cy="3035948"/>
            </a:xfrm>
            <a:prstGeom prst="rect">
              <a:avLst/>
            </a:prstGeom>
          </p:spPr>
          <p:txBody>
            <a:bodyPr lIns="71438" tIns="71438" rIns="71438" bIns="71438" rtlCol="0" anchor="t"/>
            <a:lstStyle/>
            <a:p>
              <a:pPr algn="r">
                <a:lnSpc>
                  <a:spcPts val="3564"/>
                </a:lnSpc>
              </a:pPr>
              <a:r>
                <a:rPr lang="pl-PL" sz="3300" dirty="0">
                  <a:solidFill>
                    <a:srgbClr val="FEFEFE"/>
                  </a:solidFill>
                  <a:latin typeface="League Spartan"/>
                </a:rPr>
                <a:t>UVOD</a:t>
              </a:r>
              <a:endParaRPr lang="en-US" sz="3300" dirty="0">
                <a:solidFill>
                  <a:srgbClr val="FEFEFE"/>
                </a:solidFill>
                <a:latin typeface="League Spartan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6995361" y="4606401"/>
            <a:ext cx="4309743" cy="4531611"/>
            <a:chOff x="0" y="0"/>
            <a:chExt cx="4086275" cy="4296639"/>
          </a:xfrm>
        </p:grpSpPr>
        <p:sp>
          <p:nvSpPr>
            <p:cNvPr id="9" name="Freeform 9"/>
            <p:cNvSpPr/>
            <p:nvPr/>
          </p:nvSpPr>
          <p:spPr>
            <a:xfrm>
              <a:off x="9999" y="12603"/>
              <a:ext cx="4066322" cy="4271414"/>
            </a:xfrm>
            <a:custGeom>
              <a:avLst/>
              <a:gdLst/>
              <a:ahLst/>
              <a:cxnLst/>
              <a:rect l="l" t="t" r="r" b="b"/>
              <a:pathLst>
                <a:path w="4066322" h="4271414">
                  <a:moveTo>
                    <a:pt x="3896898" y="0"/>
                  </a:moveTo>
                  <a:cubicBezTo>
                    <a:pt x="3990412" y="0"/>
                    <a:pt x="4066322" y="95678"/>
                    <a:pt x="4066322" y="213544"/>
                  </a:cubicBezTo>
                  <a:lnTo>
                    <a:pt x="4066322" y="4057870"/>
                  </a:lnTo>
                  <a:cubicBezTo>
                    <a:pt x="4066322" y="4175914"/>
                    <a:pt x="3990412" y="4271415"/>
                    <a:pt x="3896898" y="4271415"/>
                  </a:cubicBezTo>
                  <a:lnTo>
                    <a:pt x="169424" y="4271415"/>
                  </a:lnTo>
                  <a:cubicBezTo>
                    <a:pt x="75910" y="4271415"/>
                    <a:pt x="0" y="4175737"/>
                    <a:pt x="0" y="4057870"/>
                  </a:cubicBezTo>
                  <a:lnTo>
                    <a:pt x="0" y="213544"/>
                  </a:lnTo>
                  <a:cubicBezTo>
                    <a:pt x="0" y="95500"/>
                    <a:pt x="75769" y="0"/>
                    <a:pt x="169424" y="0"/>
                  </a:cubicBezTo>
                  <a:lnTo>
                    <a:pt x="3896898" y="0"/>
                  </a:lnTo>
                  <a:close/>
                </a:path>
              </a:pathLst>
            </a:custGeom>
            <a:solidFill>
              <a:srgbClr val="49342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4086316" cy="4296621"/>
            </a:xfrm>
            <a:custGeom>
              <a:avLst/>
              <a:gdLst/>
              <a:ahLst/>
              <a:cxnLst/>
              <a:rect l="l" t="t" r="r" b="b"/>
              <a:pathLst>
                <a:path w="4086316" h="4296621">
                  <a:moveTo>
                    <a:pt x="3906897" y="0"/>
                  </a:moveTo>
                  <a:cubicBezTo>
                    <a:pt x="4005904" y="0"/>
                    <a:pt x="4086316" y="101180"/>
                    <a:pt x="4086316" y="226147"/>
                  </a:cubicBezTo>
                  <a:lnTo>
                    <a:pt x="4076321" y="226147"/>
                  </a:lnTo>
                  <a:lnTo>
                    <a:pt x="4086316" y="226147"/>
                  </a:lnTo>
                  <a:lnTo>
                    <a:pt x="4086316" y="4070473"/>
                  </a:lnTo>
                  <a:lnTo>
                    <a:pt x="4076321" y="4070473"/>
                  </a:lnTo>
                  <a:lnTo>
                    <a:pt x="4086316" y="4070473"/>
                  </a:lnTo>
                  <a:cubicBezTo>
                    <a:pt x="4086316" y="4195263"/>
                    <a:pt x="4006045" y="4296621"/>
                    <a:pt x="3906897" y="4296621"/>
                  </a:cubicBezTo>
                  <a:lnTo>
                    <a:pt x="3906897" y="4284018"/>
                  </a:lnTo>
                  <a:lnTo>
                    <a:pt x="3906897" y="4296621"/>
                  </a:lnTo>
                  <a:lnTo>
                    <a:pt x="179423" y="4296621"/>
                  </a:lnTo>
                  <a:lnTo>
                    <a:pt x="179423" y="4284018"/>
                  </a:lnTo>
                  <a:lnTo>
                    <a:pt x="179423" y="4296621"/>
                  </a:lnTo>
                  <a:cubicBezTo>
                    <a:pt x="80276" y="4296621"/>
                    <a:pt x="0" y="4195440"/>
                    <a:pt x="0" y="4070473"/>
                  </a:cubicBezTo>
                  <a:lnTo>
                    <a:pt x="9999" y="4070473"/>
                  </a:lnTo>
                  <a:lnTo>
                    <a:pt x="0" y="4070473"/>
                  </a:lnTo>
                  <a:lnTo>
                    <a:pt x="0" y="226147"/>
                  </a:lnTo>
                  <a:lnTo>
                    <a:pt x="9999" y="226147"/>
                  </a:lnTo>
                  <a:lnTo>
                    <a:pt x="0" y="226147"/>
                  </a:lnTo>
                  <a:cubicBezTo>
                    <a:pt x="0" y="101180"/>
                    <a:pt x="80276" y="0"/>
                    <a:pt x="179423" y="0"/>
                  </a:cubicBezTo>
                  <a:lnTo>
                    <a:pt x="179423" y="12603"/>
                  </a:lnTo>
                  <a:lnTo>
                    <a:pt x="179423" y="0"/>
                  </a:lnTo>
                  <a:lnTo>
                    <a:pt x="3906897" y="0"/>
                  </a:lnTo>
                  <a:lnTo>
                    <a:pt x="3906897" y="12603"/>
                  </a:lnTo>
                  <a:lnTo>
                    <a:pt x="3906897" y="0"/>
                  </a:lnTo>
                  <a:moveTo>
                    <a:pt x="3906897" y="25029"/>
                  </a:moveTo>
                  <a:lnTo>
                    <a:pt x="179423" y="25029"/>
                  </a:lnTo>
                  <a:cubicBezTo>
                    <a:pt x="91261" y="25029"/>
                    <a:pt x="19858" y="115026"/>
                    <a:pt x="19858" y="226147"/>
                  </a:cubicBezTo>
                  <a:lnTo>
                    <a:pt x="19858" y="4070473"/>
                  </a:lnTo>
                  <a:cubicBezTo>
                    <a:pt x="19858" y="4181594"/>
                    <a:pt x="91261" y="4271592"/>
                    <a:pt x="179423" y="4271592"/>
                  </a:cubicBezTo>
                  <a:lnTo>
                    <a:pt x="3906897" y="4271592"/>
                  </a:lnTo>
                  <a:cubicBezTo>
                    <a:pt x="3994919" y="4271592"/>
                    <a:pt x="4066463" y="4181594"/>
                    <a:pt x="4066463" y="4070473"/>
                  </a:cubicBezTo>
                  <a:lnTo>
                    <a:pt x="4066463" y="226147"/>
                  </a:lnTo>
                  <a:cubicBezTo>
                    <a:pt x="4066463" y="115026"/>
                    <a:pt x="3995060" y="25029"/>
                    <a:pt x="3906897" y="2502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8100"/>
              <a:ext cx="3684864" cy="3035948"/>
            </a:xfrm>
            <a:prstGeom prst="rect">
              <a:avLst/>
            </a:prstGeom>
          </p:spPr>
          <p:txBody>
            <a:bodyPr lIns="71438" tIns="71438" rIns="71438" bIns="71438" rtlCol="0" anchor="t"/>
            <a:lstStyle/>
            <a:p>
              <a:pPr algn="r">
                <a:lnSpc>
                  <a:spcPts val="3564"/>
                </a:lnSpc>
              </a:pPr>
              <a:r>
                <a:rPr lang="pl-PL" sz="3300" dirty="0">
                  <a:solidFill>
                    <a:srgbClr val="FEFEFE"/>
                  </a:solidFill>
                  <a:latin typeface="League Spartan"/>
                </a:rPr>
                <a:t>RAZVOJ</a:t>
              </a:r>
              <a:endParaRPr lang="en-US" sz="3300" dirty="0">
                <a:solidFill>
                  <a:srgbClr val="FEFEFE"/>
                </a:solidFill>
                <a:latin typeface="League Spartan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12233151" y="4753325"/>
            <a:ext cx="4388233" cy="4316254"/>
            <a:chOff x="0" y="0"/>
            <a:chExt cx="4160695" cy="4092448"/>
          </a:xfrm>
        </p:grpSpPr>
        <p:sp>
          <p:nvSpPr>
            <p:cNvPr id="13" name="Freeform 13"/>
            <p:cNvSpPr/>
            <p:nvPr/>
          </p:nvSpPr>
          <p:spPr>
            <a:xfrm>
              <a:off x="10181" y="12004"/>
              <a:ext cx="4140379" cy="4068422"/>
            </a:xfrm>
            <a:custGeom>
              <a:avLst/>
              <a:gdLst/>
              <a:ahLst/>
              <a:cxnLst/>
              <a:rect l="l" t="t" r="r" b="b"/>
              <a:pathLst>
                <a:path w="4140379" h="4068422">
                  <a:moveTo>
                    <a:pt x="3967870" y="0"/>
                  </a:moveTo>
                  <a:cubicBezTo>
                    <a:pt x="4063087" y="0"/>
                    <a:pt x="4140379" y="91131"/>
                    <a:pt x="4140379" y="203396"/>
                  </a:cubicBezTo>
                  <a:lnTo>
                    <a:pt x="4140379" y="3865027"/>
                  </a:lnTo>
                  <a:cubicBezTo>
                    <a:pt x="4140379" y="3977461"/>
                    <a:pt x="4063087" y="4068423"/>
                    <a:pt x="3967870" y="4068423"/>
                  </a:cubicBezTo>
                  <a:lnTo>
                    <a:pt x="172510" y="4068423"/>
                  </a:lnTo>
                  <a:cubicBezTo>
                    <a:pt x="77293" y="4068423"/>
                    <a:pt x="0" y="3977292"/>
                    <a:pt x="0" y="3865027"/>
                  </a:cubicBezTo>
                  <a:lnTo>
                    <a:pt x="0" y="203396"/>
                  </a:lnTo>
                  <a:cubicBezTo>
                    <a:pt x="0" y="90962"/>
                    <a:pt x="77149" y="0"/>
                    <a:pt x="172510" y="0"/>
                  </a:cubicBezTo>
                  <a:lnTo>
                    <a:pt x="3967870" y="0"/>
                  </a:lnTo>
                  <a:close/>
                </a:path>
              </a:pathLst>
            </a:custGeom>
            <a:solidFill>
              <a:srgbClr val="B63949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4160736" cy="4092431"/>
            </a:xfrm>
            <a:custGeom>
              <a:avLst/>
              <a:gdLst/>
              <a:ahLst/>
              <a:cxnLst/>
              <a:rect l="l" t="t" r="r" b="b"/>
              <a:pathLst>
                <a:path w="4160736" h="4092431">
                  <a:moveTo>
                    <a:pt x="3978051" y="0"/>
                  </a:moveTo>
                  <a:cubicBezTo>
                    <a:pt x="4078860" y="0"/>
                    <a:pt x="4160736" y="96372"/>
                    <a:pt x="4160736" y="215400"/>
                  </a:cubicBezTo>
                  <a:lnTo>
                    <a:pt x="4150560" y="215400"/>
                  </a:lnTo>
                  <a:lnTo>
                    <a:pt x="4160736" y="215400"/>
                  </a:lnTo>
                  <a:lnTo>
                    <a:pt x="4160736" y="3877031"/>
                  </a:lnTo>
                  <a:lnTo>
                    <a:pt x="4150560" y="3877031"/>
                  </a:lnTo>
                  <a:lnTo>
                    <a:pt x="4160736" y="3877031"/>
                  </a:lnTo>
                  <a:cubicBezTo>
                    <a:pt x="4160736" y="3995889"/>
                    <a:pt x="4079004" y="4092431"/>
                    <a:pt x="3978051" y="4092431"/>
                  </a:cubicBezTo>
                  <a:lnTo>
                    <a:pt x="3978051" y="4080427"/>
                  </a:lnTo>
                  <a:lnTo>
                    <a:pt x="3978051" y="4092431"/>
                  </a:lnTo>
                  <a:lnTo>
                    <a:pt x="182691" y="4092431"/>
                  </a:lnTo>
                  <a:lnTo>
                    <a:pt x="182691" y="4080427"/>
                  </a:lnTo>
                  <a:lnTo>
                    <a:pt x="182691" y="4092431"/>
                  </a:lnTo>
                  <a:cubicBezTo>
                    <a:pt x="81738" y="4092431"/>
                    <a:pt x="0" y="3996059"/>
                    <a:pt x="0" y="3877031"/>
                  </a:cubicBezTo>
                  <a:lnTo>
                    <a:pt x="10181" y="3877031"/>
                  </a:lnTo>
                  <a:lnTo>
                    <a:pt x="0" y="3877031"/>
                  </a:lnTo>
                  <a:lnTo>
                    <a:pt x="0" y="215400"/>
                  </a:lnTo>
                  <a:lnTo>
                    <a:pt x="10181" y="215400"/>
                  </a:lnTo>
                  <a:lnTo>
                    <a:pt x="0" y="215400"/>
                  </a:lnTo>
                  <a:cubicBezTo>
                    <a:pt x="0" y="96372"/>
                    <a:pt x="81738" y="0"/>
                    <a:pt x="182691" y="0"/>
                  </a:cubicBezTo>
                  <a:lnTo>
                    <a:pt x="182691" y="12004"/>
                  </a:lnTo>
                  <a:lnTo>
                    <a:pt x="182691" y="0"/>
                  </a:lnTo>
                  <a:lnTo>
                    <a:pt x="3978051" y="0"/>
                  </a:lnTo>
                  <a:lnTo>
                    <a:pt x="3978051" y="12004"/>
                  </a:lnTo>
                  <a:lnTo>
                    <a:pt x="3978051" y="0"/>
                  </a:lnTo>
                  <a:moveTo>
                    <a:pt x="3978051" y="23839"/>
                  </a:moveTo>
                  <a:lnTo>
                    <a:pt x="182691" y="23839"/>
                  </a:lnTo>
                  <a:cubicBezTo>
                    <a:pt x="92923" y="23839"/>
                    <a:pt x="20219" y="109560"/>
                    <a:pt x="20219" y="215400"/>
                  </a:cubicBezTo>
                  <a:lnTo>
                    <a:pt x="20219" y="3877031"/>
                  </a:lnTo>
                  <a:cubicBezTo>
                    <a:pt x="20219" y="3982871"/>
                    <a:pt x="92923" y="4068591"/>
                    <a:pt x="182691" y="4068591"/>
                  </a:cubicBezTo>
                  <a:lnTo>
                    <a:pt x="3978051" y="4068591"/>
                  </a:lnTo>
                  <a:cubicBezTo>
                    <a:pt x="4067675" y="4068591"/>
                    <a:pt x="4140522" y="3982871"/>
                    <a:pt x="4140522" y="3877031"/>
                  </a:cubicBezTo>
                  <a:lnTo>
                    <a:pt x="4140522" y="215400"/>
                  </a:lnTo>
                  <a:cubicBezTo>
                    <a:pt x="4140522" y="109560"/>
                    <a:pt x="4067819" y="23839"/>
                    <a:pt x="3978051" y="2383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38100"/>
              <a:ext cx="3684864" cy="3035948"/>
            </a:xfrm>
            <a:prstGeom prst="rect">
              <a:avLst/>
            </a:prstGeom>
          </p:spPr>
          <p:txBody>
            <a:bodyPr lIns="71438" tIns="71438" rIns="71438" bIns="71438" rtlCol="0" anchor="t"/>
            <a:lstStyle/>
            <a:p>
              <a:pPr algn="r">
                <a:lnSpc>
                  <a:spcPts val="3564"/>
                </a:lnSpc>
              </a:pPr>
              <a:r>
                <a:rPr lang="pl-PL" sz="3300" dirty="0">
                  <a:solidFill>
                    <a:srgbClr val="FEFEFE"/>
                  </a:solidFill>
                  <a:latin typeface="League Spartan"/>
                </a:rPr>
                <a:t>ZAKLJUČEK</a:t>
              </a:r>
              <a:endParaRPr lang="en-US" sz="3300" dirty="0">
                <a:solidFill>
                  <a:srgbClr val="FEFEFE"/>
                </a:solidFill>
                <a:latin typeface="League Spartan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5400000">
            <a:off x="11723548" y="8288591"/>
            <a:ext cx="880943" cy="753012"/>
            <a:chOff x="0" y="0"/>
            <a:chExt cx="557056" cy="476160"/>
          </a:xfrm>
        </p:grpSpPr>
        <p:sp>
          <p:nvSpPr>
            <p:cNvPr id="17" name="Freeform 17"/>
            <p:cNvSpPr/>
            <p:nvPr/>
          </p:nvSpPr>
          <p:spPr>
            <a:xfrm>
              <a:off x="9017" y="9017"/>
              <a:ext cx="539115" cy="458216"/>
            </a:xfrm>
            <a:custGeom>
              <a:avLst/>
              <a:gdLst/>
              <a:ahLst/>
              <a:cxnLst/>
              <a:rect l="l" t="t" r="r" b="b"/>
              <a:pathLst>
                <a:path w="539115" h="458216">
                  <a:moveTo>
                    <a:pt x="0" y="458216"/>
                  </a:moveTo>
                  <a:lnTo>
                    <a:pt x="269494" y="0"/>
                  </a:lnTo>
                  <a:lnTo>
                    <a:pt x="539115" y="4582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-254" y="0"/>
              <a:ext cx="557784" cy="476250"/>
            </a:xfrm>
            <a:custGeom>
              <a:avLst/>
              <a:gdLst/>
              <a:ahLst/>
              <a:cxnLst/>
              <a:rect l="l" t="t" r="r" b="b"/>
              <a:pathLst>
                <a:path w="557784" h="476250">
                  <a:moveTo>
                    <a:pt x="1524" y="462661"/>
                  </a:moveTo>
                  <a:lnTo>
                    <a:pt x="271018" y="4445"/>
                  </a:lnTo>
                  <a:cubicBezTo>
                    <a:pt x="272669" y="1651"/>
                    <a:pt x="275590" y="0"/>
                    <a:pt x="278765" y="0"/>
                  </a:cubicBezTo>
                  <a:cubicBezTo>
                    <a:pt x="281940" y="0"/>
                    <a:pt x="284861" y="1651"/>
                    <a:pt x="286512" y="4445"/>
                  </a:cubicBezTo>
                  <a:lnTo>
                    <a:pt x="556133" y="462661"/>
                  </a:lnTo>
                  <a:cubicBezTo>
                    <a:pt x="557784" y="465455"/>
                    <a:pt x="557784" y="468884"/>
                    <a:pt x="556133" y="471678"/>
                  </a:cubicBezTo>
                  <a:cubicBezTo>
                    <a:pt x="554482" y="474472"/>
                    <a:pt x="551561" y="476250"/>
                    <a:pt x="548386" y="476250"/>
                  </a:cubicBezTo>
                  <a:lnTo>
                    <a:pt x="9271" y="476250"/>
                  </a:lnTo>
                  <a:cubicBezTo>
                    <a:pt x="6096" y="476250"/>
                    <a:pt x="3048" y="474472"/>
                    <a:pt x="1524" y="471678"/>
                  </a:cubicBezTo>
                  <a:cubicBezTo>
                    <a:pt x="0" y="468884"/>
                    <a:pt x="0" y="465455"/>
                    <a:pt x="1524" y="462661"/>
                  </a:cubicBezTo>
                  <a:moveTo>
                    <a:pt x="17018" y="471805"/>
                  </a:moveTo>
                  <a:lnTo>
                    <a:pt x="9271" y="467233"/>
                  </a:lnTo>
                  <a:lnTo>
                    <a:pt x="9271" y="458216"/>
                  </a:lnTo>
                  <a:lnTo>
                    <a:pt x="548386" y="458216"/>
                  </a:lnTo>
                  <a:lnTo>
                    <a:pt x="548386" y="467233"/>
                  </a:lnTo>
                  <a:lnTo>
                    <a:pt x="540639" y="471805"/>
                  </a:lnTo>
                  <a:lnTo>
                    <a:pt x="271018" y="13462"/>
                  </a:lnTo>
                  <a:lnTo>
                    <a:pt x="278765" y="8890"/>
                  </a:lnTo>
                  <a:lnTo>
                    <a:pt x="286512" y="13462"/>
                  </a:lnTo>
                  <a:lnTo>
                    <a:pt x="16891" y="471805"/>
                  </a:lnTo>
                  <a:close/>
                </a:path>
              </a:pathLst>
            </a:custGeom>
            <a:solidFill>
              <a:srgbClr val="49342C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" name="Group 19"/>
          <p:cNvGrpSpPr/>
          <p:nvPr/>
        </p:nvGrpSpPr>
        <p:grpSpPr>
          <a:xfrm rot="5400000">
            <a:off x="6340761" y="8210101"/>
            <a:ext cx="880943" cy="753012"/>
            <a:chOff x="0" y="0"/>
            <a:chExt cx="557056" cy="476160"/>
          </a:xfrm>
        </p:grpSpPr>
        <p:sp>
          <p:nvSpPr>
            <p:cNvPr id="20" name="Freeform 20"/>
            <p:cNvSpPr/>
            <p:nvPr/>
          </p:nvSpPr>
          <p:spPr>
            <a:xfrm>
              <a:off x="9017" y="9017"/>
              <a:ext cx="539115" cy="458216"/>
            </a:xfrm>
            <a:custGeom>
              <a:avLst/>
              <a:gdLst/>
              <a:ahLst/>
              <a:cxnLst/>
              <a:rect l="l" t="t" r="r" b="b"/>
              <a:pathLst>
                <a:path w="539115" h="458216">
                  <a:moveTo>
                    <a:pt x="0" y="458216"/>
                  </a:moveTo>
                  <a:lnTo>
                    <a:pt x="269494" y="0"/>
                  </a:lnTo>
                  <a:lnTo>
                    <a:pt x="539115" y="4582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-254" y="0"/>
              <a:ext cx="557784" cy="476250"/>
            </a:xfrm>
            <a:custGeom>
              <a:avLst/>
              <a:gdLst/>
              <a:ahLst/>
              <a:cxnLst/>
              <a:rect l="l" t="t" r="r" b="b"/>
              <a:pathLst>
                <a:path w="557784" h="476250">
                  <a:moveTo>
                    <a:pt x="1524" y="462661"/>
                  </a:moveTo>
                  <a:lnTo>
                    <a:pt x="271018" y="4445"/>
                  </a:lnTo>
                  <a:cubicBezTo>
                    <a:pt x="272669" y="1651"/>
                    <a:pt x="275590" y="0"/>
                    <a:pt x="278765" y="0"/>
                  </a:cubicBezTo>
                  <a:cubicBezTo>
                    <a:pt x="281940" y="0"/>
                    <a:pt x="284861" y="1651"/>
                    <a:pt x="286512" y="4445"/>
                  </a:cubicBezTo>
                  <a:lnTo>
                    <a:pt x="556133" y="462661"/>
                  </a:lnTo>
                  <a:cubicBezTo>
                    <a:pt x="557784" y="465455"/>
                    <a:pt x="557784" y="468884"/>
                    <a:pt x="556133" y="471678"/>
                  </a:cubicBezTo>
                  <a:cubicBezTo>
                    <a:pt x="554482" y="474472"/>
                    <a:pt x="551561" y="476250"/>
                    <a:pt x="548386" y="476250"/>
                  </a:cubicBezTo>
                  <a:lnTo>
                    <a:pt x="9271" y="476250"/>
                  </a:lnTo>
                  <a:cubicBezTo>
                    <a:pt x="6096" y="476250"/>
                    <a:pt x="3048" y="474472"/>
                    <a:pt x="1524" y="471678"/>
                  </a:cubicBezTo>
                  <a:cubicBezTo>
                    <a:pt x="0" y="468884"/>
                    <a:pt x="0" y="465455"/>
                    <a:pt x="1524" y="462661"/>
                  </a:cubicBezTo>
                  <a:moveTo>
                    <a:pt x="17018" y="471805"/>
                  </a:moveTo>
                  <a:lnTo>
                    <a:pt x="9271" y="467233"/>
                  </a:lnTo>
                  <a:lnTo>
                    <a:pt x="9271" y="458216"/>
                  </a:lnTo>
                  <a:lnTo>
                    <a:pt x="548386" y="458216"/>
                  </a:lnTo>
                  <a:lnTo>
                    <a:pt x="548386" y="467233"/>
                  </a:lnTo>
                  <a:lnTo>
                    <a:pt x="540639" y="471805"/>
                  </a:lnTo>
                  <a:lnTo>
                    <a:pt x="271018" y="13462"/>
                  </a:lnTo>
                  <a:lnTo>
                    <a:pt x="278765" y="8890"/>
                  </a:lnTo>
                  <a:lnTo>
                    <a:pt x="286512" y="13462"/>
                  </a:lnTo>
                  <a:lnTo>
                    <a:pt x="16891" y="471805"/>
                  </a:lnTo>
                  <a:close/>
                </a:path>
              </a:pathLst>
            </a:custGeom>
            <a:solidFill>
              <a:srgbClr val="49342C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0" y="360823"/>
            <a:ext cx="18288000" cy="1335754"/>
            <a:chOff x="0" y="0"/>
            <a:chExt cx="4816593" cy="35180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816592" cy="351804"/>
            </a:xfrm>
            <a:custGeom>
              <a:avLst/>
              <a:gdLst/>
              <a:ahLst/>
              <a:cxnLst/>
              <a:rect l="l" t="t" r="r" b="b"/>
              <a:pathLst>
                <a:path w="4816592" h="351804">
                  <a:moveTo>
                    <a:pt x="0" y="0"/>
                  </a:moveTo>
                  <a:lnTo>
                    <a:pt x="4816592" y="0"/>
                  </a:lnTo>
                  <a:lnTo>
                    <a:pt x="4816592" y="351804"/>
                  </a:lnTo>
                  <a:lnTo>
                    <a:pt x="0" y="3518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532823" y="2407419"/>
            <a:ext cx="13222355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  <a:spcBef>
                <a:spcPct val="0"/>
              </a:spcBef>
            </a:pPr>
            <a:r>
              <a:rPr lang="pl-PL" sz="7000" dirty="0">
                <a:solidFill>
                  <a:srgbClr val="FFFFFF"/>
                </a:solidFill>
                <a:latin typeface="Libre Baskerville"/>
              </a:rPr>
              <a:t>NAČRT ZGODBE ŠT.</a:t>
            </a:r>
            <a:r>
              <a:rPr lang="en-US" sz="7000" dirty="0">
                <a:solidFill>
                  <a:srgbClr val="FFFFFF"/>
                </a:solidFill>
                <a:latin typeface="Libre Baskerville"/>
              </a:rPr>
              <a:t> 1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139152" y="5397867"/>
            <a:ext cx="3225791" cy="2115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9"/>
              </a:lnSpc>
            </a:pPr>
            <a:r>
              <a:rPr lang="pl-PL" sz="3200" spc="92" dirty="0">
                <a:solidFill>
                  <a:srgbClr val="FEFEFE"/>
                </a:solidFill>
                <a:latin typeface="Sanchez"/>
              </a:rPr>
              <a:t>Predstavitev protagonista in njegovega problema</a:t>
            </a:r>
            <a:endParaRPr lang="en-US" sz="3200" spc="92" dirty="0">
              <a:solidFill>
                <a:srgbClr val="FEFEFE"/>
              </a:solidFill>
              <a:latin typeface="Sanchez"/>
            </a:endParaRPr>
          </a:p>
          <a:p>
            <a:pPr algn="l">
              <a:lnSpc>
                <a:spcPts val="3319"/>
              </a:lnSpc>
            </a:pPr>
            <a:endParaRPr lang="en-US" sz="3073" spc="153" dirty="0">
              <a:solidFill>
                <a:srgbClr val="FEFEFE"/>
              </a:solidFill>
              <a:latin typeface="Sanchez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7674908" y="5397867"/>
            <a:ext cx="3264479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8"/>
              </a:lnSpc>
            </a:pPr>
            <a:r>
              <a:rPr lang="sl-SI" sz="3200" spc="91" dirty="0">
                <a:solidFill>
                  <a:srgbClr val="FEFEFE"/>
                </a:solidFill>
                <a:latin typeface="Sanchez"/>
              </a:rPr>
              <a:t>Poskus reševanja problema s strani protagonista</a:t>
            </a:r>
            <a:endParaRPr lang="en-US" sz="3200" spc="91" dirty="0">
              <a:solidFill>
                <a:srgbClr val="FEFEFE"/>
              </a:solidFill>
              <a:latin typeface="Sanchez"/>
            </a:endParaRPr>
          </a:p>
          <a:p>
            <a:pPr algn="l">
              <a:lnSpc>
                <a:spcPts val="3038"/>
              </a:lnSpc>
            </a:pPr>
            <a:endParaRPr lang="en-US" sz="2813" spc="140" dirty="0">
              <a:solidFill>
                <a:srgbClr val="FEFEFE"/>
              </a:solidFill>
              <a:latin typeface="Sanchez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3063863" y="5397867"/>
            <a:ext cx="3680298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3"/>
              </a:lnSpc>
            </a:pPr>
            <a:r>
              <a:rPr lang="sl-SI" sz="3200" spc="90" dirty="0">
                <a:solidFill>
                  <a:srgbClr val="FEFEFE"/>
                </a:solidFill>
                <a:latin typeface="Sanchez"/>
              </a:rPr>
              <a:t>Reševanje problema in zaključek</a:t>
            </a:r>
            <a:endParaRPr lang="en-US" sz="3200" spc="90" dirty="0">
              <a:solidFill>
                <a:srgbClr val="FEFEFE"/>
              </a:solidFill>
              <a:latin typeface="Sanchez"/>
            </a:endParaRPr>
          </a:p>
          <a:p>
            <a:pPr algn="l">
              <a:lnSpc>
                <a:spcPts val="3303"/>
              </a:lnSpc>
            </a:pPr>
            <a:endParaRPr lang="en-US" sz="3058" spc="152" dirty="0">
              <a:solidFill>
                <a:srgbClr val="FEFEFE"/>
              </a:solidFill>
              <a:latin typeface="Sanchez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1099368" y="423831"/>
            <a:ext cx="5305358" cy="1209738"/>
          </a:xfrm>
          <a:custGeom>
            <a:avLst/>
            <a:gdLst/>
            <a:ahLst/>
            <a:cxnLst/>
            <a:rect l="l" t="t" r="r" b="b"/>
            <a:pathLst>
              <a:path w="5305358" h="1209738">
                <a:moveTo>
                  <a:pt x="0" y="0"/>
                </a:moveTo>
                <a:lnTo>
                  <a:pt x="5305359" y="0"/>
                </a:lnTo>
                <a:lnTo>
                  <a:pt x="5305359" y="1209738"/>
                </a:lnTo>
                <a:lnTo>
                  <a:pt x="0" y="12097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55867" y="3946733"/>
            <a:ext cx="111289" cy="2240281"/>
          </a:xfrm>
          <a:prstGeom prst="rect">
            <a:avLst/>
          </a:prstGeom>
          <a:solidFill>
            <a:srgbClr val="1A2C5A"/>
          </a:solidFill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>
            <a:off x="3349607" y="6905117"/>
            <a:ext cx="111449" cy="2353183"/>
          </a:xfrm>
          <a:prstGeom prst="rect">
            <a:avLst/>
          </a:prstGeom>
          <a:solidFill>
            <a:srgbClr val="1A2C5A"/>
          </a:solidFill>
        </p:spPr>
        <p:txBody>
          <a:bodyPr/>
          <a:lstStyle/>
          <a:p>
            <a:endParaRPr lang="pl-PL"/>
          </a:p>
        </p:txBody>
      </p:sp>
      <p:sp>
        <p:nvSpPr>
          <p:cNvPr id="4" name="AutoShape 4"/>
          <p:cNvSpPr/>
          <p:nvPr/>
        </p:nvSpPr>
        <p:spPr>
          <a:xfrm>
            <a:off x="9996837" y="6905117"/>
            <a:ext cx="111754" cy="2353183"/>
          </a:xfrm>
          <a:prstGeom prst="rect">
            <a:avLst/>
          </a:prstGeom>
          <a:solidFill>
            <a:srgbClr val="1A2C5A"/>
          </a:solidFill>
        </p:spPr>
        <p:txBody>
          <a:bodyPr/>
          <a:lstStyle/>
          <a:p>
            <a:endParaRPr lang="pl-PL"/>
          </a:p>
        </p:txBody>
      </p:sp>
      <p:sp>
        <p:nvSpPr>
          <p:cNvPr id="5" name="AutoShape 5"/>
          <p:cNvSpPr/>
          <p:nvPr/>
        </p:nvSpPr>
        <p:spPr>
          <a:xfrm>
            <a:off x="6845810" y="3946733"/>
            <a:ext cx="91986" cy="2240281"/>
          </a:xfrm>
          <a:prstGeom prst="rect">
            <a:avLst/>
          </a:prstGeom>
          <a:solidFill>
            <a:srgbClr val="1A2C5A"/>
          </a:solidFill>
        </p:spPr>
        <p:txBody>
          <a:bodyPr/>
          <a:lstStyle/>
          <a:p>
            <a:endParaRPr lang="pl-PL"/>
          </a:p>
        </p:txBody>
      </p:sp>
      <p:sp>
        <p:nvSpPr>
          <p:cNvPr id="6" name="AutoShape 6"/>
          <p:cNvSpPr/>
          <p:nvPr/>
        </p:nvSpPr>
        <p:spPr>
          <a:xfrm>
            <a:off x="12826618" y="3946733"/>
            <a:ext cx="88770" cy="2240281"/>
          </a:xfrm>
          <a:prstGeom prst="rect">
            <a:avLst/>
          </a:prstGeom>
          <a:solidFill>
            <a:srgbClr val="1A2C5A"/>
          </a:solidFill>
        </p:spPr>
        <p:txBody>
          <a:bodyPr/>
          <a:lstStyle/>
          <a:p>
            <a:endParaRPr lang="pl-PL"/>
          </a:p>
        </p:txBody>
      </p:sp>
      <p:sp>
        <p:nvSpPr>
          <p:cNvPr id="7" name="AutoShape 7"/>
          <p:cNvSpPr/>
          <p:nvPr/>
        </p:nvSpPr>
        <p:spPr>
          <a:xfrm>
            <a:off x="0" y="1685185"/>
            <a:ext cx="18288000" cy="1751647"/>
          </a:xfrm>
          <a:prstGeom prst="rect">
            <a:avLst/>
          </a:prstGeom>
          <a:solidFill>
            <a:srgbClr val="737373"/>
          </a:solid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2881593" y="2012977"/>
            <a:ext cx="13399604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sl-SI" sz="6999" dirty="0">
                <a:solidFill>
                  <a:srgbClr val="FFFFFF"/>
                </a:solidFill>
                <a:latin typeface="Sanchez"/>
              </a:rPr>
              <a:t>NAČRT ZGODBE ŠT</a:t>
            </a:r>
            <a:r>
              <a:rPr lang="pl-PL" sz="6999" dirty="0">
                <a:solidFill>
                  <a:srgbClr val="FFFFFF"/>
                </a:solidFill>
                <a:latin typeface="Sanchez"/>
              </a:rPr>
              <a:t>.</a:t>
            </a:r>
            <a:r>
              <a:rPr lang="en-US" sz="6999" dirty="0">
                <a:solidFill>
                  <a:srgbClr val="FFFFFF"/>
                </a:solidFill>
                <a:latin typeface="Sanchez"/>
              </a:rPr>
              <a:t> 2</a:t>
            </a:r>
          </a:p>
          <a:p>
            <a:pPr marL="0" lvl="0" indent="0">
              <a:lnSpc>
                <a:spcPts val="8400"/>
              </a:lnSpc>
              <a:spcBef>
                <a:spcPct val="0"/>
              </a:spcBef>
            </a:pPr>
            <a:endParaRPr lang="en-US" sz="6999" dirty="0">
              <a:solidFill>
                <a:srgbClr val="FFFFFF"/>
              </a:solidFill>
              <a:latin typeface="Sanchez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689385" y="4761121"/>
            <a:ext cx="3979448" cy="554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pl-PL" sz="3299" spc="49" dirty="0">
                <a:solidFill>
                  <a:srgbClr val="1A2C5A"/>
                </a:solidFill>
                <a:latin typeface="Sanchez"/>
              </a:rPr>
              <a:t>ZAČETEK</a:t>
            </a:r>
            <a:endParaRPr lang="en-US" sz="3299" spc="49" dirty="0">
              <a:solidFill>
                <a:srgbClr val="1A2C5A"/>
              </a:solidFill>
              <a:latin typeface="Sanchez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127690" y="7414387"/>
            <a:ext cx="3979448" cy="1141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619"/>
              </a:lnSpc>
              <a:spcBef>
                <a:spcPct val="0"/>
              </a:spcBef>
            </a:pPr>
            <a:r>
              <a:rPr lang="pl-PL" sz="3299" spc="49" dirty="0">
                <a:solidFill>
                  <a:srgbClr val="1A2C5A"/>
                </a:solidFill>
                <a:latin typeface="Sanchez"/>
              </a:rPr>
              <a:t>REŠEVANJE PROBLEMA</a:t>
            </a:r>
            <a:endParaRPr lang="en-US" sz="3299" spc="49" dirty="0">
              <a:solidFill>
                <a:srgbClr val="1A2C5A"/>
              </a:solidFill>
              <a:latin typeface="Sanchez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060325" y="7704370"/>
            <a:ext cx="3979448" cy="554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619"/>
              </a:lnSpc>
              <a:spcBef>
                <a:spcPct val="0"/>
              </a:spcBef>
            </a:pPr>
            <a:r>
              <a:rPr lang="pl-PL" sz="3299" spc="49" dirty="0">
                <a:solidFill>
                  <a:srgbClr val="1A2C5A"/>
                </a:solidFill>
                <a:latin typeface="Sanchez"/>
              </a:rPr>
              <a:t>ZAKLJUČEK</a:t>
            </a:r>
            <a:endParaRPr lang="en-US" sz="3299" spc="49" dirty="0">
              <a:solidFill>
                <a:srgbClr val="1A2C5A"/>
              </a:solidFill>
              <a:latin typeface="Sanchez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279852" y="3889583"/>
            <a:ext cx="3979448" cy="232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4619"/>
              </a:lnSpc>
              <a:spcBef>
                <a:spcPct val="0"/>
              </a:spcBef>
            </a:pPr>
            <a:r>
              <a:rPr lang="pl-PL" sz="3299" spc="49" dirty="0">
                <a:solidFill>
                  <a:srgbClr val="1A2C5A"/>
                </a:solidFill>
                <a:latin typeface="Sanchez"/>
              </a:rPr>
              <a:t>NEUSPEŠEN POSKUS REŠITVE PROBLEMA</a:t>
            </a:r>
            <a:endParaRPr lang="en-US" sz="3299" spc="49" dirty="0">
              <a:solidFill>
                <a:srgbClr val="1A2C5A"/>
              </a:solidFill>
              <a:latin typeface="Sanchez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487569" y="4761121"/>
            <a:ext cx="4431886" cy="554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en-US" sz="3299" spc="49">
                <a:solidFill>
                  <a:srgbClr val="1A2C5A"/>
                </a:solidFill>
                <a:latin typeface="Sanchez"/>
              </a:rPr>
              <a:t>PROBLEM</a:t>
            </a:r>
          </a:p>
        </p:txBody>
      </p:sp>
      <p:sp>
        <p:nvSpPr>
          <p:cNvPr id="14" name="Freeform 14"/>
          <p:cNvSpPr/>
          <p:nvPr/>
        </p:nvSpPr>
        <p:spPr>
          <a:xfrm>
            <a:off x="1028700" y="177979"/>
            <a:ext cx="5732698" cy="1307181"/>
          </a:xfrm>
          <a:custGeom>
            <a:avLst/>
            <a:gdLst/>
            <a:ahLst/>
            <a:cxnLst/>
            <a:rect l="l" t="t" r="r" b="b"/>
            <a:pathLst>
              <a:path w="5732698" h="1307181">
                <a:moveTo>
                  <a:pt x="0" y="0"/>
                </a:moveTo>
                <a:lnTo>
                  <a:pt x="5732698" y="0"/>
                </a:lnTo>
                <a:lnTo>
                  <a:pt x="5732698" y="1307181"/>
                </a:lnTo>
                <a:lnTo>
                  <a:pt x="0" y="13071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7158" y="432646"/>
            <a:ext cx="5226282" cy="1192108"/>
          </a:xfrm>
          <a:custGeom>
            <a:avLst/>
            <a:gdLst/>
            <a:ahLst/>
            <a:cxnLst/>
            <a:rect l="l" t="t" r="r" b="b"/>
            <a:pathLst>
              <a:path w="5226282" h="1192108">
                <a:moveTo>
                  <a:pt x="0" y="0"/>
                </a:moveTo>
                <a:lnTo>
                  <a:pt x="5226282" y="0"/>
                </a:lnTo>
                <a:lnTo>
                  <a:pt x="5226282" y="1192108"/>
                </a:lnTo>
                <a:lnTo>
                  <a:pt x="0" y="11921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3190504" y="1624754"/>
            <a:ext cx="11906992" cy="7774077"/>
            <a:chOff x="0" y="0"/>
            <a:chExt cx="3135998" cy="20474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35998" cy="2047494"/>
            </a:xfrm>
            <a:custGeom>
              <a:avLst/>
              <a:gdLst/>
              <a:ahLst/>
              <a:cxnLst/>
              <a:rect l="l" t="t" r="r" b="b"/>
              <a:pathLst>
                <a:path w="3135998" h="2047494">
                  <a:moveTo>
                    <a:pt x="0" y="0"/>
                  </a:moveTo>
                  <a:lnTo>
                    <a:pt x="3135998" y="0"/>
                  </a:lnTo>
                  <a:lnTo>
                    <a:pt x="3135998" y="2047494"/>
                  </a:lnTo>
                  <a:lnTo>
                    <a:pt x="0" y="2047494"/>
                  </a:lnTo>
                  <a:close/>
                </a:path>
              </a:pathLst>
            </a:custGeom>
            <a:solidFill>
              <a:srgbClr val="D45561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71438" tIns="71438" rIns="71438" bIns="71438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5321954" y="2823743"/>
            <a:ext cx="7644092" cy="4924945"/>
          </a:xfrm>
          <a:custGeom>
            <a:avLst/>
            <a:gdLst/>
            <a:ahLst/>
            <a:cxnLst/>
            <a:rect l="l" t="t" r="r" b="b"/>
            <a:pathLst>
              <a:path w="7644092" h="4924945">
                <a:moveTo>
                  <a:pt x="0" y="0"/>
                </a:moveTo>
                <a:lnTo>
                  <a:pt x="7644092" y="0"/>
                </a:lnTo>
                <a:lnTo>
                  <a:pt x="7644092" y="4924945"/>
                </a:lnTo>
                <a:lnTo>
                  <a:pt x="0" y="49249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6206379" y="8144512"/>
            <a:ext cx="5875243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3"/>
              </a:lnSpc>
            </a:pPr>
            <a:r>
              <a:rPr lang="pl-PL" sz="3603" u="sng" spc="-145" dirty="0">
                <a:solidFill>
                  <a:srgbClr val="000000"/>
                </a:solidFill>
                <a:latin typeface="Open Sans"/>
              </a:rPr>
              <a:t>Poslušajte določeno zgodbo</a:t>
            </a:r>
            <a:endParaRPr lang="en-US" sz="3603" u="sng" spc="-145" dirty="0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4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501475" y="125486"/>
            <a:ext cx="9543" cy="10287000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sp>
        <p:nvSpPr>
          <p:cNvPr id="3" name="AutoShape 3"/>
          <p:cNvSpPr/>
          <p:nvPr/>
        </p:nvSpPr>
        <p:spPr>
          <a:xfrm rot="-5400000">
            <a:off x="15649746" y="3498785"/>
            <a:ext cx="9543" cy="10287000"/>
          </a:xfrm>
          <a:prstGeom prst="rect">
            <a:avLst/>
          </a:prstGeom>
          <a:solidFill>
            <a:srgbClr val="131114"/>
          </a:solidFill>
        </p:spPr>
        <p:txBody>
          <a:bodyPr/>
          <a:lstStyle/>
          <a:p>
            <a:endParaRPr lang="pl-PL"/>
          </a:p>
        </p:txBody>
      </p:sp>
      <p:grpSp>
        <p:nvGrpSpPr>
          <p:cNvPr id="4" name="Group 4"/>
          <p:cNvGrpSpPr/>
          <p:nvPr/>
        </p:nvGrpSpPr>
        <p:grpSpPr>
          <a:xfrm>
            <a:off x="10511018" y="0"/>
            <a:ext cx="7900235" cy="10412486"/>
            <a:chOff x="0" y="0"/>
            <a:chExt cx="2080720" cy="274238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80720" cy="2742383"/>
            </a:xfrm>
            <a:custGeom>
              <a:avLst/>
              <a:gdLst/>
              <a:ahLst/>
              <a:cxnLst/>
              <a:rect l="l" t="t" r="r" b="b"/>
              <a:pathLst>
                <a:path w="2080720" h="2742383">
                  <a:moveTo>
                    <a:pt x="0" y="0"/>
                  </a:moveTo>
                  <a:lnTo>
                    <a:pt x="2080720" y="0"/>
                  </a:lnTo>
                  <a:lnTo>
                    <a:pt x="2080720" y="2742383"/>
                  </a:lnTo>
                  <a:lnTo>
                    <a:pt x="0" y="2742383"/>
                  </a:lnTo>
                  <a:close/>
                </a:path>
              </a:pathLst>
            </a:custGeom>
            <a:solidFill>
              <a:srgbClr val="D45561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66675"/>
              <a:ext cx="8128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3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1302813" y="2109777"/>
            <a:ext cx="6316646" cy="6537279"/>
          </a:xfrm>
          <a:custGeom>
            <a:avLst/>
            <a:gdLst/>
            <a:ahLst/>
            <a:cxnLst/>
            <a:rect l="l" t="t" r="r" b="b"/>
            <a:pathLst>
              <a:path w="6316646" h="6537279">
                <a:moveTo>
                  <a:pt x="0" y="0"/>
                </a:moveTo>
                <a:lnTo>
                  <a:pt x="6316645" y="0"/>
                </a:lnTo>
                <a:lnTo>
                  <a:pt x="6316645" y="6537279"/>
                </a:lnTo>
                <a:lnTo>
                  <a:pt x="0" y="65372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TextBox 8"/>
          <p:cNvSpPr txBox="1"/>
          <p:nvPr/>
        </p:nvSpPr>
        <p:spPr>
          <a:xfrm>
            <a:off x="1194861" y="2664136"/>
            <a:ext cx="8684416" cy="3039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21"/>
              </a:lnSpc>
            </a:pPr>
            <a:r>
              <a:rPr lang="en-US" sz="7201" dirty="0" err="1">
                <a:solidFill>
                  <a:srgbClr val="131114"/>
                </a:solidFill>
                <a:latin typeface="Sanchez"/>
              </a:rPr>
              <a:t>Analiza</a:t>
            </a:r>
            <a:r>
              <a:rPr lang="en-US" sz="7201" dirty="0">
                <a:solidFill>
                  <a:srgbClr val="131114"/>
                </a:solidFill>
                <a:latin typeface="Sanchez"/>
              </a:rPr>
              <a:t> </a:t>
            </a:r>
            <a:r>
              <a:rPr lang="en-US" sz="7201" dirty="0" err="1">
                <a:solidFill>
                  <a:srgbClr val="131114"/>
                </a:solidFill>
                <a:latin typeface="Sanchez"/>
              </a:rPr>
              <a:t>zgodbe</a:t>
            </a:r>
            <a:r>
              <a:rPr lang="en-US" sz="7201" dirty="0">
                <a:solidFill>
                  <a:srgbClr val="131114"/>
                </a:solidFill>
                <a:latin typeface="Sanchez"/>
              </a:rPr>
              <a:t>, </a:t>
            </a:r>
            <a:r>
              <a:rPr lang="en-US" sz="7201" dirty="0" err="1">
                <a:solidFill>
                  <a:srgbClr val="131114"/>
                </a:solidFill>
                <a:latin typeface="Sanchez"/>
              </a:rPr>
              <a:t>ki</a:t>
            </a:r>
            <a:r>
              <a:rPr lang="en-US" sz="7201" dirty="0">
                <a:solidFill>
                  <a:srgbClr val="131114"/>
                </a:solidFill>
                <a:latin typeface="Sanchez"/>
              </a:rPr>
              <a:t> jo </a:t>
            </a:r>
            <a:r>
              <a:rPr lang="en-US" sz="7201" dirty="0" err="1">
                <a:solidFill>
                  <a:srgbClr val="131114"/>
                </a:solidFill>
                <a:latin typeface="Sanchez"/>
              </a:rPr>
              <a:t>predstavi</a:t>
            </a:r>
            <a:r>
              <a:rPr lang="en-US" sz="7201" dirty="0">
                <a:solidFill>
                  <a:srgbClr val="131114"/>
                </a:solidFill>
                <a:latin typeface="Sanchez"/>
              </a:rPr>
              <a:t> </a:t>
            </a:r>
            <a:r>
              <a:rPr lang="en-US" sz="7201" dirty="0" err="1">
                <a:solidFill>
                  <a:srgbClr val="131114"/>
                </a:solidFill>
                <a:latin typeface="Sanchez"/>
              </a:rPr>
              <a:t>vodja</a:t>
            </a:r>
            <a:r>
              <a:rPr lang="en-US" sz="7201" dirty="0">
                <a:solidFill>
                  <a:srgbClr val="131114"/>
                </a:solidFill>
                <a:latin typeface="Sanchez"/>
              </a:rPr>
              <a:t> </a:t>
            </a:r>
            <a:r>
              <a:rPr lang="en-US" sz="7201" dirty="0" err="1">
                <a:solidFill>
                  <a:srgbClr val="131114"/>
                </a:solidFill>
                <a:latin typeface="Sanchez"/>
              </a:rPr>
              <a:t>delavnice</a:t>
            </a:r>
            <a:endParaRPr lang="en-US" sz="7201" dirty="0">
              <a:solidFill>
                <a:srgbClr val="131114"/>
              </a:solidFill>
              <a:latin typeface="Sanchez"/>
            </a:endParaRP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637</Words>
  <Application>Microsoft Office PowerPoint</Application>
  <PresentationFormat>Custom</PresentationFormat>
  <Paragraphs>118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Sanchez</vt:lpstr>
      <vt:lpstr>Open Sans</vt:lpstr>
      <vt:lpstr>Arial</vt:lpstr>
      <vt:lpstr>HK Grotesk Light</vt:lpstr>
      <vt:lpstr>League Spartan</vt:lpstr>
      <vt:lpstr>Libre Baskerville</vt:lpstr>
      <vt:lpstr>Merriweather Bold</vt:lpstr>
      <vt:lpstr>Calibri</vt:lpstr>
      <vt:lpstr>HK Grotesk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"Mała wielka historia” – jak mówić o ważnych wydarzeniach historycznych, z jednostkowej perspektywy?</dc:title>
  <dc:creator>Dorota Lachowska</dc:creator>
  <cp:lastModifiedBy>Gumienniak, Agata</cp:lastModifiedBy>
  <cp:revision>12</cp:revision>
  <dcterms:created xsi:type="dcterms:W3CDTF">2006-08-16T00:00:00Z</dcterms:created>
  <dcterms:modified xsi:type="dcterms:W3CDTF">2023-08-24T14:48:51Z</dcterms:modified>
  <dc:identifier>DAFo_PYrsyk</dc:identifier>
</cp:coreProperties>
</file>