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753600" cy="7315200"/>
  <p:notesSz cx="6858000" cy="9144000"/>
  <p:embeddedFontLst>
    <p:embeddedFont>
      <p:font typeface="Roboto Bold" panose="020B0604020202020204" charset="0"/>
      <p:regular r:id="rId59"/>
    </p:embeddedFont>
    <p:embeddedFont>
      <p:font typeface="Roboto" panose="020B0604020202020204" charset="0"/>
      <p:regular r:id="rId60"/>
      <p:bold r:id="rId61"/>
      <p:italic r:id="rId62"/>
      <p:boldItalic r:id="rId63"/>
    </p:embeddedFont>
    <p:embeddedFont>
      <p:font typeface="Open Sans Bold" panose="020B0604020202020204" charset="0"/>
      <p:regular r:id="rId64"/>
      <p:bold r:id="rId65"/>
    </p:embeddedFont>
    <p:embeddedFont>
      <p:font typeface="Roboto Italics" panose="020B0604020202020204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4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create/?ref_type=h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2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60.svg"/><Relationship Id="rId2" Type="http://schemas.openxmlformats.org/officeDocument/2006/relationships/image" Target="../media/image4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54.svg"/><Relationship Id="rId9" Type="http://schemas.openxmlformats.org/officeDocument/2006/relationships/image" Target="../media/image32.png"/><Relationship Id="rId1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56.png"/><Relationship Id="rId4" Type="http://schemas.openxmlformats.org/officeDocument/2006/relationships/image" Target="../media/image8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67.png"/><Relationship Id="rId4" Type="http://schemas.openxmlformats.org/officeDocument/2006/relationships/image" Target="../media/image9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69.png"/><Relationship Id="rId4" Type="http://schemas.openxmlformats.org/officeDocument/2006/relationships/image" Target="../media/image10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71.png"/><Relationship Id="rId4" Type="http://schemas.openxmlformats.org/officeDocument/2006/relationships/image" Target="../media/image10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5" Type="http://schemas.openxmlformats.org/officeDocument/2006/relationships/image" Target="../media/image73.png"/><Relationship Id="rId4" Type="http://schemas.openxmlformats.org/officeDocument/2006/relationships/image" Target="../media/image10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75.png"/><Relationship Id="rId4" Type="http://schemas.openxmlformats.org/officeDocument/2006/relationships/image" Target="../media/image113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77.png"/><Relationship Id="rId4" Type="http://schemas.openxmlformats.org/officeDocument/2006/relationships/image" Target="../media/image117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sl-SI" sz="4299" spc="-172" smtClean="0">
                <a:solidFill>
                  <a:srgbClr val="0E2C8E"/>
                </a:solidFill>
                <a:latin typeface="Roboto Bold"/>
              </a:rPr>
              <a:t>SPLETNO PRIPOVEDOVANJE </a:t>
            </a:r>
            <a:r>
              <a:rPr lang="sl-SI" sz="4299" spc="-172" dirty="0" smtClean="0">
                <a:solidFill>
                  <a:srgbClr val="0E2C8E"/>
                </a:solidFill>
                <a:latin typeface="Roboto Bold"/>
              </a:rPr>
              <a:t>ZGODB</a:t>
            </a:r>
            <a:endParaRPr lang="en-US" sz="4299" spc="-172" dirty="0">
              <a:solidFill>
                <a:srgbClr val="0E2C8E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8624" y="4054656"/>
            <a:ext cx="7315200" cy="77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Blogi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in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socialna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omrežja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1. del -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Tehnični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vidiki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postavitve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in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vodenja</a:t>
            </a: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 Bold"/>
              </a:rPr>
              <a:t>profilov</a:t>
            </a:r>
            <a:endParaRPr lang="en-US" sz="2600" spc="-104" dirty="0">
              <a:solidFill>
                <a:srgbClr val="0E2C8E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9657" y="3509283"/>
            <a:ext cx="3214287" cy="3214287"/>
          </a:xfrm>
          <a:custGeom>
            <a:avLst/>
            <a:gdLst/>
            <a:ahLst/>
            <a:cxnLst/>
            <a:rect l="l" t="t" r="r" b="b"/>
            <a:pathLst>
              <a:path w="3214287" h="3214287">
                <a:moveTo>
                  <a:pt x="0" y="0"/>
                </a:moveTo>
                <a:lnTo>
                  <a:pt x="3214286" y="0"/>
                </a:lnTo>
                <a:lnTo>
                  <a:pt x="3214286" y="3214287"/>
                </a:lnTo>
                <a:lnTo>
                  <a:pt x="0" y="3214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657623"/>
            <a:ext cx="82905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smtClean="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pl-PL" sz="3300" dirty="0" smtClean="0">
                <a:solidFill>
                  <a:srgbClr val="000000"/>
                </a:solidFill>
                <a:latin typeface="Roboto"/>
              </a:rPr>
              <a:t>se je pojavil leta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smtClean="0">
                <a:solidFill>
                  <a:srgbClr val="D13282"/>
                </a:solidFill>
                <a:latin typeface="Roboto Bold"/>
              </a:rPr>
              <a:t>2010</a:t>
            </a:r>
            <a:r>
              <a:rPr lang="sl-SI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in pričelo se je novo obdobje komuniciranje s slikami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637699"/>
            <a:ext cx="8290560" cy="4655752"/>
          </a:xfrm>
          <a:custGeom>
            <a:avLst/>
            <a:gdLst/>
            <a:ahLst/>
            <a:cxnLst/>
            <a:rect l="l" t="t" r="r" b="b"/>
            <a:pathLst>
              <a:path w="8290560" h="4655752">
                <a:moveTo>
                  <a:pt x="0" y="0"/>
                </a:moveTo>
                <a:lnTo>
                  <a:pt x="8290560" y="0"/>
                </a:lnTo>
                <a:lnTo>
                  <a:pt x="8290560" y="4655752"/>
                </a:lnTo>
                <a:lnTo>
                  <a:pt x="0" y="465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6376036"/>
            <a:ext cx="8239363" cy="20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000000"/>
                </a:solidFill>
                <a:latin typeface="Roboto"/>
              </a:rPr>
              <a:t>źródło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: https://www.smartinsights.com/social-media-marketing/social-media-strategy/new-global-social-media-research/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8414" y="990857"/>
            <a:ext cx="823936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Globalno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prebivalstvo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primerjavi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številom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uporabnikov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družbenih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medijev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597444"/>
            <a:ext cx="8239363" cy="4647051"/>
          </a:xfrm>
          <a:custGeom>
            <a:avLst/>
            <a:gdLst/>
            <a:ahLst/>
            <a:cxnLst/>
            <a:rect l="l" t="t" r="r" b="b"/>
            <a:pathLst>
              <a:path w="8239363" h="4647051">
                <a:moveTo>
                  <a:pt x="0" y="0"/>
                </a:moveTo>
                <a:lnTo>
                  <a:pt x="8239363" y="0"/>
                </a:lnTo>
                <a:lnTo>
                  <a:pt x="8239363" y="4647051"/>
                </a:lnTo>
                <a:lnTo>
                  <a:pt x="0" y="4647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6376036"/>
            <a:ext cx="8239363" cy="20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źródło: https://www.smartinsights.com/social-media-marketing/social-media-strategy/new-global-social-media-research/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1598" y="1133894"/>
            <a:ext cx="799040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Najbolj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uporabljene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platforme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družbenih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medijev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svetu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83430"/>
            <a:ext cx="8290560" cy="4200250"/>
          </a:xfrm>
          <a:custGeom>
            <a:avLst/>
            <a:gdLst/>
            <a:ahLst/>
            <a:cxnLst/>
            <a:rect l="l" t="t" r="r" b="b"/>
            <a:pathLst>
              <a:path w="8290560" h="420025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82" b="-197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52284"/>
            <a:ext cx="82905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>
                <a:solidFill>
                  <a:srgbClr val="1A4789"/>
                </a:solidFill>
                <a:latin typeface="Roboto Bold"/>
              </a:rPr>
              <a:t>2.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korak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: Facebook –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postavitev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in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vzdrževanje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profila</a:t>
            </a:r>
            <a:endParaRPr lang="en-US" sz="30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461038"/>
            <a:ext cx="8290560" cy="4275955"/>
          </a:xfrm>
          <a:custGeom>
            <a:avLst/>
            <a:gdLst/>
            <a:ahLst/>
            <a:cxnLst/>
            <a:rect l="l" t="t" r="r" b="b"/>
            <a:pathLst>
              <a:path w="8290560" h="4275955">
                <a:moveTo>
                  <a:pt x="0" y="0"/>
                </a:moveTo>
                <a:lnTo>
                  <a:pt x="8290560" y="0"/>
                </a:lnTo>
                <a:lnTo>
                  <a:pt x="8290560" y="4275955"/>
                </a:lnTo>
                <a:lnTo>
                  <a:pt x="0" y="4275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13" r="-20783" b="-22364"/>
            </a:stretch>
          </a:blipFill>
        </p:spPr>
      </p:sp>
      <p:sp>
        <p:nvSpPr>
          <p:cNvPr id="4" name="Freeform 4"/>
          <p:cNvSpPr/>
          <p:nvPr/>
        </p:nvSpPr>
        <p:spPr>
          <a:xfrm rot="-1410006">
            <a:off x="4577544" y="4603728"/>
            <a:ext cx="2071807" cy="740671"/>
          </a:xfrm>
          <a:custGeom>
            <a:avLst/>
            <a:gdLst/>
            <a:ahLst/>
            <a:cxnLst/>
            <a:rect l="l" t="t" r="r" b="b"/>
            <a:pathLst>
              <a:path w="2071807" h="740671">
                <a:moveTo>
                  <a:pt x="0" y="0"/>
                </a:moveTo>
                <a:lnTo>
                  <a:pt x="2071806" y="0"/>
                </a:lnTo>
                <a:lnTo>
                  <a:pt x="2071806" y="740671"/>
                </a:lnTo>
                <a:lnTo>
                  <a:pt x="0" y="74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5885180"/>
            <a:ext cx="829056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  <a:spcBef>
                <a:spcPct val="0"/>
              </a:spcBef>
            </a:pPr>
            <a:r>
              <a:rPr lang="pl-PL" sz="2500" dirty="0" smtClean="0">
                <a:solidFill>
                  <a:srgbClr val="BDD62F"/>
                </a:solidFill>
                <a:latin typeface="Roboto Bold"/>
              </a:rPr>
              <a:t>2. korak</a:t>
            </a:r>
            <a:r>
              <a:rPr lang="en-US" sz="2500" dirty="0" smtClean="0">
                <a:solidFill>
                  <a:srgbClr val="BDD62F"/>
                </a:solidFill>
                <a:latin typeface="Roboto Bold"/>
              </a:rPr>
              <a:t>.</a:t>
            </a:r>
            <a:r>
              <a:rPr lang="en-US" sz="25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2500" dirty="0" smtClean="0">
                <a:solidFill>
                  <a:srgbClr val="000000"/>
                </a:solidFill>
                <a:latin typeface="Roboto"/>
              </a:rPr>
              <a:t>Pojdite na </a:t>
            </a:r>
            <a:r>
              <a:rPr lang="en-US" sz="2500" dirty="0" smtClean="0">
                <a:solidFill>
                  <a:srgbClr val="000000"/>
                </a:solidFill>
                <a:latin typeface="Roboto"/>
              </a:rPr>
              <a:t>facebook.com </a:t>
            </a:r>
            <a:r>
              <a:rPr lang="sl-SI" sz="2500" dirty="0" smtClean="0">
                <a:solidFill>
                  <a:srgbClr val="000000"/>
                </a:solidFill>
                <a:latin typeface="Roboto"/>
              </a:rPr>
              <a:t>in kliknite</a:t>
            </a:r>
            <a:r>
              <a:rPr lang="en-US" sz="2500" dirty="0" smtClean="0">
                <a:solidFill>
                  <a:srgbClr val="000000"/>
                </a:solidFill>
                <a:latin typeface="Roboto"/>
              </a:rPr>
              <a:t> „</a:t>
            </a:r>
            <a:r>
              <a:rPr lang="sl-SI" sz="2500" dirty="0" smtClean="0">
                <a:solidFill>
                  <a:srgbClr val="000000"/>
                </a:solidFill>
                <a:latin typeface="Roboto"/>
              </a:rPr>
              <a:t>Ustvari nov račun</a:t>
            </a:r>
            <a:r>
              <a:rPr lang="en-US" sz="2500" dirty="0" smtClean="0">
                <a:solidFill>
                  <a:srgbClr val="000000"/>
                </a:solidFill>
                <a:latin typeface="Roboto"/>
              </a:rPr>
              <a:t>."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07229" y="731520"/>
            <a:ext cx="4614851" cy="5852160"/>
          </a:xfrm>
          <a:custGeom>
            <a:avLst/>
            <a:gdLst/>
            <a:ahLst/>
            <a:cxnLst/>
            <a:rect l="l" t="t" r="r" b="b"/>
            <a:pathLst>
              <a:path w="4614851" h="5852160">
                <a:moveTo>
                  <a:pt x="0" y="0"/>
                </a:moveTo>
                <a:lnTo>
                  <a:pt x="4614851" y="0"/>
                </a:lnTo>
                <a:lnTo>
                  <a:pt x="4614851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807" t="-19301" r="-97906" b="-9650"/>
            </a:stretch>
          </a:blipFill>
        </p:spPr>
      </p:sp>
      <p:sp>
        <p:nvSpPr>
          <p:cNvPr id="4" name="Freeform 4"/>
          <p:cNvSpPr/>
          <p:nvPr/>
        </p:nvSpPr>
        <p:spPr>
          <a:xfrm rot="-379125">
            <a:off x="4077211" y="5759518"/>
            <a:ext cx="1599178" cy="571706"/>
          </a:xfrm>
          <a:custGeom>
            <a:avLst/>
            <a:gdLst/>
            <a:ahLst/>
            <a:cxnLst/>
            <a:rect l="l" t="t" r="r" b="b"/>
            <a:pathLst>
              <a:path w="1599178" h="571706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016" y="1817370"/>
            <a:ext cx="3786151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9"/>
              </a:lnSpc>
              <a:spcBef>
                <a:spcPct val="0"/>
              </a:spcBef>
            </a:pPr>
            <a:r>
              <a:rPr lang="pl-PL" sz="2199" dirty="0" smtClean="0">
                <a:solidFill>
                  <a:srgbClr val="BDD62F"/>
                </a:solidFill>
                <a:latin typeface="Roboto Bold"/>
              </a:rPr>
              <a:t>2. KORAK.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Vnesite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svoje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ime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priimek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elektronski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naslov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številko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mobilnega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telefona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geslo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datum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rojstva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spol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Kliknite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možnost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Registracija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</a:t>
            </a:r>
            <a:endParaRPr lang="pl-PL" sz="21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19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419"/>
              </a:lnSpc>
              <a:spcBef>
                <a:spcPct val="0"/>
              </a:spcBef>
            </a:pPr>
            <a:r>
              <a:rPr lang="pl-PL" sz="2199" dirty="0" smtClean="0">
                <a:solidFill>
                  <a:srgbClr val="BDD62F"/>
                </a:solidFill>
                <a:latin typeface="Roboto Bold"/>
              </a:rPr>
              <a:t>3. KORAK.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Potrdite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svoj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e-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poštni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naslov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številko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mobilnega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telefona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da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dokončate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ustvarjanje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računa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346748"/>
            <a:ext cx="9753600" cy="5500279"/>
          </a:xfrm>
          <a:custGeom>
            <a:avLst/>
            <a:gdLst/>
            <a:ahLst/>
            <a:cxnLst/>
            <a:rect l="l" t="t" r="r" b="b"/>
            <a:pathLst>
              <a:path w="9753600" h="5500279">
                <a:moveTo>
                  <a:pt x="0" y="0"/>
                </a:moveTo>
                <a:lnTo>
                  <a:pt x="9753600" y="0"/>
                </a:lnTo>
                <a:lnTo>
                  <a:pt x="9753600" y="5500279"/>
                </a:lnTo>
                <a:lnTo>
                  <a:pt x="0" y="550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37771" y="389365"/>
            <a:ext cx="684309" cy="684309"/>
          </a:xfrm>
          <a:custGeom>
            <a:avLst/>
            <a:gdLst/>
            <a:ahLst/>
            <a:cxnLst/>
            <a:rect l="l" t="t" r="r" b="b"/>
            <a:pathLst>
              <a:path w="684309" h="684309">
                <a:moveTo>
                  <a:pt x="0" y="0"/>
                </a:moveTo>
                <a:lnTo>
                  <a:pt x="684309" y="0"/>
                </a:lnTo>
                <a:lnTo>
                  <a:pt x="684309" y="684310"/>
                </a:lnTo>
                <a:lnTo>
                  <a:pt x="0" y="684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9255" y="1971298"/>
            <a:ext cx="8695090" cy="329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pl-PL" sz="2800" dirty="0" smtClean="0">
                <a:solidFill>
                  <a:srgbClr val="0E2C8E"/>
                </a:solidFill>
                <a:latin typeface="Roboto Bold"/>
              </a:rPr>
              <a:t>Ustvarjanje </a:t>
            </a:r>
            <a:r>
              <a:rPr lang="pl-PL" sz="2800" dirty="0">
                <a:solidFill>
                  <a:srgbClr val="0E2C8E"/>
                </a:solidFill>
                <a:latin typeface="Roboto Bold"/>
              </a:rPr>
              <a:t>Facebook </a:t>
            </a:r>
            <a:r>
              <a:rPr lang="pl-PL" sz="2800" dirty="0" smtClean="0">
                <a:solidFill>
                  <a:srgbClr val="0E2C8E"/>
                </a:solidFill>
                <a:latin typeface="Roboto Bold"/>
              </a:rPr>
              <a:t>strani</a:t>
            </a:r>
            <a:r>
              <a:rPr lang="en-US" sz="2800" dirty="0" smtClean="0">
                <a:solidFill>
                  <a:srgbClr val="0E2C8E"/>
                </a:solidFill>
                <a:latin typeface="Roboto Bold"/>
              </a:rPr>
              <a:t>:</a:t>
            </a:r>
            <a:endParaRPr lang="en-US" sz="2800" dirty="0">
              <a:solidFill>
                <a:srgbClr val="0E2C8E"/>
              </a:solidFill>
              <a:latin typeface="Roboto Bold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endParaRPr lang="en-US" sz="2800" dirty="0">
              <a:solidFill>
                <a:srgbClr val="0E2C8E"/>
              </a:solidFill>
              <a:latin typeface="Roboto Bold"/>
            </a:endParaRP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smtClean="0">
                <a:solidFill>
                  <a:srgbClr val="000000"/>
                </a:solidFill>
                <a:latin typeface="Roboto"/>
              </a:rPr>
              <a:t>Pojdite na</a:t>
            </a:r>
            <a:r>
              <a:rPr lang="en-US" sz="25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u="sng" dirty="0">
                <a:solidFill>
                  <a:srgbClr val="000000"/>
                </a:solidFill>
                <a:latin typeface="Roboto"/>
                <a:hlinkClick r:id="rId3" tooltip="https://www.facebook.com/pages/create/?ref_type=hc"/>
              </a:rPr>
              <a:t>facebook.com/pages/create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smtClean="0">
                <a:solidFill>
                  <a:srgbClr val="000000"/>
                </a:solidFill>
                <a:latin typeface="Roboto"/>
              </a:rPr>
              <a:t>Vne4site ime strani in kategorijo.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smtClean="0">
                <a:solidFill>
                  <a:srgbClr val="000000"/>
                </a:solidFill>
                <a:latin typeface="Roboto"/>
              </a:rPr>
              <a:t>Izpolnite biografijo (opcijsko).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smtClean="0">
                <a:solidFill>
                  <a:srgbClr val="000000"/>
                </a:solidFill>
                <a:latin typeface="Roboto"/>
              </a:rPr>
              <a:t>Kliknite na Ustvari.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3" lvl="1" indent="-269876" algn="just">
              <a:lnSpc>
                <a:spcPts val="3850"/>
              </a:lnSpc>
              <a:buFont typeface="Arial"/>
              <a:buChar char="•"/>
            </a:pPr>
            <a:r>
              <a:rPr lang="pl-PL" sz="2500" dirty="0" smtClean="0">
                <a:solidFill>
                  <a:srgbClr val="000000"/>
                </a:solidFill>
                <a:latin typeface="Roboto"/>
              </a:rPr>
              <a:t>Nato lahko dodate profil in sliko ozadja.</a:t>
            </a:r>
            <a:endParaRPr lang="en-US" sz="25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48964" y="5410564"/>
            <a:ext cx="1173116" cy="1173116"/>
          </a:xfrm>
          <a:custGeom>
            <a:avLst/>
            <a:gdLst/>
            <a:ahLst/>
            <a:cxnLst/>
            <a:rect l="l" t="t" r="r" b="b"/>
            <a:pathLst>
              <a:path w="1173116" h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8964" y="5410564"/>
            <a:ext cx="1173116" cy="1173116"/>
          </a:xfrm>
          <a:custGeom>
            <a:avLst/>
            <a:gdLst/>
            <a:ahLst/>
            <a:cxnLst/>
            <a:rect l="l" t="t" r="r" b="b"/>
            <a:pathLst>
              <a:path w="1173116" h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520" y="1447881"/>
            <a:ext cx="8290560" cy="1993074"/>
          </a:xfrm>
          <a:custGeom>
            <a:avLst/>
            <a:gdLst/>
            <a:ahLst/>
            <a:cxnLst/>
            <a:rect l="l" t="t" r="r" b="b"/>
            <a:pathLst>
              <a:path w="8290560" h="1993074">
                <a:moveTo>
                  <a:pt x="0" y="0"/>
                </a:moveTo>
                <a:lnTo>
                  <a:pt x="8290560" y="0"/>
                </a:lnTo>
                <a:lnTo>
                  <a:pt x="8290560" y="1993073"/>
                </a:lnTo>
                <a:lnTo>
                  <a:pt x="0" y="199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3907679"/>
            <a:ext cx="6997891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E2C8E"/>
                </a:solidFill>
                <a:latin typeface="Roboto Bold"/>
              </a:rPr>
              <a:t>Facebook </a:t>
            </a:r>
            <a:r>
              <a:rPr lang="sl-SI" sz="3399" dirty="0" smtClean="0">
                <a:solidFill>
                  <a:srgbClr val="0E2C8E"/>
                </a:solidFill>
                <a:latin typeface="Roboto Bold"/>
              </a:rPr>
              <a:t>omogoča</a:t>
            </a:r>
            <a:r>
              <a:rPr lang="en-US" sz="3399" dirty="0" smtClean="0">
                <a:solidFill>
                  <a:srgbClr val="0E2C8E"/>
                </a:solidFill>
                <a:latin typeface="Roboto Bold"/>
              </a:rPr>
              <a:t>:</a:t>
            </a:r>
            <a:endParaRPr lang="en-US" sz="3399" dirty="0">
              <a:solidFill>
                <a:srgbClr val="0E2C8E"/>
              </a:solidFill>
              <a:latin typeface="Roboto Bold"/>
            </a:endParaRP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Roboto"/>
              </a:rPr>
              <a:t>delitev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smtClean="0">
                <a:solidFill>
                  <a:srgbClr val="BDD62F"/>
                </a:solidFill>
                <a:latin typeface="Roboto"/>
              </a:rPr>
              <a:t>fotografij in videoposnetkov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Roboto"/>
              </a:rPr>
              <a:t>delitev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smtClean="0">
                <a:solidFill>
                  <a:srgbClr val="BDD62F"/>
                </a:solidFill>
                <a:latin typeface="Roboto"/>
              </a:rPr>
              <a:t>´</a:t>
            </a:r>
            <a:r>
              <a:rPr lang="en-US" sz="2800" dirty="0" smtClean="0">
                <a:solidFill>
                  <a:srgbClr val="BDD62F"/>
                </a:solidFill>
                <a:latin typeface="Roboto"/>
              </a:rPr>
              <a:t>r</a:t>
            </a:r>
            <a:r>
              <a:rPr lang="pl-PL" sz="2800" dirty="0" smtClean="0">
                <a:solidFill>
                  <a:srgbClr val="BDD62F"/>
                </a:solidFill>
                <a:latin typeface="Roboto"/>
              </a:rPr>
              <a:t>eels-ov´</a:t>
            </a:r>
            <a:endParaRPr lang="pl-PL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Roboto"/>
              </a:rPr>
              <a:t>predvajanje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smtClean="0">
                <a:solidFill>
                  <a:srgbClr val="BDD62F"/>
                </a:solidFill>
                <a:latin typeface="Roboto"/>
              </a:rPr>
              <a:t>video predvajanj v živo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Roboto"/>
              </a:rPr>
              <a:t>delitev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800" dirty="0" smtClean="0">
                <a:solidFill>
                  <a:srgbClr val="BDD62F"/>
                </a:solidFill>
                <a:latin typeface="Roboto"/>
              </a:rPr>
              <a:t>zgodb </a:t>
            </a:r>
            <a:endParaRPr lang="en-US" sz="2800" dirty="0">
              <a:solidFill>
                <a:srgbClr val="BDD62F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0887" y="731520"/>
            <a:ext cx="4801193" cy="1154220"/>
          </a:xfrm>
          <a:custGeom>
            <a:avLst/>
            <a:gdLst/>
            <a:ahLst/>
            <a:cxnLst/>
            <a:rect l="l" t="t" r="r" b="b"/>
            <a:pathLst>
              <a:path w="4801193" h="1154220">
                <a:moveTo>
                  <a:pt x="0" y="0"/>
                </a:moveTo>
                <a:lnTo>
                  <a:pt x="4801193" y="0"/>
                </a:lnTo>
                <a:lnTo>
                  <a:pt x="4801193" y="1154220"/>
                </a:lnTo>
                <a:lnTo>
                  <a:pt x="0" y="115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4128" y="2308183"/>
            <a:ext cx="3653517" cy="4408812"/>
          </a:xfrm>
          <a:custGeom>
            <a:avLst/>
            <a:gdLst/>
            <a:ahLst/>
            <a:cxnLst/>
            <a:rect l="l" t="t" r="r" b="b"/>
            <a:pathLst>
              <a:path w="3653517" h="4408812">
                <a:moveTo>
                  <a:pt x="0" y="0"/>
                </a:moveTo>
                <a:lnTo>
                  <a:pt x="3653517" y="0"/>
                </a:lnTo>
                <a:lnTo>
                  <a:pt x="3653517" y="4408812"/>
                </a:lnTo>
                <a:lnTo>
                  <a:pt x="0" y="4408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98982">
            <a:off x="5388012" y="2022330"/>
            <a:ext cx="1599178" cy="571706"/>
          </a:xfrm>
          <a:custGeom>
            <a:avLst/>
            <a:gdLst/>
            <a:ahLst/>
            <a:cxnLst/>
            <a:rect l="l" t="t" r="r" b="b"/>
            <a:pathLst>
              <a:path w="1599178" h="571706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4645" y="1195834"/>
            <a:ext cx="1724766" cy="689906"/>
          </a:xfrm>
          <a:custGeom>
            <a:avLst/>
            <a:gdLst/>
            <a:ahLst/>
            <a:cxnLst/>
            <a:rect l="l" t="t" r="r" b="b"/>
            <a:pathLst>
              <a:path w="1724766" h="689906">
                <a:moveTo>
                  <a:pt x="0" y="0"/>
                </a:moveTo>
                <a:lnTo>
                  <a:pt x="1724766" y="0"/>
                </a:lnTo>
                <a:lnTo>
                  <a:pt x="1724766" y="689906"/>
                </a:lnTo>
                <a:lnTo>
                  <a:pt x="0" y="689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83430"/>
            <a:ext cx="8290560" cy="4200250"/>
          </a:xfrm>
          <a:custGeom>
            <a:avLst/>
            <a:gdLst/>
            <a:ahLst/>
            <a:cxnLst/>
            <a:rect l="l" t="t" r="r" b="b"/>
            <a:pathLst>
              <a:path w="8290560" h="420025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91" b="-147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58917"/>
            <a:ext cx="8290560" cy="9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it-IT" sz="3300" dirty="0">
                <a:solidFill>
                  <a:srgbClr val="1A4789"/>
                </a:solidFill>
                <a:latin typeface="Roboto Bold"/>
              </a:rPr>
              <a:t>1. </a:t>
            </a: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korak</a:t>
            </a:r>
            <a:r>
              <a:rPr lang="it-IT" sz="3300" dirty="0">
                <a:solidFill>
                  <a:srgbClr val="1A4789"/>
                </a:solidFill>
                <a:latin typeface="Roboto Bold"/>
              </a:rPr>
              <a:t>: </a:t>
            </a: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Kaj</a:t>
            </a:r>
            <a:r>
              <a:rPr lang="it-IT" sz="3300" dirty="0">
                <a:solidFill>
                  <a:srgbClr val="1A4789"/>
                </a:solidFill>
                <a:latin typeface="Roboto Bold"/>
              </a:rPr>
              <a:t> so </a:t>
            </a: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družbeni</a:t>
            </a:r>
            <a:r>
              <a:rPr lang="it-IT" sz="3300" dirty="0">
                <a:solidFill>
                  <a:srgbClr val="1A4789"/>
                </a:solidFill>
                <a:latin typeface="Roboto Bold"/>
              </a:rPr>
              <a:t> </a:t>
            </a: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mediji</a:t>
            </a:r>
            <a:r>
              <a:rPr lang="it-IT" sz="3300" dirty="0">
                <a:solidFill>
                  <a:srgbClr val="1A4789"/>
                </a:solidFill>
                <a:latin typeface="Roboto Bold"/>
              </a:rPr>
              <a:t>?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Zgodovina</a:t>
            </a:r>
            <a:r>
              <a:rPr lang="it-IT" sz="3300" dirty="0">
                <a:solidFill>
                  <a:srgbClr val="1A4789"/>
                </a:solidFill>
                <a:latin typeface="Roboto Bold"/>
              </a:rPr>
              <a:t> in </a:t>
            </a:r>
            <a:r>
              <a:rPr lang="it-IT" sz="3300" dirty="0" err="1">
                <a:solidFill>
                  <a:srgbClr val="1A4789"/>
                </a:solidFill>
                <a:latin typeface="Roboto Bold"/>
              </a:rPr>
              <a:t>vrste</a:t>
            </a:r>
            <a:endParaRPr lang="en-US" sz="33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6098" y="-134152"/>
            <a:ext cx="6266030" cy="7561411"/>
          </a:xfrm>
          <a:custGeom>
            <a:avLst/>
            <a:gdLst/>
            <a:ahLst/>
            <a:cxnLst/>
            <a:rect l="l" t="t" r="r" b="b"/>
            <a:pathLst>
              <a:path w="6266030" h="7561411">
                <a:moveTo>
                  <a:pt x="0" y="0"/>
                </a:moveTo>
                <a:lnTo>
                  <a:pt x="6266030" y="0"/>
                </a:lnTo>
                <a:lnTo>
                  <a:pt x="6266030" y="7561411"/>
                </a:lnTo>
                <a:lnTo>
                  <a:pt x="0" y="7561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452795"/>
            <a:ext cx="2222117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sl-SI" sz="2499" dirty="0" smtClean="0">
                <a:solidFill>
                  <a:srgbClr val="BDD62F"/>
                </a:solidFill>
                <a:latin typeface="Roboto"/>
              </a:rPr>
              <a:t>Besedilo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  <a:p>
            <a:pPr>
              <a:lnSpc>
                <a:spcPts val="3499"/>
              </a:lnSpc>
            </a:pPr>
            <a:r>
              <a:rPr lang="sl-SI" sz="2499" dirty="0" smtClean="0">
                <a:solidFill>
                  <a:srgbClr val="BDD62F"/>
                </a:solidFill>
                <a:latin typeface="Roboto"/>
              </a:rPr>
              <a:t>Fotografija ali videoposnetek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  <a:p>
            <a:pPr>
              <a:lnSpc>
                <a:spcPts val="3499"/>
              </a:lnSpc>
            </a:pPr>
            <a:r>
              <a:rPr lang="en-US" sz="2499" dirty="0" smtClean="0">
                <a:solidFill>
                  <a:srgbClr val="BDD62F"/>
                </a:solidFill>
                <a:latin typeface="Roboto"/>
              </a:rPr>
              <a:t>L</a:t>
            </a:r>
            <a:r>
              <a:rPr lang="sl-SI" sz="2499" dirty="0" err="1" smtClean="0">
                <a:solidFill>
                  <a:srgbClr val="BDD62F"/>
                </a:solidFill>
                <a:latin typeface="Roboto"/>
              </a:rPr>
              <a:t>okacija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  <a:p>
            <a:pPr>
              <a:lnSpc>
                <a:spcPts val="3499"/>
              </a:lnSpc>
            </a:pPr>
            <a:r>
              <a:rPr lang="pl-PL" sz="2499" dirty="0" smtClean="0">
                <a:solidFill>
                  <a:srgbClr val="BDD62F"/>
                </a:solidFill>
                <a:latin typeface="Roboto"/>
              </a:rPr>
              <a:t>Razpoloženje</a:t>
            </a:r>
            <a:endParaRPr lang="en-US" sz="2499" dirty="0">
              <a:solidFill>
                <a:srgbClr val="BDD62F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226804"/>
            <a:ext cx="8290560" cy="5533949"/>
          </a:xfrm>
          <a:custGeom>
            <a:avLst/>
            <a:gdLst/>
            <a:ahLst/>
            <a:cxnLst/>
            <a:rect l="l" t="t" r="r" b="b"/>
            <a:pathLst>
              <a:path w="8290560" h="5533949">
                <a:moveTo>
                  <a:pt x="0" y="0"/>
                </a:moveTo>
                <a:lnTo>
                  <a:pt x="8290560" y="0"/>
                </a:lnTo>
                <a:lnTo>
                  <a:pt x="829056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6151" y="2899371"/>
            <a:ext cx="2892385" cy="62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pl-PL" sz="4421" dirty="0" smtClean="0">
                <a:solidFill>
                  <a:srgbClr val="BDD62F"/>
                </a:solidFill>
                <a:latin typeface="Roboto Bold"/>
              </a:rPr>
              <a:t>Slovar</a:t>
            </a:r>
            <a:endParaRPr lang="en-US" sz="4421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 rot="3202077">
            <a:off x="3137171" y="3459807"/>
            <a:ext cx="684309" cy="684309"/>
          </a:xfrm>
          <a:custGeom>
            <a:avLst/>
            <a:gdLst/>
            <a:ahLst/>
            <a:cxnLst/>
            <a:rect l="l" t="t" r="r" b="b"/>
            <a:pathLst>
              <a:path w="684309" h="684309">
                <a:moveTo>
                  <a:pt x="0" y="0"/>
                </a:moveTo>
                <a:lnTo>
                  <a:pt x="684310" y="0"/>
                </a:lnTo>
                <a:lnTo>
                  <a:pt x="684310" y="684309"/>
                </a:lnTo>
                <a:lnTo>
                  <a:pt x="0" y="6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619548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ADMINISTRATOR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Oseba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upravlja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določen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profil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družbenem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omrežju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dodeli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prekliče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dovoljenja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drugim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osebam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upravljajo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račun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3901033" y="4594512"/>
            <a:ext cx="1951534" cy="2150989"/>
          </a:xfrm>
          <a:custGeom>
            <a:avLst/>
            <a:gdLst/>
            <a:ahLst/>
            <a:cxnLst/>
            <a:rect l="l" t="t" r="r" b="b"/>
            <a:pathLst>
              <a:path w="1951534" h="2150989">
                <a:moveTo>
                  <a:pt x="0" y="0"/>
                </a:moveTo>
                <a:lnTo>
                  <a:pt x="1951534" y="0"/>
                </a:lnTo>
                <a:lnTo>
                  <a:pt x="1951534" y="2150989"/>
                </a:lnTo>
                <a:lnTo>
                  <a:pt x="0" y="2150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7503" y="4452689"/>
            <a:ext cx="1758595" cy="1841172"/>
          </a:xfrm>
          <a:custGeom>
            <a:avLst/>
            <a:gdLst/>
            <a:ahLst/>
            <a:cxnLst/>
            <a:rect l="l" t="t" r="r" b="b"/>
            <a:pathLst>
              <a:path w="1758595" h="1841172">
                <a:moveTo>
                  <a:pt x="0" y="0"/>
                </a:moveTo>
                <a:lnTo>
                  <a:pt x="1758594" y="0"/>
                </a:lnTo>
                <a:lnTo>
                  <a:pt x="1758594" y="1841172"/>
                </a:lnTo>
                <a:lnTo>
                  <a:pt x="0" y="1841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88929"/>
            <a:ext cx="8290560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PREPOVED </a:t>
            </a:r>
            <a:endParaRPr lang="sl-SI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4399"/>
              </a:lnSpc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Blokada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Facebook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računa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največkrat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posledica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kršitve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pravil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portala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470135"/>
            <a:ext cx="8290560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pl-PL" sz="3999" dirty="0" smtClean="0">
                <a:solidFill>
                  <a:srgbClr val="BDD62F"/>
                </a:solidFill>
                <a:latin typeface="Roboto Bold"/>
              </a:rPr>
              <a:t>EMOTIKONI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Majhne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grafike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jih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vstavite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v Facebook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pogovor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in mu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tako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daste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čustveno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dimenzijo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upodabljajo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čustva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stvari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Uporablja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opozarjanje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besede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besedilu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4202150" y="5004029"/>
            <a:ext cx="1349299" cy="1349299"/>
          </a:xfrm>
          <a:custGeom>
            <a:avLst/>
            <a:gdLst/>
            <a:ahLst/>
            <a:cxnLst/>
            <a:rect l="l" t="t" r="r" b="b"/>
            <a:pathLst>
              <a:path w="1349299" h="1349299">
                <a:moveTo>
                  <a:pt x="0" y="0"/>
                </a:moveTo>
                <a:lnTo>
                  <a:pt x="1349300" y="0"/>
                </a:lnTo>
                <a:lnTo>
                  <a:pt x="1349300" y="1349299"/>
                </a:lnTo>
                <a:lnTo>
                  <a:pt x="0" y="134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15805" y="5004029"/>
            <a:ext cx="1347911" cy="1347911"/>
          </a:xfrm>
          <a:custGeom>
            <a:avLst/>
            <a:gdLst/>
            <a:ahLst/>
            <a:cxnLst/>
            <a:rect l="l" t="t" r="r" b="b"/>
            <a:pathLst>
              <a:path w="1347911" h="1347911">
                <a:moveTo>
                  <a:pt x="0" y="0"/>
                </a:moveTo>
                <a:lnTo>
                  <a:pt x="1347910" y="0"/>
                </a:lnTo>
                <a:lnTo>
                  <a:pt x="1347910" y="1347910"/>
                </a:lnTo>
                <a:lnTo>
                  <a:pt x="0" y="134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94400" y="5002640"/>
            <a:ext cx="1347911" cy="1347911"/>
          </a:xfrm>
          <a:custGeom>
            <a:avLst/>
            <a:gdLst/>
            <a:ahLst/>
            <a:cxnLst/>
            <a:rect l="l" t="t" r="r" b="b"/>
            <a:pathLst>
              <a:path w="1347911" h="1347911">
                <a:moveTo>
                  <a:pt x="0" y="0"/>
                </a:moveTo>
                <a:lnTo>
                  <a:pt x="1347910" y="0"/>
                </a:lnTo>
                <a:lnTo>
                  <a:pt x="1347910" y="1347911"/>
                </a:lnTo>
                <a:lnTo>
                  <a:pt x="0" y="1347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67669" y="4147148"/>
            <a:ext cx="1818262" cy="2436532"/>
          </a:xfrm>
          <a:custGeom>
            <a:avLst/>
            <a:gdLst/>
            <a:ahLst/>
            <a:cxnLst/>
            <a:rect l="l" t="t" r="r" b="b"/>
            <a:pathLst>
              <a:path w="1818262" h="2436532">
                <a:moveTo>
                  <a:pt x="0" y="0"/>
                </a:moveTo>
                <a:lnTo>
                  <a:pt x="1818262" y="0"/>
                </a:lnTo>
                <a:lnTo>
                  <a:pt x="1818262" y="2436532"/>
                </a:lnTo>
                <a:lnTo>
                  <a:pt x="0" y="2436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055649"/>
            <a:ext cx="829056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SLEDILEC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>
                <a:solidFill>
                  <a:srgbClr val="000000"/>
                </a:solidFill>
                <a:latin typeface="Roboto"/>
              </a:rPr>
              <a:t>Oseba, ki gleda naš profil</a:t>
            </a:r>
            <a:r>
              <a:rPr lang="en-US" sz="3000" dirty="0" smtClean="0">
                <a:solidFill>
                  <a:srgbClr val="000000"/>
                </a:solidFill>
                <a:latin typeface="Roboto"/>
              </a:rPr>
              <a:t>.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794177"/>
            <a:ext cx="8290560" cy="183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#HAS</a:t>
            </a:r>
            <a:r>
              <a:rPr lang="pl-PL" sz="3999" dirty="0">
                <a:solidFill>
                  <a:srgbClr val="BDD62F"/>
                </a:solidFill>
                <a:latin typeface="Roboto Bold"/>
              </a:rPr>
              <a:t>H</a:t>
            </a:r>
            <a:r>
              <a:rPr lang="en-US" sz="3999" dirty="0" smtClean="0">
                <a:solidFill>
                  <a:srgbClr val="BDD62F"/>
                </a:solidFill>
                <a:latin typeface="Roboto Bold"/>
              </a:rPr>
              <a:t>TAG</a:t>
            </a:r>
            <a:r>
              <a:rPr lang="pl-PL" sz="3999" dirty="0" smtClean="0">
                <a:solidFill>
                  <a:srgbClr val="BDD62F"/>
                </a:solidFill>
                <a:latin typeface="Roboto Bold"/>
              </a:rPr>
              <a:t>-i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Ključne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besede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Vključeno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objave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olajša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iskanje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aktualnih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tem v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Facebookovih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virih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3834330" y="4448477"/>
            <a:ext cx="2084939" cy="2131443"/>
          </a:xfrm>
          <a:custGeom>
            <a:avLst/>
            <a:gdLst/>
            <a:ahLst/>
            <a:cxnLst/>
            <a:rect l="l" t="t" r="r" b="b"/>
            <a:pathLst>
              <a:path w="2084939" h="2131443">
                <a:moveTo>
                  <a:pt x="0" y="0"/>
                </a:moveTo>
                <a:lnTo>
                  <a:pt x="2084940" y="0"/>
                </a:lnTo>
                <a:lnTo>
                  <a:pt x="2084940" y="2131444"/>
                </a:lnTo>
                <a:lnTo>
                  <a:pt x="0" y="213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05000" y="4803079"/>
            <a:ext cx="1819073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 smtClean="0">
                <a:solidFill>
                  <a:srgbClr val="BDD62F"/>
                </a:solidFill>
                <a:latin typeface="Roboto"/>
              </a:rPr>
              <a:t>#</a:t>
            </a:r>
            <a:r>
              <a:rPr lang="pl-PL" sz="2363" dirty="0" smtClean="0">
                <a:solidFill>
                  <a:srgbClr val="BDD62F"/>
                </a:solidFill>
                <a:latin typeface="Roboto"/>
              </a:rPr>
              <a:t>spomenik</a:t>
            </a:r>
            <a:endParaRPr lang="en-US" sz="2363" dirty="0">
              <a:solidFill>
                <a:srgbClr val="BDD62F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62200" y="5581507"/>
            <a:ext cx="1472130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>
                <a:solidFill>
                  <a:srgbClr val="BDD62F"/>
                </a:solidFill>
                <a:latin typeface="Roboto"/>
              </a:rPr>
              <a:t>#</a:t>
            </a:r>
            <a:r>
              <a:rPr lang="pl-PL" sz="2363" dirty="0" smtClean="0">
                <a:solidFill>
                  <a:srgbClr val="BDD62F"/>
                </a:solidFill>
                <a:latin typeface="Roboto"/>
              </a:rPr>
              <a:t>narava</a:t>
            </a:r>
            <a:endParaRPr lang="en-US" sz="2363" dirty="0">
              <a:solidFill>
                <a:srgbClr val="BDD62F"/>
              </a:solidFill>
              <a:latin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19270" y="4516014"/>
            <a:ext cx="991574" cy="42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#Lublin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4545" y="5090373"/>
            <a:ext cx="1305212" cy="42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#Palermo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41812" y="5764437"/>
            <a:ext cx="2544987" cy="39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 dirty="0">
                <a:solidFill>
                  <a:srgbClr val="BDD62F"/>
                </a:solidFill>
                <a:latin typeface="Roboto"/>
              </a:rPr>
              <a:t>#RogaskaSlatina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534583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VPLIVNEŽ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99"/>
              </a:lnSpc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99"/>
              </a:lnSpc>
            </a:pPr>
            <a:r>
              <a:rPr lang="en-US" sz="2999" dirty="0" err="1">
                <a:solidFill>
                  <a:srgbClr val="000000"/>
                </a:solidFill>
                <a:latin typeface="Roboto"/>
              </a:rPr>
              <a:t>Oseba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zaradi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svoje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priljubljenosti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vpliva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mnenja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odločitve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drugih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prek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profila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družbenem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omrežju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ga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vodi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3768615" y="4734572"/>
            <a:ext cx="2216371" cy="2216371"/>
          </a:xfrm>
          <a:custGeom>
            <a:avLst/>
            <a:gdLst/>
            <a:ahLst/>
            <a:cxnLst/>
            <a:rect l="l" t="t" r="r" b="b"/>
            <a:pathLst>
              <a:path w="2216371" h="2216371">
                <a:moveTo>
                  <a:pt x="0" y="0"/>
                </a:moveTo>
                <a:lnTo>
                  <a:pt x="2216370" y="0"/>
                </a:lnTo>
                <a:lnTo>
                  <a:pt x="2216370" y="2216371"/>
                </a:lnTo>
                <a:lnTo>
                  <a:pt x="0" y="221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741208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39840" y="3657600"/>
            <a:ext cx="1039655" cy="1039655"/>
          </a:xfrm>
          <a:custGeom>
            <a:avLst/>
            <a:gdLst/>
            <a:ahLst/>
            <a:cxnLst/>
            <a:rect l="l" t="t" r="r" b="b"/>
            <a:pathLst>
              <a:path w="1039655" h="1039655">
                <a:moveTo>
                  <a:pt x="0" y="0"/>
                </a:moveTo>
                <a:lnTo>
                  <a:pt x="1039655" y="0"/>
                </a:lnTo>
                <a:lnTo>
                  <a:pt x="1039655" y="1039655"/>
                </a:lnTo>
                <a:lnTo>
                  <a:pt x="0" y="1039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23799" y="5777326"/>
            <a:ext cx="889961" cy="889961"/>
          </a:xfrm>
          <a:custGeom>
            <a:avLst/>
            <a:gdLst/>
            <a:ahLst/>
            <a:cxnLst/>
            <a:rect l="l" t="t" r="r" b="b"/>
            <a:pathLst>
              <a:path w="889961" h="889961">
                <a:moveTo>
                  <a:pt x="0" y="0"/>
                </a:moveTo>
                <a:lnTo>
                  <a:pt x="889961" y="0"/>
                </a:lnTo>
                <a:lnTo>
                  <a:pt x="889961" y="889962"/>
                </a:lnTo>
                <a:lnTo>
                  <a:pt x="0" y="889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37727" y="3660450"/>
            <a:ext cx="823505" cy="823505"/>
          </a:xfrm>
          <a:custGeom>
            <a:avLst/>
            <a:gdLst/>
            <a:ahLst/>
            <a:cxnLst/>
            <a:rect l="l" t="t" r="r" b="b"/>
            <a:pathLst>
              <a:path w="823505" h="823505">
                <a:moveTo>
                  <a:pt x="0" y="0"/>
                </a:moveTo>
                <a:lnTo>
                  <a:pt x="823505" y="0"/>
                </a:lnTo>
                <a:lnTo>
                  <a:pt x="823505" y="823505"/>
                </a:lnTo>
                <a:lnTo>
                  <a:pt x="0" y="823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1340" y="4978238"/>
            <a:ext cx="936309" cy="936309"/>
          </a:xfrm>
          <a:custGeom>
            <a:avLst/>
            <a:gdLst/>
            <a:ahLst/>
            <a:cxnLst/>
            <a:rect l="l" t="t" r="r" b="b"/>
            <a:pathLst>
              <a:path w="936309" h="936309">
                <a:moveTo>
                  <a:pt x="0" y="0"/>
                </a:moveTo>
                <a:lnTo>
                  <a:pt x="936309" y="0"/>
                </a:lnTo>
                <a:lnTo>
                  <a:pt x="936309" y="936309"/>
                </a:lnTo>
                <a:lnTo>
                  <a:pt x="0" y="936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0891" y="4483955"/>
            <a:ext cx="1086836" cy="1140762"/>
          </a:xfrm>
          <a:custGeom>
            <a:avLst/>
            <a:gdLst/>
            <a:ahLst/>
            <a:cxnLst/>
            <a:rect l="l" t="t" r="r" b="b"/>
            <a:pathLst>
              <a:path w="1086836" h="1140762">
                <a:moveTo>
                  <a:pt x="0" y="0"/>
                </a:moveTo>
                <a:lnTo>
                  <a:pt x="1086836" y="0"/>
                </a:lnTo>
                <a:lnTo>
                  <a:pt x="1086836" y="1140763"/>
                </a:lnTo>
                <a:lnTo>
                  <a:pt x="0" y="11407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03541" y="5937126"/>
            <a:ext cx="627745" cy="646554"/>
          </a:xfrm>
          <a:custGeom>
            <a:avLst/>
            <a:gdLst/>
            <a:ahLst/>
            <a:cxnLst/>
            <a:rect l="l" t="t" r="r" b="b"/>
            <a:pathLst>
              <a:path w="627745" h="646554">
                <a:moveTo>
                  <a:pt x="0" y="0"/>
                </a:moveTo>
                <a:lnTo>
                  <a:pt x="627745" y="0"/>
                </a:lnTo>
                <a:lnTo>
                  <a:pt x="627745" y="646554"/>
                </a:lnTo>
                <a:lnTo>
                  <a:pt x="0" y="646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1520" y="1298575"/>
            <a:ext cx="82905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sl-SI" sz="3999" dirty="0" err="1" smtClean="0">
                <a:solidFill>
                  <a:srgbClr val="BDD62F"/>
                </a:solidFill>
                <a:latin typeface="Roboto Bold"/>
              </a:rPr>
              <a:t>Všečki</a:t>
            </a: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 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299"/>
              </a:lnSpc>
            </a:pPr>
            <a:r>
              <a:rPr lang="pl-PL" sz="2999" dirty="0">
                <a:solidFill>
                  <a:srgbClr val="000000"/>
                </a:solidFill>
                <a:latin typeface="Roboto"/>
              </a:rPr>
              <a:t>Najbolj priljubljeno orodje za izražanje lastnega mnenja</a:t>
            </a:r>
            <a:r>
              <a:rPr lang="en-US" sz="2999" dirty="0" smtClean="0">
                <a:solidFill>
                  <a:srgbClr val="000000"/>
                </a:solidFill>
                <a:latin typeface="Roboto"/>
              </a:rPr>
              <a:t>.</a:t>
            </a:r>
            <a:endParaRPr lang="en-US" sz="2999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60652" y="3894127"/>
            <a:ext cx="2032296" cy="2926080"/>
          </a:xfrm>
          <a:custGeom>
            <a:avLst/>
            <a:gdLst/>
            <a:ahLst/>
            <a:cxnLst/>
            <a:rect l="l" t="t" r="r" b="b"/>
            <a:pathLst>
              <a:path w="2032296" h="2926080">
                <a:moveTo>
                  <a:pt x="0" y="0"/>
                </a:moveTo>
                <a:lnTo>
                  <a:pt x="2032296" y="0"/>
                </a:lnTo>
                <a:lnTo>
                  <a:pt x="203229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14385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Objava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299"/>
              </a:lnSpc>
            </a:pPr>
            <a:r>
              <a:rPr lang="en-US" sz="2999" dirty="0">
                <a:solidFill>
                  <a:srgbClr val="000000"/>
                </a:solidFill>
                <a:latin typeface="Roboto"/>
              </a:rPr>
              <a:t>OBJAVA VSEBIN NA FACEBOOKU. NAJBOLJ PRILJUBLJENA VRSTA OBJAVE JE GRAFIKA Z OPISOM.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2602" y="3657600"/>
            <a:ext cx="6380908" cy="3174502"/>
          </a:xfrm>
          <a:custGeom>
            <a:avLst/>
            <a:gdLst/>
            <a:ahLst/>
            <a:cxnLst/>
            <a:rect l="l" t="t" r="r" b="b"/>
            <a:pathLst>
              <a:path w="6380908" h="3174502">
                <a:moveTo>
                  <a:pt x="0" y="0"/>
                </a:moveTo>
                <a:lnTo>
                  <a:pt x="6380908" y="0"/>
                </a:lnTo>
                <a:lnTo>
                  <a:pt x="6380908" y="3174502"/>
                </a:lnTo>
                <a:lnTo>
                  <a:pt x="0" y="317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2016" y="1564763"/>
            <a:ext cx="90220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sl-SI" sz="3999" dirty="0" smtClean="0">
                <a:solidFill>
                  <a:srgbClr val="000000"/>
                </a:solidFill>
                <a:latin typeface="Roboto"/>
              </a:rPr>
              <a:t>Izraz </a:t>
            </a:r>
            <a:r>
              <a:rPr lang="pl-PL" sz="3999" dirty="0" smtClean="0">
                <a:solidFill>
                  <a:srgbClr val="BDD62F"/>
                </a:solidFill>
                <a:latin typeface="Roboto Bold"/>
              </a:rPr>
              <a:t>družbeni mediji</a:t>
            </a:r>
            <a:endParaRPr lang="en-US" sz="3999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399"/>
              </a:lnSpc>
            </a:pPr>
            <a:r>
              <a:rPr lang="sl-SI" sz="3999" dirty="0">
                <a:solidFill>
                  <a:srgbClr val="000000"/>
                </a:solidFill>
                <a:latin typeface="Roboto"/>
              </a:rPr>
              <a:t>s</a:t>
            </a:r>
            <a:r>
              <a:rPr lang="sl-SI" sz="3999" dirty="0" smtClean="0">
                <a:solidFill>
                  <a:srgbClr val="000000"/>
                </a:solidFill>
                <a:latin typeface="Roboto"/>
              </a:rPr>
              <a:t>e je prvič pojavil leta </a:t>
            </a:r>
            <a:r>
              <a:rPr lang="en-US" sz="3999" dirty="0" smtClean="0">
                <a:solidFill>
                  <a:srgbClr val="BDD62F"/>
                </a:solidFill>
                <a:latin typeface="Roboto Bold"/>
              </a:rPr>
              <a:t>2005</a:t>
            </a:r>
            <a:endParaRPr lang="en-US" sz="3999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46684" y="4622551"/>
            <a:ext cx="1860233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 spc="1415">
                <a:solidFill>
                  <a:srgbClr val="000000"/>
                </a:solidFill>
                <a:latin typeface="Roboto"/>
              </a:rPr>
              <a:t>2005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6768" y="4465311"/>
            <a:ext cx="3000064" cy="1838221"/>
          </a:xfrm>
          <a:custGeom>
            <a:avLst/>
            <a:gdLst/>
            <a:ahLst/>
            <a:cxnLst/>
            <a:rect l="l" t="t" r="r" b="b"/>
            <a:pathLst>
              <a:path w="3000064" h="1838221">
                <a:moveTo>
                  <a:pt x="0" y="0"/>
                </a:moveTo>
                <a:lnTo>
                  <a:pt x="3000064" y="0"/>
                </a:lnTo>
                <a:lnTo>
                  <a:pt x="3000064" y="1838221"/>
                </a:lnTo>
                <a:lnTo>
                  <a:pt x="0" y="183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00219"/>
            <a:ext cx="8290560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dirty="0">
                <a:solidFill>
                  <a:srgbClr val="BDD62F"/>
                </a:solidFill>
                <a:latin typeface="Roboto Bold"/>
              </a:rPr>
              <a:t>RTM - </a:t>
            </a:r>
            <a:r>
              <a:rPr lang="sl-SI" sz="3999" dirty="0" smtClean="0">
                <a:solidFill>
                  <a:srgbClr val="BDD62F"/>
                </a:solidFill>
                <a:latin typeface="Roboto Bold"/>
              </a:rPr>
              <a:t>OGLAŠEVANJE</a:t>
            </a:r>
            <a:r>
              <a:rPr lang="en-US" sz="3999" dirty="0" smtClean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999" dirty="0">
                <a:solidFill>
                  <a:srgbClr val="BDD62F"/>
                </a:solidFill>
                <a:latin typeface="Roboto Bold"/>
              </a:rPr>
              <a:t>V REALNEM ČASU</a:t>
            </a:r>
          </a:p>
          <a:p>
            <a:pPr algn="ctr">
              <a:lnSpc>
                <a:spcPts val="3299"/>
              </a:lnSpc>
            </a:pPr>
            <a:endParaRPr lang="en-US" sz="3999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99"/>
              </a:lnSpc>
            </a:pPr>
            <a:r>
              <a:rPr lang="en-US" sz="2999" dirty="0" err="1">
                <a:solidFill>
                  <a:srgbClr val="000000"/>
                </a:solidFill>
                <a:latin typeface="Roboto"/>
              </a:rPr>
              <a:t>objava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prispevka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oglasnega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ustvarjanja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) v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zvezi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aktualnimi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dogodki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, o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katerih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uporabniki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radi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razpravljajo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456598"/>
            <a:ext cx="8290560" cy="4127082"/>
          </a:xfrm>
          <a:custGeom>
            <a:avLst/>
            <a:gdLst/>
            <a:ahLst/>
            <a:cxnLst/>
            <a:rect l="l" t="t" r="r" b="b"/>
            <a:pathLst>
              <a:path w="8290560" h="4127082">
                <a:moveTo>
                  <a:pt x="0" y="0"/>
                </a:moveTo>
                <a:lnTo>
                  <a:pt x="8290560" y="0"/>
                </a:lnTo>
                <a:lnTo>
                  <a:pt x="8290560" y="4127082"/>
                </a:lnTo>
                <a:lnTo>
                  <a:pt x="0" y="4127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8" b="-309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625452"/>
            <a:ext cx="82905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 smtClean="0">
                <a:solidFill>
                  <a:srgbClr val="1A4789"/>
                </a:solidFill>
                <a:latin typeface="Roboto Bold"/>
              </a:rPr>
              <a:t>3. FAZA</a:t>
            </a:r>
            <a:r>
              <a:rPr lang="en-US" sz="3000" dirty="0" smtClean="0">
                <a:solidFill>
                  <a:srgbClr val="1A4789"/>
                </a:solidFill>
                <a:latin typeface="Roboto Bold"/>
              </a:rPr>
              <a:t>: 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Instagram – </a:t>
            </a:r>
            <a:r>
              <a:rPr lang="sl-SI" sz="3000" dirty="0" smtClean="0">
                <a:solidFill>
                  <a:srgbClr val="1A4789"/>
                </a:solidFill>
                <a:latin typeface="Roboto Bold"/>
              </a:rPr>
              <a:t>Po</a:t>
            </a:r>
            <a:r>
              <a:rPr lang="en-US" sz="3000" dirty="0" err="1" smtClean="0">
                <a:solidFill>
                  <a:srgbClr val="1A4789"/>
                </a:solidFill>
                <a:latin typeface="Roboto Bold"/>
              </a:rPr>
              <a:t>stavitev</a:t>
            </a:r>
            <a:r>
              <a:rPr lang="en-US" sz="3000" dirty="0" smtClean="0">
                <a:solidFill>
                  <a:srgbClr val="1A4789"/>
                </a:solidFill>
                <a:latin typeface="Roboto Bold"/>
              </a:rPr>
              <a:t> 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in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vzdrževanje</a:t>
            </a:r>
            <a:r>
              <a:rPr lang="en-US" sz="3000" dirty="0">
                <a:solidFill>
                  <a:srgbClr val="1A4789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1A4789"/>
                </a:solidFill>
                <a:latin typeface="Roboto Bold"/>
              </a:rPr>
              <a:t>profila</a:t>
            </a:r>
            <a:endParaRPr lang="en-US" sz="30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9925" y="3657600"/>
            <a:ext cx="6513751" cy="1991317"/>
          </a:xfrm>
          <a:custGeom>
            <a:avLst/>
            <a:gdLst/>
            <a:ahLst/>
            <a:cxnLst/>
            <a:rect l="l" t="t" r="r" b="b"/>
            <a:pathLst>
              <a:path w="6513751" h="1991317">
                <a:moveTo>
                  <a:pt x="0" y="0"/>
                </a:moveTo>
                <a:lnTo>
                  <a:pt x="6513750" y="0"/>
                </a:lnTo>
                <a:lnTo>
                  <a:pt x="6513750" y="1991317"/>
                </a:lnTo>
                <a:lnTo>
                  <a:pt x="0" y="199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62" t="-17173" r="-5659" b="-5749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561" y="1639000"/>
            <a:ext cx="79264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sl-SI" sz="3000" dirty="0" smtClean="0">
                <a:solidFill>
                  <a:srgbClr val="000000"/>
                </a:solidFill>
                <a:latin typeface="Roboto Bold"/>
              </a:rPr>
              <a:t>Naložite </a:t>
            </a:r>
            <a:r>
              <a:rPr lang="en-US" sz="3000" dirty="0" smtClean="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pl-PL" sz="3000" dirty="0" smtClean="0">
                <a:solidFill>
                  <a:srgbClr val="000000"/>
                </a:solidFill>
                <a:latin typeface="Roboto Bold"/>
              </a:rPr>
              <a:t>aplikacijo z 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Google Play (Android) </a:t>
            </a:r>
            <a:r>
              <a:rPr lang="pl-PL" sz="3000" dirty="0" smtClean="0">
                <a:solidFill>
                  <a:srgbClr val="000000"/>
                </a:solidFill>
                <a:latin typeface="Roboto Bold"/>
              </a:rPr>
              <a:t>ali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App Store (iPhone)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451" y="2773251"/>
            <a:ext cx="1768698" cy="1768698"/>
          </a:xfrm>
          <a:custGeom>
            <a:avLst/>
            <a:gdLst/>
            <a:ahLst/>
            <a:cxnLst/>
            <a:rect l="l" t="t" r="r" b="b"/>
            <a:pathLst>
              <a:path w="1768698" h="1768698">
                <a:moveTo>
                  <a:pt x="0" y="0"/>
                </a:moveTo>
                <a:lnTo>
                  <a:pt x="1768698" y="0"/>
                </a:lnTo>
                <a:lnTo>
                  <a:pt x="1768698" y="1768698"/>
                </a:lnTo>
                <a:lnTo>
                  <a:pt x="0" y="1768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561" y="1639000"/>
            <a:ext cx="7926478" cy="49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smtClean="0">
                <a:solidFill>
                  <a:srgbClr val="000000"/>
                </a:solidFill>
                <a:latin typeface="Roboto Bold"/>
              </a:rPr>
              <a:t>Ko naložite aplokacijo, kliknite na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3561" y="5065824"/>
            <a:ext cx="792647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>
                <a:solidFill>
                  <a:srgbClr val="000000"/>
                </a:solidFill>
                <a:latin typeface="Roboto Bold"/>
              </a:rPr>
              <a:t>i</a:t>
            </a:r>
            <a:r>
              <a:rPr lang="pl-PL" sz="3000" dirty="0" smtClean="0">
                <a:solidFill>
                  <a:srgbClr val="000000"/>
                </a:solidFill>
                <a:latin typeface="Roboto Bold"/>
              </a:rPr>
              <a:t>kono, da odprete aplikacijo 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3561" y="3200462"/>
            <a:ext cx="7926478" cy="3383218"/>
          </a:xfrm>
          <a:custGeom>
            <a:avLst/>
            <a:gdLst/>
            <a:ahLst/>
            <a:cxnLst/>
            <a:rect l="l" t="t" r="r" b="b"/>
            <a:pathLst>
              <a:path w="7926478" h="3383218">
                <a:moveTo>
                  <a:pt x="0" y="0"/>
                </a:moveTo>
                <a:lnTo>
                  <a:pt x="7926478" y="0"/>
                </a:lnTo>
                <a:lnTo>
                  <a:pt x="7926478" y="3383218"/>
                </a:lnTo>
                <a:lnTo>
                  <a:pt x="0" y="3383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96" t="-26956" r="-2296" b="-200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2541" y="1571321"/>
            <a:ext cx="810851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sl-SI" sz="3000" dirty="0" smtClean="0">
                <a:solidFill>
                  <a:srgbClr val="000000"/>
                </a:solidFill>
                <a:latin typeface="Roboto Bold"/>
              </a:rPr>
              <a:t>Kliknite </a:t>
            </a:r>
            <a:r>
              <a:rPr lang="pl-PL" sz="3000" dirty="0" smtClean="0">
                <a:solidFill>
                  <a:srgbClr val="D13282"/>
                </a:solidFill>
                <a:latin typeface="Roboto Bold"/>
              </a:rPr>
              <a:t>ustvari nov račun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sl-SI" sz="3000" dirty="0" smtClean="0">
                <a:solidFill>
                  <a:srgbClr val="000000"/>
                </a:solidFill>
                <a:latin typeface="Roboto Bold"/>
              </a:rPr>
              <a:t>in vpišite svoj elektronski naslov </a:t>
            </a:r>
            <a:r>
              <a:rPr lang="pl-PL" sz="3000" dirty="0" smtClean="0">
                <a:solidFill>
                  <a:srgbClr val="000000"/>
                </a:solidFill>
                <a:latin typeface="Roboto Bold"/>
              </a:rPr>
              <a:t>ali telefonsko številko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572235"/>
            <a:ext cx="8290560" cy="3011445"/>
          </a:xfrm>
          <a:custGeom>
            <a:avLst/>
            <a:gdLst/>
            <a:ahLst/>
            <a:cxnLst/>
            <a:rect l="l" t="t" r="r" b="b"/>
            <a:pathLst>
              <a:path w="8290560" h="3011445">
                <a:moveTo>
                  <a:pt x="0" y="0"/>
                </a:moveTo>
                <a:lnTo>
                  <a:pt x="8290560" y="0"/>
                </a:lnTo>
                <a:lnTo>
                  <a:pt x="8290560" y="3011445"/>
                </a:lnTo>
                <a:lnTo>
                  <a:pt x="0" y="3011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237" b="-425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426398"/>
            <a:ext cx="829056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Vnesite 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potrditveno kodo, </a:t>
            </a: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ki ste jo prejeli na po elektronski pošti ali v sporočilu na telefon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541" y="1136014"/>
            <a:ext cx="8108519" cy="5447666"/>
          </a:xfrm>
          <a:custGeom>
            <a:avLst/>
            <a:gdLst/>
            <a:ahLst/>
            <a:cxnLst/>
            <a:rect l="l" t="t" r="r" b="b"/>
            <a:pathLst>
              <a:path w="8108519" h="5447666">
                <a:moveTo>
                  <a:pt x="0" y="0"/>
                </a:moveTo>
                <a:lnTo>
                  <a:pt x="8108518" y="0"/>
                </a:lnTo>
                <a:lnTo>
                  <a:pt x="8108518" y="5447666"/>
                </a:lnTo>
                <a:lnTo>
                  <a:pt x="0" y="544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96" b="-49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08126" y="1222405"/>
            <a:ext cx="3897878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pl-PL" sz="4399" dirty="0" smtClean="0">
                <a:solidFill>
                  <a:srgbClr val="000000"/>
                </a:solidFill>
                <a:latin typeface="Roboto Bold"/>
              </a:rPr>
              <a:t>Ustvarite</a:t>
            </a:r>
            <a:r>
              <a:rPr lang="en-US" sz="43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4399" dirty="0" smtClean="0">
                <a:solidFill>
                  <a:srgbClr val="D13282"/>
                </a:solidFill>
                <a:latin typeface="Roboto Bold"/>
              </a:rPr>
              <a:t>geslo</a:t>
            </a:r>
            <a:endParaRPr lang="en-US" sz="43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1163207"/>
            <a:ext cx="8290560" cy="5420473"/>
          </a:xfrm>
          <a:custGeom>
            <a:avLst/>
            <a:gdLst/>
            <a:ahLst/>
            <a:cxnLst/>
            <a:rect l="l" t="t" r="r" b="b"/>
            <a:pathLst>
              <a:path w="8290560" h="5420473">
                <a:moveTo>
                  <a:pt x="0" y="0"/>
                </a:moveTo>
                <a:lnTo>
                  <a:pt x="8290560" y="0"/>
                </a:lnTo>
                <a:lnTo>
                  <a:pt x="8290560" y="5420473"/>
                </a:lnTo>
                <a:lnTo>
                  <a:pt x="0" y="542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6617" y="1465206"/>
            <a:ext cx="513487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V naslednjih korakih dodajte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: 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199"/>
              </a:lnSpc>
            </a:pPr>
            <a:r>
              <a:rPr lang="pl-PL" sz="2999" dirty="0">
                <a:solidFill>
                  <a:srgbClr val="D13282"/>
                </a:solidFill>
                <a:latin typeface="Roboto Bold"/>
              </a:rPr>
              <a:t>d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atum rojstva</a:t>
            </a:r>
            <a:endParaRPr lang="pl-PL" sz="2999" dirty="0">
              <a:solidFill>
                <a:srgbClr val="D13282"/>
              </a:solidFill>
              <a:latin typeface="Roboto Bold"/>
            </a:endParaRPr>
          </a:p>
          <a:p>
            <a:pPr>
              <a:lnSpc>
                <a:spcPts val="4199"/>
              </a:lnSpc>
            </a:pPr>
            <a:r>
              <a:rPr lang="pl-PL" sz="2999" dirty="0">
                <a:solidFill>
                  <a:srgbClr val="D13282"/>
                </a:solidFill>
                <a:latin typeface="Roboto Bold"/>
              </a:rPr>
              <a:t>i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me in priimek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375170"/>
            <a:ext cx="5660416" cy="1869659"/>
          </a:xfrm>
          <a:custGeom>
            <a:avLst/>
            <a:gdLst/>
            <a:ahLst/>
            <a:cxnLst/>
            <a:rect l="l" t="t" r="r" b="b"/>
            <a:pathLst>
              <a:path w="5660416" h="1869659">
                <a:moveTo>
                  <a:pt x="0" y="0"/>
                </a:moveTo>
                <a:lnTo>
                  <a:pt x="5660416" y="0"/>
                </a:lnTo>
                <a:lnTo>
                  <a:pt x="5660416" y="1869659"/>
                </a:lnTo>
                <a:lnTo>
                  <a:pt x="0" y="186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86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82862" y="2945891"/>
            <a:ext cx="4739218" cy="3637789"/>
          </a:xfrm>
          <a:custGeom>
            <a:avLst/>
            <a:gdLst/>
            <a:ahLst/>
            <a:cxnLst/>
            <a:rect l="l" t="t" r="r" b="b"/>
            <a:pathLst>
              <a:path w="4739218" h="3637789">
                <a:moveTo>
                  <a:pt x="0" y="0"/>
                </a:moveTo>
                <a:lnTo>
                  <a:pt x="4739218" y="0"/>
                </a:lnTo>
                <a:lnTo>
                  <a:pt x="4739218" y="3637789"/>
                </a:lnTo>
                <a:lnTo>
                  <a:pt x="0" y="363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016" y="1775668"/>
            <a:ext cx="829056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Ustvarite svoje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uporabniško ime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1288" y="2796080"/>
            <a:ext cx="3271024" cy="2926080"/>
          </a:xfrm>
          <a:custGeom>
            <a:avLst/>
            <a:gdLst/>
            <a:ahLst/>
            <a:cxnLst/>
            <a:rect l="l" t="t" r="r" b="b"/>
            <a:pathLst>
              <a:path w="3271024" h="2926080">
                <a:moveTo>
                  <a:pt x="0" y="0"/>
                </a:moveTo>
                <a:lnTo>
                  <a:pt x="3271024" y="0"/>
                </a:lnTo>
                <a:lnTo>
                  <a:pt x="327102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59111"/>
            <a:ext cx="829056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Preberite in sprejmite Read 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and accept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smtClean="0">
                <a:solidFill>
                  <a:srgbClr val="00BF15"/>
                </a:solidFill>
                <a:latin typeface="Roboto Bold"/>
              </a:rPr>
              <a:t>Pogoje</a:t>
            </a:r>
            <a:endParaRPr lang="en-US" sz="2999" dirty="0">
              <a:solidFill>
                <a:srgbClr val="00BF15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6080" y="2314042"/>
            <a:ext cx="3901440" cy="2687117"/>
          </a:xfrm>
          <a:custGeom>
            <a:avLst/>
            <a:gdLst/>
            <a:ahLst/>
            <a:cxnLst/>
            <a:rect l="l" t="t" r="r" b="b"/>
            <a:pathLst>
              <a:path w="3901440" h="2687117">
                <a:moveTo>
                  <a:pt x="0" y="0"/>
                </a:moveTo>
                <a:lnTo>
                  <a:pt x="3901440" y="0"/>
                </a:lnTo>
                <a:lnTo>
                  <a:pt x="3901440" y="2687116"/>
                </a:lnTo>
                <a:lnTo>
                  <a:pt x="0" y="2687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5332066"/>
            <a:ext cx="829056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2791" dirty="0">
                <a:solidFill>
                  <a:srgbClr val="000000"/>
                </a:solidFill>
                <a:latin typeface="Roboto Italics"/>
              </a:rPr>
              <a:t>"Internet in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mobilne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tehnologije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ki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omogočajo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stik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med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uporabniki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z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izmenjavo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informacij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mnenj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 in </a:t>
            </a:r>
            <a:r>
              <a:rPr lang="en-US" sz="2791" dirty="0" err="1">
                <a:solidFill>
                  <a:srgbClr val="000000"/>
                </a:solidFill>
                <a:latin typeface="Roboto Italics"/>
              </a:rPr>
              <a:t>znanja</a:t>
            </a:r>
            <a:r>
              <a:rPr lang="en-US" sz="2791" dirty="0">
                <a:solidFill>
                  <a:srgbClr val="000000"/>
                </a:solidFill>
                <a:latin typeface="Roboto Italics"/>
              </a:rPr>
              <a:t>."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122423"/>
            <a:ext cx="8290560" cy="73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pl-PL" sz="4396" spc="422" dirty="0" smtClean="0">
                <a:solidFill>
                  <a:srgbClr val="BDD62F"/>
                </a:solidFill>
                <a:latin typeface="Roboto Bold"/>
              </a:rPr>
              <a:t>DRUŽBENI MEDIJI</a:t>
            </a:r>
            <a:endParaRPr lang="en-US" sz="4396" spc="422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00362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62509"/>
            <a:ext cx="829056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Dodajte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profilno sliko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65217" y="2816510"/>
            <a:ext cx="2184442" cy="2184442"/>
          </a:xfrm>
          <a:custGeom>
            <a:avLst/>
            <a:gdLst/>
            <a:ahLst/>
            <a:cxnLst/>
            <a:rect l="l" t="t" r="r" b="b"/>
            <a:pathLst>
              <a:path w="2184442" h="2184442">
                <a:moveTo>
                  <a:pt x="0" y="0"/>
                </a:moveTo>
                <a:lnTo>
                  <a:pt x="2184441" y="0"/>
                </a:lnTo>
                <a:lnTo>
                  <a:pt x="2184441" y="2184442"/>
                </a:lnTo>
                <a:lnTo>
                  <a:pt x="0" y="2184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03942" y="4254267"/>
            <a:ext cx="1122550" cy="1122550"/>
          </a:xfrm>
          <a:custGeom>
            <a:avLst/>
            <a:gdLst/>
            <a:ahLst/>
            <a:cxnLst/>
            <a:rect l="l" t="t" r="r" b="b"/>
            <a:pathLst>
              <a:path w="1122550" h="1122550">
                <a:moveTo>
                  <a:pt x="0" y="0"/>
                </a:moveTo>
                <a:lnTo>
                  <a:pt x="1122550" y="0"/>
                </a:lnTo>
                <a:lnTo>
                  <a:pt x="1122550" y="1122550"/>
                </a:lnTo>
                <a:lnTo>
                  <a:pt x="0" y="1122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1559032"/>
            <a:ext cx="829056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pl-PL" sz="2499" dirty="0" smtClean="0">
                <a:solidFill>
                  <a:srgbClr val="D13282"/>
                </a:solidFill>
                <a:latin typeface="Roboto Bold"/>
              </a:rPr>
              <a:t>S pomočjo </a:t>
            </a:r>
            <a:r>
              <a:rPr lang="en-US" sz="2499" dirty="0" smtClean="0">
                <a:solidFill>
                  <a:srgbClr val="D13282"/>
                </a:solidFill>
                <a:latin typeface="Roboto Bold"/>
              </a:rPr>
              <a:t> Facebook</a:t>
            </a:r>
            <a:r>
              <a:rPr lang="sl-SI" sz="2499" dirty="0" smtClean="0">
                <a:solidFill>
                  <a:srgbClr val="D13282"/>
                </a:solidFill>
                <a:latin typeface="Roboto Bold"/>
              </a:rPr>
              <a:t>-a</a:t>
            </a:r>
            <a:r>
              <a:rPr lang="en-US" sz="2499" dirty="0" smtClean="0">
                <a:solidFill>
                  <a:srgbClr val="000000"/>
                </a:solidFill>
                <a:latin typeface="Roboto Bold"/>
              </a:rPr>
              <a:t>,</a:t>
            </a:r>
            <a:r>
              <a:rPr lang="sl-SI" sz="2499" dirty="0" smtClean="0">
                <a:solidFill>
                  <a:srgbClr val="000000"/>
                </a:solidFill>
                <a:latin typeface="Roboto Bold"/>
              </a:rPr>
              <a:t> lahko ustvarite tudi račun na </a:t>
            </a:r>
            <a:r>
              <a:rPr lang="sl-SI" sz="2499" dirty="0" err="1" smtClean="0">
                <a:solidFill>
                  <a:srgbClr val="000000"/>
                </a:solidFill>
                <a:latin typeface="Roboto Bold"/>
              </a:rPr>
              <a:t>Instagramu</a:t>
            </a:r>
            <a:r>
              <a:rPr lang="sl-SI" sz="2499" dirty="0" smtClean="0">
                <a:solidFill>
                  <a:srgbClr val="000000"/>
                </a:solidFill>
                <a:latin typeface="Roboto Bold"/>
              </a:rPr>
              <a:t> in sinhronizirate podatke z obeh profilov</a:t>
            </a:r>
            <a:endParaRPr lang="en-US" sz="2499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520" y="5723255"/>
            <a:ext cx="829056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D13282"/>
                </a:solidFill>
                <a:latin typeface="Roboto Bold"/>
              </a:rPr>
              <a:t>Facebook</a:t>
            </a:r>
            <a:r>
              <a:rPr lang="pl-PL" sz="2499" dirty="0">
                <a:solidFill>
                  <a:srgbClr val="D13282"/>
                </a:solidFill>
                <a:latin typeface="Roboto Bold"/>
              </a:rPr>
              <a:t> </a:t>
            </a:r>
            <a:r>
              <a:rPr lang="pl-PL" sz="2499" dirty="0" smtClean="0">
                <a:solidFill>
                  <a:srgbClr val="D13282"/>
                </a:solidFill>
                <a:latin typeface="Roboto Bold"/>
              </a:rPr>
              <a:t>integraacija</a:t>
            </a:r>
            <a:r>
              <a:rPr lang="en-US" sz="24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sl-SI" sz="2499" dirty="0" smtClean="0">
                <a:solidFill>
                  <a:srgbClr val="000000"/>
                </a:solidFill>
                <a:latin typeface="Roboto Bold"/>
              </a:rPr>
              <a:t>omogoča istočasno objavo objav na obeh profilov.</a:t>
            </a:r>
            <a:endParaRPr lang="en-US" sz="24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6483" y="4110699"/>
            <a:ext cx="1340329" cy="1018650"/>
          </a:xfrm>
          <a:custGeom>
            <a:avLst/>
            <a:gdLst/>
            <a:ahLst/>
            <a:cxnLst/>
            <a:rect l="l" t="t" r="r" b="b"/>
            <a:pathLst>
              <a:path w="1340329" h="1018650">
                <a:moveTo>
                  <a:pt x="0" y="0"/>
                </a:moveTo>
                <a:lnTo>
                  <a:pt x="1340329" y="0"/>
                </a:lnTo>
                <a:lnTo>
                  <a:pt x="1340329" y="1018650"/>
                </a:lnTo>
                <a:lnTo>
                  <a:pt x="0" y="1018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06636" y="5213503"/>
            <a:ext cx="1370177" cy="1370177"/>
          </a:xfrm>
          <a:custGeom>
            <a:avLst/>
            <a:gdLst/>
            <a:ahLst/>
            <a:cxnLst/>
            <a:rect l="l" t="t" r="r" b="b"/>
            <a:pathLst>
              <a:path w="1370177" h="1370177">
                <a:moveTo>
                  <a:pt x="0" y="0"/>
                </a:moveTo>
                <a:lnTo>
                  <a:pt x="1370176" y="0"/>
                </a:lnTo>
                <a:lnTo>
                  <a:pt x="1370176" y="1370177"/>
                </a:lnTo>
                <a:lnTo>
                  <a:pt x="0" y="137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1655455"/>
            <a:ext cx="829056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smtClean="0">
                <a:solidFill>
                  <a:srgbClr val="000000"/>
                </a:solidFill>
                <a:latin typeface="Open Sans Bold"/>
              </a:rPr>
              <a:t>V objavi lahko tudi </a:t>
            </a:r>
            <a:r>
              <a:rPr lang="pl-PL" sz="3000" dirty="0" smtClean="0">
                <a:solidFill>
                  <a:srgbClr val="D13282"/>
                </a:solidFill>
                <a:latin typeface="Open Sans Bold"/>
              </a:rPr>
              <a:t>označite prijatelje  </a:t>
            </a:r>
            <a:r>
              <a:rPr lang="pl-PL" sz="3000" dirty="0" smtClean="0">
                <a:solidFill>
                  <a:srgbClr val="000000"/>
                </a:solidFill>
                <a:latin typeface="Open Sans Bold"/>
              </a:rPr>
              <a:t> ali druge profile. Označen profil bo obveščen o objavi.</a:t>
            </a:r>
            <a:endParaRPr lang="en-US" sz="30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99396" y="362112"/>
            <a:ext cx="4160561" cy="6749354"/>
          </a:xfrm>
          <a:custGeom>
            <a:avLst/>
            <a:gdLst/>
            <a:ahLst/>
            <a:cxnLst/>
            <a:rect l="l" t="t" r="r" b="b"/>
            <a:pathLst>
              <a:path w="4160561" h="6749354">
                <a:moveTo>
                  <a:pt x="0" y="0"/>
                </a:moveTo>
                <a:lnTo>
                  <a:pt x="4160561" y="0"/>
                </a:lnTo>
                <a:lnTo>
                  <a:pt x="4160561" y="6749354"/>
                </a:lnTo>
                <a:lnTo>
                  <a:pt x="0" y="674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221185">
            <a:off x="3463863" y="733224"/>
            <a:ext cx="2602438" cy="652975"/>
          </a:xfrm>
          <a:custGeom>
            <a:avLst/>
            <a:gdLst/>
            <a:ahLst/>
            <a:cxnLst/>
            <a:rect l="l" t="t" r="r" b="b"/>
            <a:pathLst>
              <a:path w="2602438" h="652975">
                <a:moveTo>
                  <a:pt x="0" y="0"/>
                </a:moveTo>
                <a:lnTo>
                  <a:pt x="2602438" y="0"/>
                </a:lnTo>
                <a:lnTo>
                  <a:pt x="2602438" y="652976"/>
                </a:lnTo>
                <a:lnTo>
                  <a:pt x="0" y="65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2085840" y="2398729"/>
            <a:ext cx="3127442" cy="784704"/>
          </a:xfrm>
          <a:custGeom>
            <a:avLst/>
            <a:gdLst/>
            <a:ahLst/>
            <a:cxnLst/>
            <a:rect l="l" t="t" r="r" b="b"/>
            <a:pathLst>
              <a:path w="3127442" h="784704">
                <a:moveTo>
                  <a:pt x="0" y="0"/>
                </a:moveTo>
                <a:lnTo>
                  <a:pt x="3127441" y="0"/>
                </a:lnTo>
                <a:lnTo>
                  <a:pt x="3127441" y="784703"/>
                </a:lnTo>
                <a:lnTo>
                  <a:pt x="0" y="78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42490">
            <a:off x="3549731" y="5020804"/>
            <a:ext cx="2117614" cy="531329"/>
          </a:xfrm>
          <a:custGeom>
            <a:avLst/>
            <a:gdLst/>
            <a:ahLst/>
            <a:cxnLst/>
            <a:rect l="l" t="t" r="r" b="b"/>
            <a:pathLst>
              <a:path w="2117614" h="531329">
                <a:moveTo>
                  <a:pt x="0" y="0"/>
                </a:moveTo>
                <a:lnTo>
                  <a:pt x="2117614" y="0"/>
                </a:lnTo>
                <a:lnTo>
                  <a:pt x="2117614" y="531329"/>
                </a:lnTo>
                <a:lnTo>
                  <a:pt x="0" y="531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88230">
            <a:off x="2609318" y="5968870"/>
            <a:ext cx="2823466" cy="708433"/>
          </a:xfrm>
          <a:custGeom>
            <a:avLst/>
            <a:gdLst/>
            <a:ahLst/>
            <a:cxnLst/>
            <a:rect l="l" t="t" r="r" b="b"/>
            <a:pathLst>
              <a:path w="2823466" h="708433">
                <a:moveTo>
                  <a:pt x="0" y="0"/>
                </a:moveTo>
                <a:lnTo>
                  <a:pt x="2823466" y="0"/>
                </a:lnTo>
                <a:lnTo>
                  <a:pt x="2823466" y="708434"/>
                </a:lnTo>
                <a:lnTo>
                  <a:pt x="0" y="7084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68025" y="1148786"/>
            <a:ext cx="23677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smtClean="0">
                <a:solidFill>
                  <a:srgbClr val="EF2945"/>
                </a:solidFill>
                <a:latin typeface="Roboto Bold"/>
              </a:rPr>
              <a:t>Lo</a:t>
            </a:r>
            <a:r>
              <a:rPr lang="pl-PL" sz="3000" dirty="0" smtClean="0">
                <a:solidFill>
                  <a:srgbClr val="EF2945"/>
                </a:solidFill>
                <a:latin typeface="Roboto Bold"/>
              </a:rPr>
              <a:t>kacija</a:t>
            </a:r>
            <a:endParaRPr lang="en-US" sz="3000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1" y="2322529"/>
            <a:ext cx="19811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smtClean="0">
                <a:solidFill>
                  <a:srgbClr val="EF2945"/>
                </a:solidFill>
                <a:latin typeface="Roboto Bold"/>
              </a:rPr>
              <a:t>Fotografija</a:t>
            </a:r>
            <a:endParaRPr lang="en-US" sz="3000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85840" y="4205094"/>
            <a:ext cx="167380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sl-SI" sz="3000" dirty="0" smtClean="0">
                <a:solidFill>
                  <a:srgbClr val="EF2945"/>
                </a:solidFill>
                <a:latin typeface="Roboto Bold"/>
              </a:rPr>
              <a:t>Besedilo</a:t>
            </a:r>
            <a:endParaRPr lang="en-US" sz="3000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4005" y="5471919"/>
            <a:ext cx="182592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EF2945"/>
                </a:solidFill>
                <a:latin typeface="Roboto Bold"/>
              </a:rPr>
              <a:t>Has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h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tag</a:t>
            </a:r>
            <a:r>
              <a:rPr lang="pl-PL" sz="2999" dirty="0">
                <a:solidFill>
                  <a:srgbClr val="EF2945"/>
                </a:solidFill>
                <a:latin typeface="Roboto Bold"/>
              </a:rPr>
              <a:t>s</a:t>
            </a:r>
            <a:endParaRPr lang="en-US" sz="2999" dirty="0">
              <a:solidFill>
                <a:srgbClr val="EF2945"/>
              </a:solidFill>
              <a:latin typeface="Robo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0223" y="5991005"/>
            <a:ext cx="1917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 smtClean="0">
                <a:solidFill>
                  <a:srgbClr val="000000"/>
                </a:solidFill>
                <a:latin typeface="Roboto"/>
              </a:rPr>
              <a:t>Idealno med 11 in 15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04099" y="4621707"/>
            <a:ext cx="2291048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 smtClean="0">
                <a:solidFill>
                  <a:srgbClr val="000000"/>
                </a:solidFill>
                <a:latin typeface="Roboto"/>
              </a:rPr>
              <a:t>Tazumljivo je najbojše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0223" y="2773778"/>
            <a:ext cx="295933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t-BR" sz="2000" dirty="0">
                <a:solidFill>
                  <a:srgbClr val="000000"/>
                </a:solidFill>
                <a:latin typeface="Roboto"/>
              </a:rPr>
              <a:t>najpomembnejši del objave na Instagramu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59114" y="1625036"/>
            <a:ext cx="143117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 smtClean="0">
                <a:solidFill>
                  <a:srgbClr val="000000"/>
                </a:solidFill>
                <a:latin typeface="Roboto"/>
              </a:rPr>
              <a:t>Ne izpustite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3224" y="3774023"/>
            <a:ext cx="5347151" cy="2926080"/>
          </a:xfrm>
          <a:custGeom>
            <a:avLst/>
            <a:gdLst/>
            <a:ahLst/>
            <a:cxnLst/>
            <a:rect l="l" t="t" r="r" b="b"/>
            <a:pathLst>
              <a:path w="5347151" h="2926080">
                <a:moveTo>
                  <a:pt x="0" y="0"/>
                </a:moveTo>
                <a:lnTo>
                  <a:pt x="5347152" y="0"/>
                </a:lnTo>
                <a:lnTo>
                  <a:pt x="5347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028474"/>
            <a:ext cx="829056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Uporabniki Instagram-a najpogosteje ustvarjajo </a:t>
            </a:r>
            <a:r>
              <a:rPr lang="sl-SI" sz="2999" dirty="0" smtClean="0">
                <a:solidFill>
                  <a:srgbClr val="D13282"/>
                </a:solidFill>
                <a:latin typeface="Roboto Bold"/>
              </a:rPr>
              <a:t>objave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, zgodbe </a:t>
            </a:r>
            <a:r>
              <a:rPr lang="pl-PL" sz="2999" dirty="0">
                <a:solidFill>
                  <a:srgbClr val="D13282"/>
                </a:solidFill>
                <a:latin typeface="Roboto Bold"/>
              </a:rPr>
              <a:t>and </a:t>
            </a:r>
            <a:r>
              <a:rPr lang="pl-PL" sz="2999" dirty="0" smtClean="0">
                <a:solidFill>
                  <a:srgbClr val="D13282"/>
                </a:solidFill>
                <a:latin typeface="Roboto Bold"/>
              </a:rPr>
              <a:t>´reel-e´</a:t>
            </a:r>
            <a:endParaRPr lang="en-US" sz="2999" dirty="0">
              <a:solidFill>
                <a:srgbClr val="D1328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56506" y="251534"/>
            <a:ext cx="3823947" cy="6783965"/>
          </a:xfrm>
          <a:custGeom>
            <a:avLst/>
            <a:gdLst/>
            <a:ahLst/>
            <a:cxnLst/>
            <a:rect l="l" t="t" r="r" b="b"/>
            <a:pathLst>
              <a:path w="3823947" h="6783965">
                <a:moveTo>
                  <a:pt x="0" y="0"/>
                </a:moveTo>
                <a:lnTo>
                  <a:pt x="3823947" y="0"/>
                </a:lnTo>
                <a:lnTo>
                  <a:pt x="3823947" y="6783965"/>
                </a:lnTo>
                <a:lnTo>
                  <a:pt x="0" y="6783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7120" y="1356360"/>
            <a:ext cx="414528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pl-PL" sz="2699" dirty="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pl-PL" sz="2699" dirty="0" smtClean="0">
                <a:solidFill>
                  <a:srgbClr val="D13282"/>
                </a:solidFill>
                <a:latin typeface="Roboto Bold"/>
              </a:rPr>
              <a:t>zgodba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omogoča dodajanje </a:t>
            </a:r>
            <a:r>
              <a:rPr lang="pl-PL" sz="2699" dirty="0" smtClean="0">
                <a:solidFill>
                  <a:srgbClr val="B678E6"/>
                </a:solidFill>
                <a:latin typeface="Roboto Bold"/>
              </a:rPr>
              <a:t>fotografij, kratkih filmčkov, besedila ali delitev objave.</a:t>
            </a:r>
            <a:endParaRPr lang="en-US" sz="26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3779"/>
              </a:lnSpc>
            </a:pPr>
            <a:endParaRPr lang="en-US" sz="26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sl-SI" sz="2699" dirty="0" smtClean="0">
                <a:solidFill>
                  <a:srgbClr val="000000"/>
                </a:solidFill>
                <a:latin typeface="Roboto Bold"/>
              </a:rPr>
              <a:t>Maksimalna dolžina vsake zgodbe je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699" dirty="0">
                <a:solidFill>
                  <a:srgbClr val="A280EC"/>
                </a:solidFill>
                <a:latin typeface="Roboto Bold"/>
              </a:rPr>
              <a:t>15 </a:t>
            </a:r>
            <a:r>
              <a:rPr lang="en-US" sz="2699" dirty="0" smtClean="0">
                <a:solidFill>
                  <a:srgbClr val="A280EC"/>
                </a:solidFill>
                <a:latin typeface="Roboto Bold"/>
              </a:rPr>
              <a:t>se</a:t>
            </a:r>
            <a:r>
              <a:rPr lang="pl-PL" sz="2699" dirty="0" smtClean="0">
                <a:solidFill>
                  <a:srgbClr val="A280EC"/>
                </a:solidFill>
                <a:latin typeface="Roboto Bold"/>
              </a:rPr>
              <a:t>kund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. </a:t>
            </a:r>
            <a:r>
              <a:rPr lang="sl-SI" sz="2699" dirty="0" smtClean="0">
                <a:solidFill>
                  <a:srgbClr val="000000"/>
                </a:solidFill>
                <a:latin typeface="Roboto Bold"/>
              </a:rPr>
              <a:t>Objavljena zgodba je vidna 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699" dirty="0">
                <a:solidFill>
                  <a:srgbClr val="A280EC"/>
                </a:solidFill>
                <a:latin typeface="Roboto Bold"/>
              </a:rPr>
              <a:t>24 </a:t>
            </a:r>
            <a:r>
              <a:rPr lang="pl-PL" sz="2699" dirty="0" err="1">
                <a:solidFill>
                  <a:srgbClr val="A280EC"/>
                </a:solidFill>
                <a:latin typeface="Roboto Bold"/>
              </a:rPr>
              <a:t>hours</a:t>
            </a:r>
            <a:r>
              <a:rPr lang="en-US" sz="2699" dirty="0">
                <a:solidFill>
                  <a:srgbClr val="000000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13275" y="632640"/>
            <a:ext cx="3228581" cy="6095441"/>
          </a:xfrm>
          <a:custGeom>
            <a:avLst/>
            <a:gdLst/>
            <a:ahLst/>
            <a:cxnLst/>
            <a:rect l="l" t="t" r="r" b="b"/>
            <a:pathLst>
              <a:path w="3228581" h="6095441">
                <a:moveTo>
                  <a:pt x="0" y="0"/>
                </a:moveTo>
                <a:lnTo>
                  <a:pt x="3228581" y="0"/>
                </a:lnTo>
                <a:lnTo>
                  <a:pt x="3228581" y="6095441"/>
                </a:lnTo>
                <a:lnTo>
                  <a:pt x="0" y="6095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2016" y="1967865"/>
            <a:ext cx="5290709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pl-PL" sz="2699" dirty="0" smtClean="0">
                <a:solidFill>
                  <a:srgbClr val="D13282"/>
                </a:solidFill>
                <a:latin typeface="Roboto Bold"/>
              </a:rPr>
              <a:t>Funkcija ´reel´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na Instagram-u omogoča snemanje </a:t>
            </a:r>
            <a:r>
              <a:rPr lang="pl-PL" sz="2699" dirty="0" smtClean="0">
                <a:solidFill>
                  <a:srgbClr val="B678E6"/>
                </a:solidFill>
                <a:latin typeface="Roboto Bold"/>
              </a:rPr>
              <a:t>kratkega video materiala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 (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od 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3 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do </a:t>
            </a:r>
            <a:r>
              <a:rPr lang="pl-PL" sz="2699" dirty="0">
                <a:solidFill>
                  <a:srgbClr val="000000"/>
                </a:solidFill>
                <a:latin typeface="Roboto Bold"/>
              </a:rPr>
              <a:t>60 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sekund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) </a:t>
            </a:r>
            <a:r>
              <a:rPr lang="sl-SI" sz="2699" dirty="0" smtClean="0">
                <a:solidFill>
                  <a:srgbClr val="000000"/>
                </a:solidFill>
                <a:latin typeface="Roboto Bold"/>
              </a:rPr>
              <a:t>v vertikalnem formatu</a:t>
            </a:r>
            <a:r>
              <a:rPr lang="en-US" sz="2699" dirty="0" smtClean="0">
                <a:solidFill>
                  <a:srgbClr val="000000"/>
                </a:solidFill>
                <a:latin typeface="Roboto Bold"/>
              </a:rPr>
              <a:t>. </a:t>
            </a:r>
            <a:r>
              <a:rPr lang="pl-PL" sz="2699" dirty="0" smtClean="0">
                <a:solidFill>
                  <a:srgbClr val="000000"/>
                </a:solidFill>
                <a:latin typeface="Roboto Bold"/>
              </a:rPr>
              <a:t>Videoposnetek se lahko opremi  </a:t>
            </a:r>
            <a:r>
              <a:rPr lang="pl-PL" sz="2699" dirty="0" smtClean="0">
                <a:solidFill>
                  <a:srgbClr val="B678E6"/>
                </a:solidFill>
                <a:latin typeface="Roboto Bold"/>
              </a:rPr>
              <a:t>z zvočnim posnetkom, posebnimi efekti, GIF-i in nalepkami.</a:t>
            </a:r>
            <a:endParaRPr lang="en-US" sz="26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378008"/>
            <a:ext cx="8290560" cy="4205672"/>
          </a:xfrm>
          <a:custGeom>
            <a:avLst/>
            <a:gdLst/>
            <a:ahLst/>
            <a:cxnLst/>
            <a:rect l="l" t="t" r="r" b="b"/>
            <a:pathLst>
              <a:path w="8290560" h="4205672">
                <a:moveTo>
                  <a:pt x="0" y="0"/>
                </a:moveTo>
                <a:lnTo>
                  <a:pt x="8290560" y="0"/>
                </a:lnTo>
                <a:lnTo>
                  <a:pt x="8290560" y="4205672"/>
                </a:lnTo>
                <a:lnTo>
                  <a:pt x="0" y="420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3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12946"/>
            <a:ext cx="829056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 smtClean="0">
                <a:solidFill>
                  <a:srgbClr val="1A4789"/>
                </a:solidFill>
                <a:latin typeface="Roboto Bold"/>
              </a:rPr>
              <a:t>4. faza: KVIZ</a:t>
            </a:r>
            <a:endParaRPr lang="en-US" sz="30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" r="-8"/>
            </a:stretch>
          </a:blipFill>
        </p:spPr>
      </p:sp>
      <p:pic>
        <p:nvPicPr>
          <p:cNvPr id="3" name="Storytelling-Kviz-M3W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219200"/>
            <a:ext cx="5638800" cy="5638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278990"/>
            <a:ext cx="8290560" cy="4304690"/>
          </a:xfrm>
          <a:custGeom>
            <a:avLst/>
            <a:gdLst/>
            <a:ahLst/>
            <a:cxnLst/>
            <a:rect l="l" t="t" r="r" b="b"/>
            <a:pathLst>
              <a:path w="8290560" h="4304690">
                <a:moveTo>
                  <a:pt x="0" y="0"/>
                </a:moveTo>
                <a:lnTo>
                  <a:pt x="8290560" y="0"/>
                </a:lnTo>
                <a:lnTo>
                  <a:pt x="8290560" y="4304690"/>
                </a:lnTo>
                <a:lnTo>
                  <a:pt x="0" y="4304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96" b="-137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712946"/>
            <a:ext cx="829056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3000" dirty="0" smtClean="0">
                <a:solidFill>
                  <a:srgbClr val="1A4789"/>
                </a:solidFill>
                <a:latin typeface="Roboto Bold"/>
              </a:rPr>
              <a:t>5 faza: Zaključek</a:t>
            </a:r>
            <a:endParaRPr lang="en-US" sz="3000" dirty="0">
              <a:solidFill>
                <a:srgbClr val="1A4789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3401825"/>
            <a:ext cx="8290560" cy="3181855"/>
          </a:xfrm>
          <a:custGeom>
            <a:avLst/>
            <a:gdLst/>
            <a:ahLst/>
            <a:cxnLst/>
            <a:rect l="l" t="t" r="r" b="b"/>
            <a:pathLst>
              <a:path w="8290560" h="3181855">
                <a:moveTo>
                  <a:pt x="0" y="0"/>
                </a:moveTo>
                <a:lnTo>
                  <a:pt x="8290560" y="0"/>
                </a:lnTo>
                <a:lnTo>
                  <a:pt x="8290560" y="3181855"/>
                </a:lnTo>
                <a:lnTo>
                  <a:pt x="0" y="318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401" b="-301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80056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pl-PL" sz="3300" dirty="0" smtClean="0">
                <a:solidFill>
                  <a:srgbClr val="BDD62F"/>
                </a:solidFill>
                <a:latin typeface="Roboto Bold"/>
              </a:rPr>
              <a:t>Začetek XXI. </a:t>
            </a:r>
            <a:r>
              <a:rPr lang="pl-PL" sz="3300" dirty="0">
                <a:solidFill>
                  <a:srgbClr val="BDD62F"/>
                </a:solidFill>
                <a:latin typeface="Roboto Bold"/>
              </a:rPr>
              <a:t>s</a:t>
            </a:r>
            <a:r>
              <a:rPr lang="pl-PL" sz="3300" dirty="0" smtClean="0">
                <a:solidFill>
                  <a:srgbClr val="BDD62F"/>
                </a:solidFill>
                <a:latin typeface="Roboto Bold"/>
              </a:rPr>
              <a:t>toletja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je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bilo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še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posebej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plodno obdobje za pojav </a:t>
            </a:r>
            <a:r>
              <a:rPr lang="en-US" sz="3300" dirty="0" err="1" smtClean="0">
                <a:solidFill>
                  <a:srgbClr val="000000"/>
                </a:solidFill>
                <a:latin typeface="Roboto"/>
              </a:rPr>
              <a:t>novih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socialnih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omrežij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9286" y="731520"/>
            <a:ext cx="1102794" cy="1102794"/>
          </a:xfrm>
          <a:custGeom>
            <a:avLst/>
            <a:gdLst/>
            <a:ahLst/>
            <a:cxnLst/>
            <a:rect l="l" t="t" r="r" b="b"/>
            <a:pathLst>
              <a:path w="1102794" h="1102794">
                <a:moveTo>
                  <a:pt x="0" y="0"/>
                </a:moveTo>
                <a:lnTo>
                  <a:pt x="1102794" y="0"/>
                </a:lnTo>
                <a:lnTo>
                  <a:pt x="1102794" y="1102794"/>
                </a:lnTo>
                <a:lnTo>
                  <a:pt x="0" y="110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2581275"/>
            <a:ext cx="8290560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smtClean="0">
                <a:solidFill>
                  <a:srgbClr val="EF2945"/>
                </a:solidFill>
                <a:latin typeface="Roboto Bold"/>
              </a:rPr>
              <a:t>Družbena omrežja </a:t>
            </a: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so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spletne in mobilne tehnologije, ki uporabnikom omogočajo povezovanje med sabo s pomočjo deljenja informacij, mnenj ter znanja.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768420" y="5140771"/>
            <a:ext cx="2216760" cy="1442909"/>
          </a:xfrm>
          <a:custGeom>
            <a:avLst/>
            <a:gdLst/>
            <a:ahLst/>
            <a:cxnLst/>
            <a:rect l="l" t="t" r="r" b="b"/>
            <a:pathLst>
              <a:path w="2216760" h="1442909">
                <a:moveTo>
                  <a:pt x="0" y="0"/>
                </a:moveTo>
                <a:lnTo>
                  <a:pt x="2216760" y="0"/>
                </a:lnTo>
                <a:lnTo>
                  <a:pt x="2216760" y="1442909"/>
                </a:lnTo>
                <a:lnTo>
                  <a:pt x="0" y="1442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3661" y="4438753"/>
            <a:ext cx="2766277" cy="2042016"/>
          </a:xfrm>
          <a:custGeom>
            <a:avLst/>
            <a:gdLst/>
            <a:ahLst/>
            <a:cxnLst/>
            <a:rect l="l" t="t" r="r" b="b"/>
            <a:pathLst>
              <a:path w="2766277" h="2042016">
                <a:moveTo>
                  <a:pt x="0" y="0"/>
                </a:moveTo>
                <a:lnTo>
                  <a:pt x="2766278" y="0"/>
                </a:lnTo>
                <a:lnTo>
                  <a:pt x="2766278" y="2042016"/>
                </a:lnTo>
                <a:lnTo>
                  <a:pt x="0" y="2042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Družbena omrežja uporablja več kot </a:t>
            </a:r>
            <a:r>
              <a:rPr lang="en-US" sz="2999" dirty="0" smtClean="0">
                <a:solidFill>
                  <a:srgbClr val="EF2945"/>
                </a:solidFill>
                <a:latin typeface="Roboto Bold"/>
              </a:rPr>
              <a:t>4,8 </a:t>
            </a:r>
            <a:r>
              <a:rPr lang="sl-SI" sz="2999" dirty="0" smtClean="0">
                <a:solidFill>
                  <a:srgbClr val="EF2945"/>
                </a:solidFill>
                <a:latin typeface="Roboto Bold"/>
              </a:rPr>
              <a:t>milijard ljudi</a:t>
            </a:r>
            <a:r>
              <a:rPr lang="en-US" sz="2999" dirty="0" smtClean="0">
                <a:solidFill>
                  <a:srgbClr val="EF2945"/>
                </a:solidFill>
                <a:latin typeface="Roboto Bold"/>
              </a:rPr>
              <a:t>,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torej skoraj</a:t>
            </a:r>
            <a:r>
              <a:rPr lang="en-US" sz="2999" dirty="0" smtClean="0">
                <a:solidFill>
                  <a:srgbClr val="EF2945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60% </a:t>
            </a:r>
            <a:r>
              <a:rPr lang="sl-SI" sz="2999" dirty="0" smtClean="0">
                <a:solidFill>
                  <a:srgbClr val="EF2945"/>
                </a:solidFill>
                <a:latin typeface="Roboto Bold"/>
              </a:rPr>
              <a:t>prebivalstva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!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65343" y="4283931"/>
            <a:ext cx="2022913" cy="2015557"/>
          </a:xfrm>
          <a:custGeom>
            <a:avLst/>
            <a:gdLst/>
            <a:ahLst/>
            <a:cxnLst/>
            <a:rect l="l" t="t" r="r" b="b"/>
            <a:pathLst>
              <a:path w="2022913" h="2015557">
                <a:moveTo>
                  <a:pt x="0" y="0"/>
                </a:moveTo>
                <a:lnTo>
                  <a:pt x="2022914" y="0"/>
                </a:lnTo>
                <a:lnTo>
                  <a:pt x="2022914" y="2015558"/>
                </a:lnTo>
                <a:lnTo>
                  <a:pt x="0" y="2015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Najpopularnejši med platformami družbenih medijev je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 dirty="0">
                <a:solidFill>
                  <a:srgbClr val="EF2945"/>
                </a:solidFill>
                <a:latin typeface="Roboto Bold"/>
              </a:rPr>
              <a:t>Facebook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2024" y="4314128"/>
            <a:ext cx="2269552" cy="2269552"/>
          </a:xfrm>
          <a:custGeom>
            <a:avLst/>
            <a:gdLst/>
            <a:ahLst/>
            <a:cxnLst/>
            <a:rect l="l" t="t" r="r" b="b"/>
            <a:pathLst>
              <a:path w="2269552" h="2269552">
                <a:moveTo>
                  <a:pt x="0" y="0"/>
                </a:moveTo>
                <a:lnTo>
                  <a:pt x="2269552" y="0"/>
                </a:lnTo>
                <a:lnTo>
                  <a:pt x="2269552" y="2269552"/>
                </a:lnTo>
                <a:lnTo>
                  <a:pt x="0" y="226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619375"/>
            <a:ext cx="829056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Druga popularna platforma je </a:t>
            </a:r>
            <a:r>
              <a:rPr lang="en-US" sz="2999" dirty="0" smtClean="0">
                <a:solidFill>
                  <a:srgbClr val="EF2945"/>
                </a:solidFill>
                <a:latin typeface="Roboto Bold"/>
              </a:rPr>
              <a:t>Instagram</a:t>
            </a:r>
            <a:r>
              <a:rPr lang="en-US" sz="2999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ki se lahko poveže s Facebook računom. 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52101" y="4734282"/>
            <a:ext cx="1849398" cy="1849398"/>
          </a:xfrm>
          <a:custGeom>
            <a:avLst/>
            <a:gdLst/>
            <a:ahLst/>
            <a:cxnLst/>
            <a:rect l="l" t="t" r="r" b="b"/>
            <a:pathLst>
              <a:path w="1849398" h="1849398">
                <a:moveTo>
                  <a:pt x="0" y="0"/>
                </a:moveTo>
                <a:lnTo>
                  <a:pt x="1849398" y="0"/>
                </a:lnTo>
                <a:lnTo>
                  <a:pt x="1849398" y="1849398"/>
                </a:lnTo>
                <a:lnTo>
                  <a:pt x="0" y="184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372650"/>
            <a:ext cx="829056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Na Facebook-u in na Instagram-u se lahko obvjavljajo tako </a:t>
            </a:r>
            <a:r>
              <a:rPr lang="en-US" sz="2999" dirty="0" smtClean="0">
                <a:solidFill>
                  <a:srgbClr val="EF2945"/>
                </a:solidFill>
                <a:latin typeface="Roboto Bold"/>
              </a:rPr>
              <a:t>o</a:t>
            </a:r>
            <a:r>
              <a:rPr lang="sl-SI" sz="2999" dirty="0" err="1" smtClean="0">
                <a:solidFill>
                  <a:srgbClr val="EF2945"/>
                </a:solidFill>
                <a:latin typeface="Roboto Bold"/>
              </a:rPr>
              <a:t>bjave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kot tudi </a:t>
            </a:r>
            <a:r>
              <a:rPr lang="pl-PL" sz="2999" dirty="0" smtClean="0">
                <a:solidFill>
                  <a:srgbClr val="EF2945"/>
                </a:solidFill>
                <a:latin typeface="Roboto Bold"/>
              </a:rPr>
              <a:t>zgodbe</a:t>
            </a:r>
            <a:r>
              <a:rPr lang="en-US" sz="2999" dirty="0" smtClean="0">
                <a:solidFill>
                  <a:srgbClr val="000000"/>
                </a:solidFill>
                <a:latin typeface="Roboto Bold"/>
              </a:rPr>
              <a:t>, </a:t>
            </a:r>
            <a:r>
              <a:rPr lang="sl-SI" sz="2999" dirty="0" smtClean="0">
                <a:solidFill>
                  <a:srgbClr val="000000"/>
                </a:solidFill>
                <a:latin typeface="Roboto Bold"/>
              </a:rPr>
              <a:t>ki pritegnejo pozornost uporabnikov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0882" y="731520"/>
            <a:ext cx="1111198" cy="1111198"/>
          </a:xfrm>
          <a:custGeom>
            <a:avLst/>
            <a:gdLst/>
            <a:ahLst/>
            <a:cxnLst/>
            <a:rect l="l" t="t" r="r" b="b"/>
            <a:pathLst>
              <a:path w="1111198" h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73848" y="4373364"/>
            <a:ext cx="2205904" cy="2210316"/>
          </a:xfrm>
          <a:custGeom>
            <a:avLst/>
            <a:gdLst/>
            <a:ahLst/>
            <a:cxnLst/>
            <a:rect l="l" t="t" r="r" b="b"/>
            <a:pathLst>
              <a:path w="2205904" h="2210316">
                <a:moveTo>
                  <a:pt x="0" y="0"/>
                </a:moveTo>
                <a:lnTo>
                  <a:pt x="2205904" y="0"/>
                </a:lnTo>
                <a:lnTo>
                  <a:pt x="2205904" y="2210316"/>
                </a:lnTo>
                <a:lnTo>
                  <a:pt x="0" y="2210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2435522"/>
            <a:ext cx="829056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E52D27"/>
                </a:solidFill>
                <a:latin typeface="Roboto Bold"/>
              </a:rPr>
              <a:t>Naj vas ne bo strah družbenih medijev </a:t>
            </a:r>
            <a:r>
              <a:rPr lang="en-US" sz="2999" dirty="0" smtClean="0">
                <a:solidFill>
                  <a:srgbClr val="E52D27"/>
                </a:solidFill>
                <a:latin typeface="Roboto Bold"/>
              </a:rPr>
              <a:t>- </a:t>
            </a:r>
            <a:endParaRPr lang="en-US" sz="2999" dirty="0">
              <a:solidFill>
                <a:srgbClr val="E52D27"/>
              </a:solidFill>
              <a:latin typeface="Roboto Bold"/>
            </a:endParaRPr>
          </a:p>
          <a:p>
            <a:pPr algn="ctr">
              <a:lnSpc>
                <a:spcPts val="4199"/>
              </a:lnSpc>
            </a:pPr>
            <a:r>
              <a:rPr lang="pl-PL" sz="2999" dirty="0" smtClean="0">
                <a:solidFill>
                  <a:srgbClr val="000000"/>
                </a:solidFill>
                <a:latin typeface="Roboto Bold"/>
              </a:rPr>
              <a:t>Poskusite eksperimentirati in implementirati svoje originalne ideje!</a:t>
            </a:r>
            <a:endParaRPr lang="en-US" sz="2999" dirty="0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2947552"/>
            <a:ext cx="8290560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pl-PL" sz="5499" dirty="0" smtClean="0">
                <a:solidFill>
                  <a:srgbClr val="BDD62F"/>
                </a:solidFill>
                <a:latin typeface="Roboto Bold"/>
              </a:rPr>
              <a:t>HVALA ZA VAŠO POZORNOST</a:t>
            </a:r>
            <a:endParaRPr lang="en-US" sz="5499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2064" y="1915008"/>
            <a:ext cx="4103424" cy="937344"/>
          </a:xfrm>
          <a:custGeom>
            <a:avLst/>
            <a:gdLst/>
            <a:ahLst/>
            <a:cxnLst/>
            <a:rect l="l" t="t" r="r" b="b"/>
            <a:pathLst>
              <a:path w="4103424" h="93734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9472" y="1906176"/>
            <a:ext cx="3566208" cy="1018752"/>
          </a:xfrm>
          <a:custGeom>
            <a:avLst/>
            <a:gdLst/>
            <a:ahLst/>
            <a:cxnLst/>
            <a:rect l="l" t="t" r="r" b="b"/>
            <a:pathLst>
              <a:path w="3566208" h="1018752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r="-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206336"/>
            <a:ext cx="9753600" cy="1106304"/>
          </a:xfrm>
          <a:custGeom>
            <a:avLst/>
            <a:gdLst/>
            <a:ahLst/>
            <a:cxnLst/>
            <a:rect l="l" t="t" r="r" b="b"/>
            <a:pathLst>
              <a:path w="9753600" h="1106304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7840" y="4285440"/>
            <a:ext cx="3173760" cy="883584"/>
          </a:xfrm>
          <a:custGeom>
            <a:avLst/>
            <a:gdLst/>
            <a:ahLst/>
            <a:cxnLst/>
            <a:rect l="l" t="t" r="r" b="b"/>
            <a:pathLst>
              <a:path w="3173760" h="883584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" b="-3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90112" y="4340352"/>
            <a:ext cx="1879296" cy="849024"/>
          </a:xfrm>
          <a:custGeom>
            <a:avLst/>
            <a:gdLst/>
            <a:ahLst/>
            <a:cxnLst/>
            <a:rect l="l" t="t" r="r" b="b"/>
            <a:pathLst>
              <a:path w="1879296" h="849024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" b="-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04096" y="4307328"/>
            <a:ext cx="945024" cy="954624"/>
          </a:xfrm>
          <a:custGeom>
            <a:avLst/>
            <a:gdLst/>
            <a:ahLst/>
            <a:cxnLst/>
            <a:rect l="l" t="t" r="r" b="b"/>
            <a:pathLst>
              <a:path w="945024" h="9546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" b="-5"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47219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592679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pl-PL" sz="3300" dirty="0" smtClean="0">
                <a:solidFill>
                  <a:srgbClr val="000000"/>
                </a:solidFill>
                <a:latin typeface="Roboto"/>
              </a:rPr>
              <a:t>Leta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0277B5"/>
                </a:solidFill>
                <a:latin typeface="Roboto Bold"/>
              </a:rPr>
              <a:t>2002 </a:t>
            </a:r>
            <a:r>
              <a:rPr lang="pl-PL" sz="3300" dirty="0" smtClean="0">
                <a:solidFill>
                  <a:srgbClr val="000000"/>
                </a:solidFill>
                <a:latin typeface="Roboto"/>
              </a:rPr>
              <a:t>se je pojavil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0277B5"/>
                </a:solidFill>
                <a:latin typeface="Roboto Bold"/>
              </a:rPr>
              <a:t>LinkedIn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mednarodna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služba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specializirana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poklicne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poslovne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stike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929787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smtClean="0">
                <a:solidFill>
                  <a:srgbClr val="000000"/>
                </a:solidFill>
                <a:latin typeface="Roboto"/>
              </a:rPr>
              <a:t>Leta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smtClean="0">
                <a:solidFill>
                  <a:srgbClr val="1A4789"/>
                </a:solidFill>
                <a:latin typeface="Roboto Bold"/>
              </a:rPr>
              <a:t>2004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se je pojavil svetovno znan </a:t>
            </a:r>
            <a:r>
              <a:rPr lang="en-US" sz="3300" dirty="0" smtClean="0">
                <a:solidFill>
                  <a:srgbClr val="1A4789"/>
                </a:solidFill>
                <a:latin typeface="Roboto Bold"/>
              </a:rPr>
              <a:t>Facebook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348740"/>
            <a:ext cx="829056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smtClean="0">
                <a:solidFill>
                  <a:srgbClr val="000000"/>
                </a:solidFill>
                <a:latin typeface="Roboto"/>
              </a:rPr>
              <a:t>Leta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E52D27"/>
                </a:solidFill>
                <a:latin typeface="Roboto Bold"/>
              </a:rPr>
              <a:t>2005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se je pojavil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E52D27"/>
                </a:solidFill>
                <a:latin typeface="Roboto Bold"/>
              </a:rPr>
              <a:t>YouTube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vsem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uporabnikom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interneta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omogoča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snemanje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objavo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videoposnetkov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760" y="3657600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05940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smtClean="0">
                <a:solidFill>
                  <a:srgbClr val="1D9BF0"/>
                </a:solidFill>
                <a:latin typeface="Roboto Bold"/>
              </a:rPr>
              <a:t>Leto</a:t>
            </a:r>
            <a:r>
              <a:rPr lang="en-US" sz="3300" dirty="0" smtClean="0">
                <a:solidFill>
                  <a:srgbClr val="1D9BF0"/>
                </a:solidFill>
                <a:latin typeface="Roboto Bold"/>
              </a:rPr>
              <a:t> </a:t>
            </a:r>
            <a:r>
              <a:rPr lang="en-US" sz="3300" dirty="0">
                <a:solidFill>
                  <a:srgbClr val="1D9BF0"/>
                </a:solidFill>
                <a:latin typeface="Roboto Bold"/>
              </a:rPr>
              <a:t>2006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je zaznamovalo pojav </a:t>
            </a:r>
            <a:r>
              <a:rPr lang="en-US" sz="3300" dirty="0" smtClean="0">
                <a:solidFill>
                  <a:srgbClr val="1D9BF0"/>
                </a:solidFill>
                <a:latin typeface="Roboto Bold"/>
              </a:rPr>
              <a:t>Twitter</a:t>
            </a:r>
            <a:r>
              <a:rPr lang="sl-SI" sz="3300" dirty="0" smtClean="0">
                <a:solidFill>
                  <a:srgbClr val="1D9BF0"/>
                </a:solidFill>
                <a:latin typeface="Roboto Bold"/>
              </a:rPr>
              <a:t>-ja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,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 ki omogoča objavo kratkih besedil, znanih kot ´</a:t>
            </a:r>
            <a:r>
              <a:rPr lang="sl-SI" sz="3300" dirty="0" err="1" smtClean="0">
                <a:solidFill>
                  <a:srgbClr val="000000"/>
                </a:solidFill>
                <a:latin typeface="Roboto"/>
              </a:rPr>
              <a:t>čivkeci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´.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827</Words>
  <Application>Microsoft Office PowerPoint</Application>
  <PresentationFormat>Niestandardowy</PresentationFormat>
  <Paragraphs>114</Paragraphs>
  <Slides>57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4" baseType="lpstr">
      <vt:lpstr>Roboto Bold</vt:lpstr>
      <vt:lpstr>Arial</vt:lpstr>
      <vt:lpstr>Roboto</vt:lpstr>
      <vt:lpstr>Open Sans Bold</vt:lpstr>
      <vt:lpstr>Roboto Italics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PL-M3W1-Online-Storytelling</dc:title>
  <dc:creator>Monika Tarajko</dc:creator>
  <cp:lastModifiedBy>LROT</cp:lastModifiedBy>
  <cp:revision>14</cp:revision>
  <dcterms:created xsi:type="dcterms:W3CDTF">2006-08-16T00:00:00Z</dcterms:created>
  <dcterms:modified xsi:type="dcterms:W3CDTF">2023-07-03T08:20:45Z</dcterms:modified>
  <dc:identifier>DAFjklF9Y0I</dc:identifier>
</cp:coreProperties>
</file>