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eague Spartan" panose="020B0604020202020204" charset="-18"/>
      <p:regular r:id="rId29"/>
    </p:embeddedFont>
    <p:embeddedFont>
      <p:font typeface="Libre Baskerville" panose="02000000000000000000" pitchFamily="2" charset="0"/>
      <p:regular r:id="rId30"/>
      <p:bold r:id="rId31"/>
      <p:italic r:id="rId32"/>
    </p:embeddedFont>
    <p:embeddedFont>
      <p:font typeface="Merriweather Bold" panose="020B0604020202020204" charset="-18"/>
      <p:regular r:id="rId33"/>
    </p:embeddedFont>
    <p:embeddedFont>
      <p:font typeface="Open Sans Bold" panose="020B0604020202020204" charset="0"/>
      <p:regular r:id="rId34"/>
      <p:bold r:id="rId35"/>
    </p:embeddedFont>
    <p:embeddedFont>
      <p:font typeface="Sanchez" panose="020B0604020202020204" charset="-18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4321"/>
            <a:ext cx="18288000" cy="9107123"/>
            <a:chOff x="0" y="0"/>
            <a:chExt cx="24384000" cy="121428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087" b="48549"/>
            <a:stretch>
              <a:fillRect/>
            </a:stretch>
          </p:blipFill>
          <p:spPr>
            <a:xfrm>
              <a:off x="0" y="0"/>
              <a:ext cx="16197980" cy="3931570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4105631"/>
              <a:ext cx="16197980" cy="3931570"/>
            </a:xfrm>
            <a:prstGeom prst="rect">
              <a:avLst/>
            </a:pr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420" r="9121"/>
            <a:stretch>
              <a:fillRect/>
            </a:stretch>
          </p:blipFill>
          <p:spPr>
            <a:xfrm>
              <a:off x="16372041" y="0"/>
              <a:ext cx="8011959" cy="803720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8602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372041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8316912" y="6256680"/>
            <a:ext cx="1654176" cy="1558158"/>
          </a:xfrm>
          <a:custGeom>
            <a:avLst/>
            <a:gdLst/>
            <a:ahLst/>
            <a:cxnLst/>
            <a:rect l="l" t="t" r="r" b="b"/>
            <a:pathLst>
              <a:path w="1654176" h="1558158">
                <a:moveTo>
                  <a:pt x="0" y="0"/>
                </a:moveTo>
                <a:lnTo>
                  <a:pt x="1654176" y="0"/>
                </a:lnTo>
                <a:lnTo>
                  <a:pt x="1654176" y="1558158"/>
                </a:lnTo>
                <a:lnTo>
                  <a:pt x="0" y="155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887816" y="6256680"/>
            <a:ext cx="2841187" cy="1146589"/>
          </a:xfrm>
          <a:custGeom>
            <a:avLst/>
            <a:gdLst/>
            <a:ahLst/>
            <a:cxnLst/>
            <a:rect l="l" t="t" r="r" b="b"/>
            <a:pathLst>
              <a:path w="2841187" h="1146589">
                <a:moveTo>
                  <a:pt x="0" y="0"/>
                </a:moveTo>
                <a:lnTo>
                  <a:pt x="2841186" y="0"/>
                </a:lnTo>
                <a:lnTo>
                  <a:pt x="2841186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0" y="8227019"/>
            <a:ext cx="18288000" cy="2059981"/>
            <a:chOff x="0" y="0"/>
            <a:chExt cx="4816593" cy="542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542546"/>
            </a:xfrm>
            <a:custGeom>
              <a:avLst/>
              <a:gdLst/>
              <a:ahLst/>
              <a:cxnLst/>
              <a:rect l="l" t="t" r="r" b="b"/>
              <a:pathLst>
                <a:path w="4816592" h="542546">
                  <a:moveTo>
                    <a:pt x="0" y="0"/>
                  </a:moveTo>
                  <a:lnTo>
                    <a:pt x="4816592" y="0"/>
                  </a:lnTo>
                  <a:lnTo>
                    <a:pt x="4816592" y="542546"/>
                  </a:lnTo>
                  <a:lnTo>
                    <a:pt x="0" y="542546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4422" y="8705082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444160" y="6256680"/>
            <a:ext cx="4115880" cy="1146589"/>
          </a:xfrm>
          <a:custGeom>
            <a:avLst/>
            <a:gdLst/>
            <a:ahLst/>
            <a:cxnLst/>
            <a:rect l="l" t="t" r="r" b="b"/>
            <a:pathLst>
              <a:path w="4115880" h="1146589">
                <a:moveTo>
                  <a:pt x="0" y="0"/>
                </a:moveTo>
                <a:lnTo>
                  <a:pt x="4115880" y="0"/>
                </a:lnTo>
                <a:lnTo>
                  <a:pt x="4115880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021853" y="8686977"/>
            <a:ext cx="5731926" cy="1130220"/>
          </a:xfrm>
          <a:custGeom>
            <a:avLst/>
            <a:gdLst/>
            <a:ahLst/>
            <a:cxnLst/>
            <a:rect l="l" t="t" r="r" b="b"/>
            <a:pathLst>
              <a:path w="5731926" h="1130220">
                <a:moveTo>
                  <a:pt x="0" y="0"/>
                </a:moveTo>
                <a:lnTo>
                  <a:pt x="5731926" y="0"/>
                </a:lnTo>
                <a:lnTo>
                  <a:pt x="5731926" y="1130220"/>
                </a:lnTo>
                <a:lnTo>
                  <a:pt x="0" y="113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2431" b="-2243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2292034" y="5110627"/>
            <a:ext cx="4074053" cy="665614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95546" y="3286419"/>
            <a:ext cx="1155739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l-PL" sz="3600" spc="-154" dirty="0">
                <a:solidFill>
                  <a:srgbClr val="0E2C8E"/>
                </a:solidFill>
                <a:latin typeface="Sanchez"/>
              </a:rPr>
              <a:t>ZGODBA NEKEGA KRAJA</a:t>
            </a:r>
          </a:p>
          <a:p>
            <a:pPr algn="ctr"/>
            <a:r>
              <a:rPr lang="en-US" sz="2800" spc="-126" dirty="0">
                <a:solidFill>
                  <a:srgbClr val="0E2C8E"/>
                </a:solidFill>
                <a:latin typeface="Sanchez"/>
              </a:rPr>
              <a:t>KAKO V SVOJEM KRAJU ODKRITI ZANIMIVOSTI, KI PRIPOVEDUJEJO ZGODBO IN KAKO O NJIH PRIPOVEDOVATI MLAJŠIM GENERACIJAM?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62661" y="5297537"/>
            <a:ext cx="2499052" cy="3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025" spc="101" dirty="0">
                <a:solidFill>
                  <a:srgbClr val="FEFEFE"/>
                </a:solidFill>
                <a:latin typeface="Sanchez"/>
              </a:rPr>
              <a:t>M2W3-M01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9288" y="167206"/>
            <a:ext cx="4322902" cy="986048"/>
          </a:xfrm>
          <a:custGeom>
            <a:avLst/>
            <a:gdLst/>
            <a:ahLst/>
            <a:cxnLst/>
            <a:rect l="l" t="t" r="r" b="b"/>
            <a:pathLst>
              <a:path w="4322902" h="986048">
                <a:moveTo>
                  <a:pt x="0" y="0"/>
                </a:moveTo>
                <a:lnTo>
                  <a:pt x="4322902" y="0"/>
                </a:lnTo>
                <a:lnTo>
                  <a:pt x="4322902" y="986048"/>
                </a:lnTo>
                <a:lnTo>
                  <a:pt x="0" y="986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565491" y="2892160"/>
            <a:ext cx="6654026" cy="6833403"/>
          </a:xfrm>
          <a:custGeom>
            <a:avLst/>
            <a:gdLst/>
            <a:ahLst/>
            <a:cxnLst/>
            <a:rect l="l" t="t" r="r" b="b"/>
            <a:pathLst>
              <a:path w="6654026" h="6833403">
                <a:moveTo>
                  <a:pt x="0" y="0"/>
                </a:moveTo>
                <a:lnTo>
                  <a:pt x="6654026" y="0"/>
                </a:lnTo>
                <a:lnTo>
                  <a:pt x="6654026" y="6833402"/>
                </a:lnTo>
                <a:lnTo>
                  <a:pt x="0" y="683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231590" y="1337068"/>
            <a:ext cx="14488674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5400"/>
              </a:lnSpc>
              <a:spcBef>
                <a:spcPct val="0"/>
              </a:spcBef>
            </a:pPr>
            <a:r>
              <a:rPr lang="en-US" sz="4500" dirty="0">
                <a:solidFill>
                  <a:srgbClr val="1A2C5A"/>
                </a:solidFill>
                <a:latin typeface="Libre Baskerville"/>
              </a:rPr>
              <a:t>KAKO GOVORITI Z MLADIMI, DA BODO ŽELELI POSLUŠATI?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5453" y="3796847"/>
            <a:ext cx="2890687" cy="65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2"/>
              </a:lnSpc>
            </a:pPr>
            <a:r>
              <a:rPr lang="pl-PL" sz="4055" spc="202" dirty="0">
                <a:solidFill>
                  <a:srgbClr val="1A2C5A"/>
                </a:solidFill>
                <a:latin typeface="Sanchez"/>
              </a:rPr>
              <a:t>kratko</a:t>
            </a:r>
            <a:endParaRPr lang="en-US" sz="4055" spc="202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125419" y="7000060"/>
            <a:ext cx="5162581" cy="65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0"/>
              </a:lnSpc>
            </a:pPr>
            <a:r>
              <a:rPr lang="pl-PL" sz="4054" spc="202" dirty="0">
                <a:solidFill>
                  <a:srgbClr val="1A2C5A"/>
                </a:solidFill>
                <a:latin typeface="Sanchez"/>
              </a:rPr>
              <a:t>čustveno</a:t>
            </a:r>
            <a:endParaRPr lang="en-US" sz="4054" spc="202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588542" y="4410685"/>
            <a:ext cx="3670758" cy="66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2"/>
              </a:lnSpc>
            </a:pPr>
            <a:r>
              <a:rPr lang="pl-PL" sz="4132" spc="206" dirty="0">
                <a:solidFill>
                  <a:srgbClr val="1A2C5A"/>
                </a:solidFill>
                <a:latin typeface="Sanchez"/>
              </a:rPr>
              <a:t>zavzeto</a:t>
            </a:r>
            <a:endParaRPr lang="en-US" sz="4132" spc="206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95418" y="5841535"/>
            <a:ext cx="3670758" cy="66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2"/>
              </a:lnSpc>
            </a:pPr>
            <a:r>
              <a:rPr lang="pl-PL" sz="4132" spc="206" dirty="0">
                <a:solidFill>
                  <a:srgbClr val="1A2C5A"/>
                </a:solidFill>
                <a:latin typeface="Sanchez"/>
              </a:rPr>
              <a:t>jasno</a:t>
            </a:r>
            <a:endParaRPr lang="en-US" sz="4132" spc="206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25238" y="8094118"/>
            <a:ext cx="3670758" cy="663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2"/>
              </a:lnSpc>
            </a:pPr>
            <a:r>
              <a:rPr lang="pl-PL" sz="4132" spc="206" dirty="0">
                <a:solidFill>
                  <a:srgbClr val="1A2C5A"/>
                </a:solidFill>
                <a:latin typeface="Sanchez"/>
              </a:rPr>
              <a:t>illustrativno</a:t>
            </a:r>
            <a:endParaRPr lang="en-US" sz="4132" spc="206" dirty="0">
              <a:solidFill>
                <a:srgbClr val="1A2C5A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7762" y="3774558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191804" y="1701503"/>
            <a:ext cx="162306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pl-PL" sz="8000" dirty="0">
                <a:solidFill>
                  <a:srgbClr val="000000"/>
                </a:solidFill>
                <a:latin typeface="Open Sans Bold"/>
              </a:rPr>
              <a:t>SKUPINSKO DELO</a:t>
            </a:r>
            <a:endParaRPr lang="en-US" sz="80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70044" y="8347656"/>
            <a:ext cx="43936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sl-SI" sz="2799" dirty="0">
                <a:solidFill>
                  <a:srgbClr val="000000"/>
                </a:solidFill>
                <a:latin typeface="Open Sans Bold"/>
              </a:rPr>
              <a:t>SKUPINA</a:t>
            </a:r>
            <a:r>
              <a:rPr lang="en-US" sz="2799" dirty="0">
                <a:solidFill>
                  <a:srgbClr val="000000"/>
                </a:solidFill>
                <a:latin typeface="Open Sans Bold"/>
              </a:rPr>
              <a:t>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47188" y="8347656"/>
            <a:ext cx="43936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sl-SI" sz="2799" dirty="0">
                <a:solidFill>
                  <a:srgbClr val="000000"/>
                </a:solidFill>
                <a:latin typeface="Open Sans Bold"/>
              </a:rPr>
              <a:t>SKUPINA</a:t>
            </a:r>
            <a:r>
              <a:rPr lang="en-US" sz="2799" dirty="0">
                <a:solidFill>
                  <a:srgbClr val="000000"/>
                </a:solidFill>
                <a:latin typeface="Open Sans Bold"/>
              </a:rPr>
              <a:t>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65675" y="8347656"/>
            <a:ext cx="439362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sl-SI" sz="2799" dirty="0">
                <a:solidFill>
                  <a:srgbClr val="000000"/>
                </a:solidFill>
                <a:latin typeface="Open Sans Bold"/>
              </a:rPr>
              <a:t>SKUPINA</a:t>
            </a:r>
            <a:r>
              <a:rPr lang="en-US" sz="2799" dirty="0">
                <a:solidFill>
                  <a:srgbClr val="000000"/>
                </a:solidFill>
                <a:latin typeface="Open Sans Bold"/>
              </a:rPr>
              <a:t> 3</a:t>
            </a:r>
          </a:p>
        </p:txBody>
      </p:sp>
      <p:sp>
        <p:nvSpPr>
          <p:cNvPr id="7" name="Freeform 7"/>
          <p:cNvSpPr/>
          <p:nvPr/>
        </p:nvSpPr>
        <p:spPr>
          <a:xfrm>
            <a:off x="7325773" y="3917274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4" y="0"/>
                </a:lnTo>
                <a:lnTo>
                  <a:pt x="3636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109898" y="3774558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4" y="0"/>
                </a:lnTo>
                <a:lnTo>
                  <a:pt x="36364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269288" y="167206"/>
            <a:ext cx="4322902" cy="986048"/>
          </a:xfrm>
          <a:custGeom>
            <a:avLst/>
            <a:gdLst/>
            <a:ahLst/>
            <a:cxnLst/>
            <a:rect l="l" t="t" r="r" b="b"/>
            <a:pathLst>
              <a:path w="4322902" h="986048">
                <a:moveTo>
                  <a:pt x="0" y="0"/>
                </a:moveTo>
                <a:lnTo>
                  <a:pt x="4322902" y="0"/>
                </a:lnTo>
                <a:lnTo>
                  <a:pt x="4322902" y="986048"/>
                </a:lnTo>
                <a:lnTo>
                  <a:pt x="0" y="9860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8796" y="3710694"/>
            <a:ext cx="4554038" cy="5960317"/>
            <a:chOff x="0" y="0"/>
            <a:chExt cx="3525957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4BAB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186465" y="7439081"/>
            <a:ext cx="3879192" cy="70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pl-PL" sz="4200" spc="210" dirty="0">
                <a:solidFill>
                  <a:srgbClr val="000000"/>
                </a:solidFill>
                <a:latin typeface="Sanchez"/>
              </a:rPr>
              <a:t>Naloga št.</a:t>
            </a:r>
            <a:r>
              <a:rPr lang="en-US" sz="4200" spc="210" dirty="0">
                <a:solidFill>
                  <a:srgbClr val="000000"/>
                </a:solidFill>
                <a:latin typeface="Sanchez"/>
              </a:rPr>
              <a:t> 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866981" y="3696440"/>
            <a:ext cx="4554038" cy="5960317"/>
            <a:chOff x="0" y="0"/>
            <a:chExt cx="3525957" cy="461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4BAB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197622" y="7439081"/>
            <a:ext cx="3879192" cy="70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pl-PL" sz="4200" spc="210" dirty="0">
                <a:solidFill>
                  <a:srgbClr val="000000"/>
                </a:solidFill>
                <a:latin typeface="Sanchez"/>
              </a:rPr>
              <a:t>Naloga št.</a:t>
            </a:r>
            <a:r>
              <a:rPr lang="en-US" sz="4200" spc="210" dirty="0">
                <a:solidFill>
                  <a:srgbClr val="000000"/>
                </a:solidFill>
                <a:latin typeface="Sanchez"/>
              </a:rPr>
              <a:t> 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861602" y="3710694"/>
            <a:ext cx="4554038" cy="5960317"/>
            <a:chOff x="0" y="0"/>
            <a:chExt cx="3525957" cy="4614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F4BAB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205498" y="7439081"/>
            <a:ext cx="3879192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pl-PL" sz="4200" spc="210" dirty="0">
                <a:solidFill>
                  <a:srgbClr val="000000"/>
                </a:solidFill>
                <a:latin typeface="Sanchez"/>
              </a:rPr>
              <a:t>Naloga št.</a:t>
            </a:r>
            <a:r>
              <a:rPr lang="en-US" sz="4200" spc="210" dirty="0">
                <a:solidFill>
                  <a:srgbClr val="000000"/>
                </a:solidFill>
                <a:latin typeface="Sanchez"/>
              </a:rPr>
              <a:t> 3</a:t>
            </a:r>
          </a:p>
        </p:txBody>
      </p:sp>
      <p:sp>
        <p:nvSpPr>
          <p:cNvPr id="11" name="Freeform 11"/>
          <p:cNvSpPr/>
          <p:nvPr/>
        </p:nvSpPr>
        <p:spPr>
          <a:xfrm>
            <a:off x="2718715" y="2439043"/>
            <a:ext cx="2814694" cy="3184943"/>
          </a:xfrm>
          <a:custGeom>
            <a:avLst/>
            <a:gdLst/>
            <a:ahLst/>
            <a:cxnLst/>
            <a:rect l="l" t="t" r="r" b="b"/>
            <a:pathLst>
              <a:path w="2814694" h="3184943">
                <a:moveTo>
                  <a:pt x="0" y="0"/>
                </a:moveTo>
                <a:lnTo>
                  <a:pt x="2814693" y="0"/>
                </a:lnTo>
                <a:lnTo>
                  <a:pt x="2814693" y="3184943"/>
                </a:lnTo>
                <a:lnTo>
                  <a:pt x="0" y="3184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2425682" y="6262405"/>
            <a:ext cx="340075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7"/>
              </a:lnSpc>
              <a:spcBef>
                <a:spcPct val="0"/>
              </a:spcBef>
            </a:pPr>
            <a:r>
              <a:rPr lang="pl-PL" sz="2167" dirty="0">
                <a:solidFill>
                  <a:srgbClr val="000000"/>
                </a:solidFill>
                <a:latin typeface="Open Sans Bold"/>
              </a:rPr>
              <a:t>SKUPINA</a:t>
            </a:r>
            <a:r>
              <a:rPr lang="en-US" sz="2167" dirty="0">
                <a:solidFill>
                  <a:srgbClr val="000000"/>
                </a:solidFill>
                <a:latin typeface="Open Sans Bold"/>
              </a:rPr>
              <a:t>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37148" y="6262405"/>
            <a:ext cx="340075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7"/>
              </a:lnSpc>
              <a:spcBef>
                <a:spcPct val="0"/>
              </a:spcBef>
            </a:pPr>
            <a:r>
              <a:rPr lang="sl-SI" sz="2167" dirty="0">
                <a:solidFill>
                  <a:srgbClr val="000000"/>
                </a:solidFill>
                <a:latin typeface="Open Sans Bold"/>
              </a:rPr>
              <a:t>SKUPINA</a:t>
            </a:r>
            <a:r>
              <a:rPr lang="en-US" sz="2167" dirty="0">
                <a:solidFill>
                  <a:srgbClr val="000000"/>
                </a:solidFill>
                <a:latin typeface="Open Sans Bold"/>
              </a:rPr>
              <a:t>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44714" y="6262405"/>
            <a:ext cx="340075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7"/>
              </a:lnSpc>
              <a:spcBef>
                <a:spcPct val="0"/>
              </a:spcBef>
            </a:pPr>
            <a:r>
              <a:rPr lang="sl-SI" sz="2167" dirty="0">
                <a:solidFill>
                  <a:srgbClr val="000000"/>
                </a:solidFill>
                <a:latin typeface="Open Sans Bold"/>
              </a:rPr>
              <a:t>SKUPINA</a:t>
            </a:r>
            <a:r>
              <a:rPr lang="en-US" sz="2167" dirty="0">
                <a:solidFill>
                  <a:srgbClr val="000000"/>
                </a:solidFill>
                <a:latin typeface="Open Sans Bold"/>
              </a:rPr>
              <a:t> 3</a:t>
            </a:r>
          </a:p>
        </p:txBody>
      </p:sp>
      <p:sp>
        <p:nvSpPr>
          <p:cNvPr id="15" name="Freeform 15"/>
          <p:cNvSpPr/>
          <p:nvPr/>
        </p:nvSpPr>
        <p:spPr>
          <a:xfrm>
            <a:off x="7437148" y="2439043"/>
            <a:ext cx="2814694" cy="3184943"/>
          </a:xfrm>
          <a:custGeom>
            <a:avLst/>
            <a:gdLst/>
            <a:ahLst/>
            <a:cxnLst/>
            <a:rect l="l" t="t" r="r" b="b"/>
            <a:pathLst>
              <a:path w="2814694" h="3184943">
                <a:moveTo>
                  <a:pt x="0" y="0"/>
                </a:moveTo>
                <a:lnTo>
                  <a:pt x="2814693" y="0"/>
                </a:lnTo>
                <a:lnTo>
                  <a:pt x="2814693" y="3184943"/>
                </a:lnTo>
                <a:lnTo>
                  <a:pt x="0" y="3184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2731274" y="2439043"/>
            <a:ext cx="2814694" cy="3184943"/>
          </a:xfrm>
          <a:custGeom>
            <a:avLst/>
            <a:gdLst/>
            <a:ahLst/>
            <a:cxnLst/>
            <a:rect l="l" t="t" r="r" b="b"/>
            <a:pathLst>
              <a:path w="2814694" h="3184943">
                <a:moveTo>
                  <a:pt x="0" y="0"/>
                </a:moveTo>
                <a:lnTo>
                  <a:pt x="2814694" y="0"/>
                </a:lnTo>
                <a:lnTo>
                  <a:pt x="2814694" y="3184943"/>
                </a:lnTo>
                <a:lnTo>
                  <a:pt x="0" y="3184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269288" y="167206"/>
            <a:ext cx="4322902" cy="986048"/>
          </a:xfrm>
          <a:custGeom>
            <a:avLst/>
            <a:gdLst/>
            <a:ahLst/>
            <a:cxnLst/>
            <a:rect l="l" t="t" r="r" b="b"/>
            <a:pathLst>
              <a:path w="4322902" h="986048">
                <a:moveTo>
                  <a:pt x="0" y="0"/>
                </a:moveTo>
                <a:lnTo>
                  <a:pt x="4322902" y="0"/>
                </a:lnTo>
                <a:lnTo>
                  <a:pt x="4322902" y="986048"/>
                </a:lnTo>
                <a:lnTo>
                  <a:pt x="0" y="9860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865596" y="1028700"/>
            <a:ext cx="1623060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pl-PL" sz="8000" dirty="0">
                <a:solidFill>
                  <a:srgbClr val="000000"/>
                </a:solidFill>
                <a:latin typeface="Open Sans Bold"/>
              </a:rPr>
              <a:t>SKUPINSKO DELO </a:t>
            </a:r>
            <a:endParaRPr lang="en-US" sz="8000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976908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60AFDF"/>
                  </a:solidFill>
                  <a:latin typeface="Sanchez"/>
                </a:rPr>
                <a:t>Začetek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dirty="0"/>
          </a:p>
          <a:p>
            <a:pPr algn="ctr">
              <a:lnSpc>
                <a:spcPts val="4366"/>
              </a:lnSpc>
            </a:pPr>
            <a:r>
              <a:rPr lang="en-US" sz="3118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18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1/5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59755"/>
            <a:ext cx="4165383" cy="4330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</a:pP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Predstavite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svojo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malo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domovino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protagonista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in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kontekst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zakaj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je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pomemben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v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vaši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zgodbi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. Ne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pozabite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da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morate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na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tej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točki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že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vedeti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kako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se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bo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zgodba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končala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in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kaj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želite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z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njo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povedati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411" spc="120" dirty="0" err="1">
                <a:solidFill>
                  <a:srgbClr val="60AFDF"/>
                </a:solidFill>
                <a:latin typeface="Sanchez"/>
              </a:rPr>
              <a:t>občinstvu</a:t>
            </a:r>
            <a:r>
              <a:rPr lang="en-US" sz="2411" spc="120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4500" spc="225">
                  <a:solidFill>
                    <a:srgbClr val="60AFD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sz="3120" dirty="0"/>
          </a:p>
          <a:p>
            <a:pPr algn="ctr">
              <a:lnSpc>
                <a:spcPts val="4366"/>
              </a:lnSpc>
            </a:pPr>
            <a:r>
              <a:rPr lang="en-US" sz="3120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20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2/5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84643" y="3866056"/>
            <a:ext cx="4320684" cy="4374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Oriši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te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problem, s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katerim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se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sooča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junak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vaše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male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domovine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s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te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ga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upodobil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, in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opiši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te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zakaj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je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zanj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tako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pomemben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(ta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junak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s</a:t>
            </a:r>
            <a:r>
              <a:rPr lang="sl-SI" sz="3068" spc="153" dirty="0">
                <a:solidFill>
                  <a:srgbClr val="60AFDF"/>
                </a:solidFill>
                <a:latin typeface="Sanchez"/>
              </a:rPr>
              <a:t>te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lahko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tudi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 </a:t>
            </a:r>
            <a:r>
              <a:rPr lang="sl-SI" sz="3068" spc="153" dirty="0" err="1">
                <a:solidFill>
                  <a:srgbClr val="60AFDF"/>
                </a:solidFill>
                <a:latin typeface="Sanchez"/>
              </a:rPr>
              <a:t>v</a:t>
            </a:r>
            <a:r>
              <a:rPr lang="en-US" sz="3068" spc="153" dirty="0" err="1">
                <a:solidFill>
                  <a:srgbClr val="60AFDF"/>
                </a:solidFill>
                <a:latin typeface="Sanchez"/>
              </a:rPr>
              <a:t>i</a:t>
            </a:r>
            <a:r>
              <a:rPr lang="en-US" sz="3068" spc="153" dirty="0">
                <a:solidFill>
                  <a:srgbClr val="60AFDF"/>
                </a:solidFill>
                <a:latin typeface="Sanchez"/>
              </a:rPr>
              <a:t>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60AFDF"/>
                  </a:solidFill>
                  <a:latin typeface="Sanchez"/>
                </a:rPr>
                <a:t>Neuspešen poskus rešitve problema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7406" y="1120701"/>
            <a:ext cx="12773861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sz="3120" dirty="0"/>
          </a:p>
          <a:p>
            <a:pPr algn="ctr">
              <a:lnSpc>
                <a:spcPts val="4366"/>
              </a:lnSpc>
            </a:pPr>
            <a:r>
              <a:rPr lang="en-US" sz="3120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20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3/5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70712" y="3679911"/>
            <a:ext cx="4320684" cy="5609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6"/>
              </a:lnSpc>
            </a:pP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protagonistov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prvi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in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neuspešni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poskus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spopadanja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s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problemom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z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njegove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/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njene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individualne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perspektive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.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kaj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je protagonist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čutil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v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tistem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trenutku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in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kako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je ta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neuspeh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vplival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2890" spc="144" dirty="0" err="1">
                <a:solidFill>
                  <a:srgbClr val="60AFDF"/>
                </a:solidFill>
                <a:latin typeface="Sanchez"/>
              </a:rPr>
              <a:t>nanj</a:t>
            </a:r>
            <a:r>
              <a:rPr lang="en-US" sz="2890" spc="144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60AFDF"/>
                  </a:solidFill>
                  <a:latin typeface="Sanchez"/>
                </a:rPr>
                <a:t>Reševanje problema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sz="3120" dirty="0"/>
          </a:p>
          <a:p>
            <a:pPr algn="ctr">
              <a:lnSpc>
                <a:spcPts val="4366"/>
              </a:lnSpc>
            </a:pPr>
            <a:r>
              <a:rPr lang="en-US" sz="3120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20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4/5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98575" y="4140705"/>
            <a:ext cx="4056732" cy="437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Opišite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situacijo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je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privedla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do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rešitve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problema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pri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čemer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bodite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pozorni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na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elemente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bodo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verjetno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izzvali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098" spc="154" dirty="0" err="1">
                <a:solidFill>
                  <a:srgbClr val="60AFDF"/>
                </a:solidFill>
                <a:latin typeface="Sanchez"/>
              </a:rPr>
              <a:t>čustva</a:t>
            </a:r>
            <a:r>
              <a:rPr lang="en-US" sz="3098" spc="154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894" y="3584720"/>
            <a:ext cx="4715498" cy="5962456"/>
            <a:chOff x="0" y="0"/>
            <a:chExt cx="1241942" cy="1570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942" cy="1570359"/>
            </a:xfrm>
            <a:custGeom>
              <a:avLst/>
              <a:gdLst/>
              <a:ahLst/>
              <a:cxnLst/>
              <a:rect l="l" t="t" r="r" b="b"/>
              <a:pathLst>
                <a:path w="1241942" h="1570359">
                  <a:moveTo>
                    <a:pt x="0" y="0"/>
                  </a:moveTo>
                  <a:lnTo>
                    <a:pt x="1241942" y="0"/>
                  </a:lnTo>
                  <a:lnTo>
                    <a:pt x="1241942" y="1570359"/>
                  </a:lnTo>
                  <a:lnTo>
                    <a:pt x="0" y="1570359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925"/>
              <a:ext cx="1001959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60AFDF"/>
                  </a:solidFill>
                  <a:latin typeface="Sanchez"/>
                </a:rPr>
                <a:t>Zaključek</a:t>
              </a:r>
              <a:endParaRPr lang="en-US" sz="4500" spc="225" dirty="0">
                <a:solidFill>
                  <a:srgbClr val="60AFDF"/>
                </a:solidFill>
                <a:latin typeface="Sanchez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0712" y="3558786"/>
            <a:ext cx="4548546" cy="5949489"/>
            <a:chOff x="0" y="0"/>
            <a:chExt cx="1197971" cy="15669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971" cy="1566944"/>
            </a:xfrm>
            <a:custGeom>
              <a:avLst/>
              <a:gdLst/>
              <a:ahLst/>
              <a:cxnLst/>
              <a:rect l="l" t="t" r="r" b="b"/>
              <a:pathLst>
                <a:path w="1197971" h="1566944">
                  <a:moveTo>
                    <a:pt x="0" y="0"/>
                  </a:moveTo>
                  <a:lnTo>
                    <a:pt x="1197971" y="0"/>
                  </a:lnTo>
                  <a:lnTo>
                    <a:pt x="1197971" y="1566944"/>
                  </a:lnTo>
                  <a:lnTo>
                    <a:pt x="0" y="1566944"/>
                  </a:lnTo>
                  <a:close/>
                </a:path>
              </a:pathLst>
            </a:custGeom>
            <a:solidFill>
              <a:srgbClr val="F8F2E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90578" y="3584720"/>
            <a:ext cx="4668607" cy="5923555"/>
            <a:chOff x="0" y="0"/>
            <a:chExt cx="1229592" cy="1560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592" cy="1560113"/>
            </a:xfrm>
            <a:custGeom>
              <a:avLst/>
              <a:gdLst/>
              <a:ahLst/>
              <a:cxnLst/>
              <a:rect l="l" t="t" r="r" b="b"/>
              <a:pathLst>
                <a:path w="1229592" h="1560113">
                  <a:moveTo>
                    <a:pt x="0" y="0"/>
                  </a:moveTo>
                  <a:lnTo>
                    <a:pt x="1229592" y="0"/>
                  </a:lnTo>
                  <a:lnTo>
                    <a:pt x="1229592" y="1560113"/>
                  </a:lnTo>
                  <a:lnTo>
                    <a:pt x="0" y="1560113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61925"/>
              <a:ext cx="812800" cy="6508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779"/>
                </a:lnSpc>
              </a:pPr>
              <a:r>
                <a:rPr lang="pl-PL" sz="4500" spc="225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4500" spc="22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2721" y="1120701"/>
            <a:ext cx="12773861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6"/>
              </a:lnSpc>
            </a:pPr>
            <a:endParaRPr lang="pl-PL" sz="3120" dirty="0"/>
          </a:p>
          <a:p>
            <a:pPr algn="ctr">
              <a:lnSpc>
                <a:spcPts val="4366"/>
              </a:lnSpc>
            </a:pPr>
            <a:r>
              <a:rPr lang="en-US" sz="3120" spc="467" dirty="0">
                <a:solidFill>
                  <a:srgbClr val="0E2C8E"/>
                </a:solidFill>
                <a:latin typeface="Sanchez"/>
              </a:rPr>
              <a:t>USTVARJANJE LASTNE ZGODBE O DOMOVINI PO METODI PRIPOVEDOVANJA</a:t>
            </a:r>
            <a:endParaRPr lang="pl-PL" sz="3120" spc="467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1720" y="414380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4659814" y="847740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5/5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9719" y="4131350"/>
            <a:ext cx="3970532" cy="303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5"/>
              </a:lnSpc>
            </a:pP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Končajte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zgodbo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z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nekakšnim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zaključkom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,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ki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bo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pomemben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za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vaše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 </a:t>
            </a:r>
            <a:r>
              <a:rPr lang="en-US" sz="3446" spc="172" dirty="0" err="1">
                <a:solidFill>
                  <a:srgbClr val="60AFDF"/>
                </a:solidFill>
                <a:latin typeface="Sanchez"/>
              </a:rPr>
              <a:t>občinstvo</a:t>
            </a:r>
            <a:r>
              <a:rPr lang="en-US" sz="3446" spc="172" dirty="0">
                <a:solidFill>
                  <a:srgbClr val="60AFDF"/>
                </a:solidFill>
                <a:latin typeface="Sanchez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13117" y="1028700"/>
            <a:ext cx="2244321" cy="2163224"/>
            <a:chOff x="0" y="0"/>
            <a:chExt cx="2992428" cy="28842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617" r="14617"/>
            <a:stretch>
              <a:fillRect/>
            </a:stretch>
          </p:blipFill>
          <p:spPr>
            <a:xfrm>
              <a:off x="0" y="0"/>
              <a:ext cx="2992428" cy="288429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713117" y="4111447"/>
            <a:ext cx="2244321" cy="2163224"/>
            <a:chOff x="0" y="0"/>
            <a:chExt cx="2992428" cy="288429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8921" r="8921"/>
            <a:stretch>
              <a:fillRect/>
            </a:stretch>
          </p:blipFill>
          <p:spPr>
            <a:xfrm>
              <a:off x="0" y="0"/>
              <a:ext cx="2992428" cy="288429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713117" y="7095076"/>
            <a:ext cx="2244321" cy="2163224"/>
            <a:chOff x="0" y="0"/>
            <a:chExt cx="2992428" cy="288429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3278" b="32383"/>
            <a:stretch>
              <a:fillRect/>
            </a:stretch>
          </p:blipFill>
          <p:spPr>
            <a:xfrm>
              <a:off x="0" y="0"/>
              <a:ext cx="2992428" cy="2884299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560166" y="613868"/>
            <a:ext cx="5245127" cy="1196406"/>
          </a:xfrm>
          <a:custGeom>
            <a:avLst/>
            <a:gdLst/>
            <a:ahLst/>
            <a:cxnLst/>
            <a:rect l="l" t="t" r="r" b="b"/>
            <a:pathLst>
              <a:path w="5245127" h="1196406">
                <a:moveTo>
                  <a:pt x="0" y="0"/>
                </a:moveTo>
                <a:lnTo>
                  <a:pt x="5245127" y="0"/>
                </a:lnTo>
                <a:lnTo>
                  <a:pt x="5245127" y="1196406"/>
                </a:lnTo>
                <a:lnTo>
                  <a:pt x="0" y="1196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560166" y="3917099"/>
            <a:ext cx="6705471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sz="4200" spc="630" dirty="0">
                <a:solidFill>
                  <a:srgbClr val="0E2C8E"/>
                </a:solidFill>
                <a:latin typeface="Sanchez"/>
              </a:rPr>
              <a:t>PREDSTAVITEV ZGODB, PRIPRAVLJENIH V SKUPINAH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52384" y="1695974"/>
            <a:ext cx="6706916" cy="70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sl-SI" sz="3999" spc="199" dirty="0">
                <a:solidFill>
                  <a:srgbClr val="0E2C8E"/>
                </a:solidFill>
                <a:latin typeface="Sanchez"/>
              </a:rPr>
              <a:t>Predstavnik 1. skupine</a:t>
            </a:r>
            <a:endParaRPr lang="en-US" sz="3999" spc="199" dirty="0">
              <a:solidFill>
                <a:srgbClr val="0E2C8E"/>
              </a:solidFill>
              <a:latin typeface="Sanchez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552384" y="4779111"/>
            <a:ext cx="670691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999"/>
              </a:lnSpc>
              <a:spcBef>
                <a:spcPct val="0"/>
              </a:spcBef>
            </a:pPr>
            <a:r>
              <a:rPr lang="sl-SI" sz="3999" spc="199" dirty="0">
                <a:solidFill>
                  <a:srgbClr val="0E2C8E"/>
                </a:solidFill>
                <a:latin typeface="Sanchez"/>
              </a:rPr>
              <a:t>Predstavnik 2. skupine</a:t>
            </a:r>
            <a:endParaRPr lang="en-US" sz="3999" spc="199" dirty="0">
              <a:solidFill>
                <a:srgbClr val="0E2C8E"/>
              </a:solidFill>
              <a:latin typeface="Sanchez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552384" y="7762350"/>
            <a:ext cx="670691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999"/>
              </a:lnSpc>
              <a:spcBef>
                <a:spcPct val="0"/>
              </a:spcBef>
            </a:pPr>
            <a:r>
              <a:rPr lang="sl-SI" sz="3999" spc="199" dirty="0">
                <a:solidFill>
                  <a:srgbClr val="0E2C8E"/>
                </a:solidFill>
                <a:latin typeface="Sanchez"/>
              </a:rPr>
              <a:t>Predstavnik 3. skupine</a:t>
            </a:r>
            <a:endParaRPr lang="en-US" sz="3999" spc="199" dirty="0">
              <a:solidFill>
                <a:srgbClr val="0E2C8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4961" y="3659774"/>
            <a:ext cx="771999" cy="77199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604961" y="4939615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4961" y="7499296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04961" y="6219455"/>
            <a:ext cx="771999" cy="7719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04961" y="8779136"/>
            <a:ext cx="771999" cy="77199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51759" y="353431"/>
            <a:ext cx="4419352" cy="1008048"/>
          </a:xfrm>
          <a:custGeom>
            <a:avLst/>
            <a:gdLst/>
            <a:ahLst/>
            <a:cxnLst/>
            <a:rect l="l" t="t" r="r" b="b"/>
            <a:pathLst>
              <a:path w="4419352" h="1008048">
                <a:moveTo>
                  <a:pt x="0" y="0"/>
                </a:moveTo>
                <a:lnTo>
                  <a:pt x="4419353" y="0"/>
                </a:lnTo>
                <a:lnTo>
                  <a:pt x="4419353" y="1008049"/>
                </a:lnTo>
                <a:lnTo>
                  <a:pt x="0" y="100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206577" y="3659774"/>
            <a:ext cx="4720453" cy="5891361"/>
          </a:xfrm>
          <a:custGeom>
            <a:avLst/>
            <a:gdLst/>
            <a:ahLst/>
            <a:cxnLst/>
            <a:rect l="l" t="t" r="r" b="b"/>
            <a:pathLst>
              <a:path w="4720453" h="5891361">
                <a:moveTo>
                  <a:pt x="0" y="0"/>
                </a:moveTo>
                <a:lnTo>
                  <a:pt x="4720453" y="0"/>
                </a:lnTo>
                <a:lnTo>
                  <a:pt x="4720453" y="5891361"/>
                </a:lnTo>
                <a:lnTo>
                  <a:pt x="0" y="5891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9020779" y="3429316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pl-PL" sz="4200" spc="210" dirty="0">
                <a:solidFill>
                  <a:srgbClr val="0E2C8E"/>
                </a:solidFill>
                <a:latin typeface="Sanchez"/>
              </a:rPr>
              <a:t>Začetek</a:t>
            </a:r>
            <a:endParaRPr lang="en-US" sz="4200" spc="210" dirty="0">
              <a:solidFill>
                <a:srgbClr val="0E2C8E"/>
              </a:solidFill>
              <a:latin typeface="Sanchez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18355" y="3649343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spc="179">
                <a:solidFill>
                  <a:srgbClr val="0E2C8E"/>
                </a:solidFill>
                <a:latin typeface="Sanchez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20779" y="4711384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spc="210">
                <a:solidFill>
                  <a:srgbClr val="0E2C8E"/>
                </a:solidFill>
                <a:latin typeface="Sanchez"/>
              </a:rPr>
              <a:t>Problem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18355" y="4929184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20779" y="7275521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pl-PL" sz="4200" spc="210" dirty="0">
                <a:solidFill>
                  <a:srgbClr val="0E2C8E"/>
                </a:solidFill>
                <a:latin typeface="Sanchez"/>
              </a:rPr>
              <a:t>Reševanje problema</a:t>
            </a:r>
            <a:endParaRPr lang="en-US" sz="4200" spc="210" dirty="0">
              <a:solidFill>
                <a:srgbClr val="0E2C8E"/>
              </a:solidFill>
              <a:latin typeface="Sanchez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718355" y="7488865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20779" y="6041838"/>
            <a:ext cx="8607190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620"/>
              </a:lnSpc>
            </a:pPr>
            <a:r>
              <a:rPr lang="pl-PL" sz="4200" spc="210" dirty="0">
                <a:solidFill>
                  <a:srgbClr val="0E2C8E"/>
                </a:solidFill>
                <a:latin typeface="Sanchez"/>
              </a:rPr>
              <a:t>Neuspešen poskus reševanja problema</a:t>
            </a:r>
            <a:endParaRPr lang="en-US" sz="4200" spc="210" dirty="0">
              <a:solidFill>
                <a:srgbClr val="0E2C8E"/>
              </a:solidFill>
              <a:latin typeface="Sanchez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718355" y="6209024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020779" y="8557589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pl-PL" sz="4200" spc="210" dirty="0">
                <a:solidFill>
                  <a:srgbClr val="0E2C8E"/>
                </a:solidFill>
                <a:latin typeface="Sanchez"/>
              </a:rPr>
              <a:t>Zaključek</a:t>
            </a:r>
            <a:endParaRPr lang="en-US" sz="4200" spc="210" dirty="0">
              <a:solidFill>
                <a:srgbClr val="0E2C8E"/>
              </a:solidFill>
              <a:latin typeface="Sanchez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718355" y="8768705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0E2C8E"/>
                </a:solidFill>
                <a:latin typeface="Sanchez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75037" y="1493241"/>
            <a:ext cx="16976209" cy="15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1"/>
              </a:lnSpc>
            </a:pPr>
            <a:r>
              <a:rPr lang="it-IT" sz="3683" spc="552" dirty="0">
                <a:solidFill>
                  <a:srgbClr val="0E2C8E"/>
                </a:solidFill>
                <a:latin typeface="Sanchez"/>
              </a:rPr>
              <a:t>OBNOVITEV NAČEL PRIPOVEDOVANJA O SVOJI DOMOVINI</a:t>
            </a:r>
            <a:endParaRPr lang="en-US" sz="3683" spc="552" dirty="0">
              <a:solidFill>
                <a:srgbClr val="0E2C8E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70937" y="5137233"/>
            <a:ext cx="7733990" cy="407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322"/>
              </a:lnSpc>
              <a:spcBef>
                <a:spcPct val="0"/>
              </a:spcBef>
            </a:pP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Učenci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bodo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odkrili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zanimiv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kraj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,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povezan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z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zgodovinsko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osebnostjo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, in se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naučili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o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njem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govoriti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na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zanimiv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način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s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prilagajanjem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jezika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mlademu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3548" spc="177" dirty="0" err="1">
                <a:solidFill>
                  <a:srgbClr val="1A2C5A"/>
                </a:solidFill>
                <a:latin typeface="Sanchez"/>
              </a:rPr>
              <a:t>poslušalcu</a:t>
            </a:r>
            <a:r>
              <a:rPr lang="en-US" sz="3548" spc="177" dirty="0">
                <a:solidFill>
                  <a:srgbClr val="1A2C5A"/>
                </a:solidFill>
                <a:latin typeface="Sanchez"/>
              </a:rPr>
              <a:t>..</a:t>
            </a:r>
            <a:r>
              <a:rPr lang="sl-SI" sz="3548" spc="177" dirty="0">
                <a:solidFill>
                  <a:srgbClr val="1A2C5A"/>
                </a:solidFill>
                <a:latin typeface="Sanchez"/>
              </a:rPr>
              <a:t>                                                             </a:t>
            </a:r>
            <a:endParaRPr lang="en-US" sz="3548" spc="177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48609" y="2352073"/>
            <a:ext cx="785631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pl-PL" sz="6500" spc="-260" dirty="0">
                <a:solidFill>
                  <a:srgbClr val="1A2C5A"/>
                </a:solidFill>
                <a:latin typeface="Sanchez"/>
              </a:rPr>
              <a:t>CILJ DELAVNICE</a:t>
            </a:r>
            <a:r>
              <a:rPr lang="en-US" sz="6500" spc="-260" dirty="0">
                <a:solidFill>
                  <a:srgbClr val="1A2C5A"/>
                </a:solidFill>
                <a:latin typeface="Sanchez"/>
              </a:rPr>
              <a:t>: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200" y="2032231"/>
            <a:ext cx="4620242" cy="62100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9" y="2142793"/>
            <a:ext cx="15947771" cy="7115507"/>
            <a:chOff x="0" y="0"/>
            <a:chExt cx="21263695" cy="94873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536" b="16536"/>
            <a:stretch>
              <a:fillRect/>
            </a:stretch>
          </p:blipFill>
          <p:spPr>
            <a:xfrm>
              <a:off x="0" y="0"/>
              <a:ext cx="21263695" cy="948734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51759" y="5484313"/>
            <a:ext cx="7615975" cy="3773987"/>
            <a:chOff x="0" y="0"/>
            <a:chExt cx="5896657" cy="2922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96658" cy="2922004"/>
            </a:xfrm>
            <a:custGeom>
              <a:avLst/>
              <a:gdLst/>
              <a:ahLst/>
              <a:cxnLst/>
              <a:rect l="l" t="t" r="r" b="b"/>
              <a:pathLst>
                <a:path w="5896658" h="2922004">
                  <a:moveTo>
                    <a:pt x="5772197" y="2922004"/>
                  </a:moveTo>
                  <a:lnTo>
                    <a:pt x="124460" y="2922004"/>
                  </a:lnTo>
                  <a:cubicBezTo>
                    <a:pt x="55880" y="2922004"/>
                    <a:pt x="0" y="2866124"/>
                    <a:pt x="0" y="27975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72197" y="0"/>
                  </a:lnTo>
                  <a:cubicBezTo>
                    <a:pt x="5840777" y="0"/>
                    <a:pt x="5896658" y="55880"/>
                    <a:pt x="5896658" y="124460"/>
                  </a:cubicBezTo>
                  <a:lnTo>
                    <a:pt x="5896658" y="2797544"/>
                  </a:lnTo>
                  <a:cubicBezTo>
                    <a:pt x="5896658" y="2866124"/>
                    <a:pt x="5840777" y="2922004"/>
                    <a:pt x="5772197" y="292200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51759" y="6833144"/>
            <a:ext cx="7615976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6"/>
              </a:lnSpc>
            </a:pPr>
            <a:r>
              <a:rPr lang="pl-PL" sz="7088" spc="1063" dirty="0">
                <a:solidFill>
                  <a:srgbClr val="0E2C8E"/>
                </a:solidFill>
                <a:latin typeface="Sanchez"/>
              </a:rPr>
              <a:t>RAZPRAVA</a:t>
            </a:r>
            <a:endParaRPr lang="en-US" sz="7088" spc="1063" dirty="0">
              <a:solidFill>
                <a:srgbClr val="0E2C8E"/>
              </a:solidFill>
              <a:latin typeface="Sanchez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51759" y="353431"/>
            <a:ext cx="4419352" cy="1008048"/>
          </a:xfrm>
          <a:custGeom>
            <a:avLst/>
            <a:gdLst/>
            <a:ahLst/>
            <a:cxnLst/>
            <a:rect l="l" t="t" r="r" b="b"/>
            <a:pathLst>
              <a:path w="4419352" h="1008048">
                <a:moveTo>
                  <a:pt x="0" y="0"/>
                </a:moveTo>
                <a:lnTo>
                  <a:pt x="4419353" y="0"/>
                </a:lnTo>
                <a:lnTo>
                  <a:pt x="4419353" y="1008049"/>
                </a:lnTo>
                <a:lnTo>
                  <a:pt x="0" y="10080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37756" y="5617202"/>
            <a:ext cx="653584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171"/>
              </a:lnSpc>
              <a:spcBef>
                <a:spcPct val="0"/>
              </a:spcBef>
            </a:pPr>
            <a:r>
              <a:rPr lang="pl-PL" sz="5976" spc="896" dirty="0">
                <a:solidFill>
                  <a:srgbClr val="0E2C8E"/>
                </a:solidFill>
                <a:latin typeface="Sanchez"/>
              </a:rPr>
              <a:t>HVALA ZA VAŠO POZORNOST </a:t>
            </a:r>
            <a:endParaRPr lang="en-US" sz="5976" spc="896" dirty="0">
              <a:solidFill>
                <a:srgbClr val="0E2C8E"/>
              </a:solidFill>
              <a:latin typeface="Sanchez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0333" r="20333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11019580" y="1986934"/>
            <a:ext cx="4271372" cy="974294"/>
          </a:xfrm>
          <a:custGeom>
            <a:avLst/>
            <a:gdLst/>
            <a:ahLst/>
            <a:cxnLst/>
            <a:rect l="l" t="t" r="r" b="b"/>
            <a:pathLst>
              <a:path w="4271372" h="974294">
                <a:moveTo>
                  <a:pt x="0" y="0"/>
                </a:moveTo>
                <a:lnTo>
                  <a:pt x="4271372" y="0"/>
                </a:lnTo>
                <a:lnTo>
                  <a:pt x="4271372" y="974294"/>
                </a:lnTo>
                <a:lnTo>
                  <a:pt x="0" y="97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580" r="23580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2422473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1048999" y="6208270"/>
            <a:ext cx="5736943" cy="1502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072"/>
              </a:lnSpc>
              <a:spcBef>
                <a:spcPct val="0"/>
              </a:spcBef>
            </a:pPr>
            <a:r>
              <a:rPr lang="pl-PL" sz="4048" spc="202" dirty="0">
                <a:solidFill>
                  <a:srgbClr val="1A2C5A"/>
                </a:solidFill>
                <a:latin typeface="Sanchez"/>
              </a:rPr>
              <a:t>Pripovedovanje zgodbe</a:t>
            </a:r>
            <a:endParaRPr lang="en-US" sz="4048" spc="202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66480" y="4163718"/>
            <a:ext cx="6888119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  <a:spcBef>
                <a:spcPct val="0"/>
              </a:spcBef>
            </a:pPr>
            <a:r>
              <a:rPr lang="sl-SI" sz="5400" spc="-216" dirty="0">
                <a:solidFill>
                  <a:srgbClr val="1A2C5A"/>
                </a:solidFill>
                <a:latin typeface="Sanchez"/>
              </a:rPr>
              <a:t>PRIPOVEDOVANJE ZGODB</a:t>
            </a:r>
            <a:endParaRPr lang="en-US" sz="5400" spc="-216" dirty="0">
              <a:solidFill>
                <a:srgbClr val="1A2C5A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6129" y="1554826"/>
            <a:ext cx="6148090" cy="7950757"/>
          </a:xfrm>
          <a:custGeom>
            <a:avLst/>
            <a:gdLst/>
            <a:ahLst/>
            <a:cxnLst/>
            <a:rect l="l" t="t" r="r" b="b"/>
            <a:pathLst>
              <a:path w="6148090" h="7950757">
                <a:moveTo>
                  <a:pt x="0" y="0"/>
                </a:moveTo>
                <a:lnTo>
                  <a:pt x="6148090" y="0"/>
                </a:lnTo>
                <a:lnTo>
                  <a:pt x="6148090" y="7950757"/>
                </a:lnTo>
                <a:lnTo>
                  <a:pt x="0" y="7950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091" r="-418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34128" y="6787782"/>
            <a:ext cx="93533" cy="2717801"/>
          </a:xfrm>
          <a:prstGeom prst="rect">
            <a:avLst/>
          </a:prstGeom>
          <a:solidFill>
            <a:srgbClr val="737373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5511" y="2084000"/>
            <a:ext cx="7678489" cy="3975379"/>
          </a:xfrm>
          <a:custGeom>
            <a:avLst/>
            <a:gdLst/>
            <a:ahLst/>
            <a:cxnLst/>
            <a:rect l="l" t="t" r="r" b="b"/>
            <a:pathLst>
              <a:path w="7678489" h="3975379">
                <a:moveTo>
                  <a:pt x="0" y="0"/>
                </a:moveTo>
                <a:lnTo>
                  <a:pt x="7678489" y="0"/>
                </a:lnTo>
                <a:lnTo>
                  <a:pt x="7678489" y="3975379"/>
                </a:lnTo>
                <a:lnTo>
                  <a:pt x="0" y="3975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441" b="-155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293795" y="6794833"/>
            <a:ext cx="6620133" cy="267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3782" dirty="0" err="1">
                <a:solidFill>
                  <a:srgbClr val="000000"/>
                </a:solidFill>
                <a:latin typeface="Sanchez"/>
              </a:rPr>
              <a:t>Pripovedovanje</a:t>
            </a:r>
            <a:r>
              <a:rPr lang="en-US" sz="3782" dirty="0">
                <a:solidFill>
                  <a:srgbClr val="000000"/>
                </a:solidFill>
                <a:latin typeface="Sanchez"/>
              </a:rPr>
              <a:t> je </a:t>
            </a:r>
            <a:r>
              <a:rPr lang="en-US" sz="3782" dirty="0" err="1">
                <a:solidFill>
                  <a:srgbClr val="000000"/>
                </a:solidFill>
                <a:latin typeface="Sanchez"/>
              </a:rPr>
              <a:t>proces</a:t>
            </a:r>
            <a:r>
              <a:rPr lang="en-US" sz="3782" dirty="0">
                <a:solidFill>
                  <a:srgbClr val="000000"/>
                </a:solidFill>
                <a:latin typeface="Sanchez"/>
              </a:rPr>
              <a:t>, </a:t>
            </a:r>
            <a:r>
              <a:rPr lang="en-US" sz="3782" dirty="0" err="1">
                <a:solidFill>
                  <a:srgbClr val="000000"/>
                </a:solidFill>
                <a:latin typeface="Sanchez"/>
              </a:rPr>
              <a:t>ki</a:t>
            </a:r>
            <a:r>
              <a:rPr lang="en-US" sz="3782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782" dirty="0" err="1">
                <a:solidFill>
                  <a:srgbClr val="000000"/>
                </a:solidFill>
                <a:latin typeface="Sanchez"/>
              </a:rPr>
              <a:t>zahteva</a:t>
            </a:r>
            <a:r>
              <a:rPr lang="en-US" sz="3782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782" dirty="0" err="1">
                <a:solidFill>
                  <a:srgbClr val="000000"/>
                </a:solidFill>
                <a:latin typeface="Sanchez"/>
              </a:rPr>
              <a:t>sodelovanje</a:t>
            </a:r>
            <a:r>
              <a:rPr lang="en-US" sz="3782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782" dirty="0" err="1">
                <a:solidFill>
                  <a:srgbClr val="000000"/>
                </a:solidFill>
                <a:latin typeface="Sanchez"/>
              </a:rPr>
              <a:t>pripovedovalca</a:t>
            </a:r>
            <a:r>
              <a:rPr lang="en-US" sz="3782" dirty="0">
                <a:solidFill>
                  <a:srgbClr val="000000"/>
                </a:solidFill>
                <a:latin typeface="Sanchez"/>
              </a:rPr>
              <a:t> in </a:t>
            </a:r>
            <a:r>
              <a:rPr lang="en-US" sz="3782" dirty="0" err="1">
                <a:solidFill>
                  <a:srgbClr val="000000"/>
                </a:solidFill>
                <a:latin typeface="Sanchez"/>
              </a:rPr>
              <a:t>poslušalca</a:t>
            </a:r>
            <a:r>
              <a:rPr lang="en-US" sz="3782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782" dirty="0" err="1">
                <a:solidFill>
                  <a:srgbClr val="000000"/>
                </a:solidFill>
                <a:latin typeface="Sanchez"/>
              </a:rPr>
              <a:t>hkrati</a:t>
            </a:r>
            <a:endParaRPr lang="en-US" sz="3782" dirty="0">
              <a:solidFill>
                <a:srgbClr val="000000"/>
              </a:solidFill>
              <a:latin typeface="Sanchez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34128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8163" y="3076308"/>
            <a:ext cx="9525" cy="6181992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6351857" y="4182123"/>
            <a:ext cx="537813" cy="237616"/>
          </a:xfrm>
          <a:custGeom>
            <a:avLst/>
            <a:gdLst/>
            <a:ahLst/>
            <a:cxnLst/>
            <a:rect l="l" t="t" r="r" b="b"/>
            <a:pathLst>
              <a:path w="537813" h="237616">
                <a:moveTo>
                  <a:pt x="0" y="0"/>
                </a:moveTo>
                <a:lnTo>
                  <a:pt x="537813" y="0"/>
                </a:lnTo>
                <a:lnTo>
                  <a:pt x="537813" y="237615"/>
                </a:lnTo>
                <a:lnTo>
                  <a:pt x="0" y="23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865894" y="3140206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865894" y="0"/>
            <a:ext cx="5422106" cy="3300664"/>
          </a:xfrm>
          <a:custGeom>
            <a:avLst/>
            <a:gdLst/>
            <a:ahLst/>
            <a:cxnLst/>
            <a:rect l="l" t="t" r="r" b="b"/>
            <a:pathLst>
              <a:path w="5422106" h="3300664">
                <a:moveTo>
                  <a:pt x="0" y="0"/>
                </a:moveTo>
                <a:lnTo>
                  <a:pt x="5422106" y="0"/>
                </a:lnTo>
                <a:lnTo>
                  <a:pt x="5422106" y="3300664"/>
                </a:lnTo>
                <a:lnTo>
                  <a:pt x="0" y="3300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2865894" y="6672262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884004" y="3572013"/>
            <a:ext cx="749474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pl-PL" sz="5600" dirty="0">
                <a:solidFill>
                  <a:srgbClr val="1A2C5A"/>
                </a:solidFill>
                <a:latin typeface="Libre Baskerville"/>
              </a:rPr>
              <a:t>Principi ustvarjanja dobre zgodbe</a:t>
            </a:r>
            <a:endParaRPr lang="en-US" sz="5600" dirty="0">
              <a:solidFill>
                <a:srgbClr val="1A2C5A"/>
              </a:solidFill>
              <a:latin typeface="Libre Baskervill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84004" y="5740531"/>
            <a:ext cx="6642533" cy="406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2"/>
              </a:lnSpc>
            </a:pPr>
            <a:endParaRPr dirty="0"/>
          </a:p>
          <a:p>
            <a:pPr marL="436122" lvl="1" indent="-218061" algn="l">
              <a:lnSpc>
                <a:spcPts val="5693"/>
              </a:lnSpc>
              <a:buFont typeface="Arial"/>
              <a:buChar char="•"/>
            </a:pPr>
            <a:r>
              <a:rPr lang="pl-PL" sz="3388" spc="169" dirty="0">
                <a:solidFill>
                  <a:srgbClr val="37343A"/>
                </a:solidFill>
                <a:latin typeface="Sanchez"/>
              </a:rPr>
              <a:t>OBLIKOVANJE POVEZAVE </a:t>
            </a:r>
          </a:p>
          <a:p>
            <a:pPr marL="436122" lvl="1" indent="-218061" algn="l">
              <a:lnSpc>
                <a:spcPts val="5693"/>
              </a:lnSpc>
              <a:buFont typeface="Arial"/>
              <a:buChar char="•"/>
            </a:pPr>
            <a:r>
              <a:rPr lang="sl-SI" sz="3388" spc="169" dirty="0">
                <a:solidFill>
                  <a:srgbClr val="37343A"/>
                </a:solidFill>
                <a:latin typeface="Sanchez"/>
              </a:rPr>
              <a:t>ČUSTVA</a:t>
            </a:r>
            <a:endParaRPr lang="en-US" sz="3388" spc="169" dirty="0">
              <a:solidFill>
                <a:srgbClr val="37343A"/>
              </a:solidFill>
              <a:latin typeface="Sanchez"/>
            </a:endParaRPr>
          </a:p>
          <a:p>
            <a:pPr marL="435979" lvl="1" indent="-217989" algn="l">
              <a:lnSpc>
                <a:spcPts val="4507"/>
              </a:lnSpc>
              <a:buFont typeface="Arial"/>
              <a:buChar char="•"/>
            </a:pPr>
            <a:r>
              <a:rPr lang="en-US" sz="3388" spc="169" dirty="0">
                <a:solidFill>
                  <a:srgbClr val="37343A"/>
                </a:solidFill>
                <a:latin typeface="Sanchez"/>
              </a:rPr>
              <a:t>A</a:t>
            </a:r>
            <a:r>
              <a:rPr lang="sl-SI" sz="3388" spc="169" dirty="0">
                <a:solidFill>
                  <a:srgbClr val="37343A"/>
                </a:solidFill>
                <a:latin typeface="Sanchez"/>
              </a:rPr>
              <a:t>VTENTIČNOST</a:t>
            </a:r>
            <a:endParaRPr lang="en-US" sz="3388" spc="169" dirty="0">
              <a:solidFill>
                <a:srgbClr val="37343A"/>
              </a:solidFill>
              <a:latin typeface="Sanchez"/>
            </a:endParaRPr>
          </a:p>
          <a:p>
            <a:pPr marL="436122" lvl="1" indent="-218061" algn="l">
              <a:lnSpc>
                <a:spcPts val="4066"/>
              </a:lnSpc>
            </a:pPr>
            <a:endParaRPr lang="en-US" sz="3388" spc="169" dirty="0">
              <a:solidFill>
                <a:srgbClr val="37343A"/>
              </a:solidFill>
              <a:latin typeface="Sanchez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58163" y="86039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1" y="0"/>
                </a:lnTo>
                <a:lnTo>
                  <a:pt x="5226281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9288" y="16720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7"/>
                </a:lnTo>
                <a:lnTo>
                  <a:pt x="0" y="1192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383920" y="4215510"/>
            <a:ext cx="6153553" cy="5261288"/>
          </a:xfrm>
          <a:custGeom>
            <a:avLst/>
            <a:gdLst/>
            <a:ahLst/>
            <a:cxnLst/>
            <a:rect l="l" t="t" r="r" b="b"/>
            <a:pathLst>
              <a:path w="6153553" h="5261288">
                <a:moveTo>
                  <a:pt x="0" y="0"/>
                </a:moveTo>
                <a:lnTo>
                  <a:pt x="6153553" y="0"/>
                </a:lnTo>
                <a:lnTo>
                  <a:pt x="6153553" y="5261288"/>
                </a:lnTo>
                <a:lnTo>
                  <a:pt x="0" y="52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2032068" y="6637173"/>
            <a:ext cx="52272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pl-PL" sz="4200" dirty="0">
                <a:solidFill>
                  <a:srgbClr val="1A2C5A"/>
                </a:solidFill>
                <a:latin typeface="Sanchez"/>
              </a:rPr>
              <a:t>poslušalec</a:t>
            </a:r>
            <a:endParaRPr lang="en-US" sz="4200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6490" y="6637173"/>
            <a:ext cx="52272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sl-SI" sz="4200" dirty="0">
                <a:solidFill>
                  <a:srgbClr val="1A2C5A"/>
                </a:solidFill>
                <a:latin typeface="Sanchez"/>
              </a:rPr>
              <a:t>pripovedovalec</a:t>
            </a:r>
            <a:endParaRPr lang="en-US" sz="4200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8994" y="1903596"/>
            <a:ext cx="16990012" cy="136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Sanchez"/>
              </a:rPr>
              <a:t>Pripovedovanje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je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proces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ki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zahteva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sodelovanje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pripovedovalca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in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poslušalca</a:t>
            </a:r>
            <a:r>
              <a:rPr lang="en-US" sz="3899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Sanchez"/>
              </a:rPr>
              <a:t>hkrati</a:t>
            </a:r>
            <a:endParaRPr lang="en-US" sz="3899" dirty="0">
              <a:solidFill>
                <a:srgbClr val="000000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2893" y="2542809"/>
            <a:ext cx="4554038" cy="5960317"/>
            <a:chOff x="0" y="0"/>
            <a:chExt cx="3525957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ABABAB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203311" y="5230020"/>
            <a:ext cx="3879192" cy="1526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78"/>
              </a:lnSpc>
              <a:spcBef>
                <a:spcPct val="0"/>
              </a:spcBef>
            </a:pPr>
            <a:r>
              <a:rPr lang="en-US" sz="2913" spc="145">
                <a:solidFill>
                  <a:srgbClr val="1A2C5A"/>
                </a:solidFill>
                <a:latin typeface="Sanchez"/>
              </a:rPr>
              <a:t>NAPISZ SWÓJ PIERWSZY TEMAT LUB POMYSŁ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679965" y="3132011"/>
            <a:ext cx="1061372" cy="10613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659226" y="3266267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spc="179">
                <a:solidFill>
                  <a:srgbClr val="1A2C5A"/>
                </a:solidFill>
                <a:latin typeface="Sanchez"/>
              </a:rPr>
              <a:t>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925200" y="2542809"/>
            <a:ext cx="4554038" cy="5960317"/>
            <a:chOff x="0" y="0"/>
            <a:chExt cx="3525957" cy="4614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ABABAB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36817" y="3132011"/>
            <a:ext cx="1061372" cy="106137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13314" y="3266267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1A2C5A"/>
                </a:solidFill>
                <a:latin typeface="Sanchez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868075" y="2542809"/>
            <a:ext cx="4554038" cy="5960317"/>
            <a:chOff x="0" y="0"/>
            <a:chExt cx="3525957" cy="46147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ABABAB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51474" y="3222226"/>
            <a:ext cx="1061372" cy="106137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651474" y="3307150"/>
            <a:ext cx="1061372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spc="179">
                <a:solidFill>
                  <a:srgbClr val="1A2C5A"/>
                </a:solidFill>
                <a:latin typeface="Sanchez"/>
              </a:rPr>
              <a:t>3</a:t>
            </a:r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2055779" y="4644887"/>
            <a:ext cx="4309743" cy="4648049"/>
            <a:chOff x="0" y="0"/>
            <a:chExt cx="4086275" cy="4407039"/>
          </a:xfrm>
        </p:grpSpPr>
        <p:sp>
          <p:nvSpPr>
            <p:cNvPr id="19" name="Freeform 19"/>
            <p:cNvSpPr/>
            <p:nvPr/>
          </p:nvSpPr>
          <p:spPr>
            <a:xfrm>
              <a:off x="9999" y="12927"/>
              <a:ext cx="4066322" cy="4381166"/>
            </a:xfrm>
            <a:custGeom>
              <a:avLst/>
              <a:gdLst/>
              <a:ahLst/>
              <a:cxnLst/>
              <a:rect l="l" t="t" r="r" b="b"/>
              <a:pathLst>
                <a:path w="4066322" h="4381166">
                  <a:moveTo>
                    <a:pt x="3896898" y="0"/>
                  </a:moveTo>
                  <a:cubicBezTo>
                    <a:pt x="3990412" y="0"/>
                    <a:pt x="4066322" y="98136"/>
                    <a:pt x="4066322" y="219031"/>
                  </a:cubicBezTo>
                  <a:lnTo>
                    <a:pt x="4066322" y="4162135"/>
                  </a:lnTo>
                  <a:cubicBezTo>
                    <a:pt x="4066322" y="4283212"/>
                    <a:pt x="3990412" y="4381166"/>
                    <a:pt x="3896898" y="4381166"/>
                  </a:cubicBezTo>
                  <a:lnTo>
                    <a:pt x="169424" y="4381166"/>
                  </a:lnTo>
                  <a:cubicBezTo>
                    <a:pt x="75910" y="4381166"/>
                    <a:pt x="0" y="4283030"/>
                    <a:pt x="0" y="4162135"/>
                  </a:cubicBezTo>
                  <a:lnTo>
                    <a:pt x="0" y="219031"/>
                  </a:lnTo>
                  <a:cubicBezTo>
                    <a:pt x="0" y="97954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DF898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4086316" cy="4407021"/>
            </a:xfrm>
            <a:custGeom>
              <a:avLst/>
              <a:gdLst/>
              <a:ahLst/>
              <a:cxnLst/>
              <a:rect l="l" t="t" r="r" b="b"/>
              <a:pathLst>
                <a:path w="4086316" h="4407021">
                  <a:moveTo>
                    <a:pt x="3906897" y="0"/>
                  </a:moveTo>
                  <a:cubicBezTo>
                    <a:pt x="4005904" y="0"/>
                    <a:pt x="4086316" y="103780"/>
                    <a:pt x="4086316" y="231958"/>
                  </a:cubicBezTo>
                  <a:lnTo>
                    <a:pt x="4076321" y="231958"/>
                  </a:lnTo>
                  <a:lnTo>
                    <a:pt x="4086316" y="231958"/>
                  </a:lnTo>
                  <a:lnTo>
                    <a:pt x="4086316" y="4175062"/>
                  </a:lnTo>
                  <a:lnTo>
                    <a:pt x="4076321" y="4175062"/>
                  </a:lnTo>
                  <a:lnTo>
                    <a:pt x="4086316" y="4175062"/>
                  </a:lnTo>
                  <a:cubicBezTo>
                    <a:pt x="4086316" y="4303058"/>
                    <a:pt x="4006045" y="4407021"/>
                    <a:pt x="3906897" y="4407021"/>
                  </a:cubicBezTo>
                  <a:lnTo>
                    <a:pt x="3906897" y="4394093"/>
                  </a:lnTo>
                  <a:lnTo>
                    <a:pt x="3906897" y="4407021"/>
                  </a:lnTo>
                  <a:lnTo>
                    <a:pt x="179423" y="4407021"/>
                  </a:lnTo>
                  <a:lnTo>
                    <a:pt x="179423" y="4394093"/>
                  </a:lnTo>
                  <a:lnTo>
                    <a:pt x="179423" y="4407021"/>
                  </a:lnTo>
                  <a:cubicBezTo>
                    <a:pt x="80276" y="4407021"/>
                    <a:pt x="0" y="4303240"/>
                    <a:pt x="0" y="4175062"/>
                  </a:cubicBezTo>
                  <a:lnTo>
                    <a:pt x="9999" y="4175062"/>
                  </a:lnTo>
                  <a:lnTo>
                    <a:pt x="0" y="4175062"/>
                  </a:lnTo>
                  <a:lnTo>
                    <a:pt x="0" y="231958"/>
                  </a:lnTo>
                  <a:lnTo>
                    <a:pt x="9999" y="231958"/>
                  </a:lnTo>
                  <a:lnTo>
                    <a:pt x="0" y="231958"/>
                  </a:lnTo>
                  <a:cubicBezTo>
                    <a:pt x="0" y="103780"/>
                    <a:pt x="80276" y="0"/>
                    <a:pt x="179423" y="0"/>
                  </a:cubicBezTo>
                  <a:lnTo>
                    <a:pt x="179423" y="12927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927"/>
                  </a:lnTo>
                  <a:lnTo>
                    <a:pt x="3906897" y="0"/>
                  </a:lnTo>
                  <a:moveTo>
                    <a:pt x="3906897" y="25672"/>
                  </a:moveTo>
                  <a:lnTo>
                    <a:pt x="179423" y="25672"/>
                  </a:lnTo>
                  <a:cubicBezTo>
                    <a:pt x="91261" y="25672"/>
                    <a:pt x="19858" y="117982"/>
                    <a:pt x="19858" y="231958"/>
                  </a:cubicBezTo>
                  <a:lnTo>
                    <a:pt x="19858" y="4175062"/>
                  </a:lnTo>
                  <a:cubicBezTo>
                    <a:pt x="19858" y="4289039"/>
                    <a:pt x="91261" y="4381348"/>
                    <a:pt x="179423" y="4381348"/>
                  </a:cubicBezTo>
                  <a:lnTo>
                    <a:pt x="3906897" y="4381348"/>
                  </a:lnTo>
                  <a:cubicBezTo>
                    <a:pt x="3994919" y="4381348"/>
                    <a:pt x="4066463" y="4289039"/>
                    <a:pt x="4066463" y="4175062"/>
                  </a:cubicBezTo>
                  <a:lnTo>
                    <a:pt x="4066463" y="231958"/>
                  </a:lnTo>
                  <a:cubicBezTo>
                    <a:pt x="4066463" y="117982"/>
                    <a:pt x="3995060" y="25672"/>
                    <a:pt x="3906897" y="2567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pl-PL" sz="3300" dirty="0">
                  <a:solidFill>
                    <a:srgbClr val="FEFEFE"/>
                  </a:solidFill>
                  <a:latin typeface="League Spartan"/>
                </a:rPr>
                <a:t>UVOD</a:t>
              </a:r>
              <a:endParaRPr lang="en-US" sz="3300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850615" y="5515208"/>
            <a:ext cx="3225791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sl-SI" sz="3200" spc="92" dirty="0">
                <a:solidFill>
                  <a:srgbClr val="FEFEFE"/>
                </a:solidFill>
                <a:latin typeface="Sanchez"/>
              </a:rPr>
              <a:t>Predstavitev protagonista in njegovega problema </a:t>
            </a:r>
            <a:endParaRPr lang="en-US" sz="3200" spc="92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319"/>
              </a:lnSpc>
            </a:pPr>
            <a:endParaRPr lang="en-US" sz="3073" spc="153" dirty="0">
              <a:solidFill>
                <a:srgbClr val="FEFEFE"/>
              </a:solidFill>
              <a:latin typeface="Sanchez"/>
            </a:endParaRP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7058561" y="4703106"/>
            <a:ext cx="4309743" cy="4531611"/>
            <a:chOff x="0" y="0"/>
            <a:chExt cx="4086275" cy="4296639"/>
          </a:xfrm>
        </p:grpSpPr>
        <p:sp>
          <p:nvSpPr>
            <p:cNvPr id="24" name="Freeform 24"/>
            <p:cNvSpPr/>
            <p:nvPr/>
          </p:nvSpPr>
          <p:spPr>
            <a:xfrm>
              <a:off x="9999" y="12603"/>
              <a:ext cx="4066322" cy="4271414"/>
            </a:xfrm>
            <a:custGeom>
              <a:avLst/>
              <a:gdLst/>
              <a:ahLst/>
              <a:cxnLst/>
              <a:rect l="l" t="t" r="r" b="b"/>
              <a:pathLst>
                <a:path w="4066322" h="4271414">
                  <a:moveTo>
                    <a:pt x="3896898" y="0"/>
                  </a:moveTo>
                  <a:cubicBezTo>
                    <a:pt x="3990412" y="0"/>
                    <a:pt x="4066322" y="95678"/>
                    <a:pt x="4066322" y="213544"/>
                  </a:cubicBezTo>
                  <a:lnTo>
                    <a:pt x="4066322" y="4057870"/>
                  </a:lnTo>
                  <a:cubicBezTo>
                    <a:pt x="4066322" y="4175914"/>
                    <a:pt x="3990412" y="4271415"/>
                    <a:pt x="3896898" y="4271415"/>
                  </a:cubicBezTo>
                  <a:lnTo>
                    <a:pt x="169424" y="4271415"/>
                  </a:lnTo>
                  <a:cubicBezTo>
                    <a:pt x="75910" y="4271415"/>
                    <a:pt x="0" y="4175737"/>
                    <a:pt x="0" y="4057870"/>
                  </a:cubicBezTo>
                  <a:lnTo>
                    <a:pt x="0" y="213544"/>
                  </a:lnTo>
                  <a:cubicBezTo>
                    <a:pt x="0" y="95500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4086316" cy="4296621"/>
            </a:xfrm>
            <a:custGeom>
              <a:avLst/>
              <a:gdLst/>
              <a:ahLst/>
              <a:cxnLst/>
              <a:rect l="l" t="t" r="r" b="b"/>
              <a:pathLst>
                <a:path w="4086316" h="4296621">
                  <a:moveTo>
                    <a:pt x="3906897" y="0"/>
                  </a:moveTo>
                  <a:cubicBezTo>
                    <a:pt x="4005904" y="0"/>
                    <a:pt x="4086316" y="101180"/>
                    <a:pt x="4086316" y="226147"/>
                  </a:cubicBezTo>
                  <a:lnTo>
                    <a:pt x="4076321" y="226147"/>
                  </a:lnTo>
                  <a:lnTo>
                    <a:pt x="4086316" y="226147"/>
                  </a:lnTo>
                  <a:lnTo>
                    <a:pt x="4086316" y="4070473"/>
                  </a:lnTo>
                  <a:lnTo>
                    <a:pt x="4076321" y="4070473"/>
                  </a:lnTo>
                  <a:lnTo>
                    <a:pt x="4086316" y="4070473"/>
                  </a:lnTo>
                  <a:cubicBezTo>
                    <a:pt x="4086316" y="4195263"/>
                    <a:pt x="4006045" y="4296621"/>
                    <a:pt x="3906897" y="4296621"/>
                  </a:cubicBezTo>
                  <a:lnTo>
                    <a:pt x="3906897" y="4284018"/>
                  </a:lnTo>
                  <a:lnTo>
                    <a:pt x="3906897" y="4296621"/>
                  </a:lnTo>
                  <a:lnTo>
                    <a:pt x="179423" y="4296621"/>
                  </a:lnTo>
                  <a:lnTo>
                    <a:pt x="179423" y="4284018"/>
                  </a:lnTo>
                  <a:lnTo>
                    <a:pt x="179423" y="4296621"/>
                  </a:lnTo>
                  <a:cubicBezTo>
                    <a:pt x="80276" y="4296621"/>
                    <a:pt x="0" y="4195440"/>
                    <a:pt x="0" y="4070473"/>
                  </a:cubicBezTo>
                  <a:lnTo>
                    <a:pt x="9999" y="4070473"/>
                  </a:lnTo>
                  <a:lnTo>
                    <a:pt x="0" y="4070473"/>
                  </a:lnTo>
                  <a:lnTo>
                    <a:pt x="0" y="226147"/>
                  </a:lnTo>
                  <a:lnTo>
                    <a:pt x="9999" y="226147"/>
                  </a:lnTo>
                  <a:lnTo>
                    <a:pt x="0" y="226147"/>
                  </a:lnTo>
                  <a:cubicBezTo>
                    <a:pt x="0" y="101180"/>
                    <a:pt x="80276" y="0"/>
                    <a:pt x="179423" y="0"/>
                  </a:cubicBezTo>
                  <a:lnTo>
                    <a:pt x="179423" y="12603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603"/>
                  </a:lnTo>
                  <a:lnTo>
                    <a:pt x="3906897" y="0"/>
                  </a:lnTo>
                  <a:moveTo>
                    <a:pt x="3906897" y="25029"/>
                  </a:moveTo>
                  <a:lnTo>
                    <a:pt x="179423" y="25029"/>
                  </a:lnTo>
                  <a:cubicBezTo>
                    <a:pt x="91261" y="25029"/>
                    <a:pt x="19858" y="115026"/>
                    <a:pt x="19858" y="226147"/>
                  </a:cubicBezTo>
                  <a:lnTo>
                    <a:pt x="19858" y="4070473"/>
                  </a:lnTo>
                  <a:cubicBezTo>
                    <a:pt x="19858" y="4181594"/>
                    <a:pt x="91261" y="4271592"/>
                    <a:pt x="179423" y="4271592"/>
                  </a:cubicBezTo>
                  <a:lnTo>
                    <a:pt x="3906897" y="4271592"/>
                  </a:lnTo>
                  <a:cubicBezTo>
                    <a:pt x="3994919" y="4271592"/>
                    <a:pt x="4066463" y="4181594"/>
                    <a:pt x="4066463" y="4070473"/>
                  </a:cubicBezTo>
                  <a:lnTo>
                    <a:pt x="4066463" y="226147"/>
                  </a:lnTo>
                  <a:cubicBezTo>
                    <a:pt x="4066463" y="115026"/>
                    <a:pt x="3995060" y="25029"/>
                    <a:pt x="3906897" y="250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pl-PL" sz="3300" dirty="0">
                  <a:solidFill>
                    <a:srgbClr val="FEFEFE"/>
                  </a:solidFill>
                  <a:latin typeface="League Spartan"/>
                </a:rPr>
                <a:t>RAZVOJ</a:t>
              </a:r>
              <a:endParaRPr lang="en-US" sz="3300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 rot="5400000">
            <a:off x="6507155" y="3376406"/>
            <a:ext cx="880943" cy="753012"/>
            <a:chOff x="0" y="0"/>
            <a:chExt cx="557056" cy="476160"/>
          </a:xfrm>
        </p:grpSpPr>
        <p:sp>
          <p:nvSpPr>
            <p:cNvPr id="28" name="Freeform 28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828135" y="6264516"/>
            <a:ext cx="3264479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8"/>
              </a:lnSpc>
            </a:pPr>
            <a:r>
              <a:rPr lang="sl-SI" sz="3200" spc="91" dirty="0">
                <a:solidFill>
                  <a:srgbClr val="FEFEFE"/>
                </a:solidFill>
                <a:latin typeface="Sanchez"/>
              </a:rPr>
              <a:t>Poskus reševanja problema s strani protagonista</a:t>
            </a:r>
            <a:endParaRPr lang="en-US" sz="3200" spc="91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038"/>
              </a:lnSpc>
            </a:pPr>
            <a:endParaRPr lang="en-US" sz="2813" spc="140" dirty="0">
              <a:solidFill>
                <a:srgbClr val="FEFEFE"/>
              </a:solidFill>
              <a:latin typeface="Sanchez"/>
            </a:endParaRPr>
          </a:p>
        </p:txBody>
      </p:sp>
      <p:grpSp>
        <p:nvGrpSpPr>
          <p:cNvPr id="31" name="Group 31"/>
          <p:cNvGrpSpPr/>
          <p:nvPr/>
        </p:nvGrpSpPr>
        <p:grpSpPr>
          <a:xfrm rot="-5400000">
            <a:off x="11911102" y="4906056"/>
            <a:ext cx="4388233" cy="4316254"/>
            <a:chOff x="0" y="0"/>
            <a:chExt cx="4160695" cy="4092448"/>
          </a:xfrm>
        </p:grpSpPr>
        <p:sp>
          <p:nvSpPr>
            <p:cNvPr id="32" name="Freeform 32"/>
            <p:cNvSpPr/>
            <p:nvPr/>
          </p:nvSpPr>
          <p:spPr>
            <a:xfrm>
              <a:off x="10181" y="12004"/>
              <a:ext cx="4140379" cy="4068422"/>
            </a:xfrm>
            <a:custGeom>
              <a:avLst/>
              <a:gdLst/>
              <a:ahLst/>
              <a:cxnLst/>
              <a:rect l="l" t="t" r="r" b="b"/>
              <a:pathLst>
                <a:path w="4140379" h="4068422">
                  <a:moveTo>
                    <a:pt x="3967870" y="0"/>
                  </a:moveTo>
                  <a:cubicBezTo>
                    <a:pt x="4063087" y="0"/>
                    <a:pt x="4140379" y="91131"/>
                    <a:pt x="4140379" y="203396"/>
                  </a:cubicBezTo>
                  <a:lnTo>
                    <a:pt x="4140379" y="3865027"/>
                  </a:lnTo>
                  <a:cubicBezTo>
                    <a:pt x="4140379" y="3977461"/>
                    <a:pt x="4063087" y="4068423"/>
                    <a:pt x="3967870" y="4068423"/>
                  </a:cubicBezTo>
                  <a:lnTo>
                    <a:pt x="172510" y="4068423"/>
                  </a:lnTo>
                  <a:cubicBezTo>
                    <a:pt x="77293" y="4068423"/>
                    <a:pt x="0" y="3977292"/>
                    <a:pt x="0" y="3865027"/>
                  </a:cubicBezTo>
                  <a:lnTo>
                    <a:pt x="0" y="203396"/>
                  </a:lnTo>
                  <a:cubicBezTo>
                    <a:pt x="0" y="90962"/>
                    <a:pt x="77149" y="0"/>
                    <a:pt x="172510" y="0"/>
                  </a:cubicBezTo>
                  <a:lnTo>
                    <a:pt x="396787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4160736" cy="4092431"/>
            </a:xfrm>
            <a:custGeom>
              <a:avLst/>
              <a:gdLst/>
              <a:ahLst/>
              <a:cxnLst/>
              <a:rect l="l" t="t" r="r" b="b"/>
              <a:pathLst>
                <a:path w="4160736" h="4092431">
                  <a:moveTo>
                    <a:pt x="3978051" y="0"/>
                  </a:moveTo>
                  <a:cubicBezTo>
                    <a:pt x="4078860" y="0"/>
                    <a:pt x="4160736" y="96372"/>
                    <a:pt x="4160736" y="215400"/>
                  </a:cubicBezTo>
                  <a:lnTo>
                    <a:pt x="4150560" y="215400"/>
                  </a:lnTo>
                  <a:lnTo>
                    <a:pt x="4160736" y="215400"/>
                  </a:lnTo>
                  <a:lnTo>
                    <a:pt x="4160736" y="3877031"/>
                  </a:lnTo>
                  <a:lnTo>
                    <a:pt x="4150560" y="3877031"/>
                  </a:lnTo>
                  <a:lnTo>
                    <a:pt x="4160736" y="3877031"/>
                  </a:lnTo>
                  <a:cubicBezTo>
                    <a:pt x="4160736" y="3995889"/>
                    <a:pt x="4079004" y="4092431"/>
                    <a:pt x="3978051" y="4092431"/>
                  </a:cubicBezTo>
                  <a:lnTo>
                    <a:pt x="3978051" y="4080427"/>
                  </a:lnTo>
                  <a:lnTo>
                    <a:pt x="3978051" y="4092431"/>
                  </a:lnTo>
                  <a:lnTo>
                    <a:pt x="182691" y="4092431"/>
                  </a:lnTo>
                  <a:lnTo>
                    <a:pt x="182691" y="4080427"/>
                  </a:lnTo>
                  <a:lnTo>
                    <a:pt x="182691" y="4092431"/>
                  </a:lnTo>
                  <a:cubicBezTo>
                    <a:pt x="81738" y="4092431"/>
                    <a:pt x="0" y="3996059"/>
                    <a:pt x="0" y="3877031"/>
                  </a:cubicBezTo>
                  <a:lnTo>
                    <a:pt x="10181" y="3877031"/>
                  </a:lnTo>
                  <a:lnTo>
                    <a:pt x="0" y="3877031"/>
                  </a:lnTo>
                  <a:lnTo>
                    <a:pt x="0" y="215400"/>
                  </a:lnTo>
                  <a:lnTo>
                    <a:pt x="10181" y="215400"/>
                  </a:lnTo>
                  <a:lnTo>
                    <a:pt x="0" y="215400"/>
                  </a:lnTo>
                  <a:cubicBezTo>
                    <a:pt x="0" y="96372"/>
                    <a:pt x="81738" y="0"/>
                    <a:pt x="182691" y="0"/>
                  </a:cubicBezTo>
                  <a:lnTo>
                    <a:pt x="182691" y="12004"/>
                  </a:lnTo>
                  <a:lnTo>
                    <a:pt x="182691" y="0"/>
                  </a:lnTo>
                  <a:lnTo>
                    <a:pt x="3978051" y="0"/>
                  </a:lnTo>
                  <a:lnTo>
                    <a:pt x="3978051" y="12004"/>
                  </a:lnTo>
                  <a:lnTo>
                    <a:pt x="3978051" y="0"/>
                  </a:lnTo>
                  <a:moveTo>
                    <a:pt x="3978051" y="23839"/>
                  </a:moveTo>
                  <a:lnTo>
                    <a:pt x="182691" y="23839"/>
                  </a:lnTo>
                  <a:cubicBezTo>
                    <a:pt x="92923" y="23839"/>
                    <a:pt x="20219" y="109560"/>
                    <a:pt x="20219" y="215400"/>
                  </a:cubicBezTo>
                  <a:lnTo>
                    <a:pt x="20219" y="3877031"/>
                  </a:lnTo>
                  <a:cubicBezTo>
                    <a:pt x="20219" y="3982871"/>
                    <a:pt x="92923" y="4068591"/>
                    <a:pt x="182691" y="4068591"/>
                  </a:cubicBezTo>
                  <a:lnTo>
                    <a:pt x="3978051" y="4068591"/>
                  </a:lnTo>
                  <a:cubicBezTo>
                    <a:pt x="4067675" y="4068591"/>
                    <a:pt x="4140522" y="3982871"/>
                    <a:pt x="4140522" y="3877031"/>
                  </a:cubicBezTo>
                  <a:lnTo>
                    <a:pt x="4140522" y="215400"/>
                  </a:lnTo>
                  <a:cubicBezTo>
                    <a:pt x="4140522" y="109560"/>
                    <a:pt x="4067819" y="23839"/>
                    <a:pt x="3978051" y="238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pl-PL" sz="3300" dirty="0">
                  <a:solidFill>
                    <a:srgbClr val="FEFEFE"/>
                  </a:solidFill>
                  <a:latin typeface="League Spartan"/>
                </a:rPr>
                <a:t>ZAKLJUČEK</a:t>
              </a:r>
              <a:endParaRPr lang="en-US" sz="3300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11520047" y="3376406"/>
            <a:ext cx="880943" cy="753012"/>
            <a:chOff x="0" y="0"/>
            <a:chExt cx="557056" cy="476160"/>
          </a:xfrm>
        </p:grpSpPr>
        <p:sp>
          <p:nvSpPr>
            <p:cNvPr id="36" name="Freeform 36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2741815" y="5550599"/>
            <a:ext cx="368029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sl-SI" sz="3200" spc="90" dirty="0">
                <a:solidFill>
                  <a:srgbClr val="FEFEFE"/>
                </a:solidFill>
                <a:latin typeface="Sanchez"/>
              </a:rPr>
              <a:t>Reševanje problema in zaključek</a:t>
            </a:r>
            <a:endParaRPr lang="en-US" sz="3200" spc="90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303"/>
              </a:lnSpc>
            </a:pPr>
            <a:endParaRPr lang="en-US" sz="3058" spc="152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591042" y="1245305"/>
            <a:ext cx="1322235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sl-SI" sz="7000" dirty="0">
                <a:solidFill>
                  <a:srgbClr val="737373"/>
                </a:solidFill>
                <a:latin typeface="Libre Baskerville"/>
              </a:rPr>
              <a:t>NAČRT ZGODBE Št</a:t>
            </a:r>
            <a:r>
              <a:rPr lang="pl-PL" sz="7000" dirty="0">
                <a:solidFill>
                  <a:srgbClr val="737373"/>
                </a:solidFill>
                <a:latin typeface="Libre Baskerville"/>
              </a:rPr>
              <a:t>.</a:t>
            </a:r>
            <a:r>
              <a:rPr lang="en-US" sz="7000" dirty="0">
                <a:solidFill>
                  <a:srgbClr val="737373"/>
                </a:solidFill>
                <a:latin typeface="Libre Baskerville"/>
              </a:rPr>
              <a:t> 1</a:t>
            </a:r>
          </a:p>
        </p:txBody>
      </p:sp>
      <p:sp>
        <p:nvSpPr>
          <p:cNvPr id="40" name="Freeform 40"/>
          <p:cNvSpPr/>
          <p:nvPr/>
        </p:nvSpPr>
        <p:spPr>
          <a:xfrm>
            <a:off x="197936" y="237696"/>
            <a:ext cx="4265575" cy="972645"/>
          </a:xfrm>
          <a:custGeom>
            <a:avLst/>
            <a:gdLst/>
            <a:ahLst/>
            <a:cxnLst/>
            <a:rect l="l" t="t" r="r" b="b"/>
            <a:pathLst>
              <a:path w="4265575" h="972645">
                <a:moveTo>
                  <a:pt x="0" y="0"/>
                </a:moveTo>
                <a:lnTo>
                  <a:pt x="4265574" y="0"/>
                </a:lnTo>
                <a:lnTo>
                  <a:pt x="4265574" y="972645"/>
                </a:lnTo>
                <a:lnTo>
                  <a:pt x="0" y="972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85034" y="1189699"/>
            <a:ext cx="1233184" cy="1233184"/>
            <a:chOff x="0" y="0"/>
            <a:chExt cx="1644245" cy="1644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1A2C5A"/>
                  </a:solidFill>
                  <a:latin typeface="Sanchez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85034" y="2858303"/>
            <a:ext cx="1233184" cy="1233184"/>
            <a:chOff x="0" y="0"/>
            <a:chExt cx="1644245" cy="16442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FFFFFF"/>
                  </a:solidFill>
                  <a:latin typeface="Sanchez"/>
                </a:rPr>
                <a:t>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85034" y="4526908"/>
            <a:ext cx="1233184" cy="1233184"/>
            <a:chOff x="0" y="0"/>
            <a:chExt cx="1644245" cy="16442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1A2C5A"/>
                  </a:solidFill>
                  <a:latin typeface="Sanchez"/>
                </a:rPr>
                <a:t>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85034" y="6195513"/>
            <a:ext cx="1233184" cy="1233184"/>
            <a:chOff x="0" y="0"/>
            <a:chExt cx="1644245" cy="16442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44245" cy="1644245"/>
            </a:xfrm>
            <a:custGeom>
              <a:avLst/>
              <a:gdLst/>
              <a:ahLst/>
              <a:cxnLst/>
              <a:rect l="l" t="t" r="r" b="b"/>
              <a:pathLst>
                <a:path w="1644245" h="1644245">
                  <a:moveTo>
                    <a:pt x="0" y="0"/>
                  </a:moveTo>
                  <a:lnTo>
                    <a:pt x="1644245" y="0"/>
                  </a:lnTo>
                  <a:lnTo>
                    <a:pt x="1644245" y="1644245"/>
                  </a:lnTo>
                  <a:lnTo>
                    <a:pt x="0" y="164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46439" y="482397"/>
              <a:ext cx="951368" cy="68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spc="174">
                  <a:solidFill>
                    <a:srgbClr val="FFFFFF"/>
                  </a:solidFill>
                  <a:latin typeface="Sanchez"/>
                </a:rPr>
                <a:t>4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85034" y="7866847"/>
            <a:ext cx="1233184" cy="1233184"/>
          </a:xfrm>
          <a:custGeom>
            <a:avLst/>
            <a:gdLst/>
            <a:ahLst/>
            <a:cxnLst/>
            <a:rect l="l" t="t" r="r" b="b"/>
            <a:pathLst>
              <a:path w="1233184" h="1233184">
                <a:moveTo>
                  <a:pt x="0" y="0"/>
                </a:moveTo>
                <a:lnTo>
                  <a:pt x="1233184" y="0"/>
                </a:lnTo>
                <a:lnTo>
                  <a:pt x="1233184" y="1233183"/>
                </a:lnTo>
                <a:lnTo>
                  <a:pt x="0" y="123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8544863" y="8231026"/>
            <a:ext cx="71352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spc="174">
                <a:solidFill>
                  <a:srgbClr val="1A2C5A"/>
                </a:solidFill>
                <a:latin typeface="Sanchez"/>
              </a:rPr>
              <a:t>5</a:t>
            </a:r>
          </a:p>
        </p:txBody>
      </p:sp>
      <p:sp>
        <p:nvSpPr>
          <p:cNvPr id="16" name="Freeform 16"/>
          <p:cNvSpPr/>
          <p:nvPr/>
        </p:nvSpPr>
        <p:spPr>
          <a:xfrm>
            <a:off x="752731" y="4979505"/>
            <a:ext cx="5930702" cy="3953801"/>
          </a:xfrm>
          <a:custGeom>
            <a:avLst/>
            <a:gdLst/>
            <a:ahLst/>
            <a:cxnLst/>
            <a:rect l="l" t="t" r="r" b="b"/>
            <a:pathLst>
              <a:path w="5930702" h="3953801">
                <a:moveTo>
                  <a:pt x="0" y="0"/>
                </a:moveTo>
                <a:lnTo>
                  <a:pt x="5930702" y="0"/>
                </a:lnTo>
                <a:lnTo>
                  <a:pt x="5930702" y="3953801"/>
                </a:lnTo>
                <a:lnTo>
                  <a:pt x="0" y="3953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10009677" y="1420210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pl-PL" sz="4099" spc="204" dirty="0">
                <a:solidFill>
                  <a:srgbClr val="1A2C5A"/>
                </a:solidFill>
                <a:latin typeface="Sanchez"/>
              </a:rPr>
              <a:t>Začetek </a:t>
            </a:r>
            <a:endParaRPr lang="en-US" sz="4099" spc="204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52731" y="2384782"/>
            <a:ext cx="6513325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50"/>
              </a:lnSpc>
              <a:spcBef>
                <a:spcPct val="0"/>
              </a:spcBef>
            </a:pPr>
            <a:r>
              <a:rPr lang="sl-SI" sz="4500" spc="225" dirty="0">
                <a:solidFill>
                  <a:srgbClr val="1A2C5A"/>
                </a:solidFill>
                <a:latin typeface="Sanchez"/>
              </a:rPr>
              <a:t>NAČRT ZGODBE Št.</a:t>
            </a:r>
            <a:r>
              <a:rPr lang="pl-PL" sz="4500" spc="225" dirty="0">
                <a:solidFill>
                  <a:srgbClr val="1A2C5A"/>
                </a:solidFill>
                <a:latin typeface="Sanchez"/>
              </a:rPr>
              <a:t>.</a:t>
            </a:r>
            <a:r>
              <a:rPr lang="en-US" sz="4500" spc="225" dirty="0">
                <a:solidFill>
                  <a:srgbClr val="1A2C5A"/>
                </a:solidFill>
                <a:latin typeface="Sanchez"/>
              </a:rPr>
              <a:t> </a:t>
            </a:r>
            <a:r>
              <a:rPr lang="pl-PL" sz="4500" spc="225" dirty="0">
                <a:solidFill>
                  <a:srgbClr val="1A2C5A"/>
                </a:solidFill>
                <a:latin typeface="Sanchez"/>
              </a:rPr>
              <a:t>2</a:t>
            </a:r>
            <a:endParaRPr lang="en-US" sz="4500" spc="225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009677" y="3088815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en-US" sz="4099" spc="204" dirty="0">
                <a:solidFill>
                  <a:srgbClr val="1A2C5A"/>
                </a:solidFill>
                <a:latin typeface="Sanchez"/>
              </a:rPr>
              <a:t>Problem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09677" y="4395469"/>
            <a:ext cx="6830749" cy="141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739"/>
              </a:lnSpc>
            </a:pPr>
            <a:r>
              <a:rPr lang="en-US" sz="4099" spc="204" dirty="0" err="1">
                <a:solidFill>
                  <a:srgbClr val="1A2C5A"/>
                </a:solidFill>
                <a:latin typeface="Sanchez"/>
              </a:rPr>
              <a:t>Neuspešen</a:t>
            </a:r>
            <a:r>
              <a:rPr lang="en-US" sz="4099" spc="204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4099" spc="204" dirty="0" err="1">
                <a:solidFill>
                  <a:srgbClr val="1A2C5A"/>
                </a:solidFill>
                <a:latin typeface="Sanchez"/>
              </a:rPr>
              <a:t>poskus</a:t>
            </a:r>
            <a:r>
              <a:rPr lang="en-US" sz="4099" spc="204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4099" spc="204" dirty="0" err="1">
                <a:solidFill>
                  <a:srgbClr val="1A2C5A"/>
                </a:solidFill>
                <a:latin typeface="Sanchez"/>
              </a:rPr>
              <a:t>rešitve</a:t>
            </a:r>
            <a:r>
              <a:rPr lang="en-US" sz="4099" spc="204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4099" spc="204" dirty="0" err="1">
                <a:solidFill>
                  <a:srgbClr val="1A2C5A"/>
                </a:solidFill>
                <a:latin typeface="Sanchez"/>
              </a:rPr>
              <a:t>problema</a:t>
            </a:r>
            <a:endParaRPr lang="en-US" sz="4099" spc="204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009677" y="6426024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pl-PL" sz="4099" spc="204" dirty="0">
                <a:solidFill>
                  <a:srgbClr val="1A2C5A"/>
                </a:solidFill>
                <a:latin typeface="Sanchez"/>
              </a:rPr>
              <a:t>Reševanje problema</a:t>
            </a:r>
            <a:endParaRPr lang="en-US" sz="4099" spc="204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009677" y="8094629"/>
            <a:ext cx="6830749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pl-PL" sz="4099" spc="204" dirty="0">
                <a:solidFill>
                  <a:srgbClr val="1A2C5A"/>
                </a:solidFill>
                <a:latin typeface="Sanchez"/>
              </a:rPr>
              <a:t>Zaključek</a:t>
            </a:r>
            <a:endParaRPr lang="en-US" sz="4099" spc="204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851733" y="536108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028700" y="527165"/>
            <a:ext cx="5011408" cy="1143095"/>
          </a:xfrm>
          <a:custGeom>
            <a:avLst/>
            <a:gdLst/>
            <a:ahLst/>
            <a:cxnLst/>
            <a:rect l="l" t="t" r="r" b="b"/>
            <a:pathLst>
              <a:path w="5011408" h="1143095">
                <a:moveTo>
                  <a:pt x="0" y="0"/>
                </a:moveTo>
                <a:lnTo>
                  <a:pt x="5011408" y="0"/>
                </a:lnTo>
                <a:lnTo>
                  <a:pt x="5011408" y="1143095"/>
                </a:lnTo>
                <a:lnTo>
                  <a:pt x="0" y="1143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130420" y="6379106"/>
            <a:ext cx="7579086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65"/>
              </a:lnSpc>
            </a:pPr>
            <a:r>
              <a:rPr lang="pl-PL" sz="6388" dirty="0">
                <a:solidFill>
                  <a:srgbClr val="1A2C5A"/>
                </a:solidFill>
                <a:latin typeface="Libre Baskerville"/>
              </a:rPr>
              <a:t>Po stopinjah Alme Karlin </a:t>
            </a:r>
            <a:endParaRPr lang="en-US" sz="6388" dirty="0">
              <a:solidFill>
                <a:srgbClr val="1A2C5A"/>
              </a:solidFill>
              <a:latin typeface="Libre Baskerville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670" y="4610100"/>
            <a:ext cx="3543300" cy="47625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035" y="527165"/>
            <a:ext cx="4211782" cy="289560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2495728"/>
            <a:ext cx="3171558" cy="42287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454</Words>
  <Application>Microsoft Office PowerPoint</Application>
  <PresentationFormat>Custom</PresentationFormat>
  <Paragraphs>103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Open Sans Bold</vt:lpstr>
      <vt:lpstr>Sanchez</vt:lpstr>
      <vt:lpstr>League Spartan</vt:lpstr>
      <vt:lpstr>Libre Baskerville</vt:lpstr>
      <vt:lpstr>Merriweather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miejsca Jak odkryć w swojej okolicy ciekawe miejsca, które opowiadają historię i jak mówić o nich młodszym pokoleniom</dc:title>
  <dc:creator>Dorota Lachowska</dc:creator>
  <cp:lastModifiedBy>Gumienniak, Agata</cp:lastModifiedBy>
  <cp:revision>9</cp:revision>
  <dcterms:created xsi:type="dcterms:W3CDTF">2006-08-16T00:00:00Z</dcterms:created>
  <dcterms:modified xsi:type="dcterms:W3CDTF">2023-08-24T14:47:57Z</dcterms:modified>
  <dc:identifier>DAFobBSCS4A</dc:identifier>
</cp:coreProperties>
</file>