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753600" cy="73152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M Serif Display" pitchFamily="2" charset="0"/>
      <p:regular r:id="rId30"/>
      <p:italic r:id="rId31"/>
    </p:embeddedFont>
    <p:embeddedFont>
      <p:font typeface="HK Grotesk" panose="020B0604020202020204" charset="-18"/>
      <p:regular r:id="rId32"/>
    </p:embeddedFont>
    <p:embeddedFont>
      <p:font typeface="HK Grotesk Bold" panose="020B0604020202020204" charset="-18"/>
      <p:regular r:id="rId33"/>
    </p:embeddedFont>
    <p:embeddedFont>
      <p:font typeface="HK Grotesk Light" panose="020B0604020202020204" charset="-18"/>
      <p:regular r:id="rId34"/>
    </p:embeddedFont>
    <p:embeddedFont>
      <p:font typeface="League Spartan" panose="020B0604020202020204" charset="-18"/>
      <p:regular r:id="rId35"/>
    </p:embeddedFont>
    <p:embeddedFont>
      <p:font typeface="Merriweather Bold" panose="020B0604020202020204" charset="-18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Bold" panose="020B0806030504020204" charset="0"/>
      <p:regular r:id="rId41"/>
      <p:bold r:id="rId42"/>
    </p:embeddedFont>
    <p:embeddedFont>
      <p:font typeface="Sanchez" panose="020B0604020202020204" charset="-18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40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24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438" y="476945"/>
            <a:ext cx="8972743" cy="5373380"/>
            <a:chOff x="0" y="0"/>
            <a:chExt cx="11963657" cy="716450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5896" b="45358"/>
            <a:stretch>
              <a:fillRect/>
            </a:stretch>
          </p:blipFill>
          <p:spPr>
            <a:xfrm>
              <a:off x="0" y="0"/>
              <a:ext cx="7934513" cy="2305651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2429428"/>
              <a:ext cx="7934513" cy="2305651"/>
            </a:xfrm>
            <a:prstGeom prst="rect">
              <a:avLst/>
            </a:pr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0157" r="14857"/>
            <a:stretch>
              <a:fillRect/>
            </a:stretch>
          </p:blipFill>
          <p:spPr>
            <a:xfrm>
              <a:off x="8058289" y="0"/>
              <a:ext cx="3905368" cy="4735079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4858855"/>
              <a:ext cx="3905368" cy="230565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4029145" y="4858855"/>
              <a:ext cx="3905368" cy="230565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8058289" y="4858855"/>
              <a:ext cx="3905368" cy="2305651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4288648" y="4463097"/>
            <a:ext cx="1176303" cy="1108023"/>
          </a:xfrm>
          <a:custGeom>
            <a:avLst/>
            <a:gdLst/>
            <a:ahLst/>
            <a:cxnLst/>
            <a:rect l="l" t="t" r="r" b="b"/>
            <a:pathLst>
              <a:path w="1176303" h="1108023">
                <a:moveTo>
                  <a:pt x="0" y="0"/>
                </a:moveTo>
                <a:lnTo>
                  <a:pt x="1176304" y="0"/>
                </a:lnTo>
                <a:lnTo>
                  <a:pt x="1176304" y="1108023"/>
                </a:lnTo>
                <a:lnTo>
                  <a:pt x="0" y="1108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6560156" y="4638885"/>
            <a:ext cx="2020399" cy="815352"/>
          </a:xfrm>
          <a:custGeom>
            <a:avLst/>
            <a:gdLst/>
            <a:ahLst/>
            <a:cxnLst/>
            <a:rect l="l" t="t" r="r" b="b"/>
            <a:pathLst>
              <a:path w="2020399" h="815352">
                <a:moveTo>
                  <a:pt x="0" y="0"/>
                </a:moveTo>
                <a:lnTo>
                  <a:pt x="2020400" y="0"/>
                </a:lnTo>
                <a:lnTo>
                  <a:pt x="2020400" y="815352"/>
                </a:lnTo>
                <a:lnTo>
                  <a:pt x="0" y="815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397438" y="5850325"/>
            <a:ext cx="8972743" cy="1159666"/>
            <a:chOff x="0" y="0"/>
            <a:chExt cx="3323238" cy="4295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23238" cy="429506"/>
            </a:xfrm>
            <a:custGeom>
              <a:avLst/>
              <a:gdLst/>
              <a:ahLst/>
              <a:cxnLst/>
              <a:rect l="l" t="t" r="r" b="b"/>
              <a:pathLst>
                <a:path w="3323238" h="429506">
                  <a:moveTo>
                    <a:pt x="0" y="0"/>
                  </a:moveTo>
                  <a:lnTo>
                    <a:pt x="3323238" y="0"/>
                  </a:lnTo>
                  <a:lnTo>
                    <a:pt x="3323238" y="429506"/>
                  </a:lnTo>
                  <a:lnTo>
                    <a:pt x="0" y="429506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67062" y="6119885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891349" y="4638885"/>
            <a:ext cx="2715400" cy="756448"/>
          </a:xfrm>
          <a:custGeom>
            <a:avLst/>
            <a:gdLst/>
            <a:ahLst/>
            <a:cxnLst/>
            <a:rect l="l" t="t" r="r" b="b"/>
            <a:pathLst>
              <a:path w="2715400" h="756448">
                <a:moveTo>
                  <a:pt x="0" y="0"/>
                </a:moveTo>
                <a:lnTo>
                  <a:pt x="2715400" y="0"/>
                </a:lnTo>
                <a:lnTo>
                  <a:pt x="2715400" y="756447"/>
                </a:lnTo>
                <a:lnTo>
                  <a:pt x="0" y="756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766220" y="6028301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6463551" y="3559050"/>
            <a:ext cx="2897105" cy="473325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31520" y="2746189"/>
            <a:ext cx="529501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9"/>
              </a:lnSpc>
            </a:pPr>
            <a:r>
              <a:rPr lang="pl-PL" sz="3203" spc="-128" dirty="0">
                <a:solidFill>
                  <a:srgbClr val="0E2C8E"/>
                </a:solidFill>
                <a:latin typeface="Open Sans Bold"/>
              </a:rPr>
              <a:t>MALE DOMOVINE</a:t>
            </a:r>
            <a:endParaRPr lang="en-US" sz="3203" spc="-128" dirty="0">
              <a:solidFill>
                <a:srgbClr val="0E2C8E"/>
              </a:solidFill>
              <a:latin typeface="Open Sans Bold"/>
            </a:endParaRPr>
          </a:p>
          <a:p>
            <a:pPr algn="ctr">
              <a:lnSpc>
                <a:spcPts val="2578"/>
              </a:lnSpc>
            </a:pPr>
            <a:r>
              <a:rPr lang="pl-PL" sz="2400" spc="-128" dirty="0">
                <a:solidFill>
                  <a:srgbClr val="0E2C8E"/>
                </a:solidFill>
                <a:latin typeface="Open Sans Bold"/>
              </a:rPr>
              <a:t>Kako na zanimiv način povedati zgodbo o svojem mestu na zemlji?</a:t>
            </a:r>
            <a:endParaRPr lang="en-US" sz="2400" spc="-58" dirty="0">
              <a:solidFill>
                <a:srgbClr val="0E2C8E"/>
              </a:solidFill>
              <a:latin typeface="Open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473076" y="3648075"/>
            <a:ext cx="1777104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71" dirty="0">
                <a:solidFill>
                  <a:srgbClr val="FEFEFE"/>
                </a:solidFill>
                <a:latin typeface="Sanchez"/>
              </a:rPr>
              <a:t>M2W1-M01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280" y="160926"/>
            <a:ext cx="3103438" cy="707890"/>
          </a:xfrm>
          <a:custGeom>
            <a:avLst/>
            <a:gdLst/>
            <a:ahLst/>
            <a:cxnLst/>
            <a:rect l="l" t="t" r="r" b="b"/>
            <a:pathLst>
              <a:path w="3103438" h="707890">
                <a:moveTo>
                  <a:pt x="0" y="0"/>
                </a:moveTo>
                <a:lnTo>
                  <a:pt x="3103438" y="0"/>
                </a:lnTo>
                <a:lnTo>
                  <a:pt x="3103438" y="707890"/>
                </a:lnTo>
                <a:lnTo>
                  <a:pt x="0" y="707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596280" y="1103131"/>
            <a:ext cx="8683494" cy="5996628"/>
            <a:chOff x="0" y="0"/>
            <a:chExt cx="3216109" cy="22209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6109" cy="2220973"/>
            </a:xfrm>
            <a:custGeom>
              <a:avLst/>
              <a:gdLst/>
              <a:ahLst/>
              <a:cxnLst/>
              <a:rect l="l" t="t" r="r" b="b"/>
              <a:pathLst>
                <a:path w="3216109" h="2220973">
                  <a:moveTo>
                    <a:pt x="0" y="0"/>
                  </a:moveTo>
                  <a:lnTo>
                    <a:pt x="3216109" y="0"/>
                  </a:lnTo>
                  <a:lnTo>
                    <a:pt x="3216109" y="2220973"/>
                  </a:lnTo>
                  <a:lnTo>
                    <a:pt x="0" y="222097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4057" y="2137332"/>
            <a:ext cx="5440478" cy="874999"/>
            <a:chOff x="0" y="0"/>
            <a:chExt cx="7253971" cy="1166665"/>
          </a:xfrm>
        </p:grpSpPr>
        <p:sp>
          <p:nvSpPr>
            <p:cNvPr id="7" name="Freeform 7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D4A9A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pl-PL" sz="2346" spc="117" dirty="0">
                  <a:solidFill>
                    <a:srgbClr val="FEFEFE"/>
                  </a:solidFill>
                  <a:latin typeface="Sanchez"/>
                </a:rPr>
                <a:t>ZAČETEK</a:t>
              </a:r>
              <a:endParaRPr lang="en-US" sz="2346" spc="117" dirty="0">
                <a:solidFill>
                  <a:srgbClr val="FEFEFE"/>
                </a:solidFill>
                <a:latin typeface="Sanchez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29385" y="3119207"/>
            <a:ext cx="5440478" cy="874999"/>
            <a:chOff x="0" y="0"/>
            <a:chExt cx="7253971" cy="1166665"/>
          </a:xfrm>
        </p:grpSpPr>
        <p:sp>
          <p:nvSpPr>
            <p:cNvPr id="11" name="Freeform 11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AD8C9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en-US" sz="2346" spc="117">
                  <a:solidFill>
                    <a:srgbClr val="FEFEFE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34712" y="4101445"/>
            <a:ext cx="5440478" cy="874999"/>
            <a:chOff x="0" y="0"/>
            <a:chExt cx="7253971" cy="1166665"/>
          </a:xfrm>
        </p:grpSpPr>
        <p:sp>
          <p:nvSpPr>
            <p:cNvPr id="15" name="Freeform 15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D4A9A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pl-PL" sz="2346" spc="117" dirty="0">
                  <a:solidFill>
                    <a:srgbClr val="FEFEFE"/>
                  </a:solidFill>
                  <a:latin typeface="Sanchez"/>
                </a:rPr>
                <a:t>NEUSPEŠEN POSKUS REŠEVANJA PROBLEMOV </a:t>
              </a:r>
              <a:endParaRPr lang="en-US" sz="2346" spc="117" dirty="0">
                <a:solidFill>
                  <a:srgbClr val="FEFEFE"/>
                </a:solidFill>
                <a:latin typeface="Sanchez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40040" y="5083319"/>
            <a:ext cx="5440478" cy="874999"/>
            <a:chOff x="0" y="0"/>
            <a:chExt cx="7253971" cy="1166665"/>
          </a:xfrm>
        </p:grpSpPr>
        <p:sp>
          <p:nvSpPr>
            <p:cNvPr id="19" name="Freeform 19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pl-PL" sz="2346" spc="117" dirty="0">
                  <a:solidFill>
                    <a:srgbClr val="FEFEFE"/>
                  </a:solidFill>
                  <a:latin typeface="Sanchez"/>
                </a:rPr>
                <a:t>REŠEVANJE PROBLEMA</a:t>
              </a:r>
              <a:endParaRPr lang="en-US" sz="2346" spc="117" dirty="0">
                <a:solidFill>
                  <a:srgbClr val="FEFEFE"/>
                </a:solidFill>
                <a:latin typeface="Sanchez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045368" y="6065557"/>
            <a:ext cx="5440478" cy="874999"/>
            <a:chOff x="0" y="0"/>
            <a:chExt cx="7253971" cy="1166665"/>
          </a:xfrm>
        </p:grpSpPr>
        <p:sp>
          <p:nvSpPr>
            <p:cNvPr id="23" name="Freeform 23"/>
            <p:cNvSpPr/>
            <p:nvPr/>
          </p:nvSpPr>
          <p:spPr>
            <a:xfrm>
              <a:off x="8536" y="8536"/>
              <a:ext cx="7236975" cy="1149615"/>
            </a:xfrm>
            <a:custGeom>
              <a:avLst/>
              <a:gdLst/>
              <a:ahLst/>
              <a:cxnLst/>
              <a:rect l="l" t="t" r="r" b="b"/>
              <a:pathLst>
                <a:path w="7236975" h="1149615">
                  <a:moveTo>
                    <a:pt x="0" y="114938"/>
                  </a:moveTo>
                  <a:cubicBezTo>
                    <a:pt x="0" y="51458"/>
                    <a:pt x="51458" y="0"/>
                    <a:pt x="114938" y="0"/>
                  </a:cubicBezTo>
                  <a:lnTo>
                    <a:pt x="7122038" y="0"/>
                  </a:lnTo>
                  <a:cubicBezTo>
                    <a:pt x="7185518" y="0"/>
                    <a:pt x="7236975" y="51458"/>
                    <a:pt x="7236975" y="114938"/>
                  </a:cubicBezTo>
                  <a:lnTo>
                    <a:pt x="7236975" y="1034678"/>
                  </a:lnTo>
                  <a:cubicBezTo>
                    <a:pt x="7236975" y="1098158"/>
                    <a:pt x="7185518" y="1149616"/>
                    <a:pt x="7122038" y="1149616"/>
                  </a:cubicBezTo>
                  <a:lnTo>
                    <a:pt x="114938" y="1149616"/>
                  </a:lnTo>
                  <a:cubicBezTo>
                    <a:pt x="51458" y="1149616"/>
                    <a:pt x="0" y="1098158"/>
                    <a:pt x="0" y="1034678"/>
                  </a:cubicBezTo>
                  <a:lnTo>
                    <a:pt x="0" y="114938"/>
                  </a:lnTo>
                  <a:close/>
                </a:path>
              </a:pathLst>
            </a:custGeom>
            <a:solidFill>
              <a:srgbClr val="AD8C9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7254052" cy="1166689"/>
            </a:xfrm>
            <a:custGeom>
              <a:avLst/>
              <a:gdLst/>
              <a:ahLst/>
              <a:cxnLst/>
              <a:rect l="l" t="t" r="r" b="b"/>
              <a:pathLst>
                <a:path w="7254052" h="1166689">
                  <a:moveTo>
                    <a:pt x="0" y="123474"/>
                  </a:moveTo>
                  <a:cubicBezTo>
                    <a:pt x="0" y="55305"/>
                    <a:pt x="55305" y="0"/>
                    <a:pt x="123474" y="0"/>
                  </a:cubicBezTo>
                  <a:lnTo>
                    <a:pt x="123474" y="8536"/>
                  </a:lnTo>
                  <a:lnTo>
                    <a:pt x="123474" y="0"/>
                  </a:lnTo>
                  <a:lnTo>
                    <a:pt x="7130574" y="0"/>
                  </a:lnTo>
                  <a:lnTo>
                    <a:pt x="7130574" y="8536"/>
                  </a:lnTo>
                  <a:lnTo>
                    <a:pt x="7130574" y="0"/>
                  </a:lnTo>
                  <a:cubicBezTo>
                    <a:pt x="7198743" y="0"/>
                    <a:pt x="7254052" y="55305"/>
                    <a:pt x="7254052" y="123474"/>
                  </a:cubicBezTo>
                  <a:lnTo>
                    <a:pt x="7245511" y="123474"/>
                  </a:lnTo>
                  <a:lnTo>
                    <a:pt x="7254052" y="123474"/>
                  </a:lnTo>
                  <a:lnTo>
                    <a:pt x="7254052" y="1043214"/>
                  </a:lnTo>
                  <a:lnTo>
                    <a:pt x="7245511" y="1043214"/>
                  </a:lnTo>
                  <a:lnTo>
                    <a:pt x="7254052" y="1043214"/>
                  </a:lnTo>
                  <a:cubicBezTo>
                    <a:pt x="7254052" y="1111383"/>
                    <a:pt x="7198743" y="1166689"/>
                    <a:pt x="7130574" y="1166689"/>
                  </a:cubicBezTo>
                  <a:lnTo>
                    <a:pt x="7130574" y="1158152"/>
                  </a:lnTo>
                  <a:lnTo>
                    <a:pt x="7130574" y="1166689"/>
                  </a:lnTo>
                  <a:lnTo>
                    <a:pt x="123474" y="1166689"/>
                  </a:lnTo>
                  <a:lnTo>
                    <a:pt x="123474" y="1158152"/>
                  </a:lnTo>
                  <a:lnTo>
                    <a:pt x="123474" y="1166689"/>
                  </a:lnTo>
                  <a:cubicBezTo>
                    <a:pt x="55305" y="1166689"/>
                    <a:pt x="0" y="1111383"/>
                    <a:pt x="0" y="1043214"/>
                  </a:cubicBezTo>
                  <a:lnTo>
                    <a:pt x="8536" y="1043214"/>
                  </a:lnTo>
                  <a:lnTo>
                    <a:pt x="0" y="1043214"/>
                  </a:lnTo>
                  <a:lnTo>
                    <a:pt x="0" y="123474"/>
                  </a:lnTo>
                  <a:lnTo>
                    <a:pt x="8536" y="123474"/>
                  </a:lnTo>
                  <a:lnTo>
                    <a:pt x="0" y="123474"/>
                  </a:lnTo>
                  <a:moveTo>
                    <a:pt x="16952" y="123474"/>
                  </a:moveTo>
                  <a:lnTo>
                    <a:pt x="16952" y="1043214"/>
                  </a:lnTo>
                  <a:cubicBezTo>
                    <a:pt x="16952" y="1102005"/>
                    <a:pt x="64682" y="1149736"/>
                    <a:pt x="123474" y="1149736"/>
                  </a:cubicBezTo>
                  <a:lnTo>
                    <a:pt x="7130574" y="1149736"/>
                  </a:lnTo>
                  <a:cubicBezTo>
                    <a:pt x="7189365" y="1149736"/>
                    <a:pt x="7237095" y="1102005"/>
                    <a:pt x="7237095" y="1043214"/>
                  </a:cubicBezTo>
                  <a:lnTo>
                    <a:pt x="7237095" y="123474"/>
                  </a:lnTo>
                  <a:cubicBezTo>
                    <a:pt x="7237095" y="64682"/>
                    <a:pt x="7189365" y="16952"/>
                    <a:pt x="7130574" y="16952"/>
                  </a:cubicBezTo>
                  <a:lnTo>
                    <a:pt x="123474" y="16952"/>
                  </a:lnTo>
                  <a:cubicBezTo>
                    <a:pt x="64682" y="16952"/>
                    <a:pt x="16952" y="64682"/>
                    <a:pt x="16952" y="1234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8575"/>
              <a:ext cx="7662592" cy="1203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534"/>
                </a:lnSpc>
              </a:pPr>
              <a:r>
                <a:rPr lang="pl-PL" sz="2346" spc="117" dirty="0">
                  <a:solidFill>
                    <a:srgbClr val="FEFEFE"/>
                  </a:solidFill>
                  <a:latin typeface="Sanchez"/>
                </a:rPr>
                <a:t>ZAKLJUČEK</a:t>
              </a:r>
              <a:r>
                <a:rPr lang="en-US" sz="2346" spc="117" dirty="0">
                  <a:solidFill>
                    <a:srgbClr val="FEFEFE"/>
                  </a:solidFill>
                  <a:latin typeface="Sanchez"/>
                </a:rPr>
                <a:t>	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291624" y="2767317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6696952" y="3749191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>
            <a:off x="7102279" y="4716888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Freeform 29"/>
          <p:cNvSpPr/>
          <p:nvPr/>
        </p:nvSpPr>
        <p:spPr>
          <a:xfrm>
            <a:off x="7507607" y="5708578"/>
            <a:ext cx="573275" cy="573275"/>
          </a:xfrm>
          <a:custGeom>
            <a:avLst/>
            <a:gdLst/>
            <a:ahLst/>
            <a:cxnLst/>
            <a:rect l="l" t="t" r="r" b="b"/>
            <a:pathLst>
              <a:path w="573275" h="573275">
                <a:moveTo>
                  <a:pt x="0" y="0"/>
                </a:moveTo>
                <a:lnTo>
                  <a:pt x="573275" y="0"/>
                </a:lnTo>
                <a:lnTo>
                  <a:pt x="573275" y="573275"/>
                </a:lnTo>
                <a:lnTo>
                  <a:pt x="0" y="573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TextBox 30"/>
          <p:cNvSpPr txBox="1"/>
          <p:nvPr/>
        </p:nvSpPr>
        <p:spPr>
          <a:xfrm>
            <a:off x="2720280" y="1365807"/>
            <a:ext cx="495527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1"/>
              </a:lnSpc>
            </a:pPr>
            <a:r>
              <a:rPr lang="sl-SI" sz="2501" spc="125" dirty="0">
                <a:solidFill>
                  <a:srgbClr val="FFFFFF"/>
                </a:solidFill>
                <a:latin typeface="Sanchez"/>
              </a:rPr>
              <a:t>NAČRT ZGODBE Št</a:t>
            </a:r>
            <a:r>
              <a:rPr lang="pl-PL" sz="2501" spc="125" dirty="0">
                <a:solidFill>
                  <a:srgbClr val="FFFFFF"/>
                </a:solidFill>
                <a:latin typeface="Sanchez"/>
              </a:rPr>
              <a:t>.</a:t>
            </a:r>
            <a:r>
              <a:rPr lang="en-US" sz="2501" spc="125" dirty="0">
                <a:solidFill>
                  <a:srgbClr val="FFFFFF"/>
                </a:solidFill>
                <a:latin typeface="Sanchez"/>
              </a:rPr>
              <a:t> 2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715" y="423703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1"/>
                </a:lnTo>
                <a:lnTo>
                  <a:pt x="0" y="847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65715" y="1577034"/>
            <a:ext cx="8059053" cy="5354255"/>
            <a:chOff x="0" y="0"/>
            <a:chExt cx="2984834" cy="1983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84834" cy="1983058"/>
            </a:xfrm>
            <a:custGeom>
              <a:avLst/>
              <a:gdLst/>
              <a:ahLst/>
              <a:cxnLst/>
              <a:rect l="l" t="t" r="r" b="b"/>
              <a:pathLst>
                <a:path w="2984834" h="1983058">
                  <a:moveTo>
                    <a:pt x="0" y="0"/>
                  </a:moveTo>
                  <a:lnTo>
                    <a:pt x="2984834" y="0"/>
                  </a:lnTo>
                  <a:lnTo>
                    <a:pt x="2984834" y="1983058"/>
                  </a:lnTo>
                  <a:lnTo>
                    <a:pt x="0" y="198305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46418" y="2168401"/>
            <a:ext cx="6497647" cy="3817439"/>
            <a:chOff x="0" y="0"/>
            <a:chExt cx="2406536" cy="14138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6536" cy="1413866"/>
            </a:xfrm>
            <a:custGeom>
              <a:avLst/>
              <a:gdLst/>
              <a:ahLst/>
              <a:cxnLst/>
              <a:rect l="l" t="t" r="r" b="b"/>
              <a:pathLst>
                <a:path w="2406536" h="1413866">
                  <a:moveTo>
                    <a:pt x="0" y="0"/>
                  </a:moveTo>
                  <a:lnTo>
                    <a:pt x="2406536" y="0"/>
                  </a:lnTo>
                  <a:lnTo>
                    <a:pt x="2406536" y="1413866"/>
                  </a:lnTo>
                  <a:lnTo>
                    <a:pt x="0" y="1413866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247909" y="2717354"/>
            <a:ext cx="3257781" cy="2926080"/>
          </a:xfrm>
          <a:custGeom>
            <a:avLst/>
            <a:gdLst/>
            <a:ahLst/>
            <a:cxnLst/>
            <a:rect l="l" t="t" r="r" b="b"/>
            <a:pathLst>
              <a:path w="3257781" h="2926080">
                <a:moveTo>
                  <a:pt x="0" y="0"/>
                </a:moveTo>
                <a:lnTo>
                  <a:pt x="3257782" y="0"/>
                </a:lnTo>
                <a:lnTo>
                  <a:pt x="325778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646418" y="5985840"/>
            <a:ext cx="649764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3"/>
              </a:lnSpc>
            </a:pPr>
            <a:r>
              <a:rPr lang="pl-PL" sz="2419" u="sng" spc="-97" dirty="0">
                <a:solidFill>
                  <a:srgbClr val="000000"/>
                </a:solidFill>
                <a:latin typeface="Open Sans"/>
              </a:rPr>
              <a:t>Poslušaj zgodbo o moji majhni domovini</a:t>
            </a:r>
            <a:endParaRPr lang="en-US" sz="2419" u="sng" spc="-97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3586" y="1497641"/>
            <a:ext cx="8591014" cy="5149415"/>
            <a:chOff x="0" y="0"/>
            <a:chExt cx="11454685" cy="68658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8242" b="28242"/>
            <a:stretch>
              <a:fillRect/>
            </a:stretch>
          </p:blipFill>
          <p:spPr>
            <a:xfrm>
              <a:off x="0" y="0"/>
              <a:ext cx="7595198" cy="2206111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2329888"/>
              <a:ext cx="7595198" cy="2206111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2513" r="22513"/>
            <a:stretch>
              <a:fillRect/>
            </a:stretch>
          </p:blipFill>
          <p:spPr>
            <a:xfrm>
              <a:off x="7718975" y="0"/>
              <a:ext cx="3735711" cy="45359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6417" b="6417"/>
            <a:stretch>
              <a:fillRect/>
            </a:stretch>
          </p:blipFill>
          <p:spPr>
            <a:xfrm>
              <a:off x="0" y="4659776"/>
              <a:ext cx="3735711" cy="220611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5681" b="5681"/>
            <a:stretch>
              <a:fillRect/>
            </a:stretch>
          </p:blipFill>
          <p:spPr>
            <a:xfrm>
              <a:off x="3859487" y="4659776"/>
              <a:ext cx="3735711" cy="220611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5681" b="5681"/>
            <a:stretch>
              <a:fillRect/>
            </a:stretch>
          </p:blipFill>
          <p:spPr>
            <a:xfrm>
              <a:off x="7718975" y="4659776"/>
              <a:ext cx="3735711" cy="220611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51178" y="3842018"/>
            <a:ext cx="502589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1"/>
              </a:lnSpc>
            </a:pPr>
            <a:r>
              <a:rPr lang="sl-SI" sz="2734" spc="136" dirty="0">
                <a:solidFill>
                  <a:srgbClr val="FEFEFE"/>
                </a:solidFill>
                <a:latin typeface="Sanchez"/>
              </a:rPr>
              <a:t>MOJA MALA DOMOVINA</a:t>
            </a:r>
            <a:endParaRPr lang="en-US" sz="2734" spc="136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281"/>
              </a:lnSpc>
            </a:pPr>
            <a:endParaRPr lang="en-US" sz="2734" spc="136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281"/>
              </a:lnSpc>
            </a:pPr>
            <a:endParaRPr lang="en-US" sz="2734" spc="136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19322" y="5701181"/>
            <a:ext cx="2608992" cy="35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  <a:spcBef>
                <a:spcPct val="0"/>
              </a:spcBef>
            </a:pPr>
            <a:r>
              <a:rPr lang="pl-PL" sz="2409" spc="120" dirty="0">
                <a:solidFill>
                  <a:srgbClr val="FEFEFE"/>
                </a:solidFill>
                <a:latin typeface="Sanchez"/>
              </a:rPr>
              <a:t>DOGODKI</a:t>
            </a:r>
            <a:endParaRPr lang="en-US" sz="2409" spc="120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998660" y="5673187"/>
            <a:ext cx="173961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pl-PL" sz="2750" spc="137" dirty="0">
                <a:solidFill>
                  <a:srgbClr val="FEFEFE"/>
                </a:solidFill>
                <a:latin typeface="Sanchez"/>
              </a:rPr>
              <a:t>LJUDJE</a:t>
            </a:r>
            <a:endParaRPr lang="en-US" sz="2750" spc="137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1178" y="5673187"/>
            <a:ext cx="216731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sl-SI" sz="2750" spc="137" dirty="0">
                <a:solidFill>
                  <a:srgbClr val="FEFEFE"/>
                </a:solidFill>
                <a:latin typeface="Sanchez"/>
              </a:rPr>
              <a:t>ČUSTVA</a:t>
            </a:r>
            <a:endParaRPr lang="en-US" sz="2750" spc="137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402817" y="3108504"/>
            <a:ext cx="2801783" cy="345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80"/>
              </a:lnSpc>
              <a:spcBef>
                <a:spcPct val="0"/>
              </a:spcBef>
            </a:pPr>
            <a:r>
              <a:rPr lang="pl-PL" sz="2316" spc="115" dirty="0">
                <a:solidFill>
                  <a:srgbClr val="FEFEFE"/>
                </a:solidFill>
                <a:latin typeface="Sanchez"/>
              </a:rPr>
              <a:t>ASOCIACIJE</a:t>
            </a:r>
            <a:endParaRPr lang="en-US" sz="2316" spc="115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13586" y="334248"/>
            <a:ext cx="3483332" cy="794543"/>
          </a:xfrm>
          <a:custGeom>
            <a:avLst/>
            <a:gdLst/>
            <a:ahLst/>
            <a:cxnLst/>
            <a:rect l="l" t="t" r="r" b="b"/>
            <a:pathLst>
              <a:path w="3483332" h="794543">
                <a:moveTo>
                  <a:pt x="0" y="0"/>
                </a:moveTo>
                <a:lnTo>
                  <a:pt x="3483332" y="0"/>
                </a:lnTo>
                <a:lnTo>
                  <a:pt x="3483332" y="794544"/>
                </a:lnTo>
                <a:lnTo>
                  <a:pt x="0" y="79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95105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6"/>
                </a:lnSpc>
              </a:pPr>
              <a:r>
                <a:rPr lang="pl-PL" sz="3257" spc="162" dirty="0">
                  <a:solidFill>
                    <a:srgbClr val="FFFFFF"/>
                  </a:solidFill>
                  <a:latin typeface="Sanchez"/>
                </a:rPr>
                <a:t>Začetek </a:t>
              </a:r>
              <a:endParaRPr lang="en-US" sz="3257" spc="162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pl-PL" sz="1557" spc="77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1557" spc="77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 lang="pl-PL" dirty="0"/>
          </a:p>
          <a:p>
            <a:pPr algn="ctr">
              <a:lnSpc>
                <a:spcPts val="1910"/>
              </a:lnSpc>
            </a:pPr>
            <a:r>
              <a:rPr lang="en-US" sz="1364" spc="204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  <a:endParaRPr lang="pl-PL" sz="1364" spc="204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pl-PL" sz="2923" spc="438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2923" spc="438" dirty="0">
                <a:solidFill>
                  <a:srgbClr val="545454"/>
                </a:solidFill>
                <a:latin typeface="Merriweather Bold"/>
              </a:rPr>
              <a:t>   1/5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26921" y="3270056"/>
            <a:ext cx="2844072" cy="2930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5"/>
              </a:lnSpc>
            </a:pP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Predstavite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svojo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malo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domovino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protagonista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in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kontekst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zakaj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je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pomemben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v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vaši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zgodbi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. Ne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pozabite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, da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morate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na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tej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točki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že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vedeti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kako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se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bo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zgodba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končala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in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kaj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želite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z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njo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povedati</a:t>
            </a:r>
            <a:r>
              <a:rPr lang="en-US" sz="1646" spc="8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46" spc="82" dirty="0" err="1">
                <a:solidFill>
                  <a:srgbClr val="FEFEFE"/>
                </a:solidFill>
                <a:latin typeface="Sanchez"/>
              </a:rPr>
              <a:t>občinstvu</a:t>
            </a:r>
            <a:endParaRPr lang="en-US" sz="1646" spc="82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8128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857" spc="142">
                  <a:solidFill>
                    <a:srgbClr val="FFFFF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pl-PL" sz="1557" spc="77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1557" spc="77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 lang="pl-PL" sz="1400" dirty="0"/>
          </a:p>
          <a:p>
            <a:pPr algn="ctr">
              <a:lnSpc>
                <a:spcPts val="1910"/>
              </a:lnSpc>
            </a:pPr>
            <a:r>
              <a:rPr lang="en-US" sz="1364" spc="204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  <a:endParaRPr lang="pl-PL" sz="1364" spc="204" dirty="0">
              <a:solidFill>
                <a:srgbClr val="F8FBFD"/>
              </a:solidFill>
              <a:latin typeface="Merriweather Bold"/>
            </a:endParaRPr>
          </a:p>
          <a:p>
            <a:pPr algn="ctr">
              <a:lnSpc>
                <a:spcPts val="1910"/>
              </a:lnSpc>
            </a:pPr>
            <a:endParaRPr lang="en-US" sz="1364" spc="204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pl-PL" sz="2923" spc="438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2923" spc="438" dirty="0">
                <a:solidFill>
                  <a:srgbClr val="545454"/>
                </a:solidFill>
                <a:latin typeface="Merriweather Bold"/>
              </a:rPr>
              <a:t>   2/5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37674" y="3077012"/>
            <a:ext cx="2508290" cy="297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Orišite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problem, s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katerim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se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sooča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junak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vaše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male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domovine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ste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ga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upodobili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, in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zakaj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je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zanj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tako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pomemben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(ta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junak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ste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lahko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857" spc="92" dirty="0" err="1">
                <a:solidFill>
                  <a:srgbClr val="FEFEFE"/>
                </a:solidFill>
                <a:latin typeface="Sanchez"/>
              </a:rPr>
              <a:t>tudi</a:t>
            </a:r>
            <a:r>
              <a:rPr lang="en-US" sz="1857" spc="92" dirty="0">
                <a:solidFill>
                  <a:srgbClr val="FEFEFE"/>
                </a:solidFill>
                <a:latin typeface="Sanchez"/>
              </a:rPr>
              <a:t> vi).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91159" y="2928633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2"/>
                </a:lnSpc>
              </a:pPr>
              <a:r>
                <a:rPr lang="pl-PL" sz="2657" spc="132" dirty="0">
                  <a:solidFill>
                    <a:srgbClr val="FFFFFF"/>
                  </a:solidFill>
                  <a:latin typeface="Sanchez"/>
                </a:rPr>
                <a:t>Neuspešen poskus rešitve problema</a:t>
              </a:r>
              <a:endParaRPr lang="en-US" sz="2657" spc="132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82841" y="2928633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pl-PL" sz="1557" spc="77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1557" spc="77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 lang="pl-PL" sz="1400" dirty="0"/>
          </a:p>
          <a:p>
            <a:pPr algn="ctr">
              <a:lnSpc>
                <a:spcPts val="1910"/>
              </a:lnSpc>
            </a:pPr>
            <a:r>
              <a:rPr lang="en-US" sz="1364" spc="204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  <a:endParaRPr lang="pl-PL" sz="1364" spc="204" dirty="0">
              <a:solidFill>
                <a:srgbClr val="F8FBFD"/>
              </a:solidFill>
              <a:latin typeface="Merriweather Bold"/>
            </a:endParaRPr>
          </a:p>
          <a:p>
            <a:pPr algn="ctr">
              <a:lnSpc>
                <a:spcPts val="1910"/>
              </a:lnSpc>
            </a:pPr>
            <a:endParaRPr lang="en-US" sz="1364" spc="204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411648" y="265242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pl-PL" sz="2923" spc="438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2923" spc="438" dirty="0">
                <a:solidFill>
                  <a:srgbClr val="545454"/>
                </a:solidFill>
                <a:latin typeface="Merriweather Bold"/>
              </a:rPr>
              <a:t>   3/5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53236" y="3450226"/>
            <a:ext cx="2791442" cy="274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6"/>
              </a:lnSpc>
              <a:spcBef>
                <a:spcPct val="0"/>
              </a:spcBef>
            </a:pP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protagonistov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prvi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in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neuspešni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poskus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spopadanja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s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problemom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z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njegove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/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njene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individualne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perspektive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.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kaj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je protagonist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čutil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v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tistem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trenutku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in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kako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je ta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neuspeh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vplival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600" spc="86" dirty="0" err="1">
                <a:solidFill>
                  <a:srgbClr val="FEFEFE"/>
                </a:solidFill>
                <a:latin typeface="Sanchez"/>
              </a:rPr>
              <a:t>nanj</a:t>
            </a:r>
            <a:r>
              <a:rPr lang="en-US" sz="1600" spc="86" dirty="0">
                <a:solidFill>
                  <a:srgbClr val="FEFEFE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r>
                <a:rPr lang="pl-PL" sz="2657" spc="132" dirty="0">
                  <a:solidFill>
                    <a:srgbClr val="FFFFFF"/>
                  </a:solidFill>
                  <a:latin typeface="Sanchez"/>
                </a:rPr>
                <a:t>Reševanje problema</a:t>
              </a:r>
              <a:endParaRPr lang="en-US" sz="2657" spc="132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pl-PL" sz="1557" spc="77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1557" spc="77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 lang="pl-PL" sz="1400" dirty="0"/>
          </a:p>
          <a:p>
            <a:pPr algn="ctr">
              <a:lnSpc>
                <a:spcPts val="1910"/>
              </a:lnSpc>
            </a:pPr>
            <a:r>
              <a:rPr lang="en-US" sz="1364" spc="204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</a:p>
          <a:p>
            <a:pPr algn="ctr">
              <a:lnSpc>
                <a:spcPts val="1910"/>
              </a:lnSpc>
            </a:pPr>
            <a:endParaRPr lang="pl-PL" sz="1364" spc="204" dirty="0">
              <a:solidFill>
                <a:srgbClr val="F8FBFD"/>
              </a:solidFill>
              <a:latin typeface="Merriweather Bold"/>
            </a:endParaRPr>
          </a:p>
          <a:p>
            <a:pPr algn="ctr">
              <a:lnSpc>
                <a:spcPts val="1910"/>
              </a:lnSpc>
            </a:pPr>
            <a:endParaRPr lang="pl-PL" sz="1364" spc="204" dirty="0">
              <a:solidFill>
                <a:srgbClr val="F8FBFD"/>
              </a:solidFill>
              <a:latin typeface="Merriweather Bold"/>
            </a:endParaRPr>
          </a:p>
          <a:p>
            <a:pPr algn="ctr">
              <a:lnSpc>
                <a:spcPts val="1910"/>
              </a:lnSpc>
            </a:pPr>
            <a:endParaRPr lang="en-US" sz="1364" spc="204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pl-PL" sz="2923" spc="438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2923" spc="438" dirty="0">
                <a:solidFill>
                  <a:srgbClr val="545454"/>
                </a:solidFill>
                <a:latin typeface="Merriweather Bold"/>
              </a:rPr>
              <a:t>   4/5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37687" y="3226084"/>
            <a:ext cx="2222540" cy="254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  <a:spcBef>
                <a:spcPct val="0"/>
              </a:spcBef>
            </a:pP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situacijo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je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privedla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do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rešitve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problema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pri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čemer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bodite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pozorni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na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elemente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bodo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verjetno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izzvali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1757" spc="87" dirty="0" err="1">
                <a:solidFill>
                  <a:srgbClr val="FEFEFE"/>
                </a:solidFill>
                <a:latin typeface="Sanchez"/>
              </a:rPr>
              <a:t>čustva</a:t>
            </a:r>
            <a:r>
              <a:rPr lang="en-US" sz="1757" spc="87" dirty="0">
                <a:solidFill>
                  <a:srgbClr val="FEFEFE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629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8128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6"/>
                </a:lnSpc>
              </a:pPr>
              <a:r>
                <a:rPr lang="sl-SI" sz="2757" spc="137" dirty="0">
                  <a:solidFill>
                    <a:srgbClr val="FFFFFF"/>
                  </a:solidFill>
                  <a:latin typeface="Sanchez"/>
                </a:rPr>
                <a:t>Zaključek</a:t>
              </a:r>
              <a:endParaRPr lang="en-US" sz="2757" spc="137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9810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3853" y="2937854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r>
                <a:rPr lang="pl-PL" sz="1557" spc="77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1557" spc="77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 lang="pl-PL" sz="1400" dirty="0"/>
          </a:p>
          <a:p>
            <a:pPr algn="ctr">
              <a:lnSpc>
                <a:spcPts val="1910"/>
              </a:lnSpc>
            </a:pPr>
            <a:r>
              <a:rPr lang="en-US" sz="1364" spc="204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  <a:endParaRPr lang="pl-PL" sz="1364" spc="204" dirty="0">
              <a:solidFill>
                <a:srgbClr val="F8FBFD"/>
              </a:solidFill>
              <a:latin typeface="Merriweather Bold"/>
            </a:endParaRPr>
          </a:p>
          <a:p>
            <a:pPr algn="ctr">
              <a:lnSpc>
                <a:spcPts val="1910"/>
              </a:lnSpc>
            </a:pPr>
            <a:endParaRPr lang="pl-PL" sz="1364" spc="204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487953"/>
            <a:ext cx="6527770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</a:pPr>
            <a:r>
              <a:rPr lang="pl-PL" sz="2923" spc="438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2923" spc="438" dirty="0">
                <a:solidFill>
                  <a:srgbClr val="545454"/>
                </a:solidFill>
                <a:latin typeface="Merriweather Bold"/>
              </a:rPr>
              <a:t>   5/5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56195" y="3334680"/>
            <a:ext cx="2385523" cy="266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  <a:spcBef>
                <a:spcPct val="0"/>
              </a:spcBef>
            </a:pP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Končajte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zgodbo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z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nekakšnim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zaključkom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bo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pomemben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za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vaše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119" spc="105" dirty="0" err="1">
                <a:solidFill>
                  <a:srgbClr val="FEFEFE"/>
                </a:solidFill>
                <a:latin typeface="Sanchez"/>
              </a:rPr>
              <a:t>občinstvo</a:t>
            </a:r>
            <a:r>
              <a:rPr lang="en-US" sz="2119" spc="105" dirty="0">
                <a:solidFill>
                  <a:srgbClr val="FEFEFE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673" y="0"/>
            <a:ext cx="8726254" cy="7315200"/>
            <a:chOff x="0" y="0"/>
            <a:chExt cx="11635005" cy="9753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236" r="10236"/>
            <a:stretch>
              <a:fillRect/>
            </a:stretch>
          </p:blipFill>
          <p:spPr>
            <a:xfrm>
              <a:off x="0" y="0"/>
              <a:ext cx="5817503" cy="48768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400" r="12400"/>
            <a:stretch>
              <a:fillRect/>
            </a:stretch>
          </p:blipFill>
          <p:spPr>
            <a:xfrm>
              <a:off x="5817503" y="0"/>
              <a:ext cx="5817503" cy="48768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0336" r="10336"/>
            <a:stretch>
              <a:fillRect/>
            </a:stretch>
          </p:blipFill>
          <p:spPr>
            <a:xfrm>
              <a:off x="0" y="4876800"/>
              <a:ext cx="5817503" cy="48768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7204" r="7204"/>
            <a:stretch>
              <a:fillRect/>
            </a:stretch>
          </p:blipFill>
          <p:spPr>
            <a:xfrm>
              <a:off x="5817503" y="4876800"/>
              <a:ext cx="5817503" cy="48768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672785" y="2344409"/>
            <a:ext cx="4418635" cy="2648205"/>
            <a:chOff x="0" y="0"/>
            <a:chExt cx="5255934" cy="39560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17040" cy="3956050"/>
            </a:xfrm>
            <a:custGeom>
              <a:avLst/>
              <a:gdLst/>
              <a:ahLst/>
              <a:cxnLst/>
              <a:rect l="l" t="t" r="r" b="b"/>
              <a:pathLst>
                <a:path w="5217040" h="3956050">
                  <a:moveTo>
                    <a:pt x="3646931" y="0"/>
                  </a:moveTo>
                  <a:lnTo>
                    <a:pt x="0" y="0"/>
                  </a:lnTo>
                  <a:lnTo>
                    <a:pt x="0" y="3956050"/>
                  </a:lnTo>
                  <a:lnTo>
                    <a:pt x="5217040" y="3956050"/>
                  </a:lnTo>
                  <a:lnTo>
                    <a:pt x="5217040" y="0"/>
                  </a:lnTo>
                  <a:lnTo>
                    <a:pt x="3646931" y="0"/>
                  </a:lnTo>
                  <a:close/>
                  <a:moveTo>
                    <a:pt x="5067308" y="2997200"/>
                  </a:moveTo>
                  <a:lnTo>
                    <a:pt x="5067308" y="3863340"/>
                  </a:lnTo>
                  <a:lnTo>
                    <a:pt x="91440" y="3863340"/>
                  </a:lnTo>
                  <a:lnTo>
                    <a:pt x="91440" y="91440"/>
                  </a:lnTo>
                  <a:lnTo>
                    <a:pt x="5065228" y="91440"/>
                  </a:lnTo>
                  <a:lnTo>
                    <a:pt x="5065228" y="299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4140" y="104140"/>
              <a:ext cx="4942372" cy="3747770"/>
            </a:xfrm>
            <a:custGeom>
              <a:avLst/>
              <a:gdLst/>
              <a:ahLst/>
              <a:cxnLst/>
              <a:rect l="l" t="t" r="r" b="b"/>
              <a:pathLst>
                <a:path w="4942372" h="3747770">
                  <a:moveTo>
                    <a:pt x="3542791" y="0"/>
                  </a:moveTo>
                  <a:lnTo>
                    <a:pt x="0" y="0"/>
                  </a:lnTo>
                  <a:lnTo>
                    <a:pt x="0" y="3747770"/>
                  </a:lnTo>
                  <a:lnTo>
                    <a:pt x="4942372" y="3747770"/>
                  </a:lnTo>
                  <a:lnTo>
                    <a:pt x="4942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440" y="91440"/>
              <a:ext cx="4973788" cy="3771900"/>
            </a:xfrm>
            <a:custGeom>
              <a:avLst/>
              <a:gdLst/>
              <a:ahLst/>
              <a:cxnLst/>
              <a:rect l="l" t="t" r="r" b="b"/>
              <a:pathLst>
                <a:path w="4973788" h="3771900">
                  <a:moveTo>
                    <a:pt x="3555491" y="0"/>
                  </a:moveTo>
                  <a:lnTo>
                    <a:pt x="0" y="0"/>
                  </a:lnTo>
                  <a:lnTo>
                    <a:pt x="0" y="3771900"/>
                  </a:lnTo>
                  <a:lnTo>
                    <a:pt x="4973788" y="3771900"/>
                  </a:lnTo>
                  <a:lnTo>
                    <a:pt x="4973788" y="0"/>
                  </a:lnTo>
                  <a:lnTo>
                    <a:pt x="3555491" y="0"/>
                  </a:lnTo>
                  <a:close/>
                  <a:moveTo>
                    <a:pt x="4955072" y="867410"/>
                  </a:moveTo>
                  <a:lnTo>
                    <a:pt x="4955072" y="3760470"/>
                  </a:lnTo>
                  <a:lnTo>
                    <a:pt x="12700" y="3760470"/>
                  </a:lnTo>
                  <a:lnTo>
                    <a:pt x="12700" y="12700"/>
                  </a:lnTo>
                  <a:lnTo>
                    <a:pt x="4955072" y="12700"/>
                  </a:lnTo>
                  <a:lnTo>
                    <a:pt x="4955072" y="867410"/>
                  </a:lnTo>
                  <a:close/>
                </a:path>
              </a:pathLst>
            </a:custGeom>
            <a:solidFill>
              <a:srgbClr val="506463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85242" y="2674245"/>
            <a:ext cx="4628501" cy="190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4"/>
              </a:lnSpc>
            </a:pPr>
            <a:r>
              <a:rPr lang="pl-PL" sz="3653" spc="474" dirty="0">
                <a:solidFill>
                  <a:srgbClr val="506463"/>
                </a:solidFill>
                <a:latin typeface="Glegoo Bold"/>
              </a:rPr>
              <a:t>USTVARJANJE LASTNE ZGODBE</a:t>
            </a:r>
            <a:endParaRPr lang="en-US" sz="3653" spc="474" dirty="0">
              <a:solidFill>
                <a:srgbClr val="506463"/>
              </a:solidFill>
              <a:latin typeface="Glegoo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3369" y="0"/>
            <a:ext cx="4770231" cy="7315200"/>
          </a:xfrm>
          <a:custGeom>
            <a:avLst/>
            <a:gdLst/>
            <a:ahLst/>
            <a:cxnLst/>
            <a:rect l="l" t="t" r="r" b="b"/>
            <a:pathLst>
              <a:path w="4770231" h="7315200">
                <a:moveTo>
                  <a:pt x="0" y="0"/>
                </a:moveTo>
                <a:lnTo>
                  <a:pt x="4770231" y="0"/>
                </a:lnTo>
                <a:lnTo>
                  <a:pt x="477023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237" r="-1211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329938" y="990600"/>
            <a:ext cx="4448505" cy="6540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9"/>
              </a:lnSpc>
            </a:pPr>
            <a:r>
              <a:rPr lang="it-IT" sz="3664" dirty="0" err="1">
                <a:solidFill>
                  <a:srgbClr val="FFFFFF"/>
                </a:solidFill>
                <a:latin typeface="HK Grotesk Bold"/>
              </a:rPr>
              <a:t>Priprava</a:t>
            </a:r>
            <a:r>
              <a:rPr lang="it-IT" sz="3664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it-IT" sz="3664" dirty="0" err="1">
                <a:solidFill>
                  <a:srgbClr val="FFFFFF"/>
                </a:solidFill>
                <a:latin typeface="HK Grotesk Bold"/>
              </a:rPr>
              <a:t>na</a:t>
            </a:r>
            <a:r>
              <a:rPr lang="it-IT" sz="3664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it-IT" sz="3664" dirty="0" err="1">
                <a:solidFill>
                  <a:srgbClr val="FFFFFF"/>
                </a:solidFill>
                <a:latin typeface="HK Grotesk Bold"/>
              </a:rPr>
              <a:t>predstavitev</a:t>
            </a:r>
            <a:r>
              <a:rPr lang="it-IT" sz="3664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it-IT" sz="3664" dirty="0" err="1">
                <a:solidFill>
                  <a:srgbClr val="FFFFFF"/>
                </a:solidFill>
                <a:latin typeface="HK Grotesk Bold"/>
              </a:rPr>
              <a:t>pripravljenih</a:t>
            </a:r>
            <a:r>
              <a:rPr lang="it-IT" sz="3664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it-IT" sz="3664" dirty="0" err="1">
                <a:solidFill>
                  <a:srgbClr val="FFFFFF"/>
                </a:solidFill>
                <a:latin typeface="HK Grotesk Bold"/>
              </a:rPr>
              <a:t>zgodb</a:t>
            </a:r>
            <a:r>
              <a:rPr lang="it-IT" sz="3664" dirty="0">
                <a:solidFill>
                  <a:srgbClr val="FFFFFF"/>
                </a:solidFill>
                <a:latin typeface="HK Grotesk Bold"/>
              </a:rPr>
              <a:t>:</a:t>
            </a:r>
            <a:r>
              <a:rPr lang="en-US" sz="3664" dirty="0">
                <a:solidFill>
                  <a:srgbClr val="FFFFFF"/>
                </a:solidFill>
                <a:latin typeface="HK Grotesk Bold"/>
              </a:rPr>
              <a:t>:</a:t>
            </a:r>
          </a:p>
          <a:p>
            <a:pPr marL="791088" lvl="1" indent="-395544">
              <a:lnSpc>
                <a:spcPts val="5129"/>
              </a:lnSpc>
              <a:buFont typeface="Arial"/>
              <a:buChar char="•"/>
            </a:pPr>
            <a:r>
              <a:rPr lang="pl-PL" sz="3664" dirty="0">
                <a:solidFill>
                  <a:srgbClr val="FFFFFF"/>
                </a:solidFill>
                <a:latin typeface="HK Grotesk Light"/>
              </a:rPr>
              <a:t>Pozorno poslušajte</a:t>
            </a:r>
          </a:p>
          <a:p>
            <a:pPr marL="791088" lvl="1" indent="-395544">
              <a:lnSpc>
                <a:spcPts val="5129"/>
              </a:lnSpc>
              <a:buFont typeface="Arial"/>
              <a:buChar char="•"/>
            </a:pPr>
            <a:r>
              <a:rPr lang="pl-PL" sz="3664" dirty="0">
                <a:solidFill>
                  <a:srgbClr val="FFFFFF"/>
                </a:solidFill>
                <a:latin typeface="HK Grotesk Light"/>
              </a:rPr>
              <a:t>Postavite vprašanja</a:t>
            </a:r>
          </a:p>
          <a:p>
            <a:pPr marL="791088" lvl="1" indent="-395544">
              <a:lnSpc>
                <a:spcPts val="5129"/>
              </a:lnSpc>
              <a:buFont typeface="Arial"/>
              <a:buChar char="•"/>
            </a:pPr>
            <a:r>
              <a:rPr lang="pl-PL" sz="3664" dirty="0">
                <a:solidFill>
                  <a:srgbClr val="FFFFFF"/>
                </a:solidFill>
                <a:latin typeface="HK Grotesk Light"/>
              </a:rPr>
              <a:t>Ocenite z ocenjevalnim listom</a:t>
            </a:r>
            <a:endParaRPr lang="en-US" sz="3664" dirty="0">
              <a:solidFill>
                <a:srgbClr val="FFFFFF"/>
              </a:solidFill>
              <a:latin typeface="HK Grotesk Ligh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29938" y="307659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2"/>
                </a:lnTo>
                <a:lnTo>
                  <a:pt x="0" y="847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7536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Pozorno poslušajte Postavite vprašanja Ocenite na glasovnici</a:t>
            </a:r>
            <a:r>
              <a:rPr kumimoji="0" lang="sl-SI" altLang="sl-SI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l-SI" altLang="sl-S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258841" y="343731"/>
            <a:ext cx="4494759" cy="387789"/>
          </a:xfrm>
          <a:prstGeom prst="rect">
            <a:avLst/>
          </a:prstGeom>
          <a:solidFill>
            <a:srgbClr val="7BD0DE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46215" y="2157724"/>
            <a:ext cx="4630585" cy="3469852"/>
          </a:xfrm>
          <a:custGeom>
            <a:avLst/>
            <a:gdLst/>
            <a:ahLst/>
            <a:cxnLst/>
            <a:rect l="l" t="t" r="r" b="b"/>
            <a:pathLst>
              <a:path w="4630585" h="3469852">
                <a:moveTo>
                  <a:pt x="0" y="0"/>
                </a:moveTo>
                <a:lnTo>
                  <a:pt x="4630585" y="0"/>
                </a:lnTo>
                <a:lnTo>
                  <a:pt x="4630585" y="3469852"/>
                </a:lnTo>
                <a:lnTo>
                  <a:pt x="0" y="3469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258841" y="2195824"/>
            <a:ext cx="3432244" cy="389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9"/>
              </a:lnSpc>
            </a:pPr>
            <a:r>
              <a:rPr lang="pl-PL" sz="3481" dirty="0">
                <a:solidFill>
                  <a:srgbClr val="FAFAFA"/>
                </a:solidFill>
                <a:latin typeface="Rajdhani Bold Bold"/>
              </a:rPr>
              <a:t>Cilj delavnice</a:t>
            </a:r>
            <a:r>
              <a:rPr lang="en-US" sz="3481" dirty="0">
                <a:solidFill>
                  <a:srgbClr val="FAFAFA"/>
                </a:solidFill>
                <a:latin typeface="Rajdhani Bold Bold"/>
              </a:rPr>
              <a:t>:</a:t>
            </a:r>
          </a:p>
          <a:p>
            <a:pPr>
              <a:lnSpc>
                <a:spcPts val="3829"/>
              </a:lnSpc>
            </a:pPr>
            <a:endParaRPr lang="en-US" sz="3481" dirty="0">
              <a:solidFill>
                <a:srgbClr val="FAFAFA"/>
              </a:solidFill>
              <a:latin typeface="Rajdhani Bold Bold"/>
            </a:endParaRPr>
          </a:p>
          <a:p>
            <a:pPr>
              <a:lnSpc>
                <a:spcPts val="3829"/>
              </a:lnSpc>
            </a:pPr>
            <a:r>
              <a:rPr lang="it-IT" sz="3481" dirty="0" err="1">
                <a:solidFill>
                  <a:srgbClr val="FAFAFA"/>
                </a:solidFill>
                <a:latin typeface="Rajdhani Bold Bold"/>
              </a:rPr>
              <a:t>Občinstvo</a:t>
            </a:r>
            <a:r>
              <a:rPr lang="it-IT" sz="3481" dirty="0">
                <a:solidFill>
                  <a:srgbClr val="FAFAFA"/>
                </a:solidFill>
                <a:latin typeface="Rajdhani Bold Bold"/>
              </a:rPr>
              <a:t> bo </a:t>
            </a:r>
            <a:r>
              <a:rPr lang="it-IT" sz="3481" dirty="0" err="1">
                <a:solidFill>
                  <a:srgbClr val="FAFAFA"/>
                </a:solidFill>
                <a:latin typeface="Rajdhani Bold Bold"/>
              </a:rPr>
              <a:t>spoznalo</a:t>
            </a:r>
            <a:r>
              <a:rPr lang="it-IT" sz="3481" dirty="0">
                <a:solidFill>
                  <a:srgbClr val="FAFAFA"/>
                </a:solidFill>
                <a:latin typeface="Rajdhani Bold Bold"/>
              </a:rPr>
              <a:t> </a:t>
            </a:r>
            <a:r>
              <a:rPr lang="it-IT" sz="3481" dirty="0" err="1">
                <a:solidFill>
                  <a:srgbClr val="FAFAFA"/>
                </a:solidFill>
                <a:latin typeface="Rajdhani Bold Bold"/>
              </a:rPr>
              <a:t>definicijo</a:t>
            </a:r>
            <a:r>
              <a:rPr lang="it-IT" sz="3481" dirty="0">
                <a:solidFill>
                  <a:srgbClr val="FAFAFA"/>
                </a:solidFill>
                <a:latin typeface="Rajdhani Bold Bold"/>
              </a:rPr>
              <a:t> »male </a:t>
            </a:r>
            <a:r>
              <a:rPr lang="it-IT" sz="3481" dirty="0" err="1">
                <a:solidFill>
                  <a:srgbClr val="FAFAFA"/>
                </a:solidFill>
                <a:latin typeface="Rajdhani Bold Bold"/>
              </a:rPr>
              <a:t>domovine</a:t>
            </a:r>
            <a:r>
              <a:rPr lang="it-IT" sz="3481" dirty="0">
                <a:solidFill>
                  <a:srgbClr val="FAFAFA"/>
                </a:solidFill>
                <a:latin typeface="Rajdhani Bold Bold"/>
              </a:rPr>
              <a:t>« in </a:t>
            </a:r>
            <a:r>
              <a:rPr lang="it-IT" sz="3481" dirty="0" err="1">
                <a:solidFill>
                  <a:srgbClr val="FAFAFA"/>
                </a:solidFill>
                <a:latin typeface="Rajdhani Bold Bold"/>
              </a:rPr>
              <a:t>pripovedovalsko</a:t>
            </a:r>
            <a:r>
              <a:rPr lang="it-IT" sz="3481" dirty="0">
                <a:solidFill>
                  <a:srgbClr val="FAFAFA"/>
                </a:solidFill>
                <a:latin typeface="Rajdhani Bold Bold"/>
              </a:rPr>
              <a:t> metodo.</a:t>
            </a:r>
            <a:endParaRPr lang="en-US" sz="3481" dirty="0">
              <a:solidFill>
                <a:srgbClr val="FAFAFA"/>
              </a:solidFill>
              <a:latin typeface="Rajdhani Bold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9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5653" y="2734484"/>
            <a:ext cx="9322294" cy="426721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86228" y="2951686"/>
            <a:ext cx="2653556" cy="3832807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4"/>
                </a:lnSpc>
              </a:pPr>
              <a:r>
                <a:rPr lang="pl-PL" sz="2357" spc="117" dirty="0">
                  <a:solidFill>
                    <a:srgbClr val="FFFFFF"/>
                  </a:solidFill>
                  <a:latin typeface="Sanchez"/>
                </a:rPr>
                <a:t>Ime in priimek pripovedovalca zgodbe </a:t>
              </a:r>
              <a:endParaRPr lang="en-US" sz="2357" spc="117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82672" y="2937854"/>
            <a:ext cx="3018294" cy="3842028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48616" y="2947075"/>
            <a:ext cx="2835256" cy="3823586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8128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r>
                <a:rPr lang="pl-PL" sz="2357" spc="117" dirty="0">
                  <a:solidFill>
                    <a:srgbClr val="FFFFFF"/>
                  </a:solidFill>
                  <a:latin typeface="Sanchez"/>
                </a:rPr>
                <a:t>Utemeljitev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39478" y="1128583"/>
            <a:ext cx="661895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0"/>
              </a:lnSpc>
            </a:pPr>
            <a:endParaRPr lang="pl-PL" sz="1400" dirty="0"/>
          </a:p>
          <a:p>
            <a:pPr algn="ctr">
              <a:lnSpc>
                <a:spcPts val="1910"/>
              </a:lnSpc>
            </a:pPr>
            <a:r>
              <a:rPr lang="en-US" sz="1364" spc="204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  <a:endParaRPr lang="pl-PL" sz="1364" spc="204" dirty="0">
              <a:solidFill>
                <a:srgbClr val="F8FBFD"/>
              </a:solidFill>
              <a:latin typeface="Merriweather Bold"/>
            </a:endParaRPr>
          </a:p>
          <a:p>
            <a:pPr algn="ctr">
              <a:lnSpc>
                <a:spcPts val="1910"/>
              </a:lnSpc>
            </a:pPr>
            <a:endParaRPr lang="en-US" sz="1364" spc="204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271593"/>
            <a:ext cx="9753600" cy="9046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297" y="447598"/>
            <a:ext cx="2366976" cy="539904"/>
          </a:xfrm>
          <a:custGeom>
            <a:avLst/>
            <a:gdLst/>
            <a:ahLst/>
            <a:cxnLst/>
            <a:rect l="l" t="t" r="r" b="b"/>
            <a:pathLst>
              <a:path w="2366976" h="539904">
                <a:moveTo>
                  <a:pt x="0" y="0"/>
                </a:moveTo>
                <a:lnTo>
                  <a:pt x="2366976" y="0"/>
                </a:lnTo>
                <a:lnTo>
                  <a:pt x="2366976" y="539904"/>
                </a:lnTo>
                <a:lnTo>
                  <a:pt x="0" y="5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180199" y="517365"/>
            <a:ext cx="7198911" cy="42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pl-PL" sz="2523" spc="378" dirty="0">
                <a:solidFill>
                  <a:srgbClr val="545454"/>
                </a:solidFill>
                <a:latin typeface="Merriweather Bold"/>
              </a:rPr>
              <a:t>OCENJEVALNI LIST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83" y="3322317"/>
            <a:ext cx="2675093" cy="228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0"/>
              </a:lnSpc>
              <a:spcBef>
                <a:spcPct val="0"/>
              </a:spcBef>
            </a:pPr>
            <a:r>
              <a:rPr lang="en-US" sz="2157" spc="107" dirty="0">
                <a:solidFill>
                  <a:srgbClr val="FFFFFF"/>
                </a:solidFill>
                <a:latin typeface="Sanchez"/>
              </a:rPr>
              <a:t>REZULTAT GRE OD 1 DO 10, KJER 1 POMENI, DA MI NI BILO VŠEČ IN 10, DA MI JE BILO ZELO VŠEČ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6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rot="-5400000">
            <a:off x="5906461" y="4342689"/>
            <a:ext cx="12714" cy="423074"/>
          </a:xfrm>
          <a:prstGeom prst="rect">
            <a:avLst/>
          </a:prstGeom>
          <a:solidFill>
            <a:srgbClr val="D1693C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 rot="-5400000">
            <a:off x="5908055" y="5018011"/>
            <a:ext cx="9525" cy="423074"/>
          </a:xfrm>
          <a:prstGeom prst="rect">
            <a:avLst/>
          </a:prstGeom>
          <a:solidFill>
            <a:srgbClr val="D1693C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 rot="-5400000">
            <a:off x="5907881" y="5690134"/>
            <a:ext cx="9873" cy="423074"/>
          </a:xfrm>
          <a:prstGeom prst="rect">
            <a:avLst/>
          </a:prstGeom>
          <a:solidFill>
            <a:srgbClr val="D1693C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5563262" cy="993555"/>
            <a:chOff x="0" y="0"/>
            <a:chExt cx="2060468" cy="3679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60468" cy="367983"/>
            </a:xfrm>
            <a:custGeom>
              <a:avLst/>
              <a:gdLst/>
              <a:ahLst/>
              <a:cxnLst/>
              <a:rect l="l" t="t" r="r" b="b"/>
              <a:pathLst>
                <a:path w="2060468" h="367983">
                  <a:moveTo>
                    <a:pt x="0" y="0"/>
                  </a:moveTo>
                  <a:lnTo>
                    <a:pt x="2060468" y="0"/>
                  </a:lnTo>
                  <a:lnTo>
                    <a:pt x="2060468" y="367983"/>
                  </a:lnTo>
                  <a:lnTo>
                    <a:pt x="0" y="36798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71691" y="36034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1"/>
                </a:lnTo>
                <a:lnTo>
                  <a:pt x="0" y="847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5824226" y="236614"/>
            <a:ext cx="3635685" cy="15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13"/>
              </a:lnSpc>
            </a:pPr>
            <a:r>
              <a:rPr lang="pl-PL" sz="4013" dirty="0">
                <a:solidFill>
                  <a:srgbClr val="F26824"/>
                </a:solidFill>
                <a:latin typeface="DM Serif Display"/>
              </a:rPr>
              <a:t>Pripovedovanje zgodb o mali domovini</a:t>
            </a:r>
            <a:endParaRPr lang="en-US" sz="3713" dirty="0">
              <a:solidFill>
                <a:srgbClr val="F26824"/>
              </a:solidFill>
              <a:latin typeface="DM Serif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4668" y="3279945"/>
            <a:ext cx="2990347" cy="1993565"/>
          </a:xfrm>
          <a:custGeom>
            <a:avLst/>
            <a:gdLst/>
            <a:ahLst/>
            <a:cxnLst/>
            <a:rect l="l" t="t" r="r" b="b"/>
            <a:pathLst>
              <a:path w="2990347" h="1993565">
                <a:moveTo>
                  <a:pt x="0" y="0"/>
                </a:moveTo>
                <a:lnTo>
                  <a:pt x="2990347" y="0"/>
                </a:lnTo>
                <a:lnTo>
                  <a:pt x="2990347" y="1993565"/>
                </a:lnTo>
                <a:lnTo>
                  <a:pt x="0" y="19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285728" y="3279945"/>
            <a:ext cx="2999840" cy="1993565"/>
          </a:xfrm>
          <a:custGeom>
            <a:avLst/>
            <a:gdLst/>
            <a:ahLst/>
            <a:cxnLst/>
            <a:rect l="l" t="t" r="r" b="b"/>
            <a:pathLst>
              <a:path w="2999840" h="1993565">
                <a:moveTo>
                  <a:pt x="0" y="0"/>
                </a:moveTo>
                <a:lnTo>
                  <a:pt x="2999840" y="0"/>
                </a:lnTo>
                <a:lnTo>
                  <a:pt x="2999840" y="1993565"/>
                </a:lnTo>
                <a:lnTo>
                  <a:pt x="0" y="1993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07817" y="3279945"/>
            <a:ext cx="2658144" cy="1993565"/>
          </a:xfrm>
          <a:custGeom>
            <a:avLst/>
            <a:gdLst/>
            <a:ahLst/>
            <a:cxnLst/>
            <a:rect l="l" t="t" r="r" b="b"/>
            <a:pathLst>
              <a:path w="2658144" h="1993565">
                <a:moveTo>
                  <a:pt x="0" y="0"/>
                </a:moveTo>
                <a:lnTo>
                  <a:pt x="2658143" y="0"/>
                </a:lnTo>
                <a:lnTo>
                  <a:pt x="2658143" y="1993565"/>
                </a:lnTo>
                <a:lnTo>
                  <a:pt x="0" y="1993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4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07817" y="116340"/>
            <a:ext cx="3716467" cy="847721"/>
          </a:xfrm>
          <a:custGeom>
            <a:avLst/>
            <a:gdLst/>
            <a:ahLst/>
            <a:cxnLst/>
            <a:rect l="l" t="t" r="r" b="b"/>
            <a:pathLst>
              <a:path w="3716467" h="847721">
                <a:moveTo>
                  <a:pt x="0" y="0"/>
                </a:moveTo>
                <a:lnTo>
                  <a:pt x="3716467" y="0"/>
                </a:lnTo>
                <a:lnTo>
                  <a:pt x="3716467" y="847721"/>
                </a:lnTo>
                <a:lnTo>
                  <a:pt x="0" y="847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2190782" y="5428528"/>
            <a:ext cx="675178" cy="675178"/>
          </a:xfrm>
          <a:custGeom>
            <a:avLst/>
            <a:gdLst/>
            <a:ahLst/>
            <a:cxnLst/>
            <a:rect l="l" t="t" r="r" b="b"/>
            <a:pathLst>
              <a:path w="675178" h="675178">
                <a:moveTo>
                  <a:pt x="0" y="0"/>
                </a:moveTo>
                <a:lnTo>
                  <a:pt x="675178" y="0"/>
                </a:lnTo>
                <a:lnTo>
                  <a:pt x="675178" y="675179"/>
                </a:lnTo>
                <a:lnTo>
                  <a:pt x="0" y="67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572504" y="5428528"/>
            <a:ext cx="713064" cy="713064"/>
          </a:xfrm>
          <a:custGeom>
            <a:avLst/>
            <a:gdLst/>
            <a:ahLst/>
            <a:cxnLst/>
            <a:rect l="l" t="t" r="r" b="b"/>
            <a:pathLst>
              <a:path w="713064" h="713064">
                <a:moveTo>
                  <a:pt x="0" y="0"/>
                </a:moveTo>
                <a:lnTo>
                  <a:pt x="713064" y="0"/>
                </a:lnTo>
                <a:lnTo>
                  <a:pt x="713064" y="713064"/>
                </a:lnTo>
                <a:lnTo>
                  <a:pt x="0" y="713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990668" y="5421379"/>
            <a:ext cx="682327" cy="682327"/>
          </a:xfrm>
          <a:custGeom>
            <a:avLst/>
            <a:gdLst/>
            <a:ahLst/>
            <a:cxnLst/>
            <a:rect l="l" t="t" r="r" b="b"/>
            <a:pathLst>
              <a:path w="682327" h="682327">
                <a:moveTo>
                  <a:pt x="0" y="0"/>
                </a:moveTo>
                <a:lnTo>
                  <a:pt x="682327" y="0"/>
                </a:lnTo>
                <a:lnTo>
                  <a:pt x="682327" y="682328"/>
                </a:lnTo>
                <a:lnTo>
                  <a:pt x="0" y="682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731520" y="1464307"/>
            <a:ext cx="8366476" cy="104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pl-PL" sz="4000" dirty="0">
                <a:solidFill>
                  <a:srgbClr val="F26824"/>
                </a:solidFill>
                <a:latin typeface="DM Serif Display"/>
              </a:rPr>
              <a:t>Izbira treh najboljših pripovedovalcev zgodb</a:t>
            </a:r>
            <a:endParaRPr lang="en-US" sz="4000" dirty="0">
              <a:solidFill>
                <a:srgbClr val="F26824"/>
              </a:solidFill>
              <a:latin typeface="DM Serif Display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65053" y="5706464"/>
            <a:ext cx="2410863" cy="888462"/>
            <a:chOff x="0" y="0"/>
            <a:chExt cx="3214484" cy="118461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3214484" cy="483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399">
                  <a:solidFill>
                    <a:srgbClr val="D1693C"/>
                  </a:solidFill>
                  <a:latin typeface="HK Grotesk Light"/>
                </a:rPr>
                <a:t>Lidia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71766"/>
              <a:ext cx="3214484" cy="412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pl-PL" dirty="0">
                  <a:solidFill>
                    <a:srgbClr val="622512"/>
                  </a:solidFill>
                  <a:latin typeface="HK Grotesk Light"/>
                </a:rPr>
                <a:t>Rezultat</a:t>
              </a:r>
              <a:r>
                <a:rPr lang="en-US" sz="1800" dirty="0">
                  <a:solidFill>
                    <a:srgbClr val="622512"/>
                  </a:solidFill>
                  <a:latin typeface="HK Grotesk Light"/>
                </a:rPr>
                <a:t>.......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09326" y="5706464"/>
            <a:ext cx="2410863" cy="888462"/>
            <a:chOff x="0" y="0"/>
            <a:chExt cx="3214484" cy="118461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3214484" cy="483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399">
                  <a:solidFill>
                    <a:srgbClr val="D1693C"/>
                  </a:solidFill>
                  <a:latin typeface="HK Grotesk Light"/>
                </a:rPr>
                <a:t>Nina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71766"/>
              <a:ext cx="3214484" cy="412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pl-PL" dirty="0">
                  <a:solidFill>
                    <a:srgbClr val="622512"/>
                  </a:solidFill>
                  <a:latin typeface="HK Grotesk Light"/>
                </a:rPr>
                <a:t>Rezultat</a:t>
              </a:r>
              <a:r>
                <a:rPr lang="en-US" sz="1800" dirty="0">
                  <a:solidFill>
                    <a:srgbClr val="622512"/>
                  </a:solidFill>
                  <a:latin typeface="HK Grotesk Light"/>
                </a:rPr>
                <a:t>......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80319" y="5706464"/>
            <a:ext cx="2410863" cy="888462"/>
            <a:chOff x="0" y="0"/>
            <a:chExt cx="3214484" cy="118461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3214484" cy="483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399">
                  <a:solidFill>
                    <a:srgbClr val="D1693C"/>
                  </a:solidFill>
                  <a:latin typeface="HK Grotesk Light"/>
                </a:rPr>
                <a:t>Robert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71766"/>
              <a:ext cx="3214484" cy="412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pl-PL" dirty="0">
                  <a:solidFill>
                    <a:srgbClr val="622512"/>
                  </a:solidFill>
                  <a:latin typeface="HK Grotesk Light"/>
                </a:rPr>
                <a:t>Rezultat</a:t>
              </a:r>
              <a:r>
                <a:rPr lang="en-US" sz="1800" dirty="0">
                  <a:solidFill>
                    <a:srgbClr val="622512"/>
                  </a:solidFill>
                  <a:latin typeface="HK Grotesk Light"/>
                </a:rPr>
                <a:t>......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8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31520" y="329044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092406" y="329044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6589743" y="329044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2063154" y="501380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5714268" y="5013802"/>
            <a:ext cx="110651" cy="1152727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0" y="199769"/>
            <a:ext cx="9753600" cy="768394"/>
            <a:chOff x="0" y="0"/>
            <a:chExt cx="3612444" cy="2845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2445" cy="284590"/>
            </a:xfrm>
            <a:custGeom>
              <a:avLst/>
              <a:gdLst/>
              <a:ahLst/>
              <a:cxnLst/>
              <a:rect l="l" t="t" r="r" b="b"/>
              <a:pathLst>
                <a:path w="3612445" h="284590">
                  <a:moveTo>
                    <a:pt x="0" y="0"/>
                  </a:moveTo>
                  <a:lnTo>
                    <a:pt x="3612445" y="0"/>
                  </a:lnTo>
                  <a:lnTo>
                    <a:pt x="3612445" y="284590"/>
                  </a:lnTo>
                  <a:lnTo>
                    <a:pt x="0" y="28459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91829" y="225549"/>
            <a:ext cx="3142651" cy="716834"/>
          </a:xfrm>
          <a:custGeom>
            <a:avLst/>
            <a:gdLst/>
            <a:ahLst/>
            <a:cxnLst/>
            <a:rect l="l" t="t" r="r" b="b"/>
            <a:pathLst>
              <a:path w="3142651" h="716834">
                <a:moveTo>
                  <a:pt x="0" y="0"/>
                </a:moveTo>
                <a:lnTo>
                  <a:pt x="3142651" y="0"/>
                </a:lnTo>
                <a:lnTo>
                  <a:pt x="3142651" y="716835"/>
                </a:lnTo>
                <a:lnTo>
                  <a:pt x="0" y="716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209696" y="1639724"/>
            <a:ext cx="7334207" cy="86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dirty="0" err="1">
                <a:solidFill>
                  <a:srgbClr val="F8F2ED"/>
                </a:solidFill>
                <a:latin typeface="DM Serif Display"/>
              </a:rPr>
              <a:t>Pon</a:t>
            </a:r>
            <a:r>
              <a:rPr lang="sl-SI" sz="3300" dirty="0" err="1">
                <a:solidFill>
                  <a:srgbClr val="F8F2ED"/>
                </a:solidFill>
                <a:latin typeface="DM Serif Display"/>
              </a:rPr>
              <a:t>ovitev</a:t>
            </a:r>
            <a:r>
              <a:rPr lang="en-US" sz="3300" dirty="0">
                <a:solidFill>
                  <a:srgbClr val="F8F2ED"/>
                </a:solidFill>
                <a:latin typeface="DM Serif Display"/>
              </a:rPr>
              <a:t> </a:t>
            </a:r>
            <a:r>
              <a:rPr lang="en-US" sz="3300" dirty="0" err="1">
                <a:solidFill>
                  <a:srgbClr val="F8F2ED"/>
                </a:solidFill>
                <a:latin typeface="DM Serif Display"/>
              </a:rPr>
              <a:t>načel</a:t>
            </a:r>
            <a:r>
              <a:rPr lang="en-US" sz="3300" dirty="0">
                <a:solidFill>
                  <a:srgbClr val="F8F2ED"/>
                </a:solidFill>
                <a:latin typeface="DM Serif Display"/>
              </a:rPr>
              <a:t> </a:t>
            </a:r>
            <a:r>
              <a:rPr lang="en-US" sz="3300" dirty="0" err="1">
                <a:solidFill>
                  <a:srgbClr val="F8F2ED"/>
                </a:solidFill>
                <a:latin typeface="DM Serif Display"/>
              </a:rPr>
              <a:t>pripovedovanja</a:t>
            </a:r>
            <a:r>
              <a:rPr lang="en-US" sz="3300" dirty="0">
                <a:solidFill>
                  <a:srgbClr val="F8F2ED"/>
                </a:solidFill>
                <a:latin typeface="DM Serif Display"/>
              </a:rPr>
              <a:t> o </a:t>
            </a:r>
            <a:r>
              <a:rPr lang="en-US" sz="3300" dirty="0" err="1">
                <a:solidFill>
                  <a:srgbClr val="F8F2ED"/>
                </a:solidFill>
                <a:latin typeface="DM Serif Display"/>
              </a:rPr>
              <a:t>mali</a:t>
            </a:r>
            <a:r>
              <a:rPr lang="en-US" sz="3300" dirty="0">
                <a:solidFill>
                  <a:srgbClr val="F8F2ED"/>
                </a:solidFill>
                <a:latin typeface="DM Serif Display"/>
              </a:rPr>
              <a:t> </a:t>
            </a:r>
            <a:r>
              <a:rPr lang="en-US" sz="3300" dirty="0" err="1">
                <a:solidFill>
                  <a:srgbClr val="F8F2ED"/>
                </a:solidFill>
                <a:latin typeface="DM Serif Display"/>
              </a:rPr>
              <a:t>domovini</a:t>
            </a:r>
            <a:r>
              <a:rPr lang="en-US" sz="3300" dirty="0">
                <a:solidFill>
                  <a:srgbClr val="F8F2ED"/>
                </a:solidFill>
                <a:latin typeface="DM Serif Display"/>
              </a:rPr>
              <a:t> s </a:t>
            </a:r>
            <a:r>
              <a:rPr lang="en-US" sz="3300" dirty="0" err="1">
                <a:solidFill>
                  <a:srgbClr val="F8F2ED"/>
                </a:solidFill>
                <a:latin typeface="DM Serif Display"/>
              </a:rPr>
              <a:t>pripovedovanjem</a:t>
            </a:r>
            <a:endParaRPr lang="en-US" sz="3300" dirty="0">
              <a:solidFill>
                <a:srgbClr val="F8F2ED"/>
              </a:solidFill>
              <a:latin typeface="DM Serif Displa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80094" y="3612156"/>
            <a:ext cx="2166120" cy="41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pl-PL" sz="2399" dirty="0">
                <a:solidFill>
                  <a:srgbClr val="F8F2ED"/>
                </a:solidFill>
                <a:latin typeface="HK Grotesk Light"/>
              </a:rPr>
              <a:t>Začetek</a:t>
            </a:r>
            <a:endParaRPr lang="en-US" sz="2399" dirty="0">
              <a:solidFill>
                <a:srgbClr val="F8F2ED"/>
              </a:solidFill>
              <a:latin typeface="HK Grotesk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93351" y="5143895"/>
            <a:ext cx="2234614" cy="85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pl-PL" sz="2399" dirty="0">
                <a:solidFill>
                  <a:srgbClr val="F8F2ED"/>
                </a:solidFill>
                <a:latin typeface="HK Grotesk"/>
              </a:rPr>
              <a:t>Reševanje problema</a:t>
            </a:r>
            <a:endParaRPr lang="en-US" sz="2399" dirty="0">
              <a:solidFill>
                <a:srgbClr val="F8F2ED"/>
              </a:solidFill>
              <a:latin typeface="HK Grotesk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03082" y="3612156"/>
            <a:ext cx="163251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8F2ED"/>
                </a:solidFill>
                <a:latin typeface="HK Grotesk Light"/>
              </a:rPr>
              <a:t>Problem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35591" y="5358745"/>
            <a:ext cx="1902170" cy="41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2"/>
              </a:lnSpc>
              <a:spcBef>
                <a:spcPct val="0"/>
              </a:spcBef>
            </a:pPr>
            <a:r>
              <a:rPr lang="pl-PL" sz="2401" dirty="0">
                <a:solidFill>
                  <a:srgbClr val="F8F2ED"/>
                </a:solidFill>
                <a:latin typeface="HK Grotesk Light"/>
              </a:rPr>
              <a:t>Zaključek</a:t>
            </a:r>
            <a:endParaRPr lang="en-US" sz="2401" dirty="0">
              <a:solidFill>
                <a:srgbClr val="F8F2ED"/>
              </a:solidFill>
              <a:latin typeface="HK Grotesk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00419" y="3221010"/>
            <a:ext cx="242886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pl-PL" sz="2400" dirty="0">
                <a:solidFill>
                  <a:srgbClr val="F8F2ED"/>
                </a:solidFill>
                <a:latin typeface="HK Grotesk Light"/>
              </a:rPr>
              <a:t>Neuspešen poskus rešitve problema</a:t>
            </a:r>
            <a:endParaRPr lang="en-US" sz="2400" dirty="0">
              <a:solidFill>
                <a:srgbClr val="F8F2ED"/>
              </a:solidFill>
              <a:latin typeface="HK Grotesk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9" t="-247" r="-11881" b="-24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5120640"/>
            <a:ext cx="9839662" cy="2194560"/>
            <a:chOff x="0" y="0"/>
            <a:chExt cx="3644319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44319" cy="812800"/>
            </a:xfrm>
            <a:custGeom>
              <a:avLst/>
              <a:gdLst/>
              <a:ahLst/>
              <a:cxnLst/>
              <a:rect l="l" t="t" r="r" b="b"/>
              <a:pathLst>
                <a:path w="3644319" h="812800">
                  <a:moveTo>
                    <a:pt x="0" y="0"/>
                  </a:moveTo>
                  <a:lnTo>
                    <a:pt x="3644319" y="0"/>
                  </a:lnTo>
                  <a:lnTo>
                    <a:pt x="36443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5801" y="5908911"/>
            <a:ext cx="8305800" cy="710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3"/>
              </a:lnSpc>
            </a:pPr>
            <a:r>
              <a:rPr lang="pl-PL" sz="5333" dirty="0">
                <a:solidFill>
                  <a:srgbClr val="F26824"/>
                </a:solidFill>
                <a:latin typeface="DM Serif Display"/>
              </a:rPr>
              <a:t>Hvala za vašo pozornost.</a:t>
            </a:r>
            <a:endParaRPr lang="en-US" sz="5333" dirty="0">
              <a:solidFill>
                <a:srgbClr val="F26824"/>
              </a:solidFill>
              <a:latin typeface="DM Serif Dis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252" y="1231938"/>
            <a:ext cx="8726254" cy="5678080"/>
            <a:chOff x="0" y="0"/>
            <a:chExt cx="11635005" cy="757077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7715411" cy="2441073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564850"/>
              <a:ext cx="7715411" cy="2441073"/>
            </a:xfrm>
            <a:prstGeom prst="rect">
              <a:avLst/>
            </a:prstGeom>
            <a:solidFill>
              <a:srgbClr val="5B9BD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7839188" y="0"/>
              <a:ext cx="3795817" cy="5005923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406" r="1406"/>
            <a:stretch>
              <a:fillRect/>
            </a:stretch>
          </p:blipFill>
          <p:spPr>
            <a:xfrm>
              <a:off x="0" y="5129700"/>
              <a:ext cx="3795817" cy="2441073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/>
          </p:nvSpPr>
          <p:spPr>
            <a:xfrm>
              <a:off x="3919594" y="5129700"/>
              <a:ext cx="3795817" cy="2441073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6233" r="6233"/>
            <a:stretch>
              <a:fillRect/>
            </a:stretch>
          </p:blipFill>
          <p:spPr>
            <a:xfrm>
              <a:off x="7839188" y="5129700"/>
              <a:ext cx="3795817" cy="244107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626252" y="153677"/>
            <a:ext cx="3755494" cy="858172"/>
          </a:xfrm>
          <a:custGeom>
            <a:avLst/>
            <a:gdLst/>
            <a:ahLst/>
            <a:cxnLst/>
            <a:rect l="l" t="t" r="r" b="b"/>
            <a:pathLst>
              <a:path w="3755494" h="858172">
                <a:moveTo>
                  <a:pt x="0" y="0"/>
                </a:moveTo>
                <a:lnTo>
                  <a:pt x="3755494" y="0"/>
                </a:lnTo>
                <a:lnTo>
                  <a:pt x="3755494" y="858172"/>
                </a:lnTo>
                <a:lnTo>
                  <a:pt x="0" y="858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03310" y="5300432"/>
            <a:ext cx="2140406" cy="138056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31520" y="3534655"/>
            <a:ext cx="5496723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3"/>
              </a:lnSpc>
              <a:spcBef>
                <a:spcPct val="0"/>
              </a:spcBef>
            </a:pPr>
            <a:r>
              <a:rPr lang="sl-SI" sz="3094" spc="154" dirty="0">
                <a:solidFill>
                  <a:srgbClr val="FFFFFF"/>
                </a:solidFill>
                <a:latin typeface="Sanchez"/>
              </a:rPr>
              <a:t>ALI LAHKO VSAKDO PRIPOVEDUJE ZGODBO?</a:t>
            </a:r>
            <a:endParaRPr lang="en-US" sz="3094" spc="154" dirty="0">
              <a:solidFill>
                <a:srgbClr val="FFFFFF"/>
              </a:solidFill>
              <a:latin typeface="Sanchez"/>
            </a:endParaRPr>
          </a:p>
          <a:p>
            <a:pPr algn="ctr">
              <a:lnSpc>
                <a:spcPts val="3713"/>
              </a:lnSpc>
              <a:spcBef>
                <a:spcPct val="0"/>
              </a:spcBef>
            </a:pPr>
            <a:endParaRPr lang="en-US" sz="3094" spc="154" dirty="0">
              <a:solidFill>
                <a:srgbClr val="FFFFFF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673" y="1450755"/>
            <a:ext cx="8787726" cy="5383011"/>
            <a:chOff x="0" y="0"/>
            <a:chExt cx="11716969" cy="717734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7770054" cy="23099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433708"/>
              <a:ext cx="7770054" cy="2309932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7893830" y="0"/>
              <a:ext cx="3823138" cy="4743640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867417"/>
              <a:ext cx="3823138" cy="2309932"/>
            </a:xfrm>
            <a:prstGeom prst="rect">
              <a:avLst/>
            </a:pr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3946915" y="4867417"/>
              <a:ext cx="3823138" cy="2309932"/>
            </a:xfrm>
            <a:prstGeom prst="rect">
              <a:avLst/>
            </a:pr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7893830" y="4867417"/>
              <a:ext cx="3823138" cy="2309932"/>
            </a:xfrm>
            <a:prstGeom prst="rect">
              <a:avLst/>
            </a:pr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513673" y="333061"/>
            <a:ext cx="3487438" cy="796919"/>
          </a:xfrm>
          <a:custGeom>
            <a:avLst/>
            <a:gdLst/>
            <a:ahLst/>
            <a:cxnLst/>
            <a:rect l="l" t="t" r="r" b="b"/>
            <a:pathLst>
              <a:path w="3487438" h="796919">
                <a:moveTo>
                  <a:pt x="0" y="0"/>
                </a:moveTo>
                <a:lnTo>
                  <a:pt x="3487438" y="0"/>
                </a:lnTo>
                <a:lnTo>
                  <a:pt x="3487438" y="796918"/>
                </a:lnTo>
                <a:lnTo>
                  <a:pt x="0" y="79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731520" y="3530563"/>
            <a:ext cx="5758355" cy="80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pl-PL" sz="2641" spc="132" dirty="0">
                <a:solidFill>
                  <a:srgbClr val="FEFEFE"/>
                </a:solidFill>
                <a:latin typeface="Sanchez"/>
              </a:rPr>
              <a:t>MALA DOMOVINA – KRAJ, s katerim ste čustveno povezani</a:t>
            </a:r>
            <a:endParaRPr lang="en-US" sz="2841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1520" y="5745092"/>
            <a:ext cx="2459496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3"/>
              </a:lnSpc>
              <a:spcBef>
                <a:spcPct val="0"/>
              </a:spcBef>
            </a:pPr>
            <a:r>
              <a:rPr lang="pl-PL" sz="2211" spc="110" dirty="0">
                <a:solidFill>
                  <a:srgbClr val="FEFEFE"/>
                </a:solidFill>
                <a:latin typeface="Sanchez"/>
              </a:rPr>
              <a:t>Kjer je bil nekdo rojen</a:t>
            </a:r>
            <a:endParaRPr lang="en-US" sz="2211" spc="110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62290" y="5745092"/>
            <a:ext cx="189049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  <a:spcBef>
                <a:spcPct val="0"/>
              </a:spcBef>
            </a:pPr>
            <a:r>
              <a:rPr lang="pl-PL" sz="2419" spc="120" dirty="0">
                <a:solidFill>
                  <a:srgbClr val="FEFEFE"/>
                </a:solidFill>
                <a:latin typeface="Sanchez"/>
              </a:rPr>
              <a:t>Kjer je nekdo odrastel</a:t>
            </a:r>
            <a:endParaRPr lang="en-US" sz="2419" spc="120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40427" y="5754617"/>
            <a:ext cx="1516942" cy="106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  <a:spcBef>
                <a:spcPct val="0"/>
              </a:spcBef>
            </a:pPr>
            <a:r>
              <a:rPr lang="pl-PL" sz="2299" spc="114" dirty="0">
                <a:solidFill>
                  <a:srgbClr val="FEFEFE"/>
                </a:solidFill>
                <a:latin typeface="Sanchez"/>
              </a:rPr>
              <a:t>Kjer nekdo živi</a:t>
            </a:r>
            <a:endParaRPr lang="en-US" sz="2299" spc="114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30624"/>
            <a:ext cx="3691707" cy="843596"/>
          </a:xfrm>
          <a:custGeom>
            <a:avLst/>
            <a:gdLst/>
            <a:ahLst/>
            <a:cxnLst/>
            <a:rect l="l" t="t" r="r" b="b"/>
            <a:pathLst>
              <a:path w="3691707" h="843596">
                <a:moveTo>
                  <a:pt x="0" y="0"/>
                </a:moveTo>
                <a:lnTo>
                  <a:pt x="3691707" y="0"/>
                </a:lnTo>
                <a:lnTo>
                  <a:pt x="3691707" y="843596"/>
                </a:lnTo>
                <a:lnTo>
                  <a:pt x="0" y="843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96879" y="1676326"/>
            <a:ext cx="8525201" cy="4735227"/>
            <a:chOff x="0" y="0"/>
            <a:chExt cx="3157482" cy="1753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7482" cy="1753788"/>
            </a:xfrm>
            <a:custGeom>
              <a:avLst/>
              <a:gdLst/>
              <a:ahLst/>
              <a:cxnLst/>
              <a:rect l="l" t="t" r="r" b="b"/>
              <a:pathLst>
                <a:path w="3157482" h="1753788">
                  <a:moveTo>
                    <a:pt x="0" y="0"/>
                  </a:moveTo>
                  <a:lnTo>
                    <a:pt x="3157482" y="0"/>
                  </a:lnTo>
                  <a:lnTo>
                    <a:pt x="3157482" y="1753788"/>
                  </a:lnTo>
                  <a:lnTo>
                    <a:pt x="0" y="1753788"/>
                  </a:lnTo>
                  <a:close/>
                </a:path>
              </a:pathLst>
            </a:custGeom>
            <a:solidFill>
              <a:srgbClr val="F1C4C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8128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3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596297" y="3871833"/>
            <a:ext cx="2388937" cy="2521306"/>
          </a:xfrm>
          <a:custGeom>
            <a:avLst/>
            <a:gdLst/>
            <a:ahLst/>
            <a:cxnLst/>
            <a:rect l="l" t="t" r="r" b="b"/>
            <a:pathLst>
              <a:path w="2388937" h="2521306">
                <a:moveTo>
                  <a:pt x="0" y="0"/>
                </a:moveTo>
                <a:lnTo>
                  <a:pt x="2388938" y="0"/>
                </a:lnTo>
                <a:lnTo>
                  <a:pt x="2388938" y="2521306"/>
                </a:lnTo>
                <a:lnTo>
                  <a:pt x="0" y="252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126998" y="2237949"/>
            <a:ext cx="7279375" cy="296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06"/>
              </a:lnSpc>
            </a:pPr>
            <a:r>
              <a:rPr lang="pl-PL" sz="2997" spc="149" dirty="0">
                <a:solidFill>
                  <a:srgbClr val="000000"/>
                </a:solidFill>
                <a:latin typeface="Sanchez"/>
              </a:rPr>
              <a:t>PRIPOVEDUJTE O SVOJI MALI DOMOVINI PO SHEMI:</a:t>
            </a:r>
          </a:p>
          <a:p>
            <a:pPr>
              <a:lnSpc>
                <a:spcPts val="4706"/>
              </a:lnSpc>
            </a:pPr>
            <a:r>
              <a:rPr lang="pl-PL" sz="2997" spc="149" dirty="0">
                <a:solidFill>
                  <a:srgbClr val="000000"/>
                </a:solidFill>
                <a:latin typeface="Sanchez"/>
              </a:rPr>
              <a:t>Kaj je to mesto? (ime, lokacija)</a:t>
            </a:r>
          </a:p>
          <a:p>
            <a:pPr>
              <a:lnSpc>
                <a:spcPts val="4706"/>
              </a:lnSpc>
            </a:pPr>
            <a:r>
              <a:rPr lang="pl-PL" sz="2997" spc="149" dirty="0">
                <a:solidFill>
                  <a:srgbClr val="000000"/>
                </a:solidFill>
                <a:latin typeface="Sanchez"/>
              </a:rPr>
              <a:t>Zakaj je pomembno?</a:t>
            </a:r>
          </a:p>
          <a:p>
            <a:pPr>
              <a:lnSpc>
                <a:spcPts val="4706"/>
              </a:lnSpc>
            </a:pPr>
            <a:r>
              <a:rPr lang="pl-PL" sz="2997" spc="149" dirty="0">
                <a:solidFill>
                  <a:srgbClr val="000000"/>
                </a:solidFill>
                <a:latin typeface="Sanchez"/>
              </a:rPr>
              <a:t>Kaj ga dela posebnega?</a:t>
            </a:r>
            <a:endParaRPr lang="en-US" sz="2997" spc="149" dirty="0">
              <a:solidFill>
                <a:srgbClr val="000000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0865" y="1643272"/>
            <a:ext cx="7791869" cy="4940408"/>
            <a:chOff x="0" y="0"/>
            <a:chExt cx="10389159" cy="65872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6979" b="26979"/>
            <a:stretch>
              <a:fillRect/>
            </a:stretch>
          </p:blipFill>
          <p:spPr>
            <a:xfrm>
              <a:off x="0" y="0"/>
              <a:ext cx="6884847" cy="211321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2236996"/>
              <a:ext cx="6884847" cy="2113219"/>
            </a:xfrm>
            <a:prstGeom prst="rect">
              <a:avLst/>
            </a:pr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064" r="24064"/>
            <a:stretch>
              <a:fillRect/>
            </a:stretch>
          </p:blipFill>
          <p:spPr>
            <a:xfrm>
              <a:off x="7008624" y="0"/>
              <a:ext cx="3380535" cy="435021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3116" b="3116"/>
            <a:stretch>
              <a:fillRect/>
            </a:stretch>
          </p:blipFill>
          <p:spPr>
            <a:xfrm>
              <a:off x="0" y="4473991"/>
              <a:ext cx="3380535" cy="211321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3174" b="3174"/>
            <a:stretch>
              <a:fillRect/>
            </a:stretch>
          </p:blipFill>
          <p:spPr>
            <a:xfrm>
              <a:off x="3504312" y="4473991"/>
              <a:ext cx="3380535" cy="211321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3116" b="3116"/>
            <a:stretch>
              <a:fillRect/>
            </a:stretch>
          </p:blipFill>
          <p:spPr>
            <a:xfrm>
              <a:off x="7008624" y="4473991"/>
              <a:ext cx="3380535" cy="211321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956276" y="608003"/>
            <a:ext cx="3300120" cy="754114"/>
          </a:xfrm>
          <a:custGeom>
            <a:avLst/>
            <a:gdLst/>
            <a:ahLst/>
            <a:cxnLst/>
            <a:rect l="l" t="t" r="r" b="b"/>
            <a:pathLst>
              <a:path w="3300120" h="754114">
                <a:moveTo>
                  <a:pt x="0" y="0"/>
                </a:moveTo>
                <a:lnTo>
                  <a:pt x="3300120" y="0"/>
                </a:lnTo>
                <a:lnTo>
                  <a:pt x="3300120" y="754114"/>
                </a:lnTo>
                <a:lnTo>
                  <a:pt x="0" y="754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291128" y="3667125"/>
            <a:ext cx="5081273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3"/>
              </a:lnSpc>
            </a:pPr>
            <a:r>
              <a:rPr lang="sl-SI" sz="2319" spc="115" dirty="0">
                <a:solidFill>
                  <a:srgbClr val="FEFEFE"/>
                </a:solidFill>
                <a:latin typeface="Sanchez"/>
              </a:rPr>
              <a:t>PRIPOVEDOVANJE ZGODB</a:t>
            </a:r>
            <a:r>
              <a:rPr lang="en-US" sz="2319" spc="115" dirty="0">
                <a:solidFill>
                  <a:srgbClr val="FEFEFE"/>
                </a:solidFill>
                <a:latin typeface="Sanchez"/>
              </a:rPr>
              <a:t> – </a:t>
            </a:r>
            <a:r>
              <a:rPr lang="sl-SI" sz="2319" spc="115" dirty="0">
                <a:solidFill>
                  <a:srgbClr val="FEFEFE"/>
                </a:solidFill>
                <a:latin typeface="Sanchez"/>
              </a:rPr>
              <a:t>PRIPOVEDOVANJE ZGODBE</a:t>
            </a:r>
            <a:endParaRPr lang="en-US" sz="2319" spc="115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2783"/>
              </a:lnSpc>
            </a:pPr>
            <a:endParaRPr lang="en-US" sz="2319" spc="115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2783"/>
              </a:lnSpc>
            </a:pPr>
            <a:endParaRPr lang="en-US" sz="2319" spc="115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30624"/>
            <a:ext cx="3691707" cy="843596"/>
          </a:xfrm>
          <a:custGeom>
            <a:avLst/>
            <a:gdLst/>
            <a:ahLst/>
            <a:cxnLst/>
            <a:rect l="l" t="t" r="r" b="b"/>
            <a:pathLst>
              <a:path w="3691707" h="843596">
                <a:moveTo>
                  <a:pt x="0" y="0"/>
                </a:moveTo>
                <a:lnTo>
                  <a:pt x="3691707" y="0"/>
                </a:lnTo>
                <a:lnTo>
                  <a:pt x="3691707" y="843596"/>
                </a:lnTo>
                <a:lnTo>
                  <a:pt x="0" y="843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96879" y="1590177"/>
            <a:ext cx="5255676" cy="5103440"/>
            <a:chOff x="0" y="0"/>
            <a:chExt cx="1946547" cy="1890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6547" cy="1890163"/>
            </a:xfrm>
            <a:custGeom>
              <a:avLst/>
              <a:gdLst/>
              <a:ahLst/>
              <a:cxnLst/>
              <a:rect l="l" t="t" r="r" b="b"/>
              <a:pathLst>
                <a:path w="1946547" h="1890163">
                  <a:moveTo>
                    <a:pt x="0" y="0"/>
                  </a:moveTo>
                  <a:lnTo>
                    <a:pt x="1946547" y="0"/>
                  </a:lnTo>
                  <a:lnTo>
                    <a:pt x="1946547" y="1890163"/>
                  </a:lnTo>
                  <a:lnTo>
                    <a:pt x="0" y="1890163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8128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752556" y="1676326"/>
            <a:ext cx="3400167" cy="5103440"/>
          </a:xfrm>
          <a:custGeom>
            <a:avLst/>
            <a:gdLst/>
            <a:ahLst/>
            <a:cxnLst/>
            <a:rect l="l" t="t" r="r" b="b"/>
            <a:pathLst>
              <a:path w="3400167" h="5103440">
                <a:moveTo>
                  <a:pt x="0" y="0"/>
                </a:moveTo>
                <a:lnTo>
                  <a:pt x="3400166" y="0"/>
                </a:lnTo>
                <a:lnTo>
                  <a:pt x="3400166" y="5103440"/>
                </a:lnTo>
                <a:lnTo>
                  <a:pt x="0" y="5103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781857" y="2510931"/>
            <a:ext cx="3235939" cy="238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1"/>
              </a:lnSpc>
            </a:pP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Pripovedovanje</a:t>
            </a:r>
            <a:r>
              <a:rPr lang="en-US" sz="2233" spc="111" dirty="0">
                <a:solidFill>
                  <a:srgbClr val="FEFEFE"/>
                </a:solidFill>
                <a:latin typeface="Sanchez"/>
              </a:rPr>
              <a:t> je </a:t>
            </a: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proces</a:t>
            </a:r>
            <a:r>
              <a:rPr lang="en-US" sz="2233" spc="111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2233" spc="11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zahteva</a:t>
            </a:r>
            <a:r>
              <a:rPr lang="en-US" sz="2233" spc="11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sodelovanje</a:t>
            </a:r>
            <a:r>
              <a:rPr lang="en-US" sz="2233" spc="11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pripovedovalca</a:t>
            </a:r>
            <a:r>
              <a:rPr lang="en-US" sz="2233" spc="111" dirty="0">
                <a:solidFill>
                  <a:srgbClr val="FEFEFE"/>
                </a:solidFill>
                <a:latin typeface="Sanchez"/>
              </a:rPr>
              <a:t> in </a:t>
            </a: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poslušalca</a:t>
            </a:r>
            <a:r>
              <a:rPr lang="en-US" sz="2233" spc="11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233" spc="111" dirty="0" err="1">
                <a:solidFill>
                  <a:srgbClr val="FEFEFE"/>
                </a:solidFill>
                <a:latin typeface="Sanchez"/>
              </a:rPr>
              <a:t>hkrati</a:t>
            </a:r>
            <a:endParaRPr lang="en-US" sz="2233" spc="111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94298" y="4471770"/>
            <a:ext cx="2182354" cy="1495904"/>
          </a:xfrm>
          <a:custGeom>
            <a:avLst/>
            <a:gdLst/>
            <a:ahLst/>
            <a:cxnLst/>
            <a:rect l="l" t="t" r="r" b="b"/>
            <a:pathLst>
              <a:path w="2182354" h="1495904">
                <a:moveTo>
                  <a:pt x="0" y="0"/>
                </a:moveTo>
                <a:lnTo>
                  <a:pt x="2182354" y="0"/>
                </a:lnTo>
                <a:lnTo>
                  <a:pt x="2182354" y="1495904"/>
                </a:lnTo>
                <a:lnTo>
                  <a:pt x="0" y="149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10660315">
            <a:off x="4906282" y="2117988"/>
            <a:ext cx="2182354" cy="1495904"/>
          </a:xfrm>
          <a:custGeom>
            <a:avLst/>
            <a:gdLst/>
            <a:ahLst/>
            <a:cxnLst/>
            <a:rect l="l" t="t" r="r" b="b"/>
            <a:pathLst>
              <a:path w="2182354" h="1495904">
                <a:moveTo>
                  <a:pt x="0" y="0"/>
                </a:moveTo>
                <a:lnTo>
                  <a:pt x="2182354" y="0"/>
                </a:lnTo>
                <a:lnTo>
                  <a:pt x="2182354" y="1495904"/>
                </a:lnTo>
                <a:lnTo>
                  <a:pt x="0" y="149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309722"/>
            <a:ext cx="3691707" cy="843596"/>
          </a:xfrm>
          <a:custGeom>
            <a:avLst/>
            <a:gdLst/>
            <a:ahLst/>
            <a:cxnLst/>
            <a:rect l="l" t="t" r="r" b="b"/>
            <a:pathLst>
              <a:path w="3691707" h="843596">
                <a:moveTo>
                  <a:pt x="0" y="0"/>
                </a:moveTo>
                <a:lnTo>
                  <a:pt x="3691707" y="0"/>
                </a:lnTo>
                <a:lnTo>
                  <a:pt x="3691707" y="843596"/>
                </a:lnTo>
                <a:lnTo>
                  <a:pt x="0" y="843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343870" y="1565533"/>
            <a:ext cx="4662589" cy="4574775"/>
            <a:chOff x="0" y="0"/>
            <a:chExt cx="1726885" cy="16943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26885" cy="1694361"/>
            </a:xfrm>
            <a:custGeom>
              <a:avLst/>
              <a:gdLst/>
              <a:ahLst/>
              <a:cxnLst/>
              <a:rect l="l" t="t" r="r" b="b"/>
              <a:pathLst>
                <a:path w="1726885" h="1694361">
                  <a:moveTo>
                    <a:pt x="0" y="0"/>
                  </a:moveTo>
                  <a:lnTo>
                    <a:pt x="1726885" y="0"/>
                  </a:lnTo>
                  <a:lnTo>
                    <a:pt x="1726885" y="1694361"/>
                  </a:lnTo>
                  <a:lnTo>
                    <a:pt x="0" y="1694361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8128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" y="1565533"/>
            <a:ext cx="3612350" cy="4574775"/>
            <a:chOff x="0" y="0"/>
            <a:chExt cx="1337907" cy="16943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7907" cy="1694361"/>
            </a:xfrm>
            <a:custGeom>
              <a:avLst/>
              <a:gdLst/>
              <a:ahLst/>
              <a:cxnLst/>
              <a:rect l="l" t="t" r="r" b="b"/>
              <a:pathLst>
                <a:path w="1337907" h="1694361">
                  <a:moveTo>
                    <a:pt x="0" y="0"/>
                  </a:moveTo>
                  <a:lnTo>
                    <a:pt x="1337907" y="0"/>
                  </a:lnTo>
                  <a:lnTo>
                    <a:pt x="1337907" y="1694361"/>
                  </a:lnTo>
                  <a:lnTo>
                    <a:pt x="0" y="1694361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89260" y="2649557"/>
            <a:ext cx="3959663" cy="2406728"/>
          </a:xfrm>
          <a:custGeom>
            <a:avLst/>
            <a:gdLst/>
            <a:ahLst/>
            <a:cxnLst/>
            <a:rect l="l" t="t" r="r" b="b"/>
            <a:pathLst>
              <a:path w="3959663" h="2406728">
                <a:moveTo>
                  <a:pt x="0" y="0"/>
                </a:moveTo>
                <a:lnTo>
                  <a:pt x="3959663" y="0"/>
                </a:lnTo>
                <a:lnTo>
                  <a:pt x="3959663" y="2406727"/>
                </a:lnTo>
                <a:lnTo>
                  <a:pt x="0" y="240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07" b="-4807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57115" y="1678082"/>
            <a:ext cx="1217063" cy="118055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265031" y="1865938"/>
            <a:ext cx="3609147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9"/>
              </a:lnSpc>
            </a:pPr>
            <a:r>
              <a:rPr lang="pl-PL" sz="2409" spc="120" dirty="0">
                <a:solidFill>
                  <a:srgbClr val="FEFEFE"/>
                </a:solidFill>
                <a:latin typeface="Sanchez"/>
              </a:rPr>
              <a:t>PRAVILA USTVARJANJA DOBRE ZGODBE:</a:t>
            </a:r>
          </a:p>
          <a:p>
            <a:pPr>
              <a:lnSpc>
                <a:spcPts val="4289"/>
              </a:lnSpc>
            </a:pPr>
            <a:r>
              <a:rPr lang="pl-PL" sz="2409" spc="120" dirty="0">
                <a:solidFill>
                  <a:srgbClr val="FEFEFE"/>
                </a:solidFill>
                <a:latin typeface="Sanchez"/>
              </a:rPr>
              <a:t>OBLIKOVANJE POVEZAVE</a:t>
            </a:r>
          </a:p>
          <a:p>
            <a:pPr>
              <a:lnSpc>
                <a:spcPts val="4289"/>
              </a:lnSpc>
            </a:pPr>
            <a:r>
              <a:rPr lang="pl-PL" sz="2409" spc="120" dirty="0">
                <a:solidFill>
                  <a:srgbClr val="FEFEFE"/>
                </a:solidFill>
                <a:latin typeface="Sanchez"/>
              </a:rPr>
              <a:t>ČUSTVA</a:t>
            </a:r>
          </a:p>
          <a:p>
            <a:pPr>
              <a:lnSpc>
                <a:spcPts val="4289"/>
              </a:lnSpc>
            </a:pPr>
            <a:r>
              <a:rPr lang="pl-PL" sz="2409" spc="120" dirty="0">
                <a:solidFill>
                  <a:srgbClr val="FEFEFE"/>
                </a:solidFill>
                <a:latin typeface="Sanchez"/>
              </a:rPr>
              <a:t>PRISTNOST</a:t>
            </a:r>
            <a:endParaRPr lang="en-US" sz="2409" spc="120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224" y="543045"/>
            <a:ext cx="3035593" cy="692415"/>
          </a:xfrm>
          <a:custGeom>
            <a:avLst/>
            <a:gdLst/>
            <a:ahLst/>
            <a:cxnLst/>
            <a:rect l="l" t="t" r="r" b="b"/>
            <a:pathLst>
              <a:path w="3035593" h="692415">
                <a:moveTo>
                  <a:pt x="0" y="0"/>
                </a:moveTo>
                <a:lnTo>
                  <a:pt x="3035593" y="0"/>
                </a:lnTo>
                <a:lnTo>
                  <a:pt x="3035593" y="692415"/>
                </a:lnTo>
                <a:lnTo>
                  <a:pt x="0" y="69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575224" y="1538249"/>
            <a:ext cx="8761456" cy="5326746"/>
            <a:chOff x="0" y="0"/>
            <a:chExt cx="3244984" cy="19728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4984" cy="1972869"/>
            </a:xfrm>
            <a:custGeom>
              <a:avLst/>
              <a:gdLst/>
              <a:ahLst/>
              <a:cxnLst/>
              <a:rect l="l" t="t" r="r" b="b"/>
              <a:pathLst>
                <a:path w="3244984" h="1972869">
                  <a:moveTo>
                    <a:pt x="0" y="0"/>
                  </a:moveTo>
                  <a:lnTo>
                    <a:pt x="3244984" y="0"/>
                  </a:lnTo>
                  <a:lnTo>
                    <a:pt x="3244984" y="1972869"/>
                  </a:lnTo>
                  <a:lnTo>
                    <a:pt x="0" y="1972869"/>
                  </a:lnTo>
                  <a:close/>
                </a:path>
              </a:pathLst>
            </a:custGeom>
            <a:solidFill>
              <a:srgbClr val="D4A9A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0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310170" y="3165759"/>
            <a:ext cx="3197752" cy="2667645"/>
            <a:chOff x="0" y="0"/>
            <a:chExt cx="4263670" cy="3556860"/>
          </a:xfrm>
        </p:grpSpPr>
        <p:sp>
          <p:nvSpPr>
            <p:cNvPr id="7" name="Freeform 7"/>
            <p:cNvSpPr/>
            <p:nvPr/>
          </p:nvSpPr>
          <p:spPr>
            <a:xfrm>
              <a:off x="10433" y="10433"/>
              <a:ext cx="4242809" cy="3535993"/>
            </a:xfrm>
            <a:custGeom>
              <a:avLst/>
              <a:gdLst/>
              <a:ahLst/>
              <a:cxnLst/>
              <a:rect l="l" t="t" r="r" b="b"/>
              <a:pathLst>
                <a:path w="4242809" h="3535993">
                  <a:moveTo>
                    <a:pt x="4066032" y="0"/>
                  </a:moveTo>
                  <a:cubicBezTo>
                    <a:pt x="4163605" y="0"/>
                    <a:pt x="4242810" y="79205"/>
                    <a:pt x="4242810" y="176778"/>
                  </a:cubicBezTo>
                  <a:lnTo>
                    <a:pt x="4242810" y="3359216"/>
                  </a:lnTo>
                  <a:cubicBezTo>
                    <a:pt x="4242810" y="3456936"/>
                    <a:pt x="4163605" y="3535993"/>
                    <a:pt x="4066032" y="3535993"/>
                  </a:cubicBezTo>
                  <a:lnTo>
                    <a:pt x="176778" y="3535993"/>
                  </a:lnTo>
                  <a:cubicBezTo>
                    <a:pt x="79205" y="3535993"/>
                    <a:pt x="0" y="3456789"/>
                    <a:pt x="0" y="3359216"/>
                  </a:cubicBezTo>
                  <a:lnTo>
                    <a:pt x="0" y="176778"/>
                  </a:lnTo>
                  <a:cubicBezTo>
                    <a:pt x="0" y="79058"/>
                    <a:pt x="79058" y="0"/>
                    <a:pt x="176778" y="0"/>
                  </a:cubicBezTo>
                  <a:lnTo>
                    <a:pt x="4066032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263670" cy="3556860"/>
            </a:xfrm>
            <a:custGeom>
              <a:avLst/>
              <a:gdLst/>
              <a:ahLst/>
              <a:cxnLst/>
              <a:rect l="l" t="t" r="r" b="b"/>
              <a:pathLst>
                <a:path w="4263670" h="3556860">
                  <a:moveTo>
                    <a:pt x="4076465" y="0"/>
                  </a:moveTo>
                  <a:cubicBezTo>
                    <a:pt x="4179769" y="0"/>
                    <a:pt x="4263670" y="83760"/>
                    <a:pt x="4263670" y="187211"/>
                  </a:cubicBezTo>
                  <a:lnTo>
                    <a:pt x="4253243" y="187211"/>
                  </a:lnTo>
                  <a:lnTo>
                    <a:pt x="4263670" y="187211"/>
                  </a:lnTo>
                  <a:lnTo>
                    <a:pt x="4263670" y="3369649"/>
                  </a:lnTo>
                  <a:lnTo>
                    <a:pt x="4253243" y="3369649"/>
                  </a:lnTo>
                  <a:lnTo>
                    <a:pt x="4263670" y="3369649"/>
                  </a:lnTo>
                  <a:cubicBezTo>
                    <a:pt x="4263670" y="3472953"/>
                    <a:pt x="4179916" y="3556860"/>
                    <a:pt x="4076465" y="3556860"/>
                  </a:cubicBezTo>
                  <a:lnTo>
                    <a:pt x="4076465" y="3546426"/>
                  </a:lnTo>
                  <a:lnTo>
                    <a:pt x="4076465" y="3556860"/>
                  </a:lnTo>
                  <a:lnTo>
                    <a:pt x="187211" y="3556860"/>
                  </a:lnTo>
                  <a:lnTo>
                    <a:pt x="187211" y="3546426"/>
                  </a:lnTo>
                  <a:lnTo>
                    <a:pt x="187211" y="3556860"/>
                  </a:lnTo>
                  <a:cubicBezTo>
                    <a:pt x="83760" y="3556860"/>
                    <a:pt x="0" y="3473100"/>
                    <a:pt x="0" y="3369649"/>
                  </a:cubicBezTo>
                  <a:lnTo>
                    <a:pt x="10433" y="3369649"/>
                  </a:lnTo>
                  <a:lnTo>
                    <a:pt x="0" y="3369649"/>
                  </a:lnTo>
                  <a:lnTo>
                    <a:pt x="0" y="187211"/>
                  </a:lnTo>
                  <a:lnTo>
                    <a:pt x="10433" y="187211"/>
                  </a:lnTo>
                  <a:lnTo>
                    <a:pt x="0" y="187211"/>
                  </a:lnTo>
                  <a:cubicBezTo>
                    <a:pt x="0" y="83760"/>
                    <a:pt x="83760" y="0"/>
                    <a:pt x="187211" y="0"/>
                  </a:cubicBezTo>
                  <a:lnTo>
                    <a:pt x="187211" y="10433"/>
                  </a:lnTo>
                  <a:lnTo>
                    <a:pt x="187211" y="0"/>
                  </a:lnTo>
                  <a:lnTo>
                    <a:pt x="4076465" y="0"/>
                  </a:lnTo>
                  <a:lnTo>
                    <a:pt x="4076465" y="10433"/>
                  </a:lnTo>
                  <a:lnTo>
                    <a:pt x="4076465" y="0"/>
                  </a:lnTo>
                  <a:moveTo>
                    <a:pt x="4076465" y="20720"/>
                  </a:moveTo>
                  <a:lnTo>
                    <a:pt x="187211" y="20720"/>
                  </a:lnTo>
                  <a:cubicBezTo>
                    <a:pt x="95222" y="20720"/>
                    <a:pt x="20720" y="95222"/>
                    <a:pt x="20720" y="187211"/>
                  </a:cubicBezTo>
                  <a:lnTo>
                    <a:pt x="20720" y="3369649"/>
                  </a:lnTo>
                  <a:cubicBezTo>
                    <a:pt x="20720" y="3461638"/>
                    <a:pt x="95222" y="3536140"/>
                    <a:pt x="187211" y="3536140"/>
                  </a:cubicBezTo>
                  <a:lnTo>
                    <a:pt x="4076465" y="3536140"/>
                  </a:lnTo>
                  <a:cubicBezTo>
                    <a:pt x="4168307" y="3536140"/>
                    <a:pt x="4242957" y="3461638"/>
                    <a:pt x="4242957" y="3369649"/>
                  </a:cubicBezTo>
                  <a:lnTo>
                    <a:pt x="4242957" y="187211"/>
                  </a:lnTo>
                  <a:cubicBezTo>
                    <a:pt x="4242957" y="95222"/>
                    <a:pt x="4168454" y="20720"/>
                    <a:pt x="4076465" y="20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" y="28574"/>
              <a:ext cx="3847952" cy="304547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r">
                <a:lnSpc>
                  <a:spcPts val="2534"/>
                </a:lnSpc>
              </a:pPr>
              <a:r>
                <a:rPr lang="pl-PL" sz="2346" dirty="0">
                  <a:solidFill>
                    <a:srgbClr val="FEFEFE"/>
                  </a:solidFill>
                  <a:latin typeface="League Spartan"/>
                </a:rPr>
                <a:t>UVOD</a:t>
              </a:r>
              <a:endParaRPr lang="en-US" sz="2346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3364840" y="3165759"/>
            <a:ext cx="3197752" cy="2667645"/>
            <a:chOff x="0" y="0"/>
            <a:chExt cx="4263670" cy="3556860"/>
          </a:xfrm>
        </p:grpSpPr>
        <p:sp>
          <p:nvSpPr>
            <p:cNvPr id="11" name="Freeform 11"/>
            <p:cNvSpPr/>
            <p:nvPr/>
          </p:nvSpPr>
          <p:spPr>
            <a:xfrm>
              <a:off x="10433" y="10433"/>
              <a:ext cx="4242809" cy="3535993"/>
            </a:xfrm>
            <a:custGeom>
              <a:avLst/>
              <a:gdLst/>
              <a:ahLst/>
              <a:cxnLst/>
              <a:rect l="l" t="t" r="r" b="b"/>
              <a:pathLst>
                <a:path w="4242809" h="3535993">
                  <a:moveTo>
                    <a:pt x="4066032" y="0"/>
                  </a:moveTo>
                  <a:cubicBezTo>
                    <a:pt x="4163605" y="0"/>
                    <a:pt x="4242810" y="79205"/>
                    <a:pt x="4242810" y="176778"/>
                  </a:cubicBezTo>
                  <a:lnTo>
                    <a:pt x="4242810" y="3359216"/>
                  </a:lnTo>
                  <a:cubicBezTo>
                    <a:pt x="4242810" y="3456936"/>
                    <a:pt x="4163605" y="3535993"/>
                    <a:pt x="4066032" y="3535993"/>
                  </a:cubicBezTo>
                  <a:lnTo>
                    <a:pt x="176778" y="3535993"/>
                  </a:lnTo>
                  <a:cubicBezTo>
                    <a:pt x="79205" y="3535993"/>
                    <a:pt x="0" y="3456789"/>
                    <a:pt x="0" y="3359216"/>
                  </a:cubicBezTo>
                  <a:lnTo>
                    <a:pt x="0" y="176778"/>
                  </a:lnTo>
                  <a:cubicBezTo>
                    <a:pt x="0" y="79058"/>
                    <a:pt x="79058" y="0"/>
                    <a:pt x="176778" y="0"/>
                  </a:cubicBezTo>
                  <a:lnTo>
                    <a:pt x="4066032" y="0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4263670" cy="3556860"/>
            </a:xfrm>
            <a:custGeom>
              <a:avLst/>
              <a:gdLst/>
              <a:ahLst/>
              <a:cxnLst/>
              <a:rect l="l" t="t" r="r" b="b"/>
              <a:pathLst>
                <a:path w="4263670" h="3556860">
                  <a:moveTo>
                    <a:pt x="4076465" y="0"/>
                  </a:moveTo>
                  <a:cubicBezTo>
                    <a:pt x="4179769" y="0"/>
                    <a:pt x="4263670" y="83760"/>
                    <a:pt x="4263670" y="187211"/>
                  </a:cubicBezTo>
                  <a:lnTo>
                    <a:pt x="4253243" y="187211"/>
                  </a:lnTo>
                  <a:lnTo>
                    <a:pt x="4263670" y="187211"/>
                  </a:lnTo>
                  <a:lnTo>
                    <a:pt x="4263670" y="3369649"/>
                  </a:lnTo>
                  <a:lnTo>
                    <a:pt x="4253243" y="3369649"/>
                  </a:lnTo>
                  <a:lnTo>
                    <a:pt x="4263670" y="3369649"/>
                  </a:lnTo>
                  <a:cubicBezTo>
                    <a:pt x="4263670" y="3472953"/>
                    <a:pt x="4179916" y="3556860"/>
                    <a:pt x="4076465" y="3556860"/>
                  </a:cubicBezTo>
                  <a:lnTo>
                    <a:pt x="4076465" y="3546426"/>
                  </a:lnTo>
                  <a:lnTo>
                    <a:pt x="4076465" y="3556860"/>
                  </a:lnTo>
                  <a:lnTo>
                    <a:pt x="187211" y="3556860"/>
                  </a:lnTo>
                  <a:lnTo>
                    <a:pt x="187211" y="3546426"/>
                  </a:lnTo>
                  <a:lnTo>
                    <a:pt x="187211" y="3556860"/>
                  </a:lnTo>
                  <a:cubicBezTo>
                    <a:pt x="83760" y="3556860"/>
                    <a:pt x="0" y="3473100"/>
                    <a:pt x="0" y="3369649"/>
                  </a:cubicBezTo>
                  <a:lnTo>
                    <a:pt x="10433" y="3369649"/>
                  </a:lnTo>
                  <a:lnTo>
                    <a:pt x="0" y="3369649"/>
                  </a:lnTo>
                  <a:lnTo>
                    <a:pt x="0" y="187211"/>
                  </a:lnTo>
                  <a:lnTo>
                    <a:pt x="10433" y="187211"/>
                  </a:lnTo>
                  <a:lnTo>
                    <a:pt x="0" y="187211"/>
                  </a:lnTo>
                  <a:cubicBezTo>
                    <a:pt x="0" y="83760"/>
                    <a:pt x="83760" y="0"/>
                    <a:pt x="187211" y="0"/>
                  </a:cubicBezTo>
                  <a:lnTo>
                    <a:pt x="187211" y="10433"/>
                  </a:lnTo>
                  <a:lnTo>
                    <a:pt x="187211" y="0"/>
                  </a:lnTo>
                  <a:lnTo>
                    <a:pt x="4076465" y="0"/>
                  </a:lnTo>
                  <a:lnTo>
                    <a:pt x="4076465" y="10433"/>
                  </a:lnTo>
                  <a:lnTo>
                    <a:pt x="4076465" y="0"/>
                  </a:lnTo>
                  <a:moveTo>
                    <a:pt x="4076465" y="20720"/>
                  </a:moveTo>
                  <a:lnTo>
                    <a:pt x="187211" y="20720"/>
                  </a:lnTo>
                  <a:cubicBezTo>
                    <a:pt x="95222" y="20720"/>
                    <a:pt x="20720" y="95222"/>
                    <a:pt x="20720" y="187211"/>
                  </a:cubicBezTo>
                  <a:lnTo>
                    <a:pt x="20720" y="3369649"/>
                  </a:lnTo>
                  <a:cubicBezTo>
                    <a:pt x="20720" y="3461638"/>
                    <a:pt x="95222" y="3536140"/>
                    <a:pt x="187211" y="3536140"/>
                  </a:cubicBezTo>
                  <a:lnTo>
                    <a:pt x="4076465" y="3536140"/>
                  </a:lnTo>
                  <a:cubicBezTo>
                    <a:pt x="4168307" y="3536140"/>
                    <a:pt x="4242957" y="3461638"/>
                    <a:pt x="4242957" y="3369649"/>
                  </a:cubicBezTo>
                  <a:lnTo>
                    <a:pt x="4242957" y="187211"/>
                  </a:lnTo>
                  <a:cubicBezTo>
                    <a:pt x="4242957" y="95222"/>
                    <a:pt x="4168454" y="20720"/>
                    <a:pt x="4076465" y="20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" y="28574"/>
              <a:ext cx="3847954" cy="304547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r">
                <a:lnSpc>
                  <a:spcPts val="2534"/>
                </a:lnSpc>
              </a:pPr>
              <a:r>
                <a:rPr lang="pl-PL" sz="2346" dirty="0">
                  <a:solidFill>
                    <a:srgbClr val="FEFEFE"/>
                  </a:solidFill>
                  <a:latin typeface="League Spartan"/>
                </a:rPr>
                <a:t>RAZVOJ</a:t>
              </a:r>
              <a:endParaRPr lang="en-US" sz="2346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3401921" y="5162343"/>
            <a:ext cx="417792" cy="357120"/>
            <a:chOff x="0" y="0"/>
            <a:chExt cx="557056" cy="476160"/>
          </a:xfrm>
        </p:grpSpPr>
        <p:sp>
          <p:nvSpPr>
            <p:cNvPr id="15" name="Freeform 15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6403971" y="3165759"/>
            <a:ext cx="3197752" cy="2667645"/>
            <a:chOff x="0" y="0"/>
            <a:chExt cx="4263670" cy="3556860"/>
          </a:xfrm>
        </p:grpSpPr>
        <p:sp>
          <p:nvSpPr>
            <p:cNvPr id="18" name="Freeform 18"/>
            <p:cNvSpPr/>
            <p:nvPr/>
          </p:nvSpPr>
          <p:spPr>
            <a:xfrm>
              <a:off x="10433" y="10433"/>
              <a:ext cx="4242809" cy="3535993"/>
            </a:xfrm>
            <a:custGeom>
              <a:avLst/>
              <a:gdLst/>
              <a:ahLst/>
              <a:cxnLst/>
              <a:rect l="l" t="t" r="r" b="b"/>
              <a:pathLst>
                <a:path w="4242809" h="3535993">
                  <a:moveTo>
                    <a:pt x="4066032" y="0"/>
                  </a:moveTo>
                  <a:cubicBezTo>
                    <a:pt x="4163605" y="0"/>
                    <a:pt x="4242810" y="79205"/>
                    <a:pt x="4242810" y="176778"/>
                  </a:cubicBezTo>
                  <a:lnTo>
                    <a:pt x="4242810" y="3359216"/>
                  </a:lnTo>
                  <a:cubicBezTo>
                    <a:pt x="4242810" y="3456936"/>
                    <a:pt x="4163605" y="3535993"/>
                    <a:pt x="4066032" y="3535993"/>
                  </a:cubicBezTo>
                  <a:lnTo>
                    <a:pt x="176778" y="3535993"/>
                  </a:lnTo>
                  <a:cubicBezTo>
                    <a:pt x="79205" y="3535993"/>
                    <a:pt x="0" y="3456789"/>
                    <a:pt x="0" y="3359216"/>
                  </a:cubicBezTo>
                  <a:lnTo>
                    <a:pt x="0" y="176778"/>
                  </a:lnTo>
                  <a:cubicBezTo>
                    <a:pt x="0" y="79058"/>
                    <a:pt x="79058" y="0"/>
                    <a:pt x="176778" y="0"/>
                  </a:cubicBezTo>
                  <a:lnTo>
                    <a:pt x="4066032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4263670" cy="3556860"/>
            </a:xfrm>
            <a:custGeom>
              <a:avLst/>
              <a:gdLst/>
              <a:ahLst/>
              <a:cxnLst/>
              <a:rect l="l" t="t" r="r" b="b"/>
              <a:pathLst>
                <a:path w="4263670" h="3556860">
                  <a:moveTo>
                    <a:pt x="4076465" y="0"/>
                  </a:moveTo>
                  <a:cubicBezTo>
                    <a:pt x="4179769" y="0"/>
                    <a:pt x="4263670" y="83760"/>
                    <a:pt x="4263670" y="187211"/>
                  </a:cubicBezTo>
                  <a:lnTo>
                    <a:pt x="4253243" y="187211"/>
                  </a:lnTo>
                  <a:lnTo>
                    <a:pt x="4263670" y="187211"/>
                  </a:lnTo>
                  <a:lnTo>
                    <a:pt x="4263670" y="3369649"/>
                  </a:lnTo>
                  <a:lnTo>
                    <a:pt x="4253243" y="3369649"/>
                  </a:lnTo>
                  <a:lnTo>
                    <a:pt x="4263670" y="3369649"/>
                  </a:lnTo>
                  <a:cubicBezTo>
                    <a:pt x="4263670" y="3472953"/>
                    <a:pt x="4179916" y="3556860"/>
                    <a:pt x="4076465" y="3556860"/>
                  </a:cubicBezTo>
                  <a:lnTo>
                    <a:pt x="4076465" y="3546426"/>
                  </a:lnTo>
                  <a:lnTo>
                    <a:pt x="4076465" y="3556860"/>
                  </a:lnTo>
                  <a:lnTo>
                    <a:pt x="187211" y="3556860"/>
                  </a:lnTo>
                  <a:lnTo>
                    <a:pt x="187211" y="3546426"/>
                  </a:lnTo>
                  <a:lnTo>
                    <a:pt x="187211" y="3556860"/>
                  </a:lnTo>
                  <a:cubicBezTo>
                    <a:pt x="83760" y="3556860"/>
                    <a:pt x="0" y="3473100"/>
                    <a:pt x="0" y="3369649"/>
                  </a:cubicBezTo>
                  <a:lnTo>
                    <a:pt x="10433" y="3369649"/>
                  </a:lnTo>
                  <a:lnTo>
                    <a:pt x="0" y="3369649"/>
                  </a:lnTo>
                  <a:lnTo>
                    <a:pt x="0" y="187211"/>
                  </a:lnTo>
                  <a:lnTo>
                    <a:pt x="10433" y="187211"/>
                  </a:lnTo>
                  <a:lnTo>
                    <a:pt x="0" y="187211"/>
                  </a:lnTo>
                  <a:cubicBezTo>
                    <a:pt x="0" y="83760"/>
                    <a:pt x="83760" y="0"/>
                    <a:pt x="187211" y="0"/>
                  </a:cubicBezTo>
                  <a:lnTo>
                    <a:pt x="187211" y="10433"/>
                  </a:lnTo>
                  <a:lnTo>
                    <a:pt x="187211" y="0"/>
                  </a:lnTo>
                  <a:lnTo>
                    <a:pt x="4076465" y="0"/>
                  </a:lnTo>
                  <a:lnTo>
                    <a:pt x="4076465" y="10433"/>
                  </a:lnTo>
                  <a:lnTo>
                    <a:pt x="4076465" y="0"/>
                  </a:lnTo>
                  <a:moveTo>
                    <a:pt x="4076465" y="20720"/>
                  </a:moveTo>
                  <a:lnTo>
                    <a:pt x="187211" y="20720"/>
                  </a:lnTo>
                  <a:cubicBezTo>
                    <a:pt x="95222" y="20720"/>
                    <a:pt x="20720" y="95222"/>
                    <a:pt x="20720" y="187211"/>
                  </a:cubicBezTo>
                  <a:lnTo>
                    <a:pt x="20720" y="3369649"/>
                  </a:lnTo>
                  <a:cubicBezTo>
                    <a:pt x="20720" y="3461638"/>
                    <a:pt x="95222" y="3536140"/>
                    <a:pt x="187211" y="3536140"/>
                  </a:cubicBezTo>
                  <a:lnTo>
                    <a:pt x="4076465" y="3536140"/>
                  </a:lnTo>
                  <a:cubicBezTo>
                    <a:pt x="4168307" y="3536140"/>
                    <a:pt x="4242957" y="3461638"/>
                    <a:pt x="4242957" y="3369649"/>
                  </a:cubicBezTo>
                  <a:lnTo>
                    <a:pt x="4242957" y="187211"/>
                  </a:lnTo>
                  <a:cubicBezTo>
                    <a:pt x="4242957" y="95222"/>
                    <a:pt x="4168454" y="20720"/>
                    <a:pt x="4076465" y="20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" y="28574"/>
              <a:ext cx="3801856" cy="3045474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r">
                <a:lnSpc>
                  <a:spcPts val="2534"/>
                </a:lnSpc>
              </a:pPr>
              <a:r>
                <a:rPr lang="pl-PL" sz="2346" dirty="0">
                  <a:solidFill>
                    <a:srgbClr val="FEFEFE"/>
                  </a:solidFill>
                  <a:latin typeface="League Spartan"/>
                </a:rPr>
                <a:t>ZAKLJUČEK</a:t>
              </a:r>
              <a:endParaRPr lang="en-US" sz="2346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6457713" y="5162343"/>
            <a:ext cx="417792" cy="357120"/>
            <a:chOff x="0" y="0"/>
            <a:chExt cx="557056" cy="476160"/>
          </a:xfrm>
        </p:grpSpPr>
        <p:sp>
          <p:nvSpPr>
            <p:cNvPr id="22" name="Freeform 22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291456" y="3212495"/>
            <a:ext cx="1830593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0"/>
              </a:lnSpc>
            </a:pPr>
            <a:r>
              <a:rPr lang="pl-PL" sz="1824" spc="91" dirty="0">
                <a:solidFill>
                  <a:srgbClr val="FEFEFE"/>
                </a:solidFill>
                <a:latin typeface="Sanchez"/>
              </a:rPr>
              <a:t>Poskus reševanja problema s strani protagonista</a:t>
            </a:r>
            <a:endParaRPr lang="en-US" sz="1824" spc="91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726970" y="1903196"/>
            <a:ext cx="447350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3"/>
              </a:lnSpc>
            </a:pPr>
            <a:r>
              <a:rPr lang="sl-SI" sz="2619" spc="130" dirty="0">
                <a:solidFill>
                  <a:srgbClr val="FEFEFE"/>
                </a:solidFill>
                <a:latin typeface="Sanchez"/>
              </a:rPr>
              <a:t>NAČRT ZGODBE Št.</a:t>
            </a:r>
            <a:r>
              <a:rPr lang="pl-PL" sz="2619" spc="130" dirty="0">
                <a:solidFill>
                  <a:srgbClr val="FEFEFE"/>
                </a:solidFill>
                <a:latin typeface="Sanchez"/>
              </a:rPr>
              <a:t>.</a:t>
            </a:r>
            <a:r>
              <a:rPr lang="en-US" sz="2619" spc="130" dirty="0">
                <a:solidFill>
                  <a:srgbClr val="FEFEFE"/>
                </a:solidFill>
                <a:latin typeface="Sanchez"/>
              </a:rPr>
              <a:t> 1</a:t>
            </a:r>
          </a:p>
          <a:p>
            <a:pPr algn="l">
              <a:lnSpc>
                <a:spcPts val="3143"/>
              </a:lnSpc>
            </a:pPr>
            <a:endParaRPr lang="en-US" sz="2619" spc="130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21035" y="3380558"/>
            <a:ext cx="194397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95"/>
              </a:lnSpc>
            </a:pPr>
            <a:r>
              <a:rPr lang="pl-PL" sz="1847" spc="92" dirty="0">
                <a:solidFill>
                  <a:srgbClr val="FEFEFE"/>
                </a:solidFill>
                <a:latin typeface="Sanchez"/>
              </a:rPr>
              <a:t>Predstavitev protagonista in njegovega problema</a:t>
            </a:r>
            <a:endParaRPr lang="en-US" sz="1847" spc="92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121260" y="3247067"/>
            <a:ext cx="192643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pl-PL" sz="1810" spc="90" dirty="0">
                <a:solidFill>
                  <a:srgbClr val="FEFEFE"/>
                </a:solidFill>
                <a:latin typeface="Sanchez"/>
              </a:rPr>
              <a:t>Reševanje problema in zaključek </a:t>
            </a:r>
            <a:endParaRPr lang="en-US" sz="1810" spc="90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499</Words>
  <Application>Microsoft Office PowerPoint</Application>
  <PresentationFormat>Custom</PresentationFormat>
  <Paragraphs>98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Merriweather Bold</vt:lpstr>
      <vt:lpstr>HK Grotesk Light</vt:lpstr>
      <vt:lpstr>HK Grotesk Bold</vt:lpstr>
      <vt:lpstr>Rajdhani Bold Bold</vt:lpstr>
      <vt:lpstr>HK Grotesk</vt:lpstr>
      <vt:lpstr>Arial</vt:lpstr>
      <vt:lpstr>Calibri</vt:lpstr>
      <vt:lpstr>Open Sans</vt:lpstr>
      <vt:lpstr>Sanchez</vt:lpstr>
      <vt:lpstr>Open Sans Bold</vt:lpstr>
      <vt:lpstr>inherit</vt:lpstr>
      <vt:lpstr>Glegoo Bold</vt:lpstr>
      <vt:lpstr>League Spartan</vt:lpstr>
      <vt:lpstr>DM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Małe ojczyzny.odp</dc:title>
  <dc:creator>Dorota Lachowska</dc:creator>
  <cp:lastModifiedBy>Gumienniak, Agata</cp:lastModifiedBy>
  <cp:revision>12</cp:revision>
  <dcterms:created xsi:type="dcterms:W3CDTF">2006-08-16T00:00:00Z</dcterms:created>
  <dcterms:modified xsi:type="dcterms:W3CDTF">2023-08-24T14:49:50Z</dcterms:modified>
  <dc:identifier>DAFobGU-fLo</dc:identifier>
</cp:coreProperties>
</file>