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753600" cy="73152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HK Grotesk Light Bold" panose="020B0604020202020204" charset="-18"/>
      <p:regular r:id="rId52"/>
    </p:embeddedFont>
    <p:embeddedFont>
      <p:font typeface="Kollektif" panose="020B0604020202020204" charset="0"/>
      <p:regular r:id="rId53"/>
    </p:embeddedFont>
    <p:embeddedFont>
      <p:font typeface="Kollektif Bold" panose="020B0604020202020204" charset="0"/>
      <p:regular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  <p:embeddedFont>
      <p:font typeface="Roboto Bold" panose="02000000000000000000" charset="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145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3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3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7.svg"/><Relationship Id="rId7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1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0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svg"/><Relationship Id="rId10" Type="http://schemas.openxmlformats.org/officeDocument/2006/relationships/image" Target="../media/image24.svg"/><Relationship Id="rId4" Type="http://schemas.openxmlformats.org/officeDocument/2006/relationships/image" Target="../media/image34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4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45136" y="2512287"/>
            <a:ext cx="7132320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3"/>
              </a:lnSpc>
            </a:pPr>
            <a:r>
              <a:rPr lang="sl-SI" sz="4299" spc="-172" dirty="0">
                <a:solidFill>
                  <a:srgbClr val="0E2C8E"/>
                </a:solidFill>
                <a:latin typeface="Roboto Bold"/>
              </a:rPr>
              <a:t>SPLETNO PRIPOVEDOVANJE ZGODB</a:t>
            </a:r>
            <a:endParaRPr lang="en-US" sz="4299" spc="-172" dirty="0">
              <a:solidFill>
                <a:srgbClr val="0E2C8E"/>
              </a:solidFill>
              <a:latin typeface="Roboto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98624" y="4054656"/>
            <a:ext cx="7315200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6"/>
              </a:lnSpc>
            </a:pPr>
            <a:r>
              <a:rPr lang="en-US" sz="2600" spc="-104" dirty="0" err="1">
                <a:solidFill>
                  <a:srgbClr val="0E2C8E"/>
                </a:solidFill>
                <a:latin typeface="Roboto Bold"/>
              </a:rPr>
              <a:t>Blogi</a:t>
            </a:r>
            <a:r>
              <a:rPr lang="en-US" sz="2600" spc="-104" dirty="0">
                <a:solidFill>
                  <a:srgbClr val="0E2C8E"/>
                </a:solidFill>
                <a:latin typeface="Roboto Bold"/>
              </a:rPr>
              <a:t> in </a:t>
            </a:r>
            <a:r>
              <a:rPr lang="en-US" sz="2600" spc="-104" dirty="0" err="1">
                <a:solidFill>
                  <a:srgbClr val="0E2C8E"/>
                </a:solidFill>
                <a:latin typeface="Roboto Bold"/>
              </a:rPr>
              <a:t>družbena</a:t>
            </a:r>
            <a:r>
              <a:rPr lang="en-US" sz="2600" spc="-104" dirty="0">
                <a:solidFill>
                  <a:srgbClr val="0E2C8E"/>
                </a:solidFill>
                <a:latin typeface="Roboto Bold"/>
              </a:rPr>
              <a:t> </a:t>
            </a:r>
            <a:r>
              <a:rPr lang="en-US" sz="2600" spc="-104" dirty="0" err="1">
                <a:solidFill>
                  <a:srgbClr val="0E2C8E"/>
                </a:solidFill>
                <a:latin typeface="Roboto Bold"/>
              </a:rPr>
              <a:t>omrežja</a:t>
            </a:r>
            <a:r>
              <a:rPr lang="en-US" sz="2600" spc="-104" dirty="0">
                <a:solidFill>
                  <a:srgbClr val="0E2C8E"/>
                </a:solidFill>
                <a:latin typeface="Roboto Bold"/>
              </a:rPr>
              <a:t> 2. del</a:t>
            </a:r>
          </a:p>
          <a:p>
            <a:pPr algn="ctr">
              <a:lnSpc>
                <a:spcPts val="3016"/>
              </a:lnSpc>
            </a:pPr>
            <a:r>
              <a:rPr lang="en-US" sz="2600" spc="-104" dirty="0" err="1">
                <a:solidFill>
                  <a:srgbClr val="0E2C8E"/>
                </a:solidFill>
                <a:latin typeface="Roboto Bold"/>
              </a:rPr>
              <a:t>Priprava</a:t>
            </a:r>
            <a:r>
              <a:rPr lang="en-US" sz="2600" spc="-104" dirty="0">
                <a:solidFill>
                  <a:srgbClr val="0E2C8E"/>
                </a:solidFill>
                <a:latin typeface="Roboto Bold"/>
              </a:rPr>
              <a:t> </a:t>
            </a:r>
            <a:r>
              <a:rPr lang="en-US" sz="2600" spc="-104" dirty="0" err="1">
                <a:solidFill>
                  <a:srgbClr val="0E2C8E"/>
                </a:solidFill>
                <a:latin typeface="Roboto Bold"/>
              </a:rPr>
              <a:t>zanimivih</a:t>
            </a:r>
            <a:r>
              <a:rPr lang="en-US" sz="2600" spc="-104" dirty="0">
                <a:solidFill>
                  <a:srgbClr val="0E2C8E"/>
                </a:solidFill>
                <a:latin typeface="Roboto Bold"/>
              </a:rPr>
              <a:t> </a:t>
            </a:r>
            <a:r>
              <a:rPr lang="en-US" sz="2600" spc="-104" dirty="0" err="1">
                <a:solidFill>
                  <a:srgbClr val="0E2C8E"/>
                </a:solidFill>
                <a:latin typeface="Roboto Bold"/>
              </a:rPr>
              <a:t>vsebin</a:t>
            </a:r>
            <a:r>
              <a:rPr lang="sl-SI" sz="2600" spc="-104" dirty="0">
                <a:solidFill>
                  <a:srgbClr val="0E2C8E"/>
                </a:solidFill>
                <a:latin typeface="Roboto Bold"/>
              </a:rPr>
              <a:t> za</a:t>
            </a:r>
            <a:endParaRPr lang="en-US" sz="2600" spc="-104" dirty="0">
              <a:solidFill>
                <a:srgbClr val="0E2C8E"/>
              </a:solidFill>
              <a:latin typeface="Roboto Bold"/>
            </a:endParaRPr>
          </a:p>
          <a:p>
            <a:pPr algn="ctr">
              <a:lnSpc>
                <a:spcPts val="3016"/>
              </a:lnSpc>
            </a:pPr>
            <a:r>
              <a:rPr lang="en-US" sz="2600" spc="-104" dirty="0">
                <a:solidFill>
                  <a:srgbClr val="0E2C8E"/>
                </a:solidFill>
                <a:latin typeface="Roboto Bold"/>
              </a:rPr>
              <a:t>promo</a:t>
            </a:r>
            <a:r>
              <a:rPr lang="sl-SI" sz="2600" spc="-104" dirty="0" err="1">
                <a:solidFill>
                  <a:srgbClr val="0E2C8E"/>
                </a:solidFill>
                <a:latin typeface="Roboto Bold"/>
              </a:rPr>
              <a:t>cijo</a:t>
            </a:r>
            <a:r>
              <a:rPr lang="en-US" sz="2600" spc="-104" dirty="0">
                <a:solidFill>
                  <a:srgbClr val="0E2C8E"/>
                </a:solidFill>
                <a:latin typeface="Roboto Bold"/>
              </a:rPr>
              <a:t> </a:t>
            </a:r>
            <a:r>
              <a:rPr lang="en-US" sz="2600" spc="-104" dirty="0" err="1">
                <a:solidFill>
                  <a:srgbClr val="0E2C8E"/>
                </a:solidFill>
                <a:latin typeface="Roboto Bold"/>
              </a:rPr>
              <a:t>kulturn</a:t>
            </a:r>
            <a:r>
              <a:rPr lang="sl-SI" sz="2600" spc="-104" dirty="0">
                <a:solidFill>
                  <a:srgbClr val="0E2C8E"/>
                </a:solidFill>
                <a:latin typeface="Roboto Bold"/>
              </a:rPr>
              <a:t>e</a:t>
            </a:r>
            <a:r>
              <a:rPr lang="en-US" sz="2600" spc="-104" dirty="0">
                <a:solidFill>
                  <a:srgbClr val="0E2C8E"/>
                </a:solidFill>
                <a:latin typeface="Roboto Bold"/>
              </a:rPr>
              <a:t> </a:t>
            </a:r>
            <a:r>
              <a:rPr lang="en-US" sz="2600" spc="-104" dirty="0" err="1">
                <a:solidFill>
                  <a:srgbClr val="0E2C8E"/>
                </a:solidFill>
                <a:latin typeface="Roboto Bold"/>
              </a:rPr>
              <a:t>dediščin</a:t>
            </a:r>
            <a:r>
              <a:rPr lang="sl-SI" sz="2600" spc="-104" dirty="0">
                <a:solidFill>
                  <a:srgbClr val="0E2C8E"/>
                </a:solidFill>
                <a:latin typeface="Roboto Bold"/>
              </a:rPr>
              <a:t>e</a:t>
            </a:r>
            <a:endParaRPr lang="en-US" sz="2600" spc="-104" dirty="0">
              <a:solidFill>
                <a:srgbClr val="0E2C8E"/>
              </a:solidFill>
              <a:latin typeface="Roboto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6321024"/>
            <a:ext cx="9753600" cy="1036416"/>
          </a:xfrm>
          <a:custGeom>
            <a:avLst/>
            <a:gdLst/>
            <a:ahLst/>
            <a:cxnLst/>
            <a:rect l="l" t="t" r="r" b="b"/>
            <a:pathLst>
              <a:path w="9753600" h="1036416">
                <a:moveTo>
                  <a:pt x="0" y="0"/>
                </a:moveTo>
                <a:lnTo>
                  <a:pt x="9753600" y="0"/>
                </a:lnTo>
                <a:lnTo>
                  <a:pt x="9753600" y="1036416"/>
                </a:lnTo>
                <a:lnTo>
                  <a:pt x="0" y="1036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5599488" y="6396288"/>
            <a:ext cx="2814336" cy="803712"/>
          </a:xfrm>
          <a:custGeom>
            <a:avLst/>
            <a:gdLst/>
            <a:ahLst/>
            <a:cxnLst/>
            <a:rect l="l" t="t" r="r" b="b"/>
            <a:pathLst>
              <a:path w="2814336" h="803712">
                <a:moveTo>
                  <a:pt x="0" y="0"/>
                </a:moveTo>
                <a:lnTo>
                  <a:pt x="2814336" y="0"/>
                </a:lnTo>
                <a:lnTo>
                  <a:pt x="2814336" y="803712"/>
                </a:lnTo>
                <a:lnTo>
                  <a:pt x="0" y="803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" b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193088" y="6528768"/>
            <a:ext cx="2716416" cy="620544"/>
          </a:xfrm>
          <a:custGeom>
            <a:avLst/>
            <a:gdLst/>
            <a:ahLst/>
            <a:cxnLst/>
            <a:rect l="l" t="t" r="r" b="b"/>
            <a:pathLst>
              <a:path w="2716416" h="620544">
                <a:moveTo>
                  <a:pt x="0" y="0"/>
                </a:moveTo>
                <a:lnTo>
                  <a:pt x="2716416" y="0"/>
                </a:lnTo>
                <a:lnTo>
                  <a:pt x="2716416" y="620544"/>
                </a:lnTo>
                <a:lnTo>
                  <a:pt x="0" y="620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" b="-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0" y="5576064"/>
            <a:ext cx="9753600" cy="764544"/>
          </a:xfrm>
          <a:custGeom>
            <a:avLst/>
            <a:gdLst/>
            <a:ahLst/>
            <a:cxnLst/>
            <a:rect l="l" t="t" r="r" b="b"/>
            <a:pathLst>
              <a:path w="9753600" h="764544">
                <a:moveTo>
                  <a:pt x="0" y="0"/>
                </a:moveTo>
                <a:lnTo>
                  <a:pt x="9753600" y="0"/>
                </a:lnTo>
                <a:lnTo>
                  <a:pt x="9753600" y="764544"/>
                </a:lnTo>
                <a:lnTo>
                  <a:pt x="0" y="7645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51840" y="5617536"/>
            <a:ext cx="2377344" cy="662016"/>
          </a:xfrm>
          <a:custGeom>
            <a:avLst/>
            <a:gdLst/>
            <a:ahLst/>
            <a:cxnLst/>
            <a:rect l="l" t="t" r="r" b="b"/>
            <a:pathLst>
              <a:path w="2377344" h="662016">
                <a:moveTo>
                  <a:pt x="0" y="0"/>
                </a:moveTo>
                <a:lnTo>
                  <a:pt x="2377344" y="0"/>
                </a:lnTo>
                <a:lnTo>
                  <a:pt x="2377344" y="662016"/>
                </a:lnTo>
                <a:lnTo>
                  <a:pt x="0" y="662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9" b="-1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7037568" y="5623296"/>
            <a:ext cx="1331328" cy="601344"/>
          </a:xfrm>
          <a:custGeom>
            <a:avLst/>
            <a:gdLst/>
            <a:ahLst/>
            <a:cxnLst/>
            <a:rect l="l" t="t" r="r" b="b"/>
            <a:pathLst>
              <a:path w="1331328" h="601344">
                <a:moveTo>
                  <a:pt x="0" y="0"/>
                </a:moveTo>
                <a:lnTo>
                  <a:pt x="1331328" y="0"/>
                </a:lnTo>
                <a:lnTo>
                  <a:pt x="1331328" y="601344"/>
                </a:lnTo>
                <a:lnTo>
                  <a:pt x="0" y="601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5" b="-1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4542720" y="5602944"/>
            <a:ext cx="668160" cy="629376"/>
          </a:xfrm>
          <a:custGeom>
            <a:avLst/>
            <a:gdLst/>
            <a:ahLst/>
            <a:cxnLst/>
            <a:rect l="l" t="t" r="r" b="b"/>
            <a:pathLst>
              <a:path w="668160" h="629376">
                <a:moveTo>
                  <a:pt x="0" y="0"/>
                </a:moveTo>
                <a:lnTo>
                  <a:pt x="668160" y="0"/>
                </a:lnTo>
                <a:lnTo>
                  <a:pt x="668160" y="629376"/>
                </a:lnTo>
                <a:lnTo>
                  <a:pt x="0" y="6293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625" b="-362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TextBox 12"/>
          <p:cNvSpPr txBox="1"/>
          <p:nvPr/>
        </p:nvSpPr>
        <p:spPr>
          <a:xfrm>
            <a:off x="7691160" y="5080419"/>
            <a:ext cx="1777104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7"/>
              </a:lnSpc>
            </a:pPr>
            <a:r>
              <a:rPr lang="en-US" sz="1439" spc="-58">
                <a:solidFill>
                  <a:srgbClr val="0E2C8E"/>
                </a:solidFill>
                <a:latin typeface="Roboto Bold"/>
              </a:rPr>
              <a:t>M3W2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995718" cy="7315200"/>
          </a:xfrm>
          <a:prstGeom prst="rect">
            <a:avLst/>
          </a:prstGeom>
          <a:solidFill>
            <a:srgbClr val="FE76AF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4" name="Group 4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>
            <a:off x="731520" y="4976922"/>
            <a:ext cx="1606758" cy="1606758"/>
          </a:xfrm>
          <a:custGeom>
            <a:avLst/>
            <a:gdLst/>
            <a:ahLst/>
            <a:cxnLst/>
            <a:rect l="l" t="t" r="r" b="b"/>
            <a:pathLst>
              <a:path w="1606758" h="1606758">
                <a:moveTo>
                  <a:pt x="0" y="0"/>
                </a:moveTo>
                <a:lnTo>
                  <a:pt x="1606758" y="0"/>
                </a:lnTo>
                <a:lnTo>
                  <a:pt x="1606758" y="1606758"/>
                </a:lnTo>
                <a:lnTo>
                  <a:pt x="0" y="160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4637671" y="1049524"/>
            <a:ext cx="4521319" cy="4231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0"/>
              </a:lnSpc>
            </a:pPr>
            <a:r>
              <a:rPr lang="pl-PL" sz="2700" dirty="0">
                <a:solidFill>
                  <a:srgbClr val="000000"/>
                </a:solidFill>
                <a:latin typeface="Roboto"/>
              </a:rPr>
              <a:t>Višja stopnja </a:t>
            </a:r>
            <a:r>
              <a:rPr lang="pl-PL" sz="2700" dirty="0">
                <a:solidFill>
                  <a:srgbClr val="FE76AF"/>
                </a:solidFill>
                <a:latin typeface="Roboto"/>
              </a:rPr>
              <a:t>zavzetosti 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za objave kot pri drugih družbenih omrežjih</a:t>
            </a:r>
            <a:endParaRPr lang="en-US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endParaRPr lang="en-US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sl-SI" sz="2700" dirty="0">
                <a:solidFill>
                  <a:srgbClr val="000000"/>
                </a:solidFill>
                <a:latin typeface="Roboto"/>
              </a:rPr>
              <a:t>Fotografije na </a:t>
            </a:r>
            <a:r>
              <a:rPr lang="sl-SI" sz="2700" dirty="0" err="1">
                <a:solidFill>
                  <a:srgbClr val="000000"/>
                </a:solidFill>
                <a:latin typeface="Roboto"/>
              </a:rPr>
              <a:t>Instagramu</a:t>
            </a:r>
            <a:r>
              <a:rPr lang="sl-SI" sz="2700" dirty="0">
                <a:solidFill>
                  <a:srgbClr val="000000"/>
                </a:solidFill>
                <a:latin typeface="Roboto"/>
              </a:rPr>
              <a:t> dosežejo </a:t>
            </a:r>
            <a:r>
              <a:rPr lang="en-US" sz="2700" dirty="0">
                <a:solidFill>
                  <a:srgbClr val="FE76AF"/>
                </a:solidFill>
                <a:latin typeface="Roboto"/>
              </a:rPr>
              <a:t>23%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higher </a:t>
            </a:r>
            <a:r>
              <a:rPr lang="sl-SI" sz="2700" dirty="0">
                <a:solidFill>
                  <a:srgbClr val="000000"/>
                </a:solidFill>
                <a:latin typeface="Roboto"/>
              </a:rPr>
              <a:t> višjo zavzetost kot na Facebook-u</a:t>
            </a:r>
            <a:endParaRPr lang="pl-PL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endParaRPr lang="en-US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sl-SI" sz="2700" dirty="0">
                <a:solidFill>
                  <a:srgbClr val="000000"/>
                </a:solidFill>
                <a:latin typeface="Roboto"/>
              </a:rPr>
              <a:t>Najaktivnejše osebe na </a:t>
            </a:r>
            <a:r>
              <a:rPr lang="sl-SI" sz="2700" dirty="0" err="1">
                <a:solidFill>
                  <a:srgbClr val="000000"/>
                </a:solidFill>
                <a:latin typeface="Roboto"/>
              </a:rPr>
              <a:t>Instagramu</a:t>
            </a:r>
            <a:r>
              <a:rPr lang="sl-SI" sz="2700" dirty="0">
                <a:solidFill>
                  <a:srgbClr val="000000"/>
                </a:solidFill>
                <a:latin typeface="Roboto"/>
              </a:rPr>
              <a:t> so stare med </a:t>
            </a:r>
            <a:r>
              <a:rPr lang="en-US" sz="2700" dirty="0">
                <a:solidFill>
                  <a:srgbClr val="FE76AF"/>
                </a:solidFill>
                <a:latin typeface="Roboto"/>
              </a:rPr>
              <a:t>18 </a:t>
            </a:r>
            <a:r>
              <a:rPr lang="pl-PL" sz="2700" dirty="0">
                <a:solidFill>
                  <a:srgbClr val="FE76AF"/>
                </a:solidFill>
                <a:latin typeface="Roboto"/>
              </a:rPr>
              <a:t>in</a:t>
            </a:r>
            <a:r>
              <a:rPr lang="en-US" sz="2700" dirty="0">
                <a:solidFill>
                  <a:srgbClr val="FE76AF"/>
                </a:solidFill>
                <a:latin typeface="Roboto"/>
              </a:rPr>
              <a:t> 34 </a:t>
            </a:r>
            <a:r>
              <a:rPr lang="pl-PL" sz="2700" dirty="0">
                <a:solidFill>
                  <a:srgbClr val="FE76AF"/>
                </a:solidFill>
                <a:latin typeface="Roboto"/>
              </a:rPr>
              <a:t>let</a:t>
            </a:r>
            <a:endParaRPr lang="en-US" sz="2700" dirty="0">
              <a:solidFill>
                <a:srgbClr val="FE76AF"/>
              </a:solidFill>
              <a:latin typeface="Roboto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73356" y="1332187"/>
            <a:ext cx="2746305" cy="878818"/>
          </a:xfrm>
          <a:custGeom>
            <a:avLst/>
            <a:gdLst/>
            <a:ahLst/>
            <a:cxnLst/>
            <a:rect l="l" t="t" r="r" b="b"/>
            <a:pathLst>
              <a:path w="2746305" h="878818">
                <a:moveTo>
                  <a:pt x="0" y="0"/>
                </a:moveTo>
                <a:lnTo>
                  <a:pt x="2746305" y="0"/>
                </a:lnTo>
                <a:lnTo>
                  <a:pt x="2746305" y="878818"/>
                </a:lnTo>
                <a:lnTo>
                  <a:pt x="0" y="8788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995718" cy="7315200"/>
          </a:xfrm>
          <a:prstGeom prst="rect">
            <a:avLst/>
          </a:prstGeom>
          <a:solidFill>
            <a:srgbClr val="FFB1B1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4" name="Group 4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>
            <a:off x="731520" y="4976922"/>
            <a:ext cx="1606758" cy="1606758"/>
          </a:xfrm>
          <a:custGeom>
            <a:avLst/>
            <a:gdLst/>
            <a:ahLst/>
            <a:cxnLst/>
            <a:rect l="l" t="t" r="r" b="b"/>
            <a:pathLst>
              <a:path w="1606758" h="1606758">
                <a:moveTo>
                  <a:pt x="0" y="0"/>
                </a:moveTo>
                <a:lnTo>
                  <a:pt x="1606758" y="0"/>
                </a:lnTo>
                <a:lnTo>
                  <a:pt x="1606758" y="1606758"/>
                </a:lnTo>
                <a:lnTo>
                  <a:pt x="0" y="160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4637671" y="1049524"/>
            <a:ext cx="4586081" cy="539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0"/>
              </a:lnSpc>
            </a:pPr>
            <a:r>
              <a:rPr lang="en-US" sz="2700" dirty="0">
                <a:solidFill>
                  <a:srgbClr val="FFB1B1"/>
                </a:solidFill>
                <a:latin typeface="Roboto"/>
              </a:rPr>
              <a:t>60%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sl-SI" sz="2700" dirty="0">
                <a:solidFill>
                  <a:srgbClr val="000000"/>
                </a:solidFill>
                <a:latin typeface="Roboto"/>
              </a:rPr>
              <a:t>oseb raje gleda </a:t>
            </a:r>
            <a:r>
              <a:rPr lang="sl-SI" sz="2700" dirty="0" err="1">
                <a:solidFill>
                  <a:srgbClr val="000000"/>
                </a:solidFill>
                <a:latin typeface="Roboto"/>
              </a:rPr>
              <a:t>Youtube</a:t>
            </a:r>
            <a:r>
              <a:rPr lang="sl-SI" sz="2700" dirty="0">
                <a:solidFill>
                  <a:srgbClr val="000000"/>
                </a:solidFill>
                <a:latin typeface="Roboto"/>
              </a:rPr>
              <a:t> kot televizijo</a:t>
            </a:r>
            <a:endParaRPr lang="pl-PL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970"/>
              </a:lnSpc>
            </a:pPr>
            <a:endParaRPr lang="en-US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pl-PL" sz="2700" dirty="0">
                <a:solidFill>
                  <a:srgbClr val="000000"/>
                </a:solidFill>
                <a:latin typeface="Roboto"/>
              </a:rPr>
              <a:t>Okrog </a:t>
            </a:r>
            <a:r>
              <a:rPr lang="en-US" sz="2700" dirty="0">
                <a:solidFill>
                  <a:srgbClr val="FFB1B1"/>
                </a:solidFill>
                <a:latin typeface="Roboto"/>
              </a:rPr>
              <a:t>20%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sl-SI" sz="2700" dirty="0" err="1">
                <a:solidFill>
                  <a:srgbClr val="000000"/>
                </a:solidFill>
                <a:latin typeface="Roboto"/>
              </a:rPr>
              <a:t>upotabnikov</a:t>
            </a:r>
            <a:r>
              <a:rPr lang="sl-SI" sz="2700" dirty="0">
                <a:solidFill>
                  <a:srgbClr val="000000"/>
                </a:solidFill>
                <a:latin typeface="Roboto"/>
              </a:rPr>
              <a:t> nehajo z ogledom </a:t>
            </a:r>
            <a:r>
              <a:rPr lang="sl-SI" sz="2700" dirty="0" err="1">
                <a:solidFill>
                  <a:srgbClr val="000000"/>
                </a:solidFill>
                <a:latin typeface="Roboto"/>
              </a:rPr>
              <a:t>Youtube</a:t>
            </a:r>
            <a:r>
              <a:rPr lang="sl-SI" sz="2700" dirty="0">
                <a:solidFill>
                  <a:srgbClr val="000000"/>
                </a:solidFill>
                <a:latin typeface="Roboto"/>
              </a:rPr>
              <a:t> materiala po 10-ih sekundah – ključnega pomena je dober uvod </a:t>
            </a:r>
            <a:endParaRPr lang="pl-PL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endParaRPr lang="en-US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en-US" sz="2700" dirty="0">
                <a:solidFill>
                  <a:srgbClr val="000000"/>
                </a:solidFill>
                <a:latin typeface="Roboto"/>
              </a:rPr>
              <a:t>YouTube 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je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>
                <a:solidFill>
                  <a:srgbClr val="FFB1B1"/>
                </a:solidFill>
                <a:latin typeface="Roboto"/>
              </a:rPr>
              <a:t>t</a:t>
            </a:r>
            <a:r>
              <a:rPr lang="pl-PL" sz="2700" dirty="0">
                <a:solidFill>
                  <a:srgbClr val="FFB1B1"/>
                </a:solidFill>
                <a:latin typeface="Roboto"/>
              </a:rPr>
              <a:t>retja najbolj obiskana spletna stran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na svetu 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(1. Google, 2. Facebook)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endParaRPr lang="en-US" sz="27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713327" y="1706754"/>
            <a:ext cx="2569064" cy="565194"/>
          </a:xfrm>
          <a:custGeom>
            <a:avLst/>
            <a:gdLst/>
            <a:ahLst/>
            <a:cxnLst/>
            <a:rect l="l" t="t" r="r" b="b"/>
            <a:pathLst>
              <a:path w="2569064" h="565194">
                <a:moveTo>
                  <a:pt x="0" y="0"/>
                </a:moveTo>
                <a:lnTo>
                  <a:pt x="2569064" y="0"/>
                </a:lnTo>
                <a:lnTo>
                  <a:pt x="2569064" y="565194"/>
                </a:lnTo>
                <a:lnTo>
                  <a:pt x="0" y="565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995718" cy="7315200"/>
          </a:xfrm>
          <a:prstGeom prst="rect">
            <a:avLst/>
          </a:prstGeom>
          <a:solidFill>
            <a:srgbClr val="346A96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4" name="Group 4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>
            <a:off x="731520" y="4976922"/>
            <a:ext cx="1606758" cy="1606758"/>
          </a:xfrm>
          <a:custGeom>
            <a:avLst/>
            <a:gdLst/>
            <a:ahLst/>
            <a:cxnLst/>
            <a:rect l="l" t="t" r="r" b="b"/>
            <a:pathLst>
              <a:path w="1606758" h="1606758">
                <a:moveTo>
                  <a:pt x="0" y="0"/>
                </a:moveTo>
                <a:lnTo>
                  <a:pt x="1606758" y="0"/>
                </a:lnTo>
                <a:lnTo>
                  <a:pt x="1606758" y="1606758"/>
                </a:lnTo>
                <a:lnTo>
                  <a:pt x="0" y="160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569620" y="1688237"/>
            <a:ext cx="2714969" cy="559890"/>
          </a:xfrm>
          <a:custGeom>
            <a:avLst/>
            <a:gdLst/>
            <a:ahLst/>
            <a:cxnLst/>
            <a:rect l="l" t="t" r="r" b="b"/>
            <a:pathLst>
              <a:path w="2714969" h="559890">
                <a:moveTo>
                  <a:pt x="0" y="0"/>
                </a:moveTo>
                <a:lnTo>
                  <a:pt x="2714969" y="0"/>
                </a:lnTo>
                <a:lnTo>
                  <a:pt x="2714969" y="559890"/>
                </a:lnTo>
                <a:lnTo>
                  <a:pt x="0" y="5598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3217" b="-8321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4665264" y="1016572"/>
            <a:ext cx="4513790" cy="5001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0"/>
              </a:lnSpc>
            </a:pPr>
            <a:r>
              <a:rPr lang="en-US" sz="2700" dirty="0">
                <a:solidFill>
                  <a:srgbClr val="000000"/>
                </a:solidFill>
                <a:latin typeface="Roboto"/>
              </a:rPr>
              <a:t>Twitter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 je namenjen </a:t>
            </a:r>
            <a:r>
              <a:rPr lang="pl-PL" sz="2700" dirty="0">
                <a:solidFill>
                  <a:srgbClr val="1A4789"/>
                </a:solidFill>
                <a:latin typeface="Roboto"/>
              </a:rPr>
              <a:t>hitri komunikaciji</a:t>
            </a:r>
            <a:endParaRPr lang="en-US" sz="2700" dirty="0">
              <a:solidFill>
                <a:srgbClr val="1A4789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endParaRPr lang="en-US" sz="2700" dirty="0">
              <a:solidFill>
                <a:srgbClr val="1A4789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pl-PL" sz="2700" dirty="0">
                <a:solidFill>
                  <a:srgbClr val="000000"/>
                </a:solidFill>
                <a:latin typeface="Roboto"/>
              </a:rPr>
              <a:t>Vsebina odgovori na vprašanje</a:t>
            </a:r>
            <a:endParaRPr lang="en-US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>
                <a:solidFill>
                  <a:srgbClr val="3C5A99"/>
                </a:solidFill>
                <a:latin typeface="Roboto"/>
              </a:rPr>
              <a:t>„</a:t>
            </a:r>
            <a:r>
              <a:rPr lang="sl-SI" sz="2700" dirty="0">
                <a:solidFill>
                  <a:srgbClr val="3C5A99"/>
                </a:solidFill>
                <a:latin typeface="Roboto"/>
              </a:rPr>
              <a:t>Kaj se dogaja sedaj?</a:t>
            </a:r>
            <a:r>
              <a:rPr lang="en-US" sz="2700" dirty="0">
                <a:solidFill>
                  <a:srgbClr val="3C5A99"/>
                </a:solidFill>
                <a:latin typeface="Roboto"/>
              </a:rPr>
              <a:t>"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</a:p>
          <a:p>
            <a:pPr>
              <a:lnSpc>
                <a:spcPts val="2970"/>
              </a:lnSpc>
              <a:spcBef>
                <a:spcPct val="0"/>
              </a:spcBef>
            </a:pPr>
            <a:endParaRPr lang="en-US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pl-PL" sz="2700" dirty="0">
                <a:solidFill>
                  <a:srgbClr val="000000"/>
                </a:solidFill>
                <a:latin typeface="Roboto"/>
              </a:rPr>
              <a:t>Maksimalna dolžina znakov v enem sporočilu je </a:t>
            </a:r>
            <a:r>
              <a:rPr lang="en-US" sz="2700" dirty="0">
                <a:solidFill>
                  <a:srgbClr val="346A96"/>
                </a:solidFill>
                <a:latin typeface="Roboto"/>
              </a:rPr>
              <a:t>280</a:t>
            </a:r>
          </a:p>
          <a:p>
            <a:pPr>
              <a:lnSpc>
                <a:spcPts val="2970"/>
              </a:lnSpc>
              <a:spcBef>
                <a:spcPct val="0"/>
              </a:spcBef>
            </a:pPr>
            <a:endParaRPr lang="en-US" sz="2700" dirty="0">
              <a:solidFill>
                <a:srgbClr val="346A96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pl-PL" sz="2700" dirty="0">
                <a:solidFill>
                  <a:srgbClr val="000000"/>
                </a:solidFill>
                <a:latin typeface="Roboto"/>
              </a:rPr>
              <a:t>Informira o </a:t>
            </a:r>
            <a:r>
              <a:rPr lang="pl-PL" sz="2700" dirty="0">
                <a:solidFill>
                  <a:srgbClr val="1A4789"/>
                </a:solidFill>
                <a:latin typeface="Roboto"/>
              </a:rPr>
              <a:t>trenutnih dogodkih 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npr. ekonomskih, političnih, kulturnih</a:t>
            </a:r>
            <a:endParaRPr lang="en-US" sz="27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5365" y="2008954"/>
            <a:ext cx="3931980" cy="4670939"/>
          </a:xfrm>
          <a:custGeom>
            <a:avLst/>
            <a:gdLst/>
            <a:ahLst/>
            <a:cxnLst/>
            <a:rect l="l" t="t" r="r" b="b"/>
            <a:pathLst>
              <a:path w="3931980" h="4670939">
                <a:moveTo>
                  <a:pt x="0" y="0"/>
                </a:moveTo>
                <a:lnTo>
                  <a:pt x="3931980" y="0"/>
                </a:lnTo>
                <a:lnTo>
                  <a:pt x="3931980" y="4670939"/>
                </a:lnTo>
                <a:lnTo>
                  <a:pt x="0" y="46709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731" t="-30769" r="-60820" b="-680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4963380" y="2008954"/>
            <a:ext cx="3798027" cy="4308233"/>
          </a:xfrm>
          <a:custGeom>
            <a:avLst/>
            <a:gdLst/>
            <a:ahLst/>
            <a:cxnLst/>
            <a:rect l="l" t="t" r="r" b="b"/>
            <a:pathLst>
              <a:path w="3798027" h="4308233">
                <a:moveTo>
                  <a:pt x="0" y="0"/>
                </a:moveTo>
                <a:lnTo>
                  <a:pt x="3798026" y="0"/>
                </a:lnTo>
                <a:lnTo>
                  <a:pt x="3798026" y="4308232"/>
                </a:lnTo>
                <a:lnTo>
                  <a:pt x="0" y="43082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7465" t="-34254" r="-59871" b="-823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5476244" y="1295903"/>
            <a:ext cx="3285163" cy="30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60"/>
              </a:lnSpc>
              <a:spcBef>
                <a:spcPct val="0"/>
              </a:spcBef>
            </a:pPr>
            <a:r>
              <a:rPr lang="en-US" sz="2145" dirty="0">
                <a:solidFill>
                  <a:srgbClr val="1D9BF0"/>
                </a:solidFill>
                <a:latin typeface="Kollektif"/>
              </a:rPr>
              <a:t>Facebook.com/</a:t>
            </a:r>
            <a:r>
              <a:rPr lang="en-US" sz="2145" dirty="0" err="1">
                <a:solidFill>
                  <a:srgbClr val="1D9BF0"/>
                </a:solidFill>
                <a:latin typeface="Kollektif"/>
              </a:rPr>
              <a:t>VisitLondon</a:t>
            </a:r>
            <a:endParaRPr lang="en-US" sz="2145" dirty="0">
              <a:solidFill>
                <a:srgbClr val="1D9BF0"/>
              </a:solidFill>
              <a:latin typeface="Kollektif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520" y="731520"/>
            <a:ext cx="3688534" cy="5060191"/>
          </a:xfrm>
          <a:custGeom>
            <a:avLst/>
            <a:gdLst/>
            <a:ahLst/>
            <a:cxnLst/>
            <a:rect l="l" t="t" r="r" b="b"/>
            <a:pathLst>
              <a:path w="3688534" h="5060191">
                <a:moveTo>
                  <a:pt x="0" y="0"/>
                </a:moveTo>
                <a:lnTo>
                  <a:pt x="3688534" y="0"/>
                </a:lnTo>
                <a:lnTo>
                  <a:pt x="3688534" y="5060191"/>
                </a:lnTo>
                <a:lnTo>
                  <a:pt x="0" y="50601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7329" t="-22050" r="-110229" b="-815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4636275" y="1626403"/>
            <a:ext cx="3964837" cy="4165308"/>
          </a:xfrm>
          <a:custGeom>
            <a:avLst/>
            <a:gdLst/>
            <a:ahLst/>
            <a:cxnLst/>
            <a:rect l="l" t="t" r="r" b="b"/>
            <a:pathLst>
              <a:path w="3964837" h="4165308">
                <a:moveTo>
                  <a:pt x="0" y="0"/>
                </a:moveTo>
                <a:lnTo>
                  <a:pt x="3964837" y="0"/>
                </a:lnTo>
                <a:lnTo>
                  <a:pt x="3964837" y="4165308"/>
                </a:lnTo>
                <a:lnTo>
                  <a:pt x="0" y="4165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1912" t="-17954" r="-75213" b="-1436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755521" y="883571"/>
            <a:ext cx="3409745" cy="303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50"/>
              </a:lnSpc>
              <a:spcBef>
                <a:spcPct val="0"/>
              </a:spcBef>
            </a:pPr>
            <a:r>
              <a:rPr lang="en-US" sz="2136" dirty="0">
                <a:solidFill>
                  <a:srgbClr val="1D9BF0"/>
                </a:solidFill>
                <a:latin typeface="Kollektif"/>
              </a:rPr>
              <a:t>Instagram.com/</a:t>
            </a:r>
            <a:r>
              <a:rPr lang="en-US" sz="2136" dirty="0" err="1">
                <a:solidFill>
                  <a:srgbClr val="1D9BF0"/>
                </a:solidFill>
                <a:latin typeface="Kollektif"/>
              </a:rPr>
              <a:t>VisitLondon</a:t>
            </a:r>
            <a:endParaRPr lang="en-US" sz="2136" dirty="0">
              <a:solidFill>
                <a:srgbClr val="1D9BF0"/>
              </a:solidFill>
              <a:latin typeface="Kollektif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520" y="1989916"/>
            <a:ext cx="3604988" cy="4593764"/>
          </a:xfrm>
          <a:custGeom>
            <a:avLst/>
            <a:gdLst/>
            <a:ahLst/>
            <a:cxnLst/>
            <a:rect l="l" t="t" r="r" b="b"/>
            <a:pathLst>
              <a:path w="3604988" h="4593764">
                <a:moveTo>
                  <a:pt x="0" y="0"/>
                </a:moveTo>
                <a:lnTo>
                  <a:pt x="3604988" y="0"/>
                </a:lnTo>
                <a:lnTo>
                  <a:pt x="3604988" y="4593764"/>
                </a:lnTo>
                <a:lnTo>
                  <a:pt x="0" y="45937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9207" t="-30768" r="-81240" b="-1509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4610240" y="1989916"/>
            <a:ext cx="3243792" cy="4306117"/>
          </a:xfrm>
          <a:custGeom>
            <a:avLst/>
            <a:gdLst/>
            <a:ahLst/>
            <a:cxnLst/>
            <a:rect l="l" t="t" r="r" b="b"/>
            <a:pathLst>
              <a:path w="3243792" h="4306117">
                <a:moveTo>
                  <a:pt x="0" y="0"/>
                </a:moveTo>
                <a:lnTo>
                  <a:pt x="3243792" y="0"/>
                </a:lnTo>
                <a:lnTo>
                  <a:pt x="3243792" y="4306117"/>
                </a:lnTo>
                <a:lnTo>
                  <a:pt x="0" y="43061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9649" t="-30969" r="-80580" b="-895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2801631" y="1643943"/>
            <a:ext cx="3430505" cy="260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5"/>
              </a:lnSpc>
              <a:spcBef>
                <a:spcPct val="0"/>
              </a:spcBef>
            </a:pPr>
            <a:r>
              <a:rPr lang="en-US" sz="1786">
                <a:solidFill>
                  <a:srgbClr val="1D9BF0"/>
                </a:solidFill>
                <a:latin typeface="Kollektif"/>
              </a:rPr>
              <a:t>Facebook.com/InspiredByIceland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520" y="731520"/>
            <a:ext cx="3676625" cy="5119490"/>
          </a:xfrm>
          <a:custGeom>
            <a:avLst/>
            <a:gdLst/>
            <a:ahLst/>
            <a:cxnLst/>
            <a:rect l="l" t="t" r="r" b="b"/>
            <a:pathLst>
              <a:path w="3676625" h="5119490">
                <a:moveTo>
                  <a:pt x="0" y="0"/>
                </a:moveTo>
                <a:lnTo>
                  <a:pt x="3676625" y="0"/>
                </a:lnTo>
                <a:lnTo>
                  <a:pt x="3676625" y="5119490"/>
                </a:lnTo>
                <a:lnTo>
                  <a:pt x="0" y="51194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6953" t="-20647" r="-110786" b="-770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4558101" y="2091725"/>
            <a:ext cx="4463979" cy="3759285"/>
          </a:xfrm>
          <a:custGeom>
            <a:avLst/>
            <a:gdLst/>
            <a:ahLst/>
            <a:cxnLst/>
            <a:rect l="l" t="t" r="r" b="b"/>
            <a:pathLst>
              <a:path w="4463979" h="3759285">
                <a:moveTo>
                  <a:pt x="0" y="0"/>
                </a:moveTo>
                <a:lnTo>
                  <a:pt x="4463979" y="0"/>
                </a:lnTo>
                <a:lnTo>
                  <a:pt x="4463979" y="3759285"/>
                </a:lnTo>
                <a:lnTo>
                  <a:pt x="0" y="37592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063" t="-18258" r="-48952" b="-1266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558101" y="1261416"/>
            <a:ext cx="3778873" cy="291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4"/>
              </a:lnSpc>
              <a:spcBef>
                <a:spcPct val="0"/>
              </a:spcBef>
            </a:pPr>
            <a:r>
              <a:rPr lang="en-US" sz="1968">
                <a:solidFill>
                  <a:srgbClr val="1D9BF0"/>
                </a:solidFill>
                <a:latin typeface="Kollektif"/>
              </a:rPr>
              <a:t>Instagram.com/InspiredByIceland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57332"/>
            <a:ext cx="9753600" cy="5513187"/>
          </a:xfrm>
          <a:custGeom>
            <a:avLst/>
            <a:gdLst/>
            <a:ahLst/>
            <a:cxnLst/>
            <a:rect l="l" t="t" r="r" b="b"/>
            <a:pathLst>
              <a:path w="9753600" h="5513187">
                <a:moveTo>
                  <a:pt x="0" y="0"/>
                </a:moveTo>
                <a:lnTo>
                  <a:pt x="9753600" y="0"/>
                </a:lnTo>
                <a:lnTo>
                  <a:pt x="9753600" y="5513188"/>
                </a:lnTo>
                <a:lnTo>
                  <a:pt x="0" y="55131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8" t="-1650" r="-1448" b="-1919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1004322"/>
            <a:ext cx="5232063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en-US" sz="3782" dirty="0">
                <a:solidFill>
                  <a:srgbClr val="1D9BF0"/>
                </a:solidFill>
                <a:latin typeface="Roboto Bold"/>
              </a:rPr>
              <a:t>2</a:t>
            </a:r>
            <a:r>
              <a:rPr lang="sl-SI" sz="3782" dirty="0">
                <a:solidFill>
                  <a:srgbClr val="1D9BF0"/>
                </a:solidFill>
                <a:latin typeface="Roboto Bold"/>
              </a:rPr>
              <a:t>. faza</a:t>
            </a:r>
            <a:r>
              <a:rPr lang="en-US" sz="3782" dirty="0">
                <a:solidFill>
                  <a:srgbClr val="1D9BF0"/>
                </a:solidFill>
                <a:latin typeface="Roboto Bold"/>
              </a:rPr>
              <a:t>: </a:t>
            </a:r>
            <a:r>
              <a:rPr lang="en-US" sz="3782" dirty="0" err="1">
                <a:solidFill>
                  <a:srgbClr val="1D9BF0"/>
                </a:solidFill>
                <a:latin typeface="Roboto Bold"/>
              </a:rPr>
              <a:t>Pravila</a:t>
            </a:r>
            <a:r>
              <a:rPr lang="en-US" sz="3782" dirty="0">
                <a:solidFill>
                  <a:srgbClr val="1D9BF0"/>
                </a:solidFill>
                <a:latin typeface="Roboto Bold"/>
              </a:rPr>
              <a:t> </a:t>
            </a:r>
            <a:r>
              <a:rPr lang="en-US" sz="3782" dirty="0" err="1">
                <a:solidFill>
                  <a:srgbClr val="1D9BF0"/>
                </a:solidFill>
                <a:latin typeface="Roboto Bold"/>
              </a:rPr>
              <a:t>za</a:t>
            </a:r>
            <a:r>
              <a:rPr lang="en-US" sz="3782" dirty="0">
                <a:solidFill>
                  <a:srgbClr val="1D9BF0"/>
                </a:solidFill>
                <a:latin typeface="Roboto Bold"/>
              </a:rPr>
              <a:t> </a:t>
            </a:r>
            <a:r>
              <a:rPr lang="en-US" sz="3782" dirty="0" err="1">
                <a:solidFill>
                  <a:srgbClr val="1D9BF0"/>
                </a:solidFill>
                <a:latin typeface="Roboto Bold"/>
              </a:rPr>
              <a:t>ustvarjanje</a:t>
            </a:r>
            <a:r>
              <a:rPr lang="en-US" sz="3782" dirty="0">
                <a:solidFill>
                  <a:srgbClr val="1D9BF0"/>
                </a:solidFill>
                <a:latin typeface="Roboto Bold"/>
              </a:rPr>
              <a:t> </a:t>
            </a:r>
            <a:r>
              <a:rPr lang="en-US" sz="3782" dirty="0" err="1">
                <a:solidFill>
                  <a:srgbClr val="1D9BF0"/>
                </a:solidFill>
                <a:latin typeface="Roboto Bold"/>
              </a:rPr>
              <a:t>učinkovite</a:t>
            </a:r>
            <a:r>
              <a:rPr lang="en-US" sz="3782" dirty="0">
                <a:solidFill>
                  <a:srgbClr val="1D9BF0"/>
                </a:solidFill>
                <a:latin typeface="Roboto Bold"/>
              </a:rPr>
              <a:t> </a:t>
            </a:r>
            <a:r>
              <a:rPr lang="en-US" sz="3782" dirty="0" err="1">
                <a:solidFill>
                  <a:srgbClr val="1D9BF0"/>
                </a:solidFill>
                <a:latin typeface="Roboto Bold"/>
              </a:rPr>
              <a:t>vsebine</a:t>
            </a:r>
            <a:r>
              <a:rPr lang="en-US" sz="3782" dirty="0">
                <a:solidFill>
                  <a:srgbClr val="1D9BF0"/>
                </a:solidFill>
                <a:latin typeface="Roboto Bold"/>
              </a:rPr>
              <a:t> </a:t>
            </a:r>
            <a:r>
              <a:rPr lang="en-US" sz="3782" dirty="0" err="1">
                <a:solidFill>
                  <a:srgbClr val="1D9BF0"/>
                </a:solidFill>
                <a:latin typeface="Roboto Bold"/>
              </a:rPr>
              <a:t>na</a:t>
            </a:r>
            <a:r>
              <a:rPr lang="en-US" sz="3782" dirty="0">
                <a:solidFill>
                  <a:srgbClr val="1D9BF0"/>
                </a:solidFill>
                <a:latin typeface="Roboto Bold"/>
              </a:rPr>
              <a:t> </a:t>
            </a:r>
            <a:r>
              <a:rPr lang="en-US" sz="3782" dirty="0" err="1">
                <a:solidFill>
                  <a:srgbClr val="1D9BF0"/>
                </a:solidFill>
                <a:latin typeface="Roboto Bold"/>
              </a:rPr>
              <a:t>Facebooku</a:t>
            </a:r>
            <a:endParaRPr lang="en-US" sz="3782" dirty="0">
              <a:solidFill>
                <a:srgbClr val="1D9BF0"/>
              </a:solidFill>
              <a:latin typeface="Roboto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3" name="Group 3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Freeform 8"/>
          <p:cNvSpPr/>
          <p:nvPr/>
        </p:nvSpPr>
        <p:spPr>
          <a:xfrm>
            <a:off x="4237722" y="4322908"/>
            <a:ext cx="1278155" cy="1278155"/>
          </a:xfrm>
          <a:custGeom>
            <a:avLst/>
            <a:gdLst/>
            <a:ahLst/>
            <a:cxnLst/>
            <a:rect l="l" t="t" r="r" b="b"/>
            <a:pathLst>
              <a:path w="1278155" h="1278155">
                <a:moveTo>
                  <a:pt x="0" y="0"/>
                </a:moveTo>
                <a:lnTo>
                  <a:pt x="1278156" y="0"/>
                </a:lnTo>
                <a:lnTo>
                  <a:pt x="1278156" y="1278155"/>
                </a:lnTo>
                <a:lnTo>
                  <a:pt x="0" y="1278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094379" y="1734375"/>
            <a:ext cx="7564842" cy="212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 dirty="0" err="1">
                <a:solidFill>
                  <a:srgbClr val="03A8E8"/>
                </a:solidFill>
                <a:latin typeface="Roboto Bold"/>
              </a:rPr>
              <a:t>Kratka</a:t>
            </a:r>
            <a:r>
              <a:rPr lang="en-US" sz="4500" dirty="0">
                <a:solidFill>
                  <a:srgbClr val="03A8E8"/>
                </a:solidFill>
                <a:latin typeface="Roboto Bold"/>
              </a:rPr>
              <a:t>, </a:t>
            </a:r>
            <a:r>
              <a:rPr lang="en-US" sz="4500" dirty="0" err="1">
                <a:solidFill>
                  <a:srgbClr val="03A8E8"/>
                </a:solidFill>
                <a:latin typeface="Roboto Bold"/>
              </a:rPr>
              <a:t>privlačna</a:t>
            </a:r>
            <a:r>
              <a:rPr lang="en-US" sz="4500" dirty="0">
                <a:solidFill>
                  <a:srgbClr val="03A8E8"/>
                </a:solidFill>
                <a:latin typeface="Roboto Bold"/>
              </a:rPr>
              <a:t> </a:t>
            </a:r>
            <a:r>
              <a:rPr lang="en-US" sz="4500" dirty="0" err="1">
                <a:solidFill>
                  <a:srgbClr val="03A8E8"/>
                </a:solidFill>
                <a:latin typeface="Roboto Bold"/>
              </a:rPr>
              <a:t>vsebina</a:t>
            </a:r>
            <a:endParaRPr lang="sl-SI" sz="4500" dirty="0">
              <a:solidFill>
                <a:srgbClr val="03A8E8"/>
              </a:solidFill>
              <a:latin typeface="Roboto Bold"/>
            </a:endParaRPr>
          </a:p>
          <a:p>
            <a:pPr algn="ctr">
              <a:lnSpc>
                <a:spcPts val="4950"/>
              </a:lnSpc>
            </a:pPr>
            <a:endParaRPr lang="en-US" sz="4500" dirty="0">
              <a:solidFill>
                <a:srgbClr val="03A8E8"/>
              </a:solidFill>
              <a:latin typeface="Roboto Bold"/>
            </a:endParaRPr>
          </a:p>
          <a:p>
            <a:pPr algn="ctr">
              <a:lnSpc>
                <a:spcPts val="3300"/>
              </a:lnSpc>
            </a:pPr>
            <a:r>
              <a:rPr lang="sl-SI" sz="3000" dirty="0">
                <a:solidFill>
                  <a:srgbClr val="100F0D"/>
                </a:solidFill>
                <a:latin typeface="Roboto"/>
              </a:rPr>
              <a:t>Pomembno</a:t>
            </a:r>
            <a:r>
              <a:rPr lang="en-US" sz="3000" dirty="0">
                <a:solidFill>
                  <a:srgbClr val="100F0D"/>
                </a:solidFill>
                <a:latin typeface="Roboto"/>
              </a:rPr>
              <a:t> je </a:t>
            </a:r>
            <a:r>
              <a:rPr lang="en-US" sz="3000" dirty="0" err="1">
                <a:solidFill>
                  <a:srgbClr val="100F0D"/>
                </a:solidFill>
                <a:latin typeface="Roboto"/>
              </a:rPr>
              <a:t>ustvariti</a:t>
            </a:r>
            <a:r>
              <a:rPr lang="en-US" sz="3000" dirty="0">
                <a:solidFill>
                  <a:srgbClr val="100F0D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100F0D"/>
                </a:solidFill>
                <a:latin typeface="Roboto"/>
              </a:rPr>
              <a:t>kratko</a:t>
            </a:r>
            <a:r>
              <a:rPr lang="en-US" sz="3000" dirty="0">
                <a:solidFill>
                  <a:srgbClr val="100F0D"/>
                </a:solidFill>
                <a:latin typeface="Roboto"/>
              </a:rPr>
              <a:t>, </a:t>
            </a:r>
            <a:r>
              <a:rPr lang="en-US" sz="3000" dirty="0" err="1">
                <a:solidFill>
                  <a:srgbClr val="100F0D"/>
                </a:solidFill>
                <a:latin typeface="Roboto"/>
              </a:rPr>
              <a:t>privlačno</a:t>
            </a:r>
            <a:r>
              <a:rPr lang="en-US" sz="3000" dirty="0">
                <a:solidFill>
                  <a:srgbClr val="100F0D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100F0D"/>
                </a:solidFill>
                <a:latin typeface="Roboto"/>
              </a:rPr>
              <a:t>vsebino</a:t>
            </a:r>
            <a:r>
              <a:rPr lang="en-US" sz="3000" dirty="0">
                <a:solidFill>
                  <a:srgbClr val="100F0D"/>
                </a:solidFill>
                <a:latin typeface="Roboto"/>
              </a:rPr>
              <a:t>, da </a:t>
            </a:r>
            <a:r>
              <a:rPr lang="en-US" sz="3000" dirty="0" err="1">
                <a:solidFill>
                  <a:srgbClr val="100F0D"/>
                </a:solidFill>
                <a:latin typeface="Roboto"/>
              </a:rPr>
              <a:t>gledalca</a:t>
            </a:r>
            <a:r>
              <a:rPr lang="en-US" sz="3000" dirty="0">
                <a:solidFill>
                  <a:srgbClr val="100F0D"/>
                </a:solidFill>
                <a:latin typeface="Roboto"/>
              </a:rPr>
              <a:t> ne </a:t>
            </a:r>
            <a:r>
              <a:rPr lang="en-US" sz="3000" dirty="0" err="1">
                <a:solidFill>
                  <a:srgbClr val="100F0D"/>
                </a:solidFill>
                <a:latin typeface="Roboto"/>
              </a:rPr>
              <a:t>dolgočasimo</a:t>
            </a:r>
            <a:endParaRPr lang="en-US" sz="3000" dirty="0">
              <a:solidFill>
                <a:srgbClr val="100F0D"/>
              </a:solidFill>
              <a:latin typeface="Roboto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3" name="Group 3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Freeform 8"/>
          <p:cNvSpPr/>
          <p:nvPr/>
        </p:nvSpPr>
        <p:spPr>
          <a:xfrm>
            <a:off x="4167694" y="4171872"/>
            <a:ext cx="1418212" cy="1284127"/>
          </a:xfrm>
          <a:custGeom>
            <a:avLst/>
            <a:gdLst/>
            <a:ahLst/>
            <a:cxnLst/>
            <a:rect l="l" t="t" r="r" b="b"/>
            <a:pathLst>
              <a:path w="1418212" h="1284127">
                <a:moveTo>
                  <a:pt x="0" y="0"/>
                </a:moveTo>
                <a:lnTo>
                  <a:pt x="1418212" y="0"/>
                </a:lnTo>
                <a:lnTo>
                  <a:pt x="1418212" y="1284127"/>
                </a:lnTo>
                <a:lnTo>
                  <a:pt x="0" y="12841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094379" y="1647825"/>
            <a:ext cx="7564842" cy="212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pl-PL" sz="4500" dirty="0">
                <a:solidFill>
                  <a:srgbClr val="03A8E8"/>
                </a:solidFill>
                <a:latin typeface="Roboto Bold"/>
              </a:rPr>
              <a:t>Poziv k ukrepanju</a:t>
            </a:r>
          </a:p>
          <a:p>
            <a:pPr algn="ctr">
              <a:lnSpc>
                <a:spcPts val="4950"/>
              </a:lnSpc>
            </a:pPr>
            <a:endParaRPr lang="en-US" sz="4500" dirty="0">
              <a:solidFill>
                <a:srgbClr val="03A8E8"/>
              </a:solidFill>
              <a:latin typeface="Roboto Bold"/>
            </a:endParaRPr>
          </a:p>
          <a:p>
            <a:pPr algn="ctr">
              <a:lnSpc>
                <a:spcPts val="3300"/>
              </a:lnSpc>
            </a:pPr>
            <a:r>
              <a:rPr lang="en-US" sz="3000" dirty="0" err="1">
                <a:solidFill>
                  <a:srgbClr val="100F0D"/>
                </a:solidFill>
                <a:latin typeface="Roboto"/>
              </a:rPr>
              <a:t>Dajte</a:t>
            </a:r>
            <a:r>
              <a:rPr lang="en-US" sz="3000" dirty="0">
                <a:solidFill>
                  <a:srgbClr val="100F0D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100F0D"/>
                </a:solidFill>
                <a:latin typeface="Roboto"/>
              </a:rPr>
              <a:t>občinstvu</a:t>
            </a:r>
            <a:r>
              <a:rPr lang="en-US" sz="3000" dirty="0">
                <a:solidFill>
                  <a:srgbClr val="100F0D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100F0D"/>
                </a:solidFill>
                <a:latin typeface="Roboto"/>
              </a:rPr>
              <a:t>razlog</a:t>
            </a:r>
            <a:r>
              <a:rPr lang="en-US" sz="3000" dirty="0">
                <a:solidFill>
                  <a:srgbClr val="100F0D"/>
                </a:solidFill>
                <a:latin typeface="Roboto"/>
              </a:rPr>
              <a:t>, da se </a:t>
            </a:r>
            <a:r>
              <a:rPr lang="en-US" sz="3000" dirty="0" err="1">
                <a:solidFill>
                  <a:srgbClr val="100F0D"/>
                </a:solidFill>
                <a:latin typeface="Roboto"/>
              </a:rPr>
              <a:t>odzove</a:t>
            </a:r>
            <a:r>
              <a:rPr lang="en-US" sz="3000" dirty="0">
                <a:solidFill>
                  <a:srgbClr val="100F0D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100F0D"/>
                </a:solidFill>
                <a:latin typeface="Roboto"/>
              </a:rPr>
              <a:t>na</a:t>
            </a:r>
            <a:r>
              <a:rPr lang="en-US" sz="3000" dirty="0">
                <a:solidFill>
                  <a:srgbClr val="100F0D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100F0D"/>
                </a:solidFill>
                <a:latin typeface="Roboto"/>
              </a:rPr>
              <a:t>vašo</a:t>
            </a:r>
            <a:r>
              <a:rPr lang="en-US" sz="3000" dirty="0">
                <a:solidFill>
                  <a:srgbClr val="100F0D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100F0D"/>
                </a:solidFill>
                <a:latin typeface="Roboto"/>
              </a:rPr>
              <a:t>objavo</a:t>
            </a:r>
            <a:r>
              <a:rPr lang="en-US" sz="3000" dirty="0">
                <a:solidFill>
                  <a:srgbClr val="100F0D"/>
                </a:solidFill>
                <a:latin typeface="Roboto"/>
              </a:rPr>
              <a:t> – </a:t>
            </a:r>
            <a:r>
              <a:rPr lang="en-US" sz="3000" dirty="0" err="1">
                <a:solidFill>
                  <a:srgbClr val="100F0D"/>
                </a:solidFill>
                <a:latin typeface="Roboto"/>
              </a:rPr>
              <a:t>prosite</a:t>
            </a:r>
            <a:r>
              <a:rPr lang="en-US" sz="3000" dirty="0">
                <a:solidFill>
                  <a:srgbClr val="100F0D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100F0D"/>
                </a:solidFill>
                <a:latin typeface="Roboto"/>
              </a:rPr>
              <a:t>za</a:t>
            </a:r>
            <a:r>
              <a:rPr lang="en-US" sz="3000" dirty="0">
                <a:solidFill>
                  <a:srgbClr val="100F0D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100F0D"/>
                </a:solidFill>
                <a:latin typeface="Roboto"/>
              </a:rPr>
              <a:t>povratne</a:t>
            </a:r>
            <a:r>
              <a:rPr lang="en-US" sz="3000" dirty="0">
                <a:solidFill>
                  <a:srgbClr val="100F0D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100F0D"/>
                </a:solidFill>
                <a:latin typeface="Roboto"/>
              </a:rPr>
              <a:t>informacije</a:t>
            </a:r>
            <a:endParaRPr lang="en-US" sz="3000" dirty="0">
              <a:solidFill>
                <a:srgbClr val="100F0D"/>
              </a:solidFill>
              <a:latin typeface="Roboto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77656" y="2194887"/>
            <a:ext cx="1225970" cy="1072540"/>
          </a:xfrm>
          <a:custGeom>
            <a:avLst/>
            <a:gdLst/>
            <a:ahLst/>
            <a:cxnLst/>
            <a:rect l="l" t="t" r="r" b="b"/>
            <a:pathLst>
              <a:path w="1225970" h="1072540">
                <a:moveTo>
                  <a:pt x="0" y="0"/>
                </a:moveTo>
                <a:lnTo>
                  <a:pt x="1225970" y="0"/>
                </a:lnTo>
                <a:lnTo>
                  <a:pt x="1225970" y="1072539"/>
                </a:lnTo>
                <a:lnTo>
                  <a:pt x="0" y="1072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8154480" y="1244346"/>
            <a:ext cx="927692" cy="927692"/>
          </a:xfrm>
          <a:custGeom>
            <a:avLst/>
            <a:gdLst/>
            <a:ahLst/>
            <a:cxnLst/>
            <a:rect l="l" t="t" r="r" b="b"/>
            <a:pathLst>
              <a:path w="927692" h="927692">
                <a:moveTo>
                  <a:pt x="0" y="0"/>
                </a:moveTo>
                <a:lnTo>
                  <a:pt x="927692" y="0"/>
                </a:lnTo>
                <a:lnTo>
                  <a:pt x="927692" y="927692"/>
                </a:lnTo>
                <a:lnTo>
                  <a:pt x="0" y="927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956478">
            <a:off x="7834743" y="4853405"/>
            <a:ext cx="1003306" cy="877742"/>
          </a:xfrm>
          <a:custGeom>
            <a:avLst/>
            <a:gdLst/>
            <a:ahLst/>
            <a:cxnLst/>
            <a:rect l="l" t="t" r="r" b="b"/>
            <a:pathLst>
              <a:path w="1003306" h="877742">
                <a:moveTo>
                  <a:pt x="0" y="0"/>
                </a:moveTo>
                <a:lnTo>
                  <a:pt x="1003305" y="0"/>
                </a:lnTo>
                <a:lnTo>
                  <a:pt x="1003305" y="877742"/>
                </a:lnTo>
                <a:lnTo>
                  <a:pt x="0" y="8777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8365319" y="4374076"/>
            <a:ext cx="716853" cy="716853"/>
          </a:xfrm>
          <a:custGeom>
            <a:avLst/>
            <a:gdLst/>
            <a:ahLst/>
            <a:cxnLst/>
            <a:rect l="l" t="t" r="r" b="b"/>
            <a:pathLst>
              <a:path w="716853" h="716853">
                <a:moveTo>
                  <a:pt x="0" y="0"/>
                </a:moveTo>
                <a:lnTo>
                  <a:pt x="716853" y="0"/>
                </a:lnTo>
                <a:lnTo>
                  <a:pt x="716853" y="716853"/>
                </a:lnTo>
                <a:lnTo>
                  <a:pt x="0" y="7168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6424279">
            <a:off x="4956406" y="1451481"/>
            <a:ext cx="1225970" cy="1072540"/>
          </a:xfrm>
          <a:custGeom>
            <a:avLst/>
            <a:gdLst/>
            <a:ahLst/>
            <a:cxnLst/>
            <a:rect l="l" t="t" r="r" b="b"/>
            <a:pathLst>
              <a:path w="1225970" h="1072540">
                <a:moveTo>
                  <a:pt x="0" y="0"/>
                </a:moveTo>
                <a:lnTo>
                  <a:pt x="1225970" y="0"/>
                </a:lnTo>
                <a:lnTo>
                  <a:pt x="1225970" y="1072540"/>
                </a:lnTo>
                <a:lnTo>
                  <a:pt x="0" y="1072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5328866" y="585944"/>
            <a:ext cx="839583" cy="839583"/>
          </a:xfrm>
          <a:custGeom>
            <a:avLst/>
            <a:gdLst/>
            <a:ahLst/>
            <a:cxnLst/>
            <a:rect l="l" t="t" r="r" b="b"/>
            <a:pathLst>
              <a:path w="839583" h="839583">
                <a:moveTo>
                  <a:pt x="0" y="0"/>
                </a:moveTo>
                <a:lnTo>
                  <a:pt x="839583" y="0"/>
                </a:lnTo>
                <a:lnTo>
                  <a:pt x="839583" y="839583"/>
                </a:lnTo>
                <a:lnTo>
                  <a:pt x="0" y="8395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5218303">
            <a:off x="6548946" y="5814225"/>
            <a:ext cx="964163" cy="843498"/>
          </a:xfrm>
          <a:custGeom>
            <a:avLst/>
            <a:gdLst/>
            <a:ahLst/>
            <a:cxnLst/>
            <a:rect l="l" t="t" r="r" b="b"/>
            <a:pathLst>
              <a:path w="964163" h="843498">
                <a:moveTo>
                  <a:pt x="0" y="0"/>
                </a:moveTo>
                <a:lnTo>
                  <a:pt x="964164" y="0"/>
                </a:lnTo>
                <a:lnTo>
                  <a:pt x="964164" y="843498"/>
                </a:lnTo>
                <a:lnTo>
                  <a:pt x="0" y="8434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7376354" y="6235974"/>
            <a:ext cx="714287" cy="714287"/>
          </a:xfrm>
          <a:custGeom>
            <a:avLst/>
            <a:gdLst/>
            <a:ahLst/>
            <a:cxnLst/>
            <a:rect l="l" t="t" r="r" b="b"/>
            <a:pathLst>
              <a:path w="714287" h="714287">
                <a:moveTo>
                  <a:pt x="0" y="0"/>
                </a:moveTo>
                <a:lnTo>
                  <a:pt x="714287" y="0"/>
                </a:lnTo>
                <a:lnTo>
                  <a:pt x="714287" y="714287"/>
                </a:lnTo>
                <a:lnTo>
                  <a:pt x="0" y="7142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748657" y="1555014"/>
            <a:ext cx="2205703" cy="4364363"/>
            <a:chOff x="0" y="0"/>
            <a:chExt cx="2620010" cy="5184140"/>
          </a:xfrm>
        </p:grpSpPr>
        <p:sp>
          <p:nvSpPr>
            <p:cNvPr id="11" name="Freeform 11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11"/>
              <a:stretch>
                <a:fillRect l="-36660" r="-36660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0" name="Freeform 20"/>
          <p:cNvSpPr/>
          <p:nvPr/>
        </p:nvSpPr>
        <p:spPr>
          <a:xfrm>
            <a:off x="492550" y="453858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21" name="Group 21"/>
          <p:cNvGrpSpPr/>
          <p:nvPr/>
        </p:nvGrpSpPr>
        <p:grpSpPr>
          <a:xfrm>
            <a:off x="492550" y="3572653"/>
            <a:ext cx="4836316" cy="1361678"/>
            <a:chOff x="0" y="9525"/>
            <a:chExt cx="6448421" cy="1815571"/>
          </a:xfrm>
        </p:grpSpPr>
        <p:sp>
          <p:nvSpPr>
            <p:cNvPr id="22" name="TextBox 22"/>
            <p:cNvSpPr txBox="1"/>
            <p:nvPr/>
          </p:nvSpPr>
          <p:spPr>
            <a:xfrm>
              <a:off x="0" y="9525"/>
              <a:ext cx="6448421" cy="1060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8"/>
                </a:lnSpc>
              </a:pPr>
              <a:r>
                <a:rPr lang="pl-PL" sz="2853" spc="57" dirty="0">
                  <a:solidFill>
                    <a:srgbClr val="BED72F"/>
                  </a:solidFill>
                  <a:latin typeface="Roboto Bold"/>
                </a:rPr>
                <a:t>DOBRODOŠLI V SVET DRUŽBENIH OMREŽIJ</a:t>
              </a:r>
              <a:endParaRPr lang="en-US" sz="2853" spc="57" dirty="0">
                <a:solidFill>
                  <a:srgbClr val="BED72F"/>
                </a:solidFill>
                <a:latin typeface="Roboto Bold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246499"/>
              <a:ext cx="6448421" cy="5785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44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3" name="Group 3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Freeform 8"/>
          <p:cNvSpPr/>
          <p:nvPr/>
        </p:nvSpPr>
        <p:spPr>
          <a:xfrm>
            <a:off x="4237264" y="4417988"/>
            <a:ext cx="1279072" cy="1283740"/>
          </a:xfrm>
          <a:custGeom>
            <a:avLst/>
            <a:gdLst/>
            <a:ahLst/>
            <a:cxnLst/>
            <a:rect l="l" t="t" r="r" b="b"/>
            <a:pathLst>
              <a:path w="1279072" h="1283740">
                <a:moveTo>
                  <a:pt x="0" y="0"/>
                </a:moveTo>
                <a:lnTo>
                  <a:pt x="1279072" y="0"/>
                </a:lnTo>
                <a:lnTo>
                  <a:pt x="1279072" y="1283739"/>
                </a:lnTo>
                <a:lnTo>
                  <a:pt x="0" y="1283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094379" y="1515110"/>
            <a:ext cx="7564842" cy="212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pl-PL" sz="4500" dirty="0">
                <a:solidFill>
                  <a:srgbClr val="03A8E8"/>
                </a:solidFill>
                <a:latin typeface="Roboto Bold"/>
              </a:rPr>
              <a:t>Uporabljajte emotikone</a:t>
            </a:r>
          </a:p>
          <a:p>
            <a:pPr algn="ctr">
              <a:lnSpc>
                <a:spcPts val="4950"/>
              </a:lnSpc>
            </a:pPr>
            <a:endParaRPr lang="en-US" sz="4500" dirty="0">
              <a:solidFill>
                <a:srgbClr val="03A8E8"/>
              </a:solidFill>
              <a:latin typeface="Roboto Bold"/>
            </a:endParaRPr>
          </a:p>
          <a:p>
            <a:pPr algn="ctr">
              <a:lnSpc>
                <a:spcPts val="3300"/>
              </a:lnSpc>
            </a:pPr>
            <a:r>
              <a:rPr lang="en-US" sz="3000" dirty="0">
                <a:solidFill>
                  <a:srgbClr val="000000"/>
                </a:solidFill>
                <a:latin typeface="Roboto"/>
              </a:rPr>
              <a:t>Emo</a:t>
            </a:r>
            <a:r>
              <a:rPr lang="sl-SI" sz="3000" dirty="0" err="1">
                <a:solidFill>
                  <a:srgbClr val="000000"/>
                </a:solidFill>
                <a:latin typeface="Roboto"/>
              </a:rPr>
              <a:t>tikoni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izražajo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čustva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zaradi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svojih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barv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pa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pozitivno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vplivajo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na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vidnost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objav</a:t>
            </a:r>
            <a:endParaRPr lang="en-US" sz="3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3" name="Group 3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Freeform 8"/>
          <p:cNvSpPr/>
          <p:nvPr/>
        </p:nvSpPr>
        <p:spPr>
          <a:xfrm>
            <a:off x="3975154" y="4403109"/>
            <a:ext cx="1803291" cy="1380338"/>
          </a:xfrm>
          <a:custGeom>
            <a:avLst/>
            <a:gdLst/>
            <a:ahLst/>
            <a:cxnLst/>
            <a:rect l="l" t="t" r="r" b="b"/>
            <a:pathLst>
              <a:path w="1803291" h="1380338">
                <a:moveTo>
                  <a:pt x="0" y="0"/>
                </a:moveTo>
                <a:lnTo>
                  <a:pt x="1803292" y="0"/>
                </a:lnTo>
                <a:lnTo>
                  <a:pt x="1803292" y="1380338"/>
                </a:lnTo>
                <a:lnTo>
                  <a:pt x="0" y="13803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026616" y="1301812"/>
            <a:ext cx="7700367" cy="2667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sl-SI" sz="4500" dirty="0">
                <a:solidFill>
                  <a:srgbClr val="1D9BF0"/>
                </a:solidFill>
                <a:latin typeface="Roboto Bold"/>
              </a:rPr>
              <a:t>Objavljajte zanimive fotografije in videoposnetke</a:t>
            </a:r>
            <a:endParaRPr lang="en-US" sz="4500" dirty="0">
              <a:solidFill>
                <a:srgbClr val="1D9BF0"/>
              </a:solidFill>
              <a:latin typeface="Roboto Bold"/>
            </a:endParaRPr>
          </a:p>
          <a:p>
            <a:pPr algn="ctr">
              <a:lnSpc>
                <a:spcPts val="4950"/>
              </a:lnSpc>
              <a:spcBef>
                <a:spcPct val="0"/>
              </a:spcBef>
            </a:pPr>
            <a:endParaRPr lang="en-US" sz="4500" dirty="0">
              <a:solidFill>
                <a:srgbClr val="1D9BF0"/>
              </a:solidFill>
              <a:latin typeface="Roboto Bold"/>
            </a:endParaRPr>
          </a:p>
          <a:p>
            <a:pPr algn="ctr">
              <a:lnSpc>
                <a:spcPts val="286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Roboto"/>
              </a:rPr>
              <a:t>Ta element </a:t>
            </a:r>
            <a:r>
              <a:rPr lang="en-US" sz="2600" dirty="0" err="1">
                <a:solidFill>
                  <a:srgbClr val="000000"/>
                </a:solidFill>
                <a:latin typeface="Roboto"/>
              </a:rPr>
              <a:t>največkrat</a:t>
            </a:r>
            <a:r>
              <a:rPr lang="en-US" sz="26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/>
              </a:rPr>
              <a:t>določa</a:t>
            </a:r>
            <a:r>
              <a:rPr lang="en-US" sz="26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Roboto"/>
              </a:rPr>
              <a:t>ali</a:t>
            </a:r>
            <a:r>
              <a:rPr lang="en-US" sz="2600" dirty="0">
                <a:solidFill>
                  <a:srgbClr val="000000"/>
                </a:solidFill>
                <a:latin typeface="Roboto"/>
              </a:rPr>
              <a:t> se </a:t>
            </a:r>
            <a:r>
              <a:rPr lang="en-US" sz="2600" dirty="0" err="1">
                <a:solidFill>
                  <a:srgbClr val="000000"/>
                </a:solidFill>
                <a:latin typeface="Roboto"/>
              </a:rPr>
              <a:t>bo</a:t>
            </a:r>
            <a:r>
              <a:rPr lang="en-US" sz="26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/>
              </a:rPr>
              <a:t>prejemnik</a:t>
            </a:r>
            <a:r>
              <a:rPr lang="en-US" sz="2600" dirty="0">
                <a:solidFill>
                  <a:srgbClr val="000000"/>
                </a:solidFill>
                <a:latin typeface="Roboto"/>
              </a:rPr>
              <a:t> med </a:t>
            </a:r>
            <a:r>
              <a:rPr lang="en-US" sz="2600" dirty="0" err="1">
                <a:solidFill>
                  <a:srgbClr val="000000"/>
                </a:solidFill>
                <a:latin typeface="Roboto"/>
              </a:rPr>
              <a:t>brskanjem</a:t>
            </a:r>
            <a:r>
              <a:rPr lang="en-US" sz="26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/>
              </a:rPr>
              <a:t>po</a:t>
            </a:r>
            <a:r>
              <a:rPr lang="en-US" sz="26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/>
              </a:rPr>
              <a:t>objavah</a:t>
            </a:r>
            <a:r>
              <a:rPr lang="en-US" sz="26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/>
              </a:rPr>
              <a:t>ustavil</a:t>
            </a:r>
            <a:endParaRPr lang="en-US" sz="26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780" y="164037"/>
            <a:ext cx="6626241" cy="3224160"/>
          </a:xfrm>
          <a:custGeom>
            <a:avLst/>
            <a:gdLst/>
            <a:ahLst/>
            <a:cxnLst/>
            <a:rect l="l" t="t" r="r" b="b"/>
            <a:pathLst>
              <a:path w="6626241" h="3224160">
                <a:moveTo>
                  <a:pt x="0" y="0"/>
                </a:moveTo>
                <a:lnTo>
                  <a:pt x="6626242" y="0"/>
                </a:lnTo>
                <a:lnTo>
                  <a:pt x="6626242" y="3224160"/>
                </a:lnTo>
                <a:lnTo>
                  <a:pt x="0" y="32241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6868797" y="2288146"/>
            <a:ext cx="2687970" cy="3082684"/>
          </a:xfrm>
          <a:custGeom>
            <a:avLst/>
            <a:gdLst/>
            <a:ahLst/>
            <a:cxnLst/>
            <a:rect l="l" t="t" r="r" b="b"/>
            <a:pathLst>
              <a:path w="2687970" h="3082684">
                <a:moveTo>
                  <a:pt x="0" y="0"/>
                </a:moveTo>
                <a:lnTo>
                  <a:pt x="2687969" y="0"/>
                </a:lnTo>
                <a:lnTo>
                  <a:pt x="2687969" y="3082684"/>
                </a:lnTo>
                <a:lnTo>
                  <a:pt x="0" y="30826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706" t="-32351" r="-56802" b="-768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37780" y="3517793"/>
            <a:ext cx="3209913" cy="3649859"/>
          </a:xfrm>
          <a:custGeom>
            <a:avLst/>
            <a:gdLst/>
            <a:ahLst/>
            <a:cxnLst/>
            <a:rect l="l" t="t" r="r" b="b"/>
            <a:pathLst>
              <a:path w="3209913" h="3649859">
                <a:moveTo>
                  <a:pt x="0" y="0"/>
                </a:moveTo>
                <a:lnTo>
                  <a:pt x="3209913" y="0"/>
                </a:lnTo>
                <a:lnTo>
                  <a:pt x="3209913" y="3649859"/>
                </a:lnTo>
                <a:lnTo>
                  <a:pt x="0" y="3649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7549" t="-32675" r="-56588" b="-788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3450901" y="3574007"/>
            <a:ext cx="3140288" cy="3593645"/>
          </a:xfrm>
          <a:custGeom>
            <a:avLst/>
            <a:gdLst/>
            <a:ahLst/>
            <a:cxnLst/>
            <a:rect l="l" t="t" r="r" b="b"/>
            <a:pathLst>
              <a:path w="3140288" h="3593645">
                <a:moveTo>
                  <a:pt x="0" y="0"/>
                </a:moveTo>
                <a:lnTo>
                  <a:pt x="3140288" y="0"/>
                </a:lnTo>
                <a:lnTo>
                  <a:pt x="3140288" y="3593645"/>
                </a:lnTo>
                <a:lnTo>
                  <a:pt x="0" y="3593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9296" t="-32574" r="-57088" b="-819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53021" y="347336"/>
            <a:ext cx="4809139" cy="2368731"/>
          </a:xfrm>
          <a:custGeom>
            <a:avLst/>
            <a:gdLst/>
            <a:ahLst/>
            <a:cxnLst/>
            <a:rect l="l" t="t" r="r" b="b"/>
            <a:pathLst>
              <a:path w="4809139" h="2368731">
                <a:moveTo>
                  <a:pt x="0" y="0"/>
                </a:moveTo>
                <a:lnTo>
                  <a:pt x="4809139" y="0"/>
                </a:lnTo>
                <a:lnTo>
                  <a:pt x="4809139" y="2368731"/>
                </a:lnTo>
                <a:lnTo>
                  <a:pt x="0" y="2368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53021" y="2850684"/>
            <a:ext cx="3605146" cy="4151872"/>
          </a:xfrm>
          <a:custGeom>
            <a:avLst/>
            <a:gdLst/>
            <a:ahLst/>
            <a:cxnLst/>
            <a:rect l="l" t="t" r="r" b="b"/>
            <a:pathLst>
              <a:path w="3605146" h="4151872">
                <a:moveTo>
                  <a:pt x="0" y="0"/>
                </a:moveTo>
                <a:lnTo>
                  <a:pt x="3605147" y="0"/>
                </a:lnTo>
                <a:lnTo>
                  <a:pt x="3605147" y="4151873"/>
                </a:lnTo>
                <a:lnTo>
                  <a:pt x="0" y="41518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5374920" y="347336"/>
            <a:ext cx="3985896" cy="4579285"/>
          </a:xfrm>
          <a:custGeom>
            <a:avLst/>
            <a:gdLst/>
            <a:ahLst/>
            <a:cxnLst/>
            <a:rect l="l" t="t" r="r" b="b"/>
            <a:pathLst>
              <a:path w="3985896" h="4579285">
                <a:moveTo>
                  <a:pt x="0" y="0"/>
                </a:moveTo>
                <a:lnTo>
                  <a:pt x="3985896" y="0"/>
                </a:lnTo>
                <a:lnTo>
                  <a:pt x="3985896" y="4579285"/>
                </a:lnTo>
                <a:lnTo>
                  <a:pt x="0" y="45792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202097" y="165225"/>
            <a:ext cx="5865315" cy="2813681"/>
          </a:xfrm>
          <a:custGeom>
            <a:avLst/>
            <a:gdLst/>
            <a:ahLst/>
            <a:cxnLst/>
            <a:rect l="l" t="t" r="r" b="b"/>
            <a:pathLst>
              <a:path w="5865315" h="2813681">
                <a:moveTo>
                  <a:pt x="0" y="0"/>
                </a:moveTo>
                <a:lnTo>
                  <a:pt x="5865315" y="0"/>
                </a:lnTo>
                <a:lnTo>
                  <a:pt x="5865315" y="2813681"/>
                </a:lnTo>
                <a:lnTo>
                  <a:pt x="0" y="2813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202097" y="3154186"/>
            <a:ext cx="3825633" cy="3848370"/>
          </a:xfrm>
          <a:custGeom>
            <a:avLst/>
            <a:gdLst/>
            <a:ahLst/>
            <a:cxnLst/>
            <a:rect l="l" t="t" r="r" b="b"/>
            <a:pathLst>
              <a:path w="3825633" h="3848370">
                <a:moveTo>
                  <a:pt x="0" y="0"/>
                </a:moveTo>
                <a:lnTo>
                  <a:pt x="3825633" y="0"/>
                </a:lnTo>
                <a:lnTo>
                  <a:pt x="3825633" y="3848371"/>
                </a:lnTo>
                <a:lnTo>
                  <a:pt x="0" y="38483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216611" y="1435416"/>
            <a:ext cx="3400751" cy="4444367"/>
          </a:xfrm>
          <a:custGeom>
            <a:avLst/>
            <a:gdLst/>
            <a:ahLst/>
            <a:cxnLst/>
            <a:rect l="l" t="t" r="r" b="b"/>
            <a:pathLst>
              <a:path w="3400751" h="4444367">
                <a:moveTo>
                  <a:pt x="0" y="0"/>
                </a:moveTo>
                <a:lnTo>
                  <a:pt x="3400751" y="0"/>
                </a:lnTo>
                <a:lnTo>
                  <a:pt x="3400751" y="4444368"/>
                </a:lnTo>
                <a:lnTo>
                  <a:pt x="0" y="44443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0938"/>
            <a:ext cx="9753600" cy="5577385"/>
          </a:xfrm>
          <a:custGeom>
            <a:avLst/>
            <a:gdLst/>
            <a:ahLst/>
            <a:cxnLst/>
            <a:rect l="l" t="t" r="r" b="b"/>
            <a:pathLst>
              <a:path w="9753600" h="5577385">
                <a:moveTo>
                  <a:pt x="0" y="0"/>
                </a:moveTo>
                <a:lnTo>
                  <a:pt x="9753600" y="0"/>
                </a:lnTo>
                <a:lnTo>
                  <a:pt x="9753600" y="5577385"/>
                </a:lnTo>
                <a:lnTo>
                  <a:pt x="0" y="5577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95" t="-1688" r="-97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575312" y="760095"/>
            <a:ext cx="7446768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00"/>
              </a:lnSpc>
              <a:spcBef>
                <a:spcPct val="0"/>
              </a:spcBef>
            </a:pPr>
            <a:r>
              <a:rPr lang="en-US" sz="4000" dirty="0">
                <a:solidFill>
                  <a:srgbClr val="1D9BF0"/>
                </a:solidFill>
                <a:latin typeface="Roboto Bold"/>
              </a:rPr>
              <a:t>3</a:t>
            </a:r>
            <a:r>
              <a:rPr lang="sl-SI" sz="4000" dirty="0">
                <a:solidFill>
                  <a:srgbClr val="1D9BF0"/>
                </a:solidFill>
                <a:latin typeface="Roboto Bold"/>
              </a:rPr>
              <a:t>. faza</a:t>
            </a:r>
            <a:r>
              <a:rPr lang="en-US" sz="4000" dirty="0">
                <a:solidFill>
                  <a:srgbClr val="1D9BF0"/>
                </a:solidFill>
                <a:latin typeface="Roboto Bold"/>
              </a:rPr>
              <a:t>: </a:t>
            </a:r>
            <a:r>
              <a:rPr lang="sl-SI" sz="4000" dirty="0">
                <a:solidFill>
                  <a:srgbClr val="1D9BF0"/>
                </a:solidFill>
                <a:latin typeface="Roboto Bold"/>
              </a:rPr>
              <a:t>Kako napisati zanimiva besedila? Vodnik</a:t>
            </a:r>
            <a:endParaRPr lang="en-US" sz="4000" dirty="0">
              <a:solidFill>
                <a:srgbClr val="1D9BF0"/>
              </a:solidFill>
              <a:latin typeface="Roboto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5396" y="0"/>
            <a:ext cx="7842807" cy="7315200"/>
          </a:xfrm>
          <a:custGeom>
            <a:avLst/>
            <a:gdLst/>
            <a:ahLst/>
            <a:cxnLst/>
            <a:rect l="l" t="t" r="r" b="b"/>
            <a:pathLst>
              <a:path w="7842807" h="7315200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2044898" y="1788232"/>
            <a:ext cx="5663803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3"/>
              </a:lnSpc>
            </a:pPr>
            <a:r>
              <a:rPr lang="pl-PL" sz="9859" dirty="0">
                <a:solidFill>
                  <a:srgbClr val="FFFFFF"/>
                </a:solidFill>
                <a:latin typeface="Roboto Bold"/>
              </a:rPr>
              <a:t>IDEJA</a:t>
            </a:r>
            <a:r>
              <a:rPr lang="en-US" sz="9859" dirty="0">
                <a:solidFill>
                  <a:srgbClr val="FFFFFF"/>
                </a:solidFill>
                <a:latin typeface="Roboto Bold"/>
              </a:rPr>
              <a:t>!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6863" y="5618776"/>
            <a:ext cx="1297067" cy="142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#1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5396" y="0"/>
            <a:ext cx="7842807" cy="7315200"/>
          </a:xfrm>
          <a:custGeom>
            <a:avLst/>
            <a:gdLst/>
            <a:ahLst/>
            <a:cxnLst/>
            <a:rect l="l" t="t" r="r" b="b"/>
            <a:pathLst>
              <a:path w="7842807" h="7315200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937602" y="2791251"/>
            <a:ext cx="5878396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2"/>
              </a:lnSpc>
            </a:pPr>
            <a:endParaRPr lang="en-US" sz="3237" dirty="0">
              <a:solidFill>
                <a:srgbClr val="FFFFFF"/>
              </a:solidFill>
              <a:latin typeface="Roboto"/>
            </a:endParaRPr>
          </a:p>
          <a:p>
            <a:pPr algn="ctr">
              <a:lnSpc>
                <a:spcPts val="4532"/>
              </a:lnSpc>
            </a:pPr>
            <a:r>
              <a:rPr lang="sl-SI" sz="3237" dirty="0">
                <a:solidFill>
                  <a:srgbClr val="FFFFFF"/>
                </a:solidFill>
                <a:latin typeface="Roboto"/>
              </a:rPr>
              <a:t>Določite</a:t>
            </a:r>
            <a:r>
              <a:rPr lang="en-US" sz="3237" dirty="0">
                <a:solidFill>
                  <a:srgbClr val="FFFFFF"/>
                </a:solidFill>
                <a:latin typeface="Roboto"/>
              </a:rPr>
              <a:t>, </a:t>
            </a:r>
            <a:r>
              <a:rPr lang="en-US" sz="3237" dirty="0" err="1">
                <a:solidFill>
                  <a:srgbClr val="FFFFFF"/>
                </a:solidFill>
                <a:latin typeface="Roboto"/>
              </a:rPr>
              <a:t>komu</a:t>
            </a:r>
            <a:r>
              <a:rPr lang="en-US" sz="323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237" dirty="0" err="1">
                <a:solidFill>
                  <a:srgbClr val="FFFFFF"/>
                </a:solidFill>
                <a:latin typeface="Roboto"/>
              </a:rPr>
              <a:t>pišete</a:t>
            </a:r>
            <a:r>
              <a:rPr lang="en-US" sz="3237" dirty="0">
                <a:solidFill>
                  <a:srgbClr val="FFFFFF"/>
                </a:solidFill>
                <a:latin typeface="Roboto"/>
              </a:rPr>
              <a:t> in </a:t>
            </a:r>
            <a:r>
              <a:rPr lang="en-US" sz="3237" dirty="0" err="1">
                <a:solidFill>
                  <a:srgbClr val="FFFFFF"/>
                </a:solidFill>
                <a:latin typeface="Roboto"/>
              </a:rPr>
              <a:t>zakaj</a:t>
            </a:r>
            <a:r>
              <a:rPr lang="en-US" sz="3237" dirty="0">
                <a:solidFill>
                  <a:srgbClr val="FFFFFF"/>
                </a:solidFill>
                <a:latin typeface="Roboto"/>
              </a:rPr>
              <a:t> </a:t>
            </a:r>
            <a:r>
              <a:rPr lang="sl-SI" sz="3237" dirty="0">
                <a:solidFill>
                  <a:srgbClr val="FFFFFF"/>
                </a:solidFill>
                <a:latin typeface="Roboto"/>
              </a:rPr>
              <a:t>bi</a:t>
            </a:r>
            <a:r>
              <a:rPr lang="en-US" sz="323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237" dirty="0" err="1">
                <a:solidFill>
                  <a:srgbClr val="FFFFFF"/>
                </a:solidFill>
                <a:latin typeface="Roboto"/>
              </a:rPr>
              <a:t>nekdo</a:t>
            </a:r>
            <a:r>
              <a:rPr lang="en-US" sz="323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237" dirty="0" err="1">
                <a:solidFill>
                  <a:srgbClr val="FFFFFF"/>
                </a:solidFill>
                <a:latin typeface="Roboto"/>
              </a:rPr>
              <a:t>preb</a:t>
            </a:r>
            <a:r>
              <a:rPr lang="sl-SI" sz="3237" dirty="0">
                <a:solidFill>
                  <a:srgbClr val="FFFFFF"/>
                </a:solidFill>
                <a:latin typeface="Roboto"/>
              </a:rPr>
              <a:t>ral</a:t>
            </a:r>
            <a:r>
              <a:rPr lang="en-US" sz="323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237" dirty="0" err="1">
                <a:solidFill>
                  <a:srgbClr val="FFFFFF"/>
                </a:solidFill>
                <a:latin typeface="Roboto"/>
              </a:rPr>
              <a:t>vaše</a:t>
            </a:r>
            <a:r>
              <a:rPr lang="en-US" sz="323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237" dirty="0" err="1">
                <a:solidFill>
                  <a:srgbClr val="FFFFFF"/>
                </a:solidFill>
                <a:latin typeface="Roboto"/>
              </a:rPr>
              <a:t>besedilo</a:t>
            </a:r>
            <a:endParaRPr lang="en-US" sz="3237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48391" y="5618776"/>
            <a:ext cx="1614011" cy="142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62402" y="1051769"/>
            <a:ext cx="6363835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8"/>
              </a:lnSpc>
            </a:pPr>
            <a:r>
              <a:rPr lang="pl-PL" sz="5116" dirty="0">
                <a:solidFill>
                  <a:srgbClr val="FFFFFF"/>
                </a:solidFill>
                <a:latin typeface="Roboto Bold"/>
              </a:rPr>
              <a:t>KDO JE VAŠ PREJEMNIK</a:t>
            </a:r>
            <a:r>
              <a:rPr lang="en-US" sz="5116" dirty="0">
                <a:solidFill>
                  <a:srgbClr val="FFFFFF"/>
                </a:solidFill>
                <a:latin typeface="Roboto Bold"/>
              </a:rPr>
              <a:t>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7" name="Group 7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2" name="Freeform 12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5396" y="0"/>
            <a:ext cx="7842807" cy="7315200"/>
          </a:xfrm>
          <a:custGeom>
            <a:avLst/>
            <a:gdLst/>
            <a:ahLst/>
            <a:cxnLst/>
            <a:rect l="l" t="t" r="r" b="b"/>
            <a:pathLst>
              <a:path w="7842807" h="7315200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875234" y="2819400"/>
            <a:ext cx="6003131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FFFFFF"/>
                </a:solidFill>
                <a:latin typeface="Roboto"/>
              </a:rPr>
              <a:t>Uporaba</a:t>
            </a:r>
            <a:r>
              <a:rPr lang="en-US" sz="300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Roboto"/>
              </a:rPr>
              <a:t>ključnih</a:t>
            </a:r>
            <a:r>
              <a:rPr lang="en-US" sz="300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Roboto"/>
              </a:rPr>
              <a:t>besed</a:t>
            </a:r>
            <a:r>
              <a:rPr lang="en-US" sz="3000" dirty="0">
                <a:solidFill>
                  <a:srgbClr val="FFFFFF"/>
                </a:solidFill>
                <a:latin typeface="Roboto"/>
              </a:rPr>
              <a:t> v </a:t>
            </a:r>
            <a:r>
              <a:rPr lang="en-US" sz="3000" dirty="0" err="1">
                <a:solidFill>
                  <a:srgbClr val="FFFFFF"/>
                </a:solidFill>
                <a:latin typeface="Roboto"/>
              </a:rPr>
              <a:t>naslovih</a:t>
            </a:r>
            <a:r>
              <a:rPr lang="en-US" sz="3000" dirty="0">
                <a:solidFill>
                  <a:srgbClr val="FFFFFF"/>
                </a:solidFill>
                <a:latin typeface="Roboto"/>
              </a:rPr>
              <a:t> je </a:t>
            </a:r>
            <a:r>
              <a:rPr lang="en-US" sz="3000" dirty="0" err="1">
                <a:solidFill>
                  <a:srgbClr val="FFFFFF"/>
                </a:solidFill>
                <a:latin typeface="Roboto"/>
              </a:rPr>
              <a:t>pomembna</a:t>
            </a:r>
            <a:r>
              <a:rPr lang="en-US" sz="300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Roboto"/>
              </a:rPr>
              <a:t>za</a:t>
            </a:r>
            <a:r>
              <a:rPr lang="en-US" sz="300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Roboto"/>
              </a:rPr>
              <a:t>optimizacijo</a:t>
            </a:r>
            <a:r>
              <a:rPr lang="en-US" sz="300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Roboto"/>
              </a:rPr>
              <a:t>iskalnikov</a:t>
            </a:r>
            <a:endParaRPr lang="en-US" sz="3000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5296" y="5618776"/>
            <a:ext cx="1600200" cy="142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86000" y="1172385"/>
            <a:ext cx="5638800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03"/>
              </a:lnSpc>
            </a:pPr>
            <a:r>
              <a:rPr lang="pl-PL" sz="5184" dirty="0">
                <a:solidFill>
                  <a:srgbClr val="FFFFFF"/>
                </a:solidFill>
                <a:latin typeface="Roboto Bold"/>
              </a:rPr>
              <a:t>Prepričajte se, da je vaš naslov dober</a:t>
            </a:r>
            <a:endParaRPr lang="en-US" sz="5184" dirty="0">
              <a:solidFill>
                <a:srgbClr val="FFFFFF"/>
              </a:solidFill>
              <a:latin typeface="Roboto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7" name="Group 7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2" name="Freeform 12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C53439EF-347D-5B4A-2179-7FD2C3DEB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7536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089AE41A-0727-F481-D28A-69F1F1501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7536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3808466A-EAC7-9C94-DCD7-F2B484518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7536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5396" y="0"/>
            <a:ext cx="7842807" cy="7315200"/>
          </a:xfrm>
          <a:custGeom>
            <a:avLst/>
            <a:gdLst/>
            <a:ahLst/>
            <a:cxnLst/>
            <a:rect l="l" t="t" r="r" b="b"/>
            <a:pathLst>
              <a:path w="7842807" h="7315200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91122" y="5618776"/>
            <a:ext cx="1728549" cy="142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#4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98749" y="1458090"/>
            <a:ext cx="6956101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8"/>
              </a:lnSpc>
            </a:pPr>
            <a:r>
              <a:rPr lang="sl-SI" sz="5189" dirty="0">
                <a:solidFill>
                  <a:srgbClr val="FFFFFF"/>
                </a:solidFill>
                <a:latin typeface="Roboto Bold"/>
              </a:rPr>
              <a:t>Naslavljajte neposredno bralca</a:t>
            </a:r>
            <a:endParaRPr lang="en-US" sz="5189" dirty="0">
              <a:solidFill>
                <a:srgbClr val="FFFFFF"/>
              </a:solidFill>
              <a:latin typeface="Roboto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02920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9753600" h="5486400">
                <a:moveTo>
                  <a:pt x="0" y="0"/>
                </a:moveTo>
                <a:lnTo>
                  <a:pt x="9753600" y="0"/>
                </a:lnTo>
                <a:lnTo>
                  <a:pt x="975360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06" t="-653" b="-65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2247395" y="769620"/>
            <a:ext cx="6774685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99"/>
              </a:lnSpc>
            </a:pPr>
            <a:r>
              <a:rPr lang="en-US" sz="3999" dirty="0">
                <a:solidFill>
                  <a:srgbClr val="1D9BF0"/>
                </a:solidFill>
                <a:latin typeface="Roboto Bold"/>
              </a:rPr>
              <a:t>1</a:t>
            </a:r>
            <a:r>
              <a:rPr lang="sl-SI" sz="3999" dirty="0">
                <a:solidFill>
                  <a:srgbClr val="1D9BF0"/>
                </a:solidFill>
                <a:latin typeface="Roboto Bold"/>
              </a:rPr>
              <a:t>. faza</a:t>
            </a:r>
            <a:r>
              <a:rPr lang="en-US" sz="3999" dirty="0">
                <a:solidFill>
                  <a:srgbClr val="1D9BF0"/>
                </a:solidFill>
                <a:latin typeface="Roboto Bold"/>
              </a:rPr>
              <a:t>: </a:t>
            </a:r>
            <a:r>
              <a:rPr lang="sl-SI" sz="3999" dirty="0">
                <a:solidFill>
                  <a:srgbClr val="1D9BF0"/>
                </a:solidFill>
                <a:latin typeface="Roboto Bold"/>
              </a:rPr>
              <a:t>Vrste družbenih medijev </a:t>
            </a:r>
            <a:r>
              <a:rPr lang="sl-SI" sz="3999" dirty="0" err="1">
                <a:solidFill>
                  <a:srgbClr val="1D9BF0"/>
                </a:solidFill>
                <a:latin typeface="Roboto Bold"/>
              </a:rPr>
              <a:t>vs</a:t>
            </a:r>
            <a:r>
              <a:rPr lang="sl-SI" sz="3999" dirty="0">
                <a:solidFill>
                  <a:srgbClr val="1D9BF0"/>
                </a:solidFill>
                <a:latin typeface="Roboto Bold"/>
              </a:rPr>
              <a:t> učinkovitega pošiljanja sporočil</a:t>
            </a:r>
            <a:endParaRPr lang="en-US" sz="3999" dirty="0">
              <a:solidFill>
                <a:srgbClr val="1D9BF0"/>
              </a:solidFill>
              <a:latin typeface="Roboto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5396" y="0"/>
            <a:ext cx="7842807" cy="7315200"/>
          </a:xfrm>
          <a:custGeom>
            <a:avLst/>
            <a:gdLst/>
            <a:ahLst/>
            <a:cxnLst/>
            <a:rect l="l" t="t" r="r" b="b"/>
            <a:pathLst>
              <a:path w="7842807" h="7315200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56547" y="5618776"/>
            <a:ext cx="1597700" cy="142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#5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66189" y="1439737"/>
            <a:ext cx="7312100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8"/>
              </a:lnSpc>
            </a:pPr>
            <a:r>
              <a:rPr lang="pl-PL" sz="5189" dirty="0">
                <a:solidFill>
                  <a:srgbClr val="FFFFFF"/>
                </a:solidFill>
                <a:latin typeface="Roboto Bold"/>
              </a:rPr>
              <a:t>Bodite jedrnati</a:t>
            </a:r>
          </a:p>
          <a:p>
            <a:pPr algn="ctr">
              <a:lnSpc>
                <a:spcPts val="5708"/>
              </a:lnSpc>
            </a:pPr>
            <a:endParaRPr lang="en-US" sz="5189" dirty="0">
              <a:solidFill>
                <a:srgbClr val="FFFFFF"/>
              </a:solidFill>
              <a:latin typeface="Roboto Bold"/>
            </a:endParaRPr>
          </a:p>
          <a:p>
            <a:pPr algn="ctr">
              <a:lnSpc>
                <a:spcPts val="4498"/>
              </a:lnSpc>
            </a:pPr>
            <a:r>
              <a:rPr lang="sl-SI" sz="4089" dirty="0">
                <a:solidFill>
                  <a:srgbClr val="FFFFFF"/>
                </a:solidFill>
                <a:latin typeface="Roboto"/>
              </a:rPr>
              <a:t>Poskusite razdeliti sestavljene povedi v posamezne stavke </a:t>
            </a:r>
            <a:endParaRPr lang="en-US" sz="4089" dirty="0">
              <a:solidFill>
                <a:srgbClr val="FFFFFF"/>
              </a:solidFill>
              <a:latin typeface="Roboto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5396" y="0"/>
            <a:ext cx="7842807" cy="7315200"/>
          </a:xfrm>
          <a:custGeom>
            <a:avLst/>
            <a:gdLst/>
            <a:ahLst/>
            <a:cxnLst/>
            <a:rect l="l" t="t" r="r" b="b"/>
            <a:pathLst>
              <a:path w="7842807" h="7315200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37020" y="5618776"/>
            <a:ext cx="1636752" cy="142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#6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88656" y="1778690"/>
            <a:ext cx="6737581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4"/>
              </a:lnSpc>
            </a:pPr>
            <a:r>
              <a:rPr lang="en-US" sz="4276" dirty="0" err="1">
                <a:solidFill>
                  <a:srgbClr val="FFFFFF"/>
                </a:solidFill>
                <a:latin typeface="Roboto Bold"/>
              </a:rPr>
              <a:t>Poiščite</a:t>
            </a:r>
            <a:r>
              <a:rPr lang="en-US" sz="4276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4276" dirty="0" err="1">
                <a:solidFill>
                  <a:srgbClr val="FFFFFF"/>
                </a:solidFill>
                <a:latin typeface="Roboto Bold"/>
              </a:rPr>
              <a:t>primerjave</a:t>
            </a:r>
            <a:r>
              <a:rPr lang="en-US" sz="4276" dirty="0">
                <a:solidFill>
                  <a:srgbClr val="FFFFFF"/>
                </a:solidFill>
                <a:latin typeface="Roboto Bold"/>
              </a:rPr>
              <a:t>, </a:t>
            </a:r>
            <a:r>
              <a:rPr lang="en-US" sz="4276" dirty="0" err="1">
                <a:solidFill>
                  <a:srgbClr val="FFFFFF"/>
                </a:solidFill>
                <a:latin typeface="Roboto Bold"/>
              </a:rPr>
              <a:t>metafore</a:t>
            </a:r>
            <a:r>
              <a:rPr lang="en-US" sz="4276" dirty="0">
                <a:solidFill>
                  <a:srgbClr val="FFFFFF"/>
                </a:solidFill>
                <a:latin typeface="Roboto Bold"/>
              </a:rPr>
              <a:t> in </a:t>
            </a:r>
            <a:r>
              <a:rPr lang="en-US" sz="4276" dirty="0" err="1">
                <a:solidFill>
                  <a:srgbClr val="FFFFFF"/>
                </a:solidFill>
                <a:latin typeface="Roboto Bold"/>
              </a:rPr>
              <a:t>zgodbe</a:t>
            </a:r>
            <a:r>
              <a:rPr lang="en-US" sz="4276" dirty="0">
                <a:solidFill>
                  <a:srgbClr val="FFFFFF"/>
                </a:solidFill>
                <a:latin typeface="Roboto Bold"/>
              </a:rPr>
              <a:t>, </a:t>
            </a:r>
            <a:r>
              <a:rPr lang="en-US" sz="4276" dirty="0" err="1">
                <a:solidFill>
                  <a:srgbClr val="FFFFFF"/>
                </a:solidFill>
                <a:latin typeface="Roboto Bold"/>
              </a:rPr>
              <a:t>ki</a:t>
            </a:r>
            <a:r>
              <a:rPr lang="en-US" sz="4276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4276" dirty="0" err="1">
                <a:solidFill>
                  <a:srgbClr val="FFFFFF"/>
                </a:solidFill>
                <a:latin typeface="Roboto Bold"/>
              </a:rPr>
              <a:t>spodbujajo</a:t>
            </a:r>
            <a:r>
              <a:rPr lang="en-US" sz="4276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4276" dirty="0" err="1">
                <a:solidFill>
                  <a:srgbClr val="FFFFFF"/>
                </a:solidFill>
                <a:latin typeface="Roboto Bold"/>
              </a:rPr>
              <a:t>domišljijo</a:t>
            </a:r>
            <a:endParaRPr lang="en-US" sz="4276" dirty="0">
              <a:solidFill>
                <a:srgbClr val="FFFFFF"/>
              </a:solidFill>
              <a:latin typeface="Roboto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5396" y="0"/>
            <a:ext cx="7842807" cy="7315200"/>
          </a:xfrm>
          <a:custGeom>
            <a:avLst/>
            <a:gdLst/>
            <a:ahLst/>
            <a:cxnLst/>
            <a:rect l="l" t="t" r="r" b="b"/>
            <a:pathLst>
              <a:path w="7842807" h="7315200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90539" y="5618776"/>
            <a:ext cx="1529715" cy="142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#7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70740" y="1016572"/>
            <a:ext cx="6555498" cy="243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492" dirty="0" err="1">
                <a:solidFill>
                  <a:srgbClr val="FFFFFF"/>
                </a:solidFill>
                <a:latin typeface="Roboto Bold"/>
              </a:rPr>
              <a:t>Izogibajte</a:t>
            </a:r>
            <a:r>
              <a:rPr lang="en-US" sz="3492" dirty="0">
                <a:solidFill>
                  <a:srgbClr val="FFFFFF"/>
                </a:solidFill>
                <a:latin typeface="Roboto Bold"/>
              </a:rPr>
              <a:t> se </a:t>
            </a:r>
            <a:r>
              <a:rPr lang="en-US" sz="3492" dirty="0" err="1">
                <a:solidFill>
                  <a:srgbClr val="FFFFFF"/>
                </a:solidFill>
                <a:latin typeface="Roboto Bold"/>
              </a:rPr>
              <a:t>pasivnosti</a:t>
            </a:r>
            <a:r>
              <a:rPr lang="en-US" sz="3492" dirty="0">
                <a:solidFill>
                  <a:srgbClr val="FFFFFF"/>
                </a:solidFill>
                <a:latin typeface="Roboto Bold"/>
              </a:rPr>
              <a:t>, </a:t>
            </a:r>
            <a:r>
              <a:rPr lang="en-US" sz="3492" dirty="0" err="1">
                <a:solidFill>
                  <a:srgbClr val="FFFFFF"/>
                </a:solidFill>
                <a:latin typeface="Roboto Bold"/>
              </a:rPr>
              <a:t>zanikanjem</a:t>
            </a:r>
            <a:r>
              <a:rPr lang="en-US" sz="3492" dirty="0">
                <a:solidFill>
                  <a:srgbClr val="FFFFFF"/>
                </a:solidFill>
                <a:latin typeface="Roboto Bold"/>
              </a:rPr>
              <a:t>, </a:t>
            </a:r>
            <a:r>
              <a:rPr lang="en-US" sz="3492" dirty="0" err="1">
                <a:solidFill>
                  <a:srgbClr val="FFFFFF"/>
                </a:solidFill>
                <a:latin typeface="Roboto Bold"/>
              </a:rPr>
              <a:t>splošnosti</a:t>
            </a:r>
            <a:r>
              <a:rPr lang="en-US" sz="3492" dirty="0">
                <a:solidFill>
                  <a:srgbClr val="FFFFFF"/>
                </a:solidFill>
                <a:latin typeface="Roboto Bold"/>
              </a:rPr>
              <a:t>, </a:t>
            </a:r>
            <a:r>
              <a:rPr lang="en-US" sz="3492" dirty="0" err="1">
                <a:solidFill>
                  <a:srgbClr val="FFFFFF"/>
                </a:solidFill>
                <a:latin typeface="Roboto Bold"/>
              </a:rPr>
              <a:t>floskulam</a:t>
            </a:r>
            <a:r>
              <a:rPr lang="en-US" sz="3492" dirty="0">
                <a:solidFill>
                  <a:srgbClr val="FFFFFF"/>
                </a:solidFill>
                <a:latin typeface="Roboto Bold"/>
              </a:rPr>
              <a:t> in </a:t>
            </a:r>
            <a:r>
              <a:rPr lang="en-US" sz="3492" dirty="0" err="1">
                <a:solidFill>
                  <a:srgbClr val="FFFFFF"/>
                </a:solidFill>
                <a:latin typeface="Roboto Bold"/>
              </a:rPr>
              <a:t>samo</a:t>
            </a:r>
            <a:r>
              <a:rPr lang="en-US" sz="3492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3492" dirty="0" err="1">
                <a:solidFill>
                  <a:srgbClr val="FFFFFF"/>
                </a:solidFill>
                <a:latin typeface="Roboto Bold"/>
              </a:rPr>
              <a:t>vam</a:t>
            </a:r>
            <a:r>
              <a:rPr lang="en-US" sz="3492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3492" dirty="0" err="1">
                <a:solidFill>
                  <a:srgbClr val="FFFFFF"/>
                </a:solidFill>
                <a:latin typeface="Roboto Bold"/>
              </a:rPr>
              <a:t>znanemu</a:t>
            </a:r>
            <a:r>
              <a:rPr lang="en-US" sz="3492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3492" dirty="0" err="1">
                <a:solidFill>
                  <a:srgbClr val="FFFFFF"/>
                </a:solidFill>
                <a:latin typeface="Roboto Bold"/>
              </a:rPr>
              <a:t>strokovnemu</a:t>
            </a:r>
            <a:r>
              <a:rPr lang="en-US" sz="3492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3492" dirty="0" err="1">
                <a:solidFill>
                  <a:srgbClr val="FFFFFF"/>
                </a:solidFill>
                <a:latin typeface="Roboto Bold"/>
              </a:rPr>
              <a:t>besedišču</a:t>
            </a:r>
            <a:endParaRPr lang="en-US" sz="3492" dirty="0">
              <a:solidFill>
                <a:srgbClr val="FFFFFF"/>
              </a:solidFill>
              <a:latin typeface="Roboto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71305" y="3414809"/>
            <a:ext cx="7101868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  <a:spcBef>
                <a:spcPct val="0"/>
              </a:spcBef>
            </a:pPr>
            <a:r>
              <a:rPr lang="en-US" sz="2999" dirty="0">
                <a:solidFill>
                  <a:srgbClr val="FFFFFF"/>
                </a:solidFill>
                <a:latin typeface="Roboto"/>
              </a:rPr>
              <a:t>(</a:t>
            </a:r>
            <a:r>
              <a:rPr lang="en-US" sz="2999" dirty="0" err="1">
                <a:solidFill>
                  <a:srgbClr val="FFFFFF"/>
                </a:solidFill>
                <a:latin typeface="Roboto"/>
              </a:rPr>
              <a:t>Razen</a:t>
            </a:r>
            <a:r>
              <a:rPr lang="en-US" sz="2999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Roboto"/>
              </a:rPr>
              <a:t>če</a:t>
            </a:r>
            <a:r>
              <a:rPr lang="en-US" sz="2999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Roboto"/>
              </a:rPr>
              <a:t>pišete</a:t>
            </a:r>
            <a:r>
              <a:rPr lang="en-US" sz="2999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Roboto"/>
              </a:rPr>
              <a:t>besedilo</a:t>
            </a:r>
            <a:endParaRPr lang="en-US" sz="2999" dirty="0">
              <a:solidFill>
                <a:srgbClr val="FFFFFF"/>
              </a:solidFill>
              <a:latin typeface="Roboto"/>
            </a:endParaRPr>
          </a:p>
          <a:p>
            <a:pPr algn="ctr">
              <a:lnSpc>
                <a:spcPts val="329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FFFFFF"/>
                </a:solidFill>
                <a:latin typeface="Roboto"/>
              </a:rPr>
              <a:t>namenjen</a:t>
            </a:r>
            <a:r>
              <a:rPr lang="sl-SI" sz="2999" dirty="0">
                <a:solidFill>
                  <a:srgbClr val="FFFFFF"/>
                </a:solidFill>
                <a:latin typeface="Roboto"/>
              </a:rPr>
              <a:t>o</a:t>
            </a:r>
            <a:r>
              <a:rPr lang="en-US" sz="2999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Roboto"/>
              </a:rPr>
              <a:t>določeni</a:t>
            </a:r>
            <a:r>
              <a:rPr lang="en-US" sz="2999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Roboto"/>
              </a:rPr>
              <a:t>panogi</a:t>
            </a:r>
            <a:r>
              <a:rPr lang="en-US" sz="2999" dirty="0">
                <a:solidFill>
                  <a:srgbClr val="FFFFFF"/>
                </a:solidFill>
                <a:latin typeface="Roboto"/>
              </a:rPr>
              <a:t>)</a:t>
            </a:r>
          </a:p>
        </p:txBody>
      </p:sp>
      <p:sp>
        <p:nvSpPr>
          <p:cNvPr id="12" name="Freeform 12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5396" y="0"/>
            <a:ext cx="7842807" cy="7315200"/>
          </a:xfrm>
          <a:custGeom>
            <a:avLst/>
            <a:gdLst/>
            <a:ahLst/>
            <a:cxnLst/>
            <a:rect l="l" t="t" r="r" b="b"/>
            <a:pathLst>
              <a:path w="7842807" h="7315200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71013" y="5618776"/>
            <a:ext cx="1568767" cy="142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#8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78925" y="2183156"/>
            <a:ext cx="5995750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7"/>
              </a:lnSpc>
              <a:spcBef>
                <a:spcPct val="0"/>
              </a:spcBef>
            </a:pPr>
            <a:r>
              <a:rPr lang="pl-PL" sz="5733" dirty="0">
                <a:solidFill>
                  <a:srgbClr val="FFFFFF"/>
                </a:solidFill>
                <a:latin typeface="Roboto Bold"/>
              </a:rPr>
              <a:t>Uporabljajte oporne točke</a:t>
            </a:r>
            <a:endParaRPr lang="en-US" sz="5733" dirty="0">
              <a:solidFill>
                <a:srgbClr val="FFFFFF"/>
              </a:solidFill>
              <a:latin typeface="Roboto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5396" y="0"/>
            <a:ext cx="7842807" cy="7315200"/>
          </a:xfrm>
          <a:custGeom>
            <a:avLst/>
            <a:gdLst/>
            <a:ahLst/>
            <a:cxnLst/>
            <a:rect l="l" t="t" r="r" b="b"/>
            <a:pathLst>
              <a:path w="7842807" h="7315200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45236" y="5618776"/>
            <a:ext cx="1620322" cy="142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#9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00828" y="1510419"/>
            <a:ext cx="6525409" cy="232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7"/>
              </a:lnSpc>
            </a:pPr>
            <a:r>
              <a:rPr lang="pl-PL" sz="5833" dirty="0">
                <a:solidFill>
                  <a:srgbClr val="FFFFFF"/>
                </a:solidFill>
                <a:latin typeface="Roboto Bold"/>
              </a:rPr>
              <a:t>Preverite besedilo</a:t>
            </a:r>
            <a:endParaRPr lang="en-US" sz="5833" dirty="0">
              <a:solidFill>
                <a:srgbClr val="FFFFFF"/>
              </a:solidFill>
              <a:latin typeface="Roboto Bold"/>
            </a:endParaRPr>
          </a:p>
          <a:p>
            <a:pPr algn="ctr">
              <a:lnSpc>
                <a:spcPts val="3887"/>
              </a:lnSpc>
            </a:pPr>
            <a:endParaRPr lang="en-US" sz="5833" dirty="0">
              <a:solidFill>
                <a:srgbClr val="FFFFFF"/>
              </a:solidFill>
              <a:latin typeface="Roboto Bold"/>
            </a:endParaRPr>
          </a:p>
          <a:p>
            <a:pPr algn="ctr">
              <a:lnSpc>
                <a:spcPts val="3887"/>
              </a:lnSpc>
              <a:spcBef>
                <a:spcPct val="0"/>
              </a:spcBef>
            </a:pPr>
            <a:r>
              <a:rPr lang="sl-SI" sz="3533" dirty="0" err="1">
                <a:solidFill>
                  <a:srgbClr val="FFFFFF"/>
                </a:solidFill>
                <a:latin typeface="Roboto"/>
              </a:rPr>
              <a:t>Spehodite</a:t>
            </a:r>
            <a:r>
              <a:rPr lang="sl-SI" sz="3533" dirty="0">
                <a:solidFill>
                  <a:srgbClr val="FFFFFF"/>
                </a:solidFill>
                <a:latin typeface="Roboto"/>
              </a:rPr>
              <a:t> se, se naspite in znova preverite besedilo </a:t>
            </a:r>
            <a:endParaRPr lang="en-US" sz="3533" dirty="0">
              <a:solidFill>
                <a:srgbClr val="FFFFFF"/>
              </a:solidFill>
              <a:latin typeface="Roboto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5396" y="0"/>
            <a:ext cx="7842807" cy="7315200"/>
          </a:xfrm>
          <a:custGeom>
            <a:avLst/>
            <a:gdLst/>
            <a:ahLst/>
            <a:cxnLst/>
            <a:rect l="l" t="t" r="r" b="b"/>
            <a:pathLst>
              <a:path w="7842807" h="7315200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0" y="5618776"/>
            <a:ext cx="2204134" cy="142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#10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27618" y="1408425"/>
            <a:ext cx="6389243" cy="288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4"/>
              </a:lnSpc>
            </a:pPr>
            <a:r>
              <a:rPr lang="it-IT" sz="4267" dirty="0" err="1">
                <a:solidFill>
                  <a:srgbClr val="FFFFFF"/>
                </a:solidFill>
                <a:latin typeface="Roboto Bold"/>
              </a:rPr>
              <a:t>Uredite</a:t>
            </a:r>
            <a:r>
              <a:rPr lang="it-IT" sz="4267" dirty="0">
                <a:solidFill>
                  <a:srgbClr val="FFFFFF"/>
                </a:solidFill>
                <a:latin typeface="Roboto Bold"/>
              </a:rPr>
              <a:t> in </a:t>
            </a:r>
            <a:r>
              <a:rPr lang="it-IT" sz="4267" dirty="0" err="1">
                <a:solidFill>
                  <a:srgbClr val="FFFFFF"/>
                </a:solidFill>
                <a:latin typeface="Roboto Bold"/>
              </a:rPr>
              <a:t>posodobite</a:t>
            </a:r>
            <a:r>
              <a:rPr lang="it-IT" sz="4267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it-IT" sz="4267" dirty="0" err="1">
                <a:solidFill>
                  <a:srgbClr val="FFFFFF"/>
                </a:solidFill>
                <a:latin typeface="Roboto Bold"/>
              </a:rPr>
              <a:t>že</a:t>
            </a:r>
            <a:r>
              <a:rPr lang="it-IT" sz="4267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it-IT" sz="4267" dirty="0" err="1">
                <a:solidFill>
                  <a:srgbClr val="FFFFFF"/>
                </a:solidFill>
                <a:latin typeface="Roboto Bold"/>
              </a:rPr>
              <a:t>objavljena</a:t>
            </a:r>
            <a:r>
              <a:rPr lang="it-IT" sz="4267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it-IT" sz="4267" dirty="0" err="1">
                <a:solidFill>
                  <a:srgbClr val="FFFFFF"/>
                </a:solidFill>
                <a:latin typeface="Roboto Bold"/>
              </a:rPr>
              <a:t>besedila</a:t>
            </a:r>
            <a:endParaRPr lang="sl-SI" sz="4267" dirty="0">
              <a:solidFill>
                <a:srgbClr val="FFFFFF"/>
              </a:solidFill>
              <a:latin typeface="Roboto Bold"/>
            </a:endParaRPr>
          </a:p>
          <a:p>
            <a:pPr algn="ctr">
              <a:lnSpc>
                <a:spcPts val="4694"/>
              </a:lnSpc>
            </a:pPr>
            <a:endParaRPr lang="en-US" sz="4267" dirty="0">
              <a:solidFill>
                <a:srgbClr val="FFFFFF"/>
              </a:solidFill>
              <a:latin typeface="Roboto Bold"/>
            </a:endParaRPr>
          </a:p>
          <a:p>
            <a:pPr algn="ctr">
              <a:lnSpc>
                <a:spcPts val="2843"/>
              </a:lnSpc>
              <a:spcBef>
                <a:spcPct val="0"/>
              </a:spcBef>
            </a:pPr>
            <a:r>
              <a:rPr lang="en-US" sz="2585" dirty="0">
                <a:solidFill>
                  <a:srgbClr val="FFFFFF"/>
                </a:solidFill>
                <a:latin typeface="Roboto"/>
              </a:rPr>
              <a:t>To </a:t>
            </a:r>
            <a:r>
              <a:rPr lang="en-US" sz="2585" dirty="0" err="1">
                <a:solidFill>
                  <a:srgbClr val="FFFFFF"/>
                </a:solidFill>
                <a:latin typeface="Roboto"/>
              </a:rPr>
              <a:t>bo</a:t>
            </a:r>
            <a:r>
              <a:rPr lang="en-US" sz="258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585" dirty="0" err="1">
                <a:solidFill>
                  <a:srgbClr val="FFFFFF"/>
                </a:solidFill>
                <a:latin typeface="Roboto"/>
              </a:rPr>
              <a:t>pozitivno</a:t>
            </a:r>
            <a:r>
              <a:rPr lang="en-US" sz="258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585" dirty="0" err="1">
                <a:solidFill>
                  <a:srgbClr val="FFFFFF"/>
                </a:solidFill>
                <a:latin typeface="Roboto"/>
              </a:rPr>
              <a:t>vplivalo</a:t>
            </a:r>
            <a:r>
              <a:rPr lang="en-US" sz="258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585" dirty="0" err="1">
                <a:solidFill>
                  <a:srgbClr val="FFFFFF"/>
                </a:solidFill>
                <a:latin typeface="Roboto"/>
              </a:rPr>
              <a:t>na</a:t>
            </a:r>
            <a:r>
              <a:rPr lang="en-US" sz="258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585" dirty="0" err="1">
                <a:solidFill>
                  <a:srgbClr val="FFFFFF"/>
                </a:solidFill>
                <a:latin typeface="Roboto"/>
              </a:rPr>
              <a:t>pozicioniranje</a:t>
            </a:r>
            <a:r>
              <a:rPr lang="en-US" sz="258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585" dirty="0" err="1">
                <a:solidFill>
                  <a:srgbClr val="FFFFFF"/>
                </a:solidFill>
                <a:latin typeface="Roboto"/>
              </a:rPr>
              <a:t>besedil</a:t>
            </a:r>
            <a:r>
              <a:rPr lang="en-US" sz="2585" dirty="0">
                <a:solidFill>
                  <a:srgbClr val="FFFFFF"/>
                </a:solidFill>
                <a:latin typeface="Roboto"/>
              </a:rPr>
              <a:t> in </a:t>
            </a:r>
            <a:r>
              <a:rPr lang="en-US" sz="2585" dirty="0" err="1">
                <a:solidFill>
                  <a:srgbClr val="FFFFFF"/>
                </a:solidFill>
                <a:latin typeface="Roboto"/>
              </a:rPr>
              <a:t>podaljšalo</a:t>
            </a:r>
            <a:r>
              <a:rPr lang="en-US" sz="258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585" dirty="0" err="1">
                <a:solidFill>
                  <a:srgbClr val="FFFFFF"/>
                </a:solidFill>
                <a:latin typeface="Roboto"/>
              </a:rPr>
              <a:t>njihovo</a:t>
            </a:r>
            <a:r>
              <a:rPr lang="en-US" sz="258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585" dirty="0" err="1">
                <a:solidFill>
                  <a:srgbClr val="FFFFFF"/>
                </a:solidFill>
                <a:latin typeface="Roboto"/>
              </a:rPr>
              <a:t>življenjsko</a:t>
            </a:r>
            <a:r>
              <a:rPr lang="en-US" sz="258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585" dirty="0" err="1">
                <a:solidFill>
                  <a:srgbClr val="FFFFFF"/>
                </a:solidFill>
                <a:latin typeface="Roboto"/>
              </a:rPr>
              <a:t>dobo</a:t>
            </a:r>
            <a:endParaRPr lang="en-US" sz="2585" dirty="0">
              <a:solidFill>
                <a:srgbClr val="FFFFFF"/>
              </a:solidFill>
              <a:latin typeface="Roboto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4141"/>
            <a:ext cx="9753600" cy="5346727"/>
          </a:xfrm>
          <a:custGeom>
            <a:avLst/>
            <a:gdLst/>
            <a:ahLst/>
            <a:cxnLst/>
            <a:rect l="l" t="t" r="r" b="b"/>
            <a:pathLst>
              <a:path w="9753600" h="5346727">
                <a:moveTo>
                  <a:pt x="0" y="0"/>
                </a:moveTo>
                <a:lnTo>
                  <a:pt x="9753600" y="0"/>
                </a:lnTo>
                <a:lnTo>
                  <a:pt x="9753600" y="5346727"/>
                </a:lnTo>
                <a:lnTo>
                  <a:pt x="0" y="53467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7" t="-9164" r="-24436" b="-4344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1029924"/>
            <a:ext cx="7940061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9"/>
              </a:lnSpc>
              <a:spcBef>
                <a:spcPct val="0"/>
              </a:spcBef>
            </a:pPr>
            <a:r>
              <a:rPr lang="en-US" sz="3999" dirty="0">
                <a:solidFill>
                  <a:srgbClr val="1D9BF0"/>
                </a:solidFill>
                <a:latin typeface="Kollektif Bold"/>
              </a:rPr>
              <a:t>4</a:t>
            </a:r>
            <a:r>
              <a:rPr lang="sl-SI" sz="3999" dirty="0">
                <a:solidFill>
                  <a:srgbClr val="1D9BF0"/>
                </a:solidFill>
                <a:latin typeface="Kollektif Bold"/>
              </a:rPr>
              <a:t>. faza</a:t>
            </a:r>
            <a:r>
              <a:rPr lang="en-US" sz="3999" dirty="0">
                <a:solidFill>
                  <a:srgbClr val="1D9BF0"/>
                </a:solidFill>
                <a:latin typeface="Kollektif Bold"/>
              </a:rPr>
              <a:t>: </a:t>
            </a:r>
            <a:r>
              <a:rPr lang="sl-SI" sz="3999" dirty="0">
                <a:solidFill>
                  <a:srgbClr val="1D9BF0"/>
                </a:solidFill>
                <a:latin typeface="Kollektif Bold"/>
              </a:rPr>
              <a:t>kako napisati zanimiva besedila?</a:t>
            </a:r>
            <a:r>
              <a:rPr lang="en-US" sz="3999" dirty="0">
                <a:solidFill>
                  <a:srgbClr val="1D9BF0"/>
                </a:solidFill>
                <a:latin typeface="Kollektif Bold"/>
              </a:rPr>
              <a:t> </a:t>
            </a:r>
          </a:p>
          <a:p>
            <a:pPr>
              <a:lnSpc>
                <a:spcPts val="4661"/>
              </a:lnSpc>
              <a:spcBef>
                <a:spcPct val="0"/>
              </a:spcBef>
            </a:pPr>
            <a:endParaRPr lang="en-US" sz="3999" dirty="0">
              <a:solidFill>
                <a:srgbClr val="1D9BF0"/>
              </a:solidFill>
              <a:latin typeface="Kollektif Bold"/>
            </a:endParaRPr>
          </a:p>
          <a:p>
            <a:pPr>
              <a:lnSpc>
                <a:spcPts val="6091"/>
              </a:lnSpc>
              <a:spcBef>
                <a:spcPct val="0"/>
              </a:spcBef>
            </a:pPr>
            <a:r>
              <a:rPr lang="pl-PL" sz="5537" dirty="0">
                <a:solidFill>
                  <a:srgbClr val="BED72F"/>
                </a:solidFill>
                <a:latin typeface="Kollektif Bold"/>
              </a:rPr>
              <a:t>VAJA</a:t>
            </a:r>
            <a:endParaRPr lang="en-US" sz="5537" dirty="0">
              <a:solidFill>
                <a:srgbClr val="BED72F"/>
              </a:solidFill>
              <a:latin typeface="Kollektif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520" y="3391424"/>
            <a:ext cx="2749775" cy="2189821"/>
          </a:xfrm>
          <a:custGeom>
            <a:avLst/>
            <a:gdLst/>
            <a:ahLst/>
            <a:cxnLst/>
            <a:rect l="l" t="t" r="r" b="b"/>
            <a:pathLst>
              <a:path w="2749775" h="2189821">
                <a:moveTo>
                  <a:pt x="0" y="0"/>
                </a:moveTo>
                <a:lnTo>
                  <a:pt x="2749775" y="0"/>
                </a:lnTo>
                <a:lnTo>
                  <a:pt x="2749775" y="2189821"/>
                </a:lnTo>
                <a:lnTo>
                  <a:pt x="0" y="21898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61363" y="1757134"/>
            <a:ext cx="7960717" cy="2044500"/>
            <a:chOff x="0" y="19049"/>
            <a:chExt cx="10614290" cy="2726001"/>
          </a:xfrm>
        </p:grpSpPr>
        <p:sp>
          <p:nvSpPr>
            <p:cNvPr id="4" name="TextBox 4"/>
            <p:cNvSpPr txBox="1"/>
            <p:nvPr/>
          </p:nvSpPr>
          <p:spPr>
            <a:xfrm>
              <a:off x="0" y="19049"/>
              <a:ext cx="10614290" cy="164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89"/>
                </a:lnSpc>
              </a:pPr>
              <a:r>
                <a:rPr lang="en-US" sz="2899" dirty="0" err="1">
                  <a:solidFill>
                    <a:srgbClr val="100F0D"/>
                  </a:solidFill>
                  <a:latin typeface="Roboto"/>
                </a:rPr>
                <a:t>Napiši</a:t>
              </a:r>
              <a:r>
                <a:rPr lang="en-US" sz="2899" dirty="0">
                  <a:solidFill>
                    <a:srgbClr val="100F0D"/>
                  </a:solidFill>
                  <a:latin typeface="Roboto"/>
                </a:rPr>
                <a:t> </a:t>
              </a:r>
              <a:r>
                <a:rPr lang="en-US" sz="2899" dirty="0" err="1">
                  <a:solidFill>
                    <a:srgbClr val="100F0D"/>
                  </a:solidFill>
                  <a:latin typeface="Roboto"/>
                </a:rPr>
                <a:t>besedilo</a:t>
              </a:r>
              <a:r>
                <a:rPr lang="en-US" sz="2899" dirty="0">
                  <a:solidFill>
                    <a:srgbClr val="100F0D"/>
                  </a:solidFill>
                  <a:latin typeface="Roboto"/>
                </a:rPr>
                <a:t> o </a:t>
              </a:r>
              <a:r>
                <a:rPr lang="en-US" sz="2899" dirty="0" err="1">
                  <a:solidFill>
                    <a:srgbClr val="100F0D"/>
                  </a:solidFill>
                  <a:latin typeface="Roboto"/>
                </a:rPr>
                <a:t>kraju</a:t>
              </a:r>
              <a:r>
                <a:rPr lang="en-US" sz="2899" dirty="0">
                  <a:solidFill>
                    <a:srgbClr val="100F0D"/>
                  </a:solidFill>
                  <a:latin typeface="Roboto"/>
                </a:rPr>
                <a:t>, </a:t>
              </a:r>
              <a:r>
                <a:rPr lang="en-US" sz="2899" dirty="0" err="1">
                  <a:solidFill>
                    <a:srgbClr val="100F0D"/>
                  </a:solidFill>
                  <a:latin typeface="Roboto"/>
                </a:rPr>
                <a:t>prikazanem</a:t>
              </a:r>
              <a:r>
                <a:rPr lang="en-US" sz="2899" dirty="0">
                  <a:solidFill>
                    <a:srgbClr val="100F0D"/>
                  </a:solidFill>
                  <a:latin typeface="Roboto"/>
                </a:rPr>
                <a:t> </a:t>
              </a:r>
              <a:r>
                <a:rPr lang="en-US" sz="2899" dirty="0" err="1">
                  <a:solidFill>
                    <a:srgbClr val="100F0D"/>
                  </a:solidFill>
                  <a:latin typeface="Roboto"/>
                </a:rPr>
                <a:t>na</a:t>
              </a:r>
              <a:r>
                <a:rPr lang="en-US" sz="2899" dirty="0">
                  <a:solidFill>
                    <a:srgbClr val="100F0D"/>
                  </a:solidFill>
                  <a:latin typeface="Roboto"/>
                </a:rPr>
                <a:t> </a:t>
              </a:r>
              <a:r>
                <a:rPr lang="en-US" sz="2899" dirty="0" err="1">
                  <a:solidFill>
                    <a:srgbClr val="100F0D"/>
                  </a:solidFill>
                  <a:latin typeface="Roboto"/>
                </a:rPr>
                <a:t>prejeti</a:t>
              </a:r>
              <a:r>
                <a:rPr lang="en-US" sz="2899" dirty="0">
                  <a:solidFill>
                    <a:srgbClr val="100F0D"/>
                  </a:solidFill>
                  <a:latin typeface="Roboto"/>
                </a:rPr>
                <a:t> </a:t>
              </a:r>
              <a:r>
                <a:rPr lang="en-US" sz="2899" dirty="0" err="1">
                  <a:solidFill>
                    <a:srgbClr val="100F0D"/>
                  </a:solidFill>
                  <a:latin typeface="Roboto"/>
                </a:rPr>
                <a:t>kartici</a:t>
              </a:r>
              <a:r>
                <a:rPr lang="en-US" sz="2899" dirty="0">
                  <a:solidFill>
                    <a:srgbClr val="100F0D"/>
                  </a:solidFill>
                  <a:latin typeface="Roboto"/>
                </a:rPr>
                <a:t>, </a:t>
              </a:r>
              <a:r>
                <a:rPr lang="en-US" sz="2899" dirty="0" err="1">
                  <a:solidFill>
                    <a:srgbClr val="100F0D"/>
                  </a:solidFill>
                  <a:latin typeface="Roboto"/>
                </a:rPr>
                <a:t>pri</a:t>
              </a:r>
              <a:r>
                <a:rPr lang="en-US" sz="2899" dirty="0">
                  <a:solidFill>
                    <a:srgbClr val="100F0D"/>
                  </a:solidFill>
                  <a:latin typeface="Roboto"/>
                </a:rPr>
                <a:t> </a:t>
              </a:r>
              <a:r>
                <a:rPr lang="en-US" sz="2899" dirty="0" err="1">
                  <a:solidFill>
                    <a:srgbClr val="100F0D"/>
                  </a:solidFill>
                  <a:latin typeface="Roboto"/>
                </a:rPr>
                <a:t>čemer</a:t>
              </a:r>
              <a:r>
                <a:rPr lang="en-US" sz="2899" dirty="0">
                  <a:solidFill>
                    <a:srgbClr val="100F0D"/>
                  </a:solidFill>
                  <a:latin typeface="Roboto"/>
                </a:rPr>
                <a:t> </a:t>
              </a:r>
              <a:r>
                <a:rPr lang="en-US" sz="2899" dirty="0" err="1">
                  <a:solidFill>
                    <a:srgbClr val="100F0D"/>
                  </a:solidFill>
                  <a:latin typeface="Roboto"/>
                </a:rPr>
                <a:t>uporabi</a:t>
              </a:r>
              <a:r>
                <a:rPr lang="en-US" sz="2899" dirty="0">
                  <a:solidFill>
                    <a:srgbClr val="100F0D"/>
                  </a:solidFill>
                  <a:latin typeface="Roboto"/>
                </a:rPr>
                <a:t> </a:t>
              </a:r>
              <a:r>
                <a:rPr lang="en-US" sz="2899" dirty="0" err="1">
                  <a:solidFill>
                    <a:srgbClr val="100F0D"/>
                  </a:solidFill>
                  <a:latin typeface="Roboto"/>
                </a:rPr>
                <a:t>znanje</a:t>
              </a:r>
              <a:r>
                <a:rPr lang="en-US" sz="2899" dirty="0">
                  <a:solidFill>
                    <a:srgbClr val="100F0D"/>
                  </a:solidFill>
                  <a:latin typeface="Roboto"/>
                </a:rPr>
                <a:t>, </a:t>
              </a:r>
              <a:r>
                <a:rPr lang="en-US" sz="2899" dirty="0" err="1">
                  <a:solidFill>
                    <a:srgbClr val="100F0D"/>
                  </a:solidFill>
                  <a:latin typeface="Roboto"/>
                </a:rPr>
                <a:t>pridobljeno</a:t>
              </a:r>
              <a:r>
                <a:rPr lang="en-US" sz="2899" dirty="0">
                  <a:solidFill>
                    <a:srgbClr val="100F0D"/>
                  </a:solidFill>
                  <a:latin typeface="Roboto"/>
                </a:rPr>
                <a:t> </a:t>
              </a:r>
              <a:r>
                <a:rPr lang="en-US" sz="2899" dirty="0" err="1">
                  <a:solidFill>
                    <a:srgbClr val="100F0D"/>
                  </a:solidFill>
                  <a:latin typeface="Roboto"/>
                </a:rPr>
                <a:t>na</a:t>
              </a:r>
              <a:r>
                <a:rPr lang="en-US" sz="2899" dirty="0">
                  <a:solidFill>
                    <a:srgbClr val="100F0D"/>
                  </a:solidFill>
                  <a:latin typeface="Roboto"/>
                </a:rPr>
                <a:t> </a:t>
              </a:r>
              <a:r>
                <a:rPr lang="en-US" sz="2899" dirty="0" err="1">
                  <a:solidFill>
                    <a:srgbClr val="100F0D"/>
                  </a:solidFill>
                  <a:latin typeface="Roboto"/>
                </a:rPr>
                <a:t>delavnici</a:t>
              </a:r>
              <a:endParaRPr lang="en-US" sz="2899" dirty="0">
                <a:solidFill>
                  <a:srgbClr val="100F0D"/>
                </a:solidFill>
                <a:latin typeface="Roboto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323219"/>
              <a:ext cx="10614290" cy="421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0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265495" y="769620"/>
            <a:ext cx="4799154" cy="78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940"/>
              </a:lnSpc>
            </a:pPr>
            <a:r>
              <a:rPr lang="pl-PL" sz="5400" dirty="0">
                <a:solidFill>
                  <a:srgbClr val="BED72F"/>
                </a:solidFill>
                <a:latin typeface="Kollektif Bold"/>
              </a:rPr>
              <a:t>VAJA</a:t>
            </a:r>
            <a:r>
              <a:rPr lang="en-US" sz="5400" dirty="0">
                <a:solidFill>
                  <a:srgbClr val="BED72F"/>
                </a:solidFill>
                <a:latin typeface="Kollektif Bold"/>
              </a:rPr>
              <a:t>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42126" y="4001432"/>
            <a:ext cx="5079954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pl-PL" sz="2799" dirty="0">
                <a:solidFill>
                  <a:srgbClr val="100F0D"/>
                </a:solidFill>
                <a:latin typeface="Roboto Bold"/>
              </a:rPr>
              <a:t>Delo v paru</a:t>
            </a:r>
            <a:r>
              <a:rPr lang="en-US" sz="2799" dirty="0">
                <a:solidFill>
                  <a:srgbClr val="100F0D"/>
                </a:solidFill>
                <a:latin typeface="Roboto"/>
              </a:rPr>
              <a:t>. </a:t>
            </a:r>
            <a:endParaRPr lang="sv-SE" sz="2799" dirty="0">
              <a:solidFill>
                <a:srgbClr val="100F0D"/>
              </a:solidFill>
              <a:latin typeface="Roboto"/>
            </a:endParaRPr>
          </a:p>
          <a:p>
            <a:pPr algn="r">
              <a:lnSpc>
                <a:spcPts val="3079"/>
              </a:lnSpc>
            </a:pPr>
            <a:r>
              <a:rPr lang="sv-SE" sz="2799" dirty="0">
                <a:solidFill>
                  <a:srgbClr val="100F0D"/>
                </a:solidFill>
                <a:latin typeface="Roboto"/>
              </a:rPr>
              <a:t>Izmenj</a:t>
            </a:r>
            <a:r>
              <a:rPr lang="sl-SI" sz="2799" dirty="0" err="1">
                <a:solidFill>
                  <a:srgbClr val="100F0D"/>
                </a:solidFill>
                <a:latin typeface="Roboto"/>
              </a:rPr>
              <a:t>ajte</a:t>
            </a:r>
            <a:r>
              <a:rPr lang="sv-SE" sz="2799" dirty="0">
                <a:solidFill>
                  <a:srgbClr val="100F0D"/>
                </a:solidFill>
                <a:latin typeface="Roboto"/>
              </a:rPr>
              <a:t> besedila s svojim partnerjem in delite svoja opažanja</a:t>
            </a:r>
            <a:endParaRPr lang="en-US" sz="2799" dirty="0">
              <a:solidFill>
                <a:srgbClr val="100F0D"/>
              </a:solidFill>
              <a:latin typeface="Roboto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9" name="Group 9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854507" y="64224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7"/>
                </a:lnTo>
                <a:lnTo>
                  <a:pt x="0" y="5518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2550" y="453858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5439943" y="2188829"/>
            <a:ext cx="3422316" cy="2926080"/>
          </a:xfrm>
          <a:custGeom>
            <a:avLst/>
            <a:gdLst/>
            <a:ahLst/>
            <a:cxnLst/>
            <a:rect l="l" t="t" r="r" b="b"/>
            <a:pathLst>
              <a:path w="3422316" h="2926080">
                <a:moveTo>
                  <a:pt x="0" y="0"/>
                </a:moveTo>
                <a:lnTo>
                  <a:pt x="3422316" y="0"/>
                </a:lnTo>
                <a:lnTo>
                  <a:pt x="342231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731520" y="3120176"/>
            <a:ext cx="4071474" cy="1077674"/>
            <a:chOff x="0" y="19051"/>
            <a:chExt cx="5428631" cy="1436898"/>
          </a:xfrm>
        </p:grpSpPr>
        <p:sp>
          <p:nvSpPr>
            <p:cNvPr id="5" name="TextBox 5"/>
            <p:cNvSpPr txBox="1"/>
            <p:nvPr/>
          </p:nvSpPr>
          <p:spPr>
            <a:xfrm>
              <a:off x="0" y="19051"/>
              <a:ext cx="5428631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8"/>
                </a:lnSpc>
              </a:pPr>
              <a:r>
                <a:rPr lang="pl-PL" sz="3553" spc="71" dirty="0">
                  <a:solidFill>
                    <a:srgbClr val="BED72F"/>
                  </a:solidFill>
                  <a:latin typeface="Roboto Bold"/>
                </a:rPr>
                <a:t>POGOVARJAJMO SE</a:t>
              </a:r>
              <a:endParaRPr lang="en-US" sz="3553" spc="71" dirty="0">
                <a:solidFill>
                  <a:srgbClr val="BED72F"/>
                </a:solidFill>
                <a:latin typeface="Roboto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77352"/>
              <a:ext cx="5428631" cy="5785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44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1520"/>
            <a:ext cx="9753600" cy="5229103"/>
          </a:xfrm>
          <a:custGeom>
            <a:avLst/>
            <a:gdLst/>
            <a:ahLst/>
            <a:cxnLst/>
            <a:rect l="l" t="t" r="r" b="b"/>
            <a:pathLst>
              <a:path w="9753600" h="5229103">
                <a:moveTo>
                  <a:pt x="0" y="0"/>
                </a:moveTo>
                <a:lnTo>
                  <a:pt x="9753600" y="0"/>
                </a:lnTo>
                <a:lnTo>
                  <a:pt x="9753600" y="5229103"/>
                </a:lnTo>
                <a:lnTo>
                  <a:pt x="0" y="52291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49" b="-280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1369237"/>
            <a:ext cx="7620144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3"/>
              </a:lnSpc>
              <a:spcBef>
                <a:spcPct val="0"/>
              </a:spcBef>
            </a:pPr>
            <a:r>
              <a:rPr lang="en-US" sz="4066" dirty="0">
                <a:solidFill>
                  <a:srgbClr val="1D9BF0"/>
                </a:solidFill>
                <a:latin typeface="Roboto Bold"/>
              </a:rPr>
              <a:t>5</a:t>
            </a:r>
            <a:r>
              <a:rPr lang="sl-SI" sz="4066" dirty="0">
                <a:solidFill>
                  <a:srgbClr val="1D9BF0"/>
                </a:solidFill>
                <a:latin typeface="Roboto Bold"/>
              </a:rPr>
              <a:t>. faza</a:t>
            </a:r>
            <a:r>
              <a:rPr lang="en-US" sz="4066" dirty="0">
                <a:solidFill>
                  <a:srgbClr val="1D9BF0"/>
                </a:solidFill>
                <a:latin typeface="Roboto Bold"/>
              </a:rPr>
              <a:t>: </a:t>
            </a:r>
            <a:r>
              <a:rPr lang="sl-SI" sz="4066" dirty="0">
                <a:solidFill>
                  <a:srgbClr val="1D9BF0"/>
                </a:solidFill>
                <a:latin typeface="Roboto Bold"/>
              </a:rPr>
              <a:t>Povzetek in zaključek</a:t>
            </a:r>
            <a:endParaRPr lang="en-US" sz="4066" dirty="0">
              <a:solidFill>
                <a:srgbClr val="1D9BF0"/>
              </a:solidFill>
              <a:latin typeface="Roboto Bold"/>
            </a:endParaRPr>
          </a:p>
          <a:p>
            <a:pPr>
              <a:lnSpc>
                <a:spcPts val="4473"/>
              </a:lnSpc>
              <a:spcBef>
                <a:spcPct val="0"/>
              </a:spcBef>
            </a:pPr>
            <a:endParaRPr lang="en-US" sz="4066" dirty="0">
              <a:solidFill>
                <a:srgbClr val="1D9BF0"/>
              </a:solidFill>
              <a:latin typeface="Roboto Bold"/>
            </a:endParaRPr>
          </a:p>
          <a:p>
            <a:pPr>
              <a:lnSpc>
                <a:spcPts val="5845"/>
              </a:lnSpc>
              <a:spcBef>
                <a:spcPct val="0"/>
              </a:spcBef>
            </a:pPr>
            <a:endParaRPr lang="en-US" sz="4066" dirty="0">
              <a:solidFill>
                <a:srgbClr val="1D9BF0"/>
              </a:solidFill>
              <a:latin typeface="Roboto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520" y="750570"/>
            <a:ext cx="8290560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4"/>
              </a:lnSpc>
            </a:pPr>
            <a:r>
              <a:rPr lang="pl-PL" sz="4094" dirty="0">
                <a:solidFill>
                  <a:srgbClr val="BED72F"/>
                </a:solidFill>
                <a:latin typeface="Roboto Bold"/>
              </a:rPr>
              <a:t>Preko </a:t>
            </a:r>
            <a:r>
              <a:rPr lang="en-US" sz="4094" dirty="0">
                <a:solidFill>
                  <a:srgbClr val="BED72F"/>
                </a:solidFill>
                <a:latin typeface="Roboto Bold"/>
              </a:rPr>
              <a:t>100</a:t>
            </a:r>
            <a:r>
              <a:rPr lang="en-US" sz="4094" dirty="0">
                <a:solidFill>
                  <a:srgbClr val="737373"/>
                </a:solidFill>
                <a:latin typeface="Roboto Bold"/>
              </a:rPr>
              <a:t> </a:t>
            </a:r>
            <a:r>
              <a:rPr lang="sl-SI" sz="4094" dirty="0">
                <a:solidFill>
                  <a:srgbClr val="737373"/>
                </a:solidFill>
                <a:latin typeface="Roboto Bold"/>
              </a:rPr>
              <a:t>vrst </a:t>
            </a:r>
            <a:r>
              <a:rPr lang="sl-SI" sz="4094" dirty="0" err="1">
                <a:solidFill>
                  <a:srgbClr val="737373"/>
                </a:solidFill>
                <a:latin typeface="Roboto Bold"/>
              </a:rPr>
              <a:t>družbenij</a:t>
            </a:r>
            <a:r>
              <a:rPr lang="sl-SI" sz="4094" dirty="0">
                <a:solidFill>
                  <a:srgbClr val="737373"/>
                </a:solidFill>
                <a:latin typeface="Roboto Bold"/>
              </a:rPr>
              <a:t> omrežij na svetu</a:t>
            </a:r>
            <a:r>
              <a:rPr lang="en-US" sz="4094" dirty="0">
                <a:solidFill>
                  <a:srgbClr val="737373"/>
                </a:solidFill>
                <a:latin typeface="Roboto Bold"/>
              </a:rPr>
              <a:t>!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4" name="Group 4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>
            <a:off x="731520" y="2437861"/>
            <a:ext cx="8029886" cy="3267089"/>
          </a:xfrm>
          <a:custGeom>
            <a:avLst/>
            <a:gdLst/>
            <a:ahLst/>
            <a:cxnLst/>
            <a:rect l="l" t="t" r="r" b="b"/>
            <a:pathLst>
              <a:path w="8029886" h="3267089">
                <a:moveTo>
                  <a:pt x="0" y="0"/>
                </a:moveTo>
                <a:lnTo>
                  <a:pt x="8029886" y="0"/>
                </a:lnTo>
                <a:lnTo>
                  <a:pt x="8029886" y="3267090"/>
                </a:lnTo>
                <a:lnTo>
                  <a:pt x="0" y="32670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6002" b="-2877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520" y="1493188"/>
            <a:ext cx="8290560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1"/>
              </a:lnSpc>
            </a:pPr>
            <a:r>
              <a:rPr lang="en-US" sz="4001" dirty="0" err="1">
                <a:solidFill>
                  <a:srgbClr val="2F68B3"/>
                </a:solidFill>
                <a:latin typeface="Roboto Bold"/>
              </a:rPr>
              <a:t>Pomislite</a:t>
            </a:r>
            <a:r>
              <a:rPr lang="en-US" sz="4001" dirty="0">
                <a:solidFill>
                  <a:srgbClr val="2F68B3"/>
                </a:solidFill>
                <a:latin typeface="Roboto Bold"/>
              </a:rPr>
              <a:t>, </a:t>
            </a:r>
            <a:r>
              <a:rPr lang="en-US" sz="4001" dirty="0" err="1">
                <a:solidFill>
                  <a:srgbClr val="2F68B3"/>
                </a:solidFill>
                <a:latin typeface="Roboto Bold"/>
              </a:rPr>
              <a:t>kdo</a:t>
            </a:r>
            <a:r>
              <a:rPr lang="en-US" sz="4001" dirty="0">
                <a:solidFill>
                  <a:srgbClr val="2F68B3"/>
                </a:solidFill>
                <a:latin typeface="Roboto Bold"/>
              </a:rPr>
              <a:t> je </a:t>
            </a:r>
            <a:r>
              <a:rPr lang="en-US" sz="4001" dirty="0" err="1">
                <a:solidFill>
                  <a:srgbClr val="2F68B3"/>
                </a:solidFill>
                <a:latin typeface="Roboto Bold"/>
              </a:rPr>
              <a:t>vaše</a:t>
            </a:r>
            <a:r>
              <a:rPr lang="en-US" sz="4001" dirty="0">
                <a:solidFill>
                  <a:srgbClr val="2F68B3"/>
                </a:solidFill>
                <a:latin typeface="Roboto Bold"/>
              </a:rPr>
              <a:t> </a:t>
            </a:r>
            <a:r>
              <a:rPr lang="en-US" sz="4001" dirty="0" err="1">
                <a:solidFill>
                  <a:srgbClr val="2F68B3"/>
                </a:solidFill>
                <a:latin typeface="Roboto Bold"/>
              </a:rPr>
              <a:t>občinstvo</a:t>
            </a:r>
            <a:r>
              <a:rPr lang="en-US" sz="4001" dirty="0">
                <a:solidFill>
                  <a:srgbClr val="2F68B3"/>
                </a:solidFill>
                <a:latin typeface="Roboto Bold"/>
              </a:rPr>
              <a:t> in </a:t>
            </a:r>
            <a:r>
              <a:rPr lang="en-US" sz="4001" dirty="0" err="1">
                <a:solidFill>
                  <a:srgbClr val="2F68B3"/>
                </a:solidFill>
                <a:latin typeface="Roboto Bold"/>
              </a:rPr>
              <a:t>kakšen</a:t>
            </a:r>
            <a:r>
              <a:rPr lang="en-US" sz="4001" dirty="0">
                <a:solidFill>
                  <a:srgbClr val="2F68B3"/>
                </a:solidFill>
                <a:latin typeface="Roboto Bold"/>
              </a:rPr>
              <a:t> </a:t>
            </a:r>
            <a:r>
              <a:rPr lang="en-US" sz="4001" dirty="0" err="1">
                <a:solidFill>
                  <a:srgbClr val="2F68B3"/>
                </a:solidFill>
                <a:latin typeface="Roboto Bold"/>
              </a:rPr>
              <a:t>cilj</a:t>
            </a:r>
            <a:r>
              <a:rPr lang="en-US" sz="4001" dirty="0">
                <a:solidFill>
                  <a:srgbClr val="2F68B3"/>
                </a:solidFill>
                <a:latin typeface="Roboto Bold"/>
              </a:rPr>
              <a:t> </a:t>
            </a:r>
            <a:r>
              <a:rPr lang="en-US" sz="4001" dirty="0" err="1">
                <a:solidFill>
                  <a:srgbClr val="2F68B3"/>
                </a:solidFill>
                <a:latin typeface="Roboto Bold"/>
              </a:rPr>
              <a:t>želite</a:t>
            </a:r>
            <a:r>
              <a:rPr lang="en-US" sz="4001" dirty="0">
                <a:solidFill>
                  <a:srgbClr val="2F68B3"/>
                </a:solidFill>
                <a:latin typeface="Roboto Bold"/>
              </a:rPr>
              <a:t> </a:t>
            </a:r>
            <a:r>
              <a:rPr lang="en-US" sz="4001" dirty="0" err="1">
                <a:solidFill>
                  <a:srgbClr val="2F68B3"/>
                </a:solidFill>
                <a:latin typeface="Roboto Bold"/>
              </a:rPr>
              <a:t>doseči</a:t>
            </a:r>
            <a:endParaRPr lang="sl-SI" sz="4001" dirty="0">
              <a:solidFill>
                <a:srgbClr val="2F68B3"/>
              </a:solidFill>
              <a:latin typeface="Roboto Bold"/>
            </a:endParaRPr>
          </a:p>
          <a:p>
            <a:pPr algn="ctr">
              <a:lnSpc>
                <a:spcPts val="4401"/>
              </a:lnSpc>
            </a:pPr>
            <a:endParaRPr lang="pl-PL" sz="4001" dirty="0">
              <a:solidFill>
                <a:srgbClr val="2F68B3"/>
              </a:solidFill>
              <a:latin typeface="Roboto Bold"/>
            </a:endParaRPr>
          </a:p>
          <a:p>
            <a:pPr algn="ctr">
              <a:lnSpc>
                <a:spcPts val="4401"/>
              </a:lnSpc>
            </a:pPr>
            <a:r>
              <a:rPr lang="en-US" sz="4001" dirty="0" err="1">
                <a:solidFill>
                  <a:srgbClr val="2F68B3"/>
                </a:solidFill>
                <a:latin typeface="Roboto Bold"/>
              </a:rPr>
              <a:t>Svojo</a:t>
            </a:r>
            <a:r>
              <a:rPr lang="en-US" sz="4001" dirty="0">
                <a:solidFill>
                  <a:srgbClr val="2F68B3"/>
                </a:solidFill>
                <a:latin typeface="Roboto Bold"/>
              </a:rPr>
              <a:t> </a:t>
            </a:r>
            <a:r>
              <a:rPr lang="en-US" sz="4001" dirty="0" err="1">
                <a:solidFill>
                  <a:srgbClr val="2F68B3"/>
                </a:solidFill>
                <a:latin typeface="Roboto Bold"/>
              </a:rPr>
              <a:t>vsebino</a:t>
            </a:r>
            <a:r>
              <a:rPr lang="en-US" sz="4001" dirty="0">
                <a:solidFill>
                  <a:srgbClr val="2F68B3"/>
                </a:solidFill>
                <a:latin typeface="Roboto Bold"/>
              </a:rPr>
              <a:t> in </a:t>
            </a:r>
            <a:r>
              <a:rPr lang="en-US" sz="4001" dirty="0" err="1">
                <a:solidFill>
                  <a:srgbClr val="2F68B3"/>
                </a:solidFill>
                <a:latin typeface="Roboto Bold"/>
              </a:rPr>
              <a:t>sporočilo</a:t>
            </a:r>
            <a:r>
              <a:rPr lang="en-US" sz="4001" dirty="0">
                <a:solidFill>
                  <a:srgbClr val="2F68B3"/>
                </a:solidFill>
                <a:latin typeface="Roboto Bold"/>
              </a:rPr>
              <a:t> </a:t>
            </a:r>
            <a:r>
              <a:rPr lang="en-US" sz="4001" dirty="0" err="1">
                <a:solidFill>
                  <a:srgbClr val="2F68B3"/>
                </a:solidFill>
                <a:latin typeface="Roboto Bold"/>
              </a:rPr>
              <a:t>ustrezno</a:t>
            </a:r>
            <a:r>
              <a:rPr lang="en-US" sz="4001" dirty="0">
                <a:solidFill>
                  <a:srgbClr val="2F68B3"/>
                </a:solidFill>
                <a:latin typeface="Roboto Bold"/>
              </a:rPr>
              <a:t> </a:t>
            </a:r>
            <a:r>
              <a:rPr lang="en-US" sz="4001" dirty="0" err="1">
                <a:solidFill>
                  <a:srgbClr val="2F68B3"/>
                </a:solidFill>
                <a:latin typeface="Roboto Bold"/>
              </a:rPr>
              <a:t>prilagodite</a:t>
            </a:r>
            <a:r>
              <a:rPr lang="en-US" sz="4001" dirty="0">
                <a:solidFill>
                  <a:srgbClr val="2F68B3"/>
                </a:solidFill>
                <a:latin typeface="Roboto Bold"/>
              </a:rPr>
              <a:t> </a:t>
            </a:r>
            <a:r>
              <a:rPr lang="en-US" sz="4001" dirty="0" err="1">
                <a:solidFill>
                  <a:srgbClr val="2F68B3"/>
                </a:solidFill>
                <a:latin typeface="Roboto Bold"/>
              </a:rPr>
              <a:t>vrsti</a:t>
            </a:r>
            <a:r>
              <a:rPr lang="en-US" sz="4001" dirty="0">
                <a:solidFill>
                  <a:srgbClr val="2F68B3"/>
                </a:solidFill>
                <a:latin typeface="Roboto Bold"/>
              </a:rPr>
              <a:t> </a:t>
            </a:r>
            <a:r>
              <a:rPr lang="en-US" sz="4001" dirty="0" err="1">
                <a:solidFill>
                  <a:srgbClr val="2F68B3"/>
                </a:solidFill>
                <a:latin typeface="Roboto Bold"/>
              </a:rPr>
              <a:t>družbenega</a:t>
            </a:r>
            <a:r>
              <a:rPr lang="en-US" sz="4001" dirty="0">
                <a:solidFill>
                  <a:srgbClr val="2F68B3"/>
                </a:solidFill>
                <a:latin typeface="Roboto Bold"/>
              </a:rPr>
              <a:t> </a:t>
            </a:r>
            <a:r>
              <a:rPr lang="en-US" sz="4001" dirty="0" err="1">
                <a:solidFill>
                  <a:srgbClr val="2F68B3"/>
                </a:solidFill>
                <a:latin typeface="Roboto Bold"/>
              </a:rPr>
              <a:t>medija</a:t>
            </a:r>
            <a:endParaRPr lang="en-US" sz="4001" dirty="0">
              <a:solidFill>
                <a:srgbClr val="2F68B3"/>
              </a:solidFill>
              <a:latin typeface="Roboto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520" y="2029498"/>
            <a:ext cx="8290560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1"/>
              </a:lnSpc>
            </a:pPr>
            <a:r>
              <a:rPr lang="en-US" sz="4001" dirty="0" err="1">
                <a:solidFill>
                  <a:srgbClr val="C7D112"/>
                </a:solidFill>
                <a:latin typeface="Roboto Bold"/>
              </a:rPr>
              <a:t>Fotografija</a:t>
            </a:r>
            <a:r>
              <a:rPr lang="en-US" sz="4001" dirty="0">
                <a:solidFill>
                  <a:srgbClr val="C7D112"/>
                </a:solidFill>
                <a:latin typeface="Roboto Bold"/>
              </a:rPr>
              <a:t> </a:t>
            </a:r>
            <a:r>
              <a:rPr lang="en-US" sz="4001" dirty="0" err="1">
                <a:solidFill>
                  <a:srgbClr val="C7D112"/>
                </a:solidFill>
                <a:latin typeface="Roboto Bold"/>
              </a:rPr>
              <a:t>ali</a:t>
            </a:r>
            <a:r>
              <a:rPr lang="en-US" sz="4001" dirty="0">
                <a:solidFill>
                  <a:srgbClr val="C7D112"/>
                </a:solidFill>
                <a:latin typeface="Roboto Bold"/>
              </a:rPr>
              <a:t> </a:t>
            </a:r>
            <a:r>
              <a:rPr lang="en-US" sz="4001" dirty="0" err="1">
                <a:solidFill>
                  <a:srgbClr val="C7D112"/>
                </a:solidFill>
                <a:latin typeface="Roboto Bold"/>
              </a:rPr>
              <a:t>grafika</a:t>
            </a:r>
            <a:r>
              <a:rPr lang="en-US" sz="4001" dirty="0">
                <a:solidFill>
                  <a:srgbClr val="C7D112"/>
                </a:solidFill>
                <a:latin typeface="Roboto Bold"/>
              </a:rPr>
              <a:t> je </a:t>
            </a:r>
            <a:r>
              <a:rPr lang="en-US" sz="4001" dirty="0" err="1">
                <a:solidFill>
                  <a:srgbClr val="C7D112"/>
                </a:solidFill>
                <a:latin typeface="Roboto Bold"/>
              </a:rPr>
              <a:t>pomemben</a:t>
            </a:r>
            <a:r>
              <a:rPr lang="en-US" sz="4001" dirty="0">
                <a:solidFill>
                  <a:srgbClr val="C7D112"/>
                </a:solidFill>
                <a:latin typeface="Roboto Bold"/>
              </a:rPr>
              <a:t> del </a:t>
            </a:r>
            <a:r>
              <a:rPr lang="en-US" sz="4001" dirty="0" err="1">
                <a:solidFill>
                  <a:srgbClr val="C7D112"/>
                </a:solidFill>
                <a:latin typeface="Roboto Bold"/>
              </a:rPr>
              <a:t>komunikacije</a:t>
            </a:r>
            <a:r>
              <a:rPr lang="en-US" sz="4001" dirty="0">
                <a:solidFill>
                  <a:srgbClr val="C7D112"/>
                </a:solidFill>
                <a:latin typeface="Roboto Bold"/>
              </a:rPr>
              <a:t> in </a:t>
            </a:r>
            <a:r>
              <a:rPr lang="en-US" sz="4001" dirty="0" err="1">
                <a:solidFill>
                  <a:srgbClr val="C7D112"/>
                </a:solidFill>
                <a:latin typeface="Roboto Bold"/>
              </a:rPr>
              <a:t>ključ</a:t>
            </a:r>
            <a:r>
              <a:rPr lang="en-US" sz="4001" dirty="0">
                <a:solidFill>
                  <a:srgbClr val="C7D112"/>
                </a:solidFill>
                <a:latin typeface="Roboto Bold"/>
              </a:rPr>
              <a:t> do </a:t>
            </a:r>
            <a:r>
              <a:rPr lang="en-US" sz="4001" dirty="0" err="1">
                <a:solidFill>
                  <a:srgbClr val="C7D112"/>
                </a:solidFill>
                <a:latin typeface="Roboto Bold"/>
              </a:rPr>
              <a:t>učinkovitega</a:t>
            </a:r>
            <a:r>
              <a:rPr lang="en-US" sz="4001" dirty="0">
                <a:solidFill>
                  <a:srgbClr val="C7D112"/>
                </a:solidFill>
                <a:latin typeface="Roboto Bold"/>
              </a:rPr>
              <a:t> </a:t>
            </a:r>
            <a:r>
              <a:rPr lang="en-US" sz="4001" dirty="0" err="1">
                <a:solidFill>
                  <a:srgbClr val="C7D112"/>
                </a:solidFill>
                <a:latin typeface="Roboto Bold"/>
              </a:rPr>
              <a:t>opozarjanja</a:t>
            </a:r>
            <a:r>
              <a:rPr lang="en-US" sz="4001" dirty="0">
                <a:solidFill>
                  <a:srgbClr val="C7D112"/>
                </a:solidFill>
                <a:latin typeface="Roboto Bold"/>
              </a:rPr>
              <a:t> </a:t>
            </a:r>
            <a:r>
              <a:rPr lang="en-US" sz="4001" dirty="0" err="1">
                <a:solidFill>
                  <a:srgbClr val="C7D112"/>
                </a:solidFill>
                <a:latin typeface="Roboto Bold"/>
              </a:rPr>
              <a:t>na</a:t>
            </a:r>
            <a:r>
              <a:rPr lang="en-US" sz="4001" dirty="0">
                <a:solidFill>
                  <a:srgbClr val="C7D112"/>
                </a:solidFill>
                <a:latin typeface="Roboto Bold"/>
              </a:rPr>
              <a:t> </a:t>
            </a:r>
            <a:r>
              <a:rPr lang="en-US" sz="4001" dirty="0" err="1">
                <a:solidFill>
                  <a:srgbClr val="C7D112"/>
                </a:solidFill>
                <a:latin typeface="Roboto Bold"/>
              </a:rPr>
              <a:t>vsebino</a:t>
            </a:r>
            <a:endParaRPr lang="en-US" sz="4001" dirty="0">
              <a:solidFill>
                <a:srgbClr val="C7D112"/>
              </a:solidFill>
              <a:latin typeface="Roboto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520" y="2155039"/>
            <a:ext cx="8290560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6"/>
              </a:lnSpc>
            </a:pPr>
            <a:r>
              <a:rPr lang="en-US" sz="4197" dirty="0" err="1">
                <a:solidFill>
                  <a:srgbClr val="2F68B3"/>
                </a:solidFill>
                <a:latin typeface="Roboto Bold"/>
              </a:rPr>
              <a:t>Navdih</a:t>
            </a:r>
            <a:r>
              <a:rPr lang="en-US" sz="4197" dirty="0">
                <a:solidFill>
                  <a:srgbClr val="2F68B3"/>
                </a:solidFill>
                <a:latin typeface="Roboto Bold"/>
              </a:rPr>
              <a:t> </a:t>
            </a:r>
            <a:r>
              <a:rPr lang="en-US" sz="4197" dirty="0" err="1">
                <a:solidFill>
                  <a:srgbClr val="2F68B3"/>
                </a:solidFill>
                <a:latin typeface="Roboto Bold"/>
              </a:rPr>
              <a:t>črpajte</a:t>
            </a:r>
            <a:r>
              <a:rPr lang="en-US" sz="4197" dirty="0">
                <a:solidFill>
                  <a:srgbClr val="2F68B3"/>
                </a:solidFill>
                <a:latin typeface="Roboto Bold"/>
              </a:rPr>
              <a:t> </a:t>
            </a:r>
            <a:r>
              <a:rPr lang="en-US" sz="4197" dirty="0" err="1">
                <a:solidFill>
                  <a:srgbClr val="2F68B3"/>
                </a:solidFill>
                <a:latin typeface="Roboto Bold"/>
              </a:rPr>
              <a:t>iz</a:t>
            </a:r>
            <a:r>
              <a:rPr lang="en-US" sz="4197" dirty="0">
                <a:solidFill>
                  <a:srgbClr val="2F68B3"/>
                </a:solidFill>
                <a:latin typeface="Roboto Bold"/>
              </a:rPr>
              <a:t> </a:t>
            </a:r>
            <a:r>
              <a:rPr lang="en-US" sz="4197" dirty="0" err="1">
                <a:solidFill>
                  <a:srgbClr val="2F68B3"/>
                </a:solidFill>
                <a:latin typeface="Roboto Bold"/>
              </a:rPr>
              <a:t>najboljših</a:t>
            </a:r>
            <a:r>
              <a:rPr lang="en-US" sz="4197" dirty="0">
                <a:solidFill>
                  <a:srgbClr val="2F68B3"/>
                </a:solidFill>
                <a:latin typeface="Roboto Bold"/>
              </a:rPr>
              <a:t> </a:t>
            </a:r>
            <a:r>
              <a:rPr lang="en-US" sz="4197" dirty="0" err="1">
                <a:solidFill>
                  <a:srgbClr val="2F68B3"/>
                </a:solidFill>
                <a:latin typeface="Roboto Bold"/>
              </a:rPr>
              <a:t>praks</a:t>
            </a:r>
            <a:r>
              <a:rPr lang="en-US" sz="4197" dirty="0">
                <a:solidFill>
                  <a:srgbClr val="2F68B3"/>
                </a:solidFill>
                <a:latin typeface="Roboto Bold"/>
              </a:rPr>
              <a:t>, </a:t>
            </a:r>
            <a:r>
              <a:rPr lang="en-US" sz="4197" dirty="0" err="1">
                <a:solidFill>
                  <a:srgbClr val="2F68B3"/>
                </a:solidFill>
                <a:latin typeface="Roboto Bold"/>
              </a:rPr>
              <a:t>ki</a:t>
            </a:r>
            <a:r>
              <a:rPr lang="en-US" sz="4197" dirty="0">
                <a:solidFill>
                  <a:srgbClr val="2F68B3"/>
                </a:solidFill>
                <a:latin typeface="Roboto Bold"/>
              </a:rPr>
              <a:t> so </a:t>
            </a:r>
            <a:r>
              <a:rPr lang="en-US" sz="4197" dirty="0" err="1">
                <a:solidFill>
                  <a:srgbClr val="2F68B3"/>
                </a:solidFill>
                <a:latin typeface="Roboto Bold"/>
              </a:rPr>
              <a:t>na</a:t>
            </a:r>
            <a:r>
              <a:rPr lang="en-US" sz="4197" dirty="0">
                <a:solidFill>
                  <a:srgbClr val="2F68B3"/>
                </a:solidFill>
                <a:latin typeface="Roboto Bold"/>
              </a:rPr>
              <a:t> </a:t>
            </a:r>
            <a:r>
              <a:rPr lang="en-US" sz="4197" dirty="0" err="1">
                <a:solidFill>
                  <a:srgbClr val="2F68B3"/>
                </a:solidFill>
                <a:latin typeface="Roboto Bold"/>
              </a:rPr>
              <a:t>voljo</a:t>
            </a:r>
            <a:r>
              <a:rPr lang="en-US" sz="4197" dirty="0">
                <a:solidFill>
                  <a:srgbClr val="2F68B3"/>
                </a:solidFill>
                <a:latin typeface="Roboto Bold"/>
              </a:rPr>
              <a:t> </a:t>
            </a:r>
            <a:r>
              <a:rPr lang="en-US" sz="4197" dirty="0" err="1">
                <a:solidFill>
                  <a:srgbClr val="2F68B3"/>
                </a:solidFill>
                <a:latin typeface="Roboto Bold"/>
              </a:rPr>
              <a:t>na</a:t>
            </a:r>
            <a:r>
              <a:rPr lang="en-US" sz="4197" dirty="0">
                <a:solidFill>
                  <a:srgbClr val="2F68B3"/>
                </a:solidFill>
                <a:latin typeface="Roboto Bold"/>
              </a:rPr>
              <a:t> </a:t>
            </a:r>
            <a:r>
              <a:rPr lang="en-US" sz="4197" dirty="0" err="1">
                <a:solidFill>
                  <a:srgbClr val="2F68B3"/>
                </a:solidFill>
                <a:latin typeface="Roboto Bold"/>
              </a:rPr>
              <a:t>spletu</a:t>
            </a:r>
            <a:r>
              <a:rPr lang="en-US" sz="4197" dirty="0">
                <a:solidFill>
                  <a:srgbClr val="2F68B3"/>
                </a:solidFill>
                <a:latin typeface="Roboto Bold"/>
              </a:rPr>
              <a:t>,</a:t>
            </a:r>
          </a:p>
          <a:p>
            <a:pPr algn="ctr">
              <a:lnSpc>
                <a:spcPts val="4616"/>
              </a:lnSpc>
            </a:pPr>
            <a:r>
              <a:rPr lang="en-US" sz="4197" dirty="0" err="1">
                <a:solidFill>
                  <a:srgbClr val="2F68B3"/>
                </a:solidFill>
                <a:latin typeface="Roboto Bold"/>
              </a:rPr>
              <a:t>ostanite</a:t>
            </a:r>
            <a:r>
              <a:rPr lang="en-US" sz="4197" dirty="0">
                <a:solidFill>
                  <a:srgbClr val="2F68B3"/>
                </a:solidFill>
                <a:latin typeface="Roboto Bold"/>
              </a:rPr>
              <a:t> </a:t>
            </a:r>
            <a:r>
              <a:rPr lang="en-US" sz="4197" dirty="0" err="1">
                <a:solidFill>
                  <a:srgbClr val="2F68B3"/>
                </a:solidFill>
                <a:latin typeface="Roboto Bold"/>
              </a:rPr>
              <a:t>na</a:t>
            </a:r>
            <a:r>
              <a:rPr lang="en-US" sz="4197" dirty="0">
                <a:solidFill>
                  <a:srgbClr val="2F68B3"/>
                </a:solidFill>
                <a:latin typeface="Roboto Bold"/>
              </a:rPr>
              <a:t> </a:t>
            </a:r>
            <a:r>
              <a:rPr lang="en-US" sz="4197" dirty="0" err="1">
                <a:solidFill>
                  <a:srgbClr val="2F68B3"/>
                </a:solidFill>
                <a:latin typeface="Roboto Bold"/>
              </a:rPr>
              <a:t>tekočem</a:t>
            </a:r>
            <a:endParaRPr lang="en-US" sz="4197" dirty="0">
              <a:solidFill>
                <a:srgbClr val="2F68B3"/>
              </a:solidFill>
              <a:latin typeface="Roboto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109875"/>
            <a:ext cx="9753600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4"/>
              </a:lnSpc>
            </a:pPr>
            <a:r>
              <a:rPr lang="en-US" sz="4486" dirty="0">
                <a:solidFill>
                  <a:srgbClr val="BED72F"/>
                </a:solidFill>
                <a:latin typeface="Roboto Bold"/>
              </a:rPr>
              <a:t>Ne </a:t>
            </a:r>
            <a:r>
              <a:rPr lang="en-US" sz="4486" dirty="0" err="1">
                <a:solidFill>
                  <a:srgbClr val="BED72F"/>
                </a:solidFill>
                <a:latin typeface="Roboto Bold"/>
              </a:rPr>
              <a:t>pozabite</a:t>
            </a:r>
            <a:r>
              <a:rPr lang="en-US" sz="4486" dirty="0">
                <a:solidFill>
                  <a:srgbClr val="BED72F"/>
                </a:solidFill>
                <a:latin typeface="Roboto Bold"/>
              </a:rPr>
              <a:t>, da </a:t>
            </a:r>
            <a:r>
              <a:rPr lang="en-US" sz="4486" dirty="0" err="1">
                <a:solidFill>
                  <a:srgbClr val="BED72F"/>
                </a:solidFill>
                <a:latin typeface="Roboto Bold"/>
              </a:rPr>
              <a:t>imajo</a:t>
            </a:r>
            <a:r>
              <a:rPr lang="en-US" sz="4486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en-US" sz="4486" dirty="0" err="1">
                <a:solidFill>
                  <a:srgbClr val="BED72F"/>
                </a:solidFill>
                <a:latin typeface="Roboto Bold"/>
              </a:rPr>
              <a:t>objave</a:t>
            </a:r>
            <a:r>
              <a:rPr lang="en-US" sz="4486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en-US" sz="4486" dirty="0" err="1">
                <a:solidFill>
                  <a:srgbClr val="BED72F"/>
                </a:solidFill>
                <a:latin typeface="Roboto Bold"/>
              </a:rPr>
              <a:t>na</a:t>
            </a:r>
            <a:r>
              <a:rPr lang="en-US" sz="4486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en-US" sz="4486" dirty="0" err="1">
                <a:solidFill>
                  <a:srgbClr val="BED72F"/>
                </a:solidFill>
                <a:latin typeface="Roboto Bold"/>
              </a:rPr>
              <a:t>družbenih</a:t>
            </a:r>
            <a:r>
              <a:rPr lang="en-US" sz="4486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en-US" sz="4486" dirty="0" err="1">
                <a:solidFill>
                  <a:srgbClr val="BED72F"/>
                </a:solidFill>
                <a:latin typeface="Roboto Bold"/>
              </a:rPr>
              <a:t>omrežjih</a:t>
            </a:r>
            <a:r>
              <a:rPr lang="en-US" sz="4486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en-US" sz="4486" dirty="0" err="1">
                <a:solidFill>
                  <a:srgbClr val="BED72F"/>
                </a:solidFill>
                <a:latin typeface="Roboto Bold"/>
              </a:rPr>
              <a:t>kratke</a:t>
            </a:r>
            <a:r>
              <a:rPr lang="en-US" sz="4486" dirty="0">
                <a:solidFill>
                  <a:srgbClr val="BED72F"/>
                </a:solidFill>
                <a:latin typeface="Roboto Bold"/>
              </a:rPr>
              <a:t> in </a:t>
            </a:r>
            <a:r>
              <a:rPr lang="en-US" sz="4486" dirty="0" err="1">
                <a:solidFill>
                  <a:srgbClr val="BED72F"/>
                </a:solidFill>
                <a:latin typeface="Roboto Bold"/>
              </a:rPr>
              <a:t>jedrnate</a:t>
            </a:r>
            <a:r>
              <a:rPr lang="en-US" sz="4486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en-US" sz="4486" dirty="0" err="1">
                <a:solidFill>
                  <a:srgbClr val="BED72F"/>
                </a:solidFill>
                <a:latin typeface="Roboto Bold"/>
              </a:rPr>
              <a:t>oblike</a:t>
            </a:r>
            <a:endParaRPr lang="en-US" sz="4486" dirty="0">
              <a:solidFill>
                <a:srgbClr val="BED72F"/>
              </a:solidFill>
              <a:latin typeface="Roboto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2983" y="2239527"/>
            <a:ext cx="7489865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4"/>
              </a:lnSpc>
            </a:pPr>
            <a:r>
              <a:rPr lang="en-US" sz="5321" dirty="0" err="1">
                <a:solidFill>
                  <a:srgbClr val="C7D112"/>
                </a:solidFill>
                <a:latin typeface="Roboto Bold"/>
              </a:rPr>
              <a:t>Pred</a:t>
            </a:r>
            <a:r>
              <a:rPr lang="en-US" sz="5321" dirty="0">
                <a:solidFill>
                  <a:srgbClr val="C7D112"/>
                </a:solidFill>
                <a:latin typeface="Roboto Bold"/>
              </a:rPr>
              <a:t> </a:t>
            </a:r>
            <a:r>
              <a:rPr lang="en-US" sz="5321" dirty="0" err="1">
                <a:solidFill>
                  <a:srgbClr val="C7D112"/>
                </a:solidFill>
                <a:latin typeface="Roboto Bold"/>
              </a:rPr>
              <a:t>objavo</a:t>
            </a:r>
            <a:r>
              <a:rPr lang="en-US" sz="5321" dirty="0">
                <a:solidFill>
                  <a:srgbClr val="C7D112"/>
                </a:solidFill>
                <a:latin typeface="Roboto Bold"/>
              </a:rPr>
              <a:t> </a:t>
            </a:r>
            <a:r>
              <a:rPr lang="en-US" sz="5321" dirty="0" err="1">
                <a:solidFill>
                  <a:srgbClr val="C7D112"/>
                </a:solidFill>
                <a:latin typeface="Roboto Bold"/>
              </a:rPr>
              <a:t>natančno</a:t>
            </a:r>
            <a:r>
              <a:rPr lang="en-US" sz="5321" dirty="0">
                <a:solidFill>
                  <a:srgbClr val="C7D112"/>
                </a:solidFill>
                <a:latin typeface="Roboto Bold"/>
              </a:rPr>
              <a:t> </a:t>
            </a:r>
            <a:r>
              <a:rPr lang="en-US" sz="5321" dirty="0" err="1">
                <a:solidFill>
                  <a:srgbClr val="C7D112"/>
                </a:solidFill>
                <a:latin typeface="Roboto Bold"/>
              </a:rPr>
              <a:t>preglejte</a:t>
            </a:r>
            <a:r>
              <a:rPr lang="en-US" sz="5321" dirty="0">
                <a:solidFill>
                  <a:srgbClr val="C7D112"/>
                </a:solidFill>
                <a:latin typeface="Roboto Bold"/>
              </a:rPr>
              <a:t> </a:t>
            </a:r>
            <a:r>
              <a:rPr lang="en-US" sz="5321" dirty="0" err="1">
                <a:solidFill>
                  <a:srgbClr val="C7D112"/>
                </a:solidFill>
                <a:latin typeface="Roboto Bold"/>
              </a:rPr>
              <a:t>besedilo</a:t>
            </a:r>
            <a:endParaRPr lang="en-US" sz="5321" dirty="0">
              <a:solidFill>
                <a:srgbClr val="C7D112"/>
              </a:solidFill>
              <a:latin typeface="Roboto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726" y="731520"/>
            <a:ext cx="2096137" cy="5852160"/>
          </a:xfrm>
          <a:custGeom>
            <a:avLst/>
            <a:gdLst/>
            <a:ahLst/>
            <a:cxnLst/>
            <a:rect l="l" t="t" r="r" b="b"/>
            <a:pathLst>
              <a:path w="2096137" h="5852160">
                <a:moveTo>
                  <a:pt x="0" y="0"/>
                </a:moveTo>
                <a:lnTo>
                  <a:pt x="2096137" y="0"/>
                </a:lnTo>
                <a:lnTo>
                  <a:pt x="2096137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4876800" y="2451035"/>
            <a:ext cx="4145280" cy="4375881"/>
            <a:chOff x="0" y="47625"/>
            <a:chExt cx="5527040" cy="5834508"/>
          </a:xfrm>
        </p:grpSpPr>
        <p:sp>
          <p:nvSpPr>
            <p:cNvPr id="4" name="TextBox 4"/>
            <p:cNvSpPr txBox="1"/>
            <p:nvPr/>
          </p:nvSpPr>
          <p:spPr>
            <a:xfrm>
              <a:off x="0" y="47625"/>
              <a:ext cx="5527040" cy="2017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40"/>
                </a:lnSpc>
              </a:pPr>
              <a:r>
                <a:rPr lang="sl-SI" sz="5400" dirty="0">
                  <a:solidFill>
                    <a:srgbClr val="1D9BF0"/>
                  </a:solidFill>
                  <a:latin typeface="Roboto Bold"/>
                </a:rPr>
                <a:t>HVALA ZA POZORNOST</a:t>
              </a:r>
              <a:endParaRPr lang="en-US" sz="5400" dirty="0">
                <a:solidFill>
                  <a:srgbClr val="1D9BF0"/>
                </a:solidFill>
                <a:latin typeface="Roboto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678543"/>
              <a:ext cx="5527040" cy="3528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123697"/>
              <a:ext cx="5527040" cy="300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2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907689"/>
              <a:ext cx="5527040" cy="3528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352843"/>
              <a:ext cx="5527040" cy="300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2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136836"/>
              <a:ext cx="5527040" cy="3528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0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581990"/>
              <a:ext cx="5527040" cy="300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854507" y="64224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7"/>
                </a:lnTo>
                <a:lnTo>
                  <a:pt x="0" y="551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1201" y="3886086"/>
            <a:ext cx="2564593" cy="2564593"/>
          </a:xfrm>
          <a:custGeom>
            <a:avLst/>
            <a:gdLst/>
            <a:ahLst/>
            <a:cxnLst/>
            <a:rect l="l" t="t" r="r" b="b"/>
            <a:pathLst>
              <a:path w="2564593" h="2564593">
                <a:moveTo>
                  <a:pt x="0" y="0"/>
                </a:moveTo>
                <a:lnTo>
                  <a:pt x="2564593" y="0"/>
                </a:lnTo>
                <a:lnTo>
                  <a:pt x="2564593" y="2564593"/>
                </a:lnTo>
                <a:lnTo>
                  <a:pt x="0" y="25645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4876800" y="2108001"/>
            <a:ext cx="4345796" cy="3167464"/>
            <a:chOff x="0" y="28575"/>
            <a:chExt cx="5794394" cy="4223283"/>
          </a:xfrm>
        </p:grpSpPr>
        <p:sp>
          <p:nvSpPr>
            <p:cNvPr id="4" name="TextBox 4"/>
            <p:cNvSpPr txBox="1"/>
            <p:nvPr/>
          </p:nvSpPr>
          <p:spPr>
            <a:xfrm>
              <a:off x="0" y="28575"/>
              <a:ext cx="5794394" cy="1897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91"/>
                </a:lnSpc>
              </a:pPr>
              <a:r>
                <a:rPr lang="en-US" sz="3356" dirty="0">
                  <a:solidFill>
                    <a:srgbClr val="100F0D"/>
                  </a:solidFill>
                  <a:latin typeface="Roboto Bold"/>
                </a:rPr>
                <a:t>4,62 </a:t>
              </a:r>
              <a:r>
                <a:rPr lang="pl-PL" sz="3356" dirty="0">
                  <a:solidFill>
                    <a:srgbClr val="100F0D"/>
                  </a:solidFill>
                  <a:latin typeface="Roboto Bold"/>
                </a:rPr>
                <a:t>milijard uporabnikov družbenih omrežij</a:t>
              </a:r>
              <a:endParaRPr lang="en-US" sz="3356" dirty="0">
                <a:solidFill>
                  <a:srgbClr val="100F0D"/>
                </a:solidFill>
                <a:latin typeface="Roboto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251311"/>
              <a:ext cx="5794394" cy="2000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26"/>
                </a:lnSpc>
              </a:pPr>
              <a:r>
                <a:rPr lang="pl-PL" sz="3020" spc="90" dirty="0">
                  <a:solidFill>
                    <a:srgbClr val="100F0D"/>
                  </a:solidFill>
                  <a:latin typeface="HK Grotesk Light Bold"/>
                </a:rPr>
                <a:t>Več kot</a:t>
              </a:r>
              <a:r>
                <a:rPr lang="en-US" sz="3020" spc="90" dirty="0">
                  <a:solidFill>
                    <a:srgbClr val="100F0D"/>
                  </a:solidFill>
                  <a:latin typeface="HK Grotesk Light Bold"/>
                </a:rPr>
                <a:t> 58% </a:t>
              </a:r>
              <a:r>
                <a:rPr lang="sl-SI" sz="3020" spc="90" dirty="0">
                  <a:solidFill>
                    <a:srgbClr val="100F0D"/>
                  </a:solidFill>
                  <a:latin typeface="HK Grotesk Light Bold"/>
                </a:rPr>
                <a:t>svetovnega prebivalstva </a:t>
              </a:r>
              <a:r>
                <a:rPr lang="sl-SI" sz="3020" spc="90" dirty="0" err="1">
                  <a:solidFill>
                    <a:srgbClr val="100F0D"/>
                  </a:solidFill>
                  <a:latin typeface="HK Grotesk Light Bold"/>
                </a:rPr>
                <a:t>uporablje</a:t>
              </a:r>
              <a:r>
                <a:rPr lang="sl-SI" sz="3020" spc="90" dirty="0">
                  <a:solidFill>
                    <a:srgbClr val="100F0D"/>
                  </a:solidFill>
                  <a:latin typeface="HK Grotesk Light Bold"/>
                </a:rPr>
                <a:t> družbena omrežja</a:t>
              </a:r>
              <a:endParaRPr lang="en-US" sz="3020" spc="90" dirty="0">
                <a:solidFill>
                  <a:srgbClr val="100F0D"/>
                </a:solidFill>
                <a:latin typeface="HK Grotesk Light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62666" y="997522"/>
            <a:ext cx="2881664" cy="2467425"/>
          </a:xfrm>
          <a:custGeom>
            <a:avLst/>
            <a:gdLst/>
            <a:ahLst/>
            <a:cxnLst/>
            <a:rect l="l" t="t" r="r" b="b"/>
            <a:pathLst>
              <a:path w="2881664" h="2467425">
                <a:moveTo>
                  <a:pt x="0" y="0"/>
                </a:moveTo>
                <a:lnTo>
                  <a:pt x="2881663" y="0"/>
                </a:lnTo>
                <a:lnTo>
                  <a:pt x="2881663" y="2467425"/>
                </a:lnTo>
                <a:lnTo>
                  <a:pt x="0" y="24674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8" name="Group 8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9" name="Group 9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520" y="2458243"/>
            <a:ext cx="8290560" cy="3475678"/>
          </a:xfrm>
          <a:custGeom>
            <a:avLst/>
            <a:gdLst/>
            <a:ahLst/>
            <a:cxnLst/>
            <a:rect l="l" t="t" r="r" b="b"/>
            <a:pathLst>
              <a:path w="8290560" h="3475678">
                <a:moveTo>
                  <a:pt x="0" y="0"/>
                </a:moveTo>
                <a:lnTo>
                  <a:pt x="8290560" y="0"/>
                </a:lnTo>
                <a:lnTo>
                  <a:pt x="8290560" y="3475679"/>
                </a:lnTo>
                <a:lnTo>
                  <a:pt x="0" y="34756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23" t="-10856" b="-6208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07307" y="439599"/>
            <a:ext cx="7386781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57"/>
              </a:lnSpc>
              <a:spcBef>
                <a:spcPct val="0"/>
              </a:spcBef>
            </a:pPr>
            <a:r>
              <a:rPr lang="pl-PL" sz="3324" dirty="0">
                <a:solidFill>
                  <a:srgbClr val="000000"/>
                </a:solidFill>
                <a:latin typeface="Roboto"/>
              </a:rPr>
              <a:t>Oseba na dan v povprečju uporablja družbena omrežja </a:t>
            </a:r>
            <a:r>
              <a:rPr lang="en-US" sz="3324" dirty="0">
                <a:solidFill>
                  <a:srgbClr val="FF0000"/>
                </a:solidFill>
                <a:latin typeface="Roboto"/>
              </a:rPr>
              <a:t>2,5 </a:t>
            </a:r>
            <a:r>
              <a:rPr lang="pl-PL" sz="3324" dirty="0">
                <a:solidFill>
                  <a:srgbClr val="FF0000"/>
                </a:solidFill>
                <a:latin typeface="Roboto"/>
              </a:rPr>
              <a:t>ure na dan </a:t>
            </a:r>
            <a:r>
              <a:rPr lang="pl-PL" sz="3324" dirty="0">
                <a:solidFill>
                  <a:srgbClr val="000000"/>
                </a:solidFill>
                <a:latin typeface="Roboto"/>
              </a:rPr>
              <a:t>using social media</a:t>
            </a:r>
            <a:endParaRPr lang="en-US" sz="3324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43000" y="1828650"/>
            <a:ext cx="7879080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32"/>
              </a:lnSpc>
            </a:pPr>
            <a:r>
              <a:rPr lang="pl-PL" sz="2210" dirty="0">
                <a:solidFill>
                  <a:srgbClr val="908C82"/>
                </a:solidFill>
                <a:latin typeface="Roboto"/>
              </a:rPr>
              <a:t>Povprečen čas fokusa na posamezno objavo je </a:t>
            </a:r>
            <a:r>
              <a:rPr lang="en-US" sz="2210" dirty="0">
                <a:solidFill>
                  <a:srgbClr val="FF0000"/>
                </a:solidFill>
                <a:latin typeface="Roboto"/>
              </a:rPr>
              <a:t>8 se</a:t>
            </a:r>
            <a:r>
              <a:rPr lang="pl-PL" sz="2210" dirty="0">
                <a:solidFill>
                  <a:srgbClr val="FF0000"/>
                </a:solidFill>
                <a:latin typeface="Roboto"/>
              </a:rPr>
              <a:t>con</a:t>
            </a:r>
            <a:r>
              <a:rPr lang="en-US" sz="2210" dirty="0">
                <a:solidFill>
                  <a:srgbClr val="FF0000"/>
                </a:solidFill>
                <a:latin typeface="Roboto"/>
              </a:rPr>
              <a:t>d</a:t>
            </a:r>
            <a:r>
              <a:rPr lang="pl-PL" sz="2210" dirty="0">
                <a:solidFill>
                  <a:srgbClr val="FF0000"/>
                </a:solidFill>
                <a:latin typeface="Roboto"/>
              </a:rPr>
              <a:t>s</a:t>
            </a:r>
            <a:endParaRPr lang="en-US" sz="2210" dirty="0">
              <a:solidFill>
                <a:srgbClr val="FF0000"/>
              </a:solidFill>
              <a:latin typeface="Roboto"/>
            </a:endParaRPr>
          </a:p>
          <a:p>
            <a:pPr>
              <a:lnSpc>
                <a:spcPts val="1442"/>
              </a:lnSpc>
              <a:spcBef>
                <a:spcPct val="0"/>
              </a:spcBef>
            </a:pPr>
            <a:endParaRPr lang="en-US" sz="2210" dirty="0">
              <a:solidFill>
                <a:srgbClr val="FF0000"/>
              </a:solidFill>
              <a:latin typeface="Roboto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Freeform 11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520" y="2228996"/>
            <a:ext cx="8290560" cy="3480559"/>
          </a:xfrm>
          <a:custGeom>
            <a:avLst/>
            <a:gdLst/>
            <a:ahLst/>
            <a:cxnLst/>
            <a:rect l="l" t="t" r="r" b="b"/>
            <a:pathLst>
              <a:path w="8290560" h="3480559">
                <a:moveTo>
                  <a:pt x="0" y="0"/>
                </a:moveTo>
                <a:lnTo>
                  <a:pt x="8290560" y="0"/>
                </a:lnTo>
                <a:lnTo>
                  <a:pt x="8290560" y="3480559"/>
                </a:lnTo>
                <a:lnTo>
                  <a:pt x="0" y="3480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230" b="-3476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1005020"/>
            <a:ext cx="8290560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4"/>
              </a:lnSpc>
              <a:spcBef>
                <a:spcPct val="0"/>
              </a:spcBef>
            </a:pPr>
            <a:r>
              <a:rPr lang="en-US" sz="3440" dirty="0">
                <a:solidFill>
                  <a:srgbClr val="FF0000"/>
                </a:solidFill>
                <a:latin typeface="Roboto"/>
              </a:rPr>
              <a:t>46% </a:t>
            </a:r>
            <a:r>
              <a:rPr lang="sl-SI" sz="3440" dirty="0">
                <a:solidFill>
                  <a:srgbClr val="FF0000"/>
                </a:solidFill>
                <a:latin typeface="Roboto"/>
              </a:rPr>
              <a:t>ljudi </a:t>
            </a:r>
            <a:r>
              <a:rPr lang="pl-PL" sz="3440" dirty="0">
                <a:solidFill>
                  <a:srgbClr val="000000"/>
                </a:solidFill>
                <a:latin typeface="Roboto"/>
              </a:rPr>
              <a:t>upošteva priporočila blogerjev in vlogerjev  </a:t>
            </a:r>
            <a:endParaRPr lang="en-US" sz="3440" dirty="0">
              <a:solidFill>
                <a:srgbClr val="000000"/>
              </a:solidFill>
              <a:latin typeface="Roboto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5" name="Group 5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" name="Freeform 10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520" y="1830210"/>
            <a:ext cx="2308851" cy="449176"/>
          </a:xfrm>
          <a:custGeom>
            <a:avLst/>
            <a:gdLst/>
            <a:ahLst/>
            <a:cxnLst/>
            <a:rect l="l" t="t" r="r" b="b"/>
            <a:pathLst>
              <a:path w="2308851" h="449176">
                <a:moveTo>
                  <a:pt x="0" y="0"/>
                </a:moveTo>
                <a:lnTo>
                  <a:pt x="2308851" y="0"/>
                </a:lnTo>
                <a:lnTo>
                  <a:pt x="2308851" y="449176"/>
                </a:lnTo>
                <a:lnTo>
                  <a:pt x="0" y="449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2772362"/>
            <a:ext cx="2308851" cy="507947"/>
          </a:xfrm>
          <a:custGeom>
            <a:avLst/>
            <a:gdLst/>
            <a:ahLst/>
            <a:cxnLst/>
            <a:rect l="l" t="t" r="r" b="b"/>
            <a:pathLst>
              <a:path w="2308851" h="507947">
                <a:moveTo>
                  <a:pt x="0" y="0"/>
                </a:moveTo>
                <a:lnTo>
                  <a:pt x="2308851" y="0"/>
                </a:lnTo>
                <a:lnTo>
                  <a:pt x="2308851" y="507947"/>
                </a:lnTo>
                <a:lnTo>
                  <a:pt x="0" y="5079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731520" y="3937534"/>
            <a:ext cx="2308851" cy="738832"/>
          </a:xfrm>
          <a:custGeom>
            <a:avLst/>
            <a:gdLst/>
            <a:ahLst/>
            <a:cxnLst/>
            <a:rect l="l" t="t" r="r" b="b"/>
            <a:pathLst>
              <a:path w="2308851" h="738832">
                <a:moveTo>
                  <a:pt x="0" y="0"/>
                </a:moveTo>
                <a:lnTo>
                  <a:pt x="2308851" y="0"/>
                </a:lnTo>
                <a:lnTo>
                  <a:pt x="2308851" y="738832"/>
                </a:lnTo>
                <a:lnTo>
                  <a:pt x="0" y="7388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731520" y="5171666"/>
            <a:ext cx="2308851" cy="476139"/>
          </a:xfrm>
          <a:custGeom>
            <a:avLst/>
            <a:gdLst/>
            <a:ahLst/>
            <a:cxnLst/>
            <a:rect l="l" t="t" r="r" b="b"/>
            <a:pathLst>
              <a:path w="2308851" h="476139">
                <a:moveTo>
                  <a:pt x="0" y="0"/>
                </a:moveTo>
                <a:lnTo>
                  <a:pt x="2308851" y="0"/>
                </a:lnTo>
                <a:lnTo>
                  <a:pt x="2308851" y="476138"/>
                </a:lnTo>
                <a:lnTo>
                  <a:pt x="0" y="4761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3217" b="-83217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/>
          <p:nvPr/>
        </p:nvGrpSpPr>
        <p:grpSpPr>
          <a:xfrm>
            <a:off x="8506268" y="731520"/>
            <a:ext cx="510276" cy="266002"/>
            <a:chOff x="0" y="0"/>
            <a:chExt cx="2121986" cy="11061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23256" cy="1106170"/>
            </a:xfrm>
            <a:custGeom>
              <a:avLst/>
              <a:gdLst/>
              <a:ahLst/>
              <a:cxnLst/>
              <a:rect l="l" t="t" r="r" b="b"/>
              <a:pathLst>
                <a:path w="2123256" h="1106170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9" name="Group 9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727351" y="409725"/>
            <a:ext cx="1204268" cy="1175595"/>
          </a:xfrm>
          <a:custGeom>
            <a:avLst/>
            <a:gdLst/>
            <a:ahLst/>
            <a:cxnLst/>
            <a:rect l="l" t="t" r="r" b="b"/>
            <a:pathLst>
              <a:path w="1204268" h="1175595">
                <a:moveTo>
                  <a:pt x="0" y="0"/>
                </a:moveTo>
                <a:lnTo>
                  <a:pt x="1204268" y="0"/>
                </a:lnTo>
                <a:lnTo>
                  <a:pt x="1204268" y="1175594"/>
                </a:lnTo>
                <a:lnTo>
                  <a:pt x="0" y="11755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>
            <a:off x="676959" y="741045"/>
            <a:ext cx="829056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2"/>
              </a:lnSpc>
              <a:spcBef>
                <a:spcPct val="0"/>
              </a:spcBef>
            </a:pPr>
            <a:r>
              <a:rPr lang="pl-PL" sz="2910" dirty="0">
                <a:solidFill>
                  <a:srgbClr val="1D9BF0"/>
                </a:solidFill>
                <a:latin typeface="Kollektif"/>
              </a:rPr>
              <a:t>Družbeni mediji razloženi na primeru kave: </a:t>
            </a:r>
            <a:endParaRPr lang="en-US" sz="2910" dirty="0">
              <a:solidFill>
                <a:srgbClr val="1D9BF0"/>
              </a:solidFill>
              <a:latin typeface="Kollektif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596718" y="1861417"/>
            <a:ext cx="5780630" cy="375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0"/>
              </a:lnSpc>
              <a:spcBef>
                <a:spcPct val="0"/>
              </a:spcBef>
            </a:pPr>
            <a:r>
              <a:rPr lang="pl-PL" sz="2600" dirty="0">
                <a:solidFill>
                  <a:srgbClr val="000000"/>
                </a:solidFill>
                <a:latin typeface="Roboto"/>
              </a:rPr>
              <a:t>Rad imam kavo.</a:t>
            </a:r>
            <a:endParaRPr lang="en-US" sz="26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596718" y="5215840"/>
            <a:ext cx="4729462" cy="375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0"/>
              </a:lnSpc>
              <a:spcBef>
                <a:spcPct val="0"/>
              </a:spcBef>
            </a:pPr>
            <a:r>
              <a:rPr lang="pl-PL" sz="2600" dirty="0">
                <a:solidFill>
                  <a:srgbClr val="000000"/>
                </a:solidFill>
                <a:latin typeface="Roboto"/>
              </a:rPr>
              <a:t>Pijem</a:t>
            </a:r>
            <a:r>
              <a:rPr lang="en-US" sz="2600" dirty="0">
                <a:solidFill>
                  <a:srgbClr val="000000"/>
                </a:solidFill>
                <a:latin typeface="Roboto"/>
              </a:rPr>
              <a:t> #</a:t>
            </a:r>
            <a:r>
              <a:rPr lang="pl-PL" sz="2600" dirty="0">
                <a:solidFill>
                  <a:srgbClr val="000000"/>
                </a:solidFill>
                <a:latin typeface="Roboto"/>
              </a:rPr>
              <a:t>kavo</a:t>
            </a:r>
            <a:endParaRPr lang="en-US" sz="26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596718" y="2904389"/>
            <a:ext cx="578063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0"/>
              </a:lnSpc>
              <a:spcBef>
                <a:spcPct val="0"/>
              </a:spcBef>
            </a:pPr>
            <a:r>
              <a:rPr lang="pl-PL" sz="2600" dirty="0">
                <a:solidFill>
                  <a:srgbClr val="000000"/>
                </a:solidFill>
                <a:latin typeface="Roboto"/>
              </a:rPr>
              <a:t>Glej me, kako pijem kavo.</a:t>
            </a:r>
            <a:endParaRPr lang="en-US" sz="26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596718" y="3975634"/>
            <a:ext cx="578063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0"/>
              </a:lnSpc>
              <a:spcBef>
                <a:spcPct val="0"/>
              </a:spcBef>
            </a:pPr>
            <a:r>
              <a:rPr lang="pl-PL" sz="2600" dirty="0">
                <a:solidFill>
                  <a:srgbClr val="000000"/>
                </a:solidFill>
                <a:latin typeface="Roboto"/>
              </a:rPr>
              <a:t>Tukaj je slika, kako pijem kavo.</a:t>
            </a:r>
            <a:endParaRPr lang="en-US" sz="26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957064" y="6439485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995718" cy="7315200"/>
          </a:xfrm>
          <a:prstGeom prst="rect">
            <a:avLst/>
          </a:prstGeom>
          <a:solidFill>
            <a:srgbClr val="BAE0FF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4" name="Group 4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>
            <a:off x="530207" y="1609689"/>
            <a:ext cx="2935304" cy="571050"/>
          </a:xfrm>
          <a:custGeom>
            <a:avLst/>
            <a:gdLst/>
            <a:ahLst/>
            <a:cxnLst/>
            <a:rect l="l" t="t" r="r" b="b"/>
            <a:pathLst>
              <a:path w="2935304" h="571050">
                <a:moveTo>
                  <a:pt x="0" y="0"/>
                </a:moveTo>
                <a:lnTo>
                  <a:pt x="2935304" y="0"/>
                </a:lnTo>
                <a:lnTo>
                  <a:pt x="2935304" y="571050"/>
                </a:lnTo>
                <a:lnTo>
                  <a:pt x="0" y="57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731520" y="4976922"/>
            <a:ext cx="1606758" cy="1606758"/>
          </a:xfrm>
          <a:custGeom>
            <a:avLst/>
            <a:gdLst/>
            <a:ahLst/>
            <a:cxnLst/>
            <a:rect l="l" t="t" r="r" b="b"/>
            <a:pathLst>
              <a:path w="1606758" h="1606758">
                <a:moveTo>
                  <a:pt x="0" y="0"/>
                </a:moveTo>
                <a:lnTo>
                  <a:pt x="1606758" y="0"/>
                </a:lnTo>
                <a:lnTo>
                  <a:pt x="1606758" y="1606758"/>
                </a:lnTo>
                <a:lnTo>
                  <a:pt x="0" y="1606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4637671" y="1049524"/>
            <a:ext cx="4698708" cy="4231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0"/>
              </a:lnSpc>
              <a:spcBef>
                <a:spcPct val="0"/>
              </a:spcBef>
            </a:pPr>
            <a:r>
              <a:rPr lang="en-US" sz="2700" dirty="0">
                <a:solidFill>
                  <a:srgbClr val="4C63D2"/>
                </a:solidFill>
                <a:latin typeface="Roboto"/>
              </a:rPr>
              <a:t>60%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sl-SI" sz="2700" dirty="0">
                <a:solidFill>
                  <a:srgbClr val="000000"/>
                </a:solidFill>
                <a:latin typeface="Roboto"/>
              </a:rPr>
              <a:t>uporabnikov spleta uporablja 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Facebook</a:t>
            </a:r>
          </a:p>
          <a:p>
            <a:pPr>
              <a:lnSpc>
                <a:spcPts val="2970"/>
              </a:lnSpc>
              <a:spcBef>
                <a:spcPct val="0"/>
              </a:spcBef>
            </a:pPr>
            <a:endParaRPr lang="en-US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en-US" sz="2700" dirty="0">
                <a:solidFill>
                  <a:srgbClr val="4C63D2"/>
                </a:solidFill>
                <a:latin typeface="Roboto"/>
              </a:rPr>
              <a:t>90%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sl-SI" sz="2700" dirty="0">
                <a:solidFill>
                  <a:srgbClr val="000000"/>
                </a:solidFill>
                <a:latin typeface="Roboto"/>
              </a:rPr>
              <a:t>uporabnikov uporablja 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Facebook na mobilnih napravah</a:t>
            </a:r>
          </a:p>
          <a:p>
            <a:pPr>
              <a:lnSpc>
                <a:spcPts val="2970"/>
              </a:lnSpc>
              <a:spcBef>
                <a:spcPct val="0"/>
              </a:spcBef>
            </a:pPr>
            <a:endParaRPr lang="en-US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sl-SI" sz="2700" dirty="0">
                <a:solidFill>
                  <a:srgbClr val="4C63D2"/>
                </a:solidFill>
                <a:latin typeface="Roboto"/>
              </a:rPr>
              <a:t>Pripovedovanje zgodb 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na Facebook-u je popularno in učinkovito za promocijo proizvodov in storitev</a:t>
            </a:r>
            <a:endParaRPr lang="en-US" sz="27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634</Words>
  <Application>Microsoft Office PowerPoint</Application>
  <PresentationFormat>Niestandardowy</PresentationFormat>
  <Paragraphs>108</Paragraphs>
  <Slides>46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54" baseType="lpstr">
      <vt:lpstr>HK Grotesk Light Bold</vt:lpstr>
      <vt:lpstr>Calibri</vt:lpstr>
      <vt:lpstr>Arial</vt:lpstr>
      <vt:lpstr>Kollektif Bold</vt:lpstr>
      <vt:lpstr>Roboto Bold</vt:lpstr>
      <vt:lpstr>Kollektif</vt:lpstr>
      <vt:lpstr>Roboto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PL-M3W2-Online-Storytelling</dc:title>
  <dc:creator>Monika Tarajko</dc:creator>
  <cp:lastModifiedBy>Agata Gumienniak</cp:lastModifiedBy>
  <cp:revision>9</cp:revision>
  <dcterms:created xsi:type="dcterms:W3CDTF">2006-08-16T00:00:00Z</dcterms:created>
  <dcterms:modified xsi:type="dcterms:W3CDTF">2023-07-26T16:54:35Z</dcterms:modified>
  <dc:identifier>DAFg2-liFHE</dc:identifier>
</cp:coreProperties>
</file>