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6858000" cy="9144000"/>
  <p:embeddedFontLst>
    <p:embeddedFont>
      <p:font typeface="Arimo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swald Bold" panose="020B0604020202020204" charset="-18"/>
      <p:regular r:id="rId35"/>
      <p:bold r:id="rId36"/>
    </p:embeddedFont>
    <p:embeddedFont>
      <p:font typeface="Arimo Bold" panose="020B0604020202020204" charset="0"/>
      <p:regular r:id="rId37"/>
    </p:embeddedFont>
    <p:embeddedFont>
      <p:font typeface="Oswald" panose="020B0604020202020204" charset="-18"/>
      <p:regular r:id="rId38"/>
      <p:bold r:id="rId39"/>
    </p:embeddedFont>
    <p:embeddedFont>
      <p:font typeface="Horizon" panose="020B0604020202020204" charset="-18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2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8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sv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sv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sv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0.sv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2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9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6066C7-C4CB-01DD-102A-E60983DCFE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67534" y="2712750"/>
            <a:ext cx="10287000" cy="1739901"/>
          </a:xfrm>
        </p:spPr>
        <p:txBody>
          <a:bodyPr>
            <a:noAutofit/>
          </a:bodyPr>
          <a:lstStyle/>
          <a:p>
            <a:pPr lvl="0"/>
            <a:r>
              <a:rPr lang="pl-PL" sz="6600" b="1" dirty="0" smtClean="0">
                <a:solidFill>
                  <a:srgbClr val="0E2C8E"/>
                </a:solidFill>
              </a:rPr>
              <a:t>DRUŽBENI MEDIJI </a:t>
            </a:r>
            <a:r>
              <a:rPr lang="pl-PL" sz="6600" b="1" dirty="0">
                <a:solidFill>
                  <a:srgbClr val="0E2C8E"/>
                </a:solidFill>
              </a:rPr>
              <a:t>ZA VSE!</a:t>
            </a:r>
            <a:endParaRPr lang="pl-PL" sz="6600" b="1" dirty="0">
              <a:solidFill>
                <a:srgbClr val="0E2C8E"/>
              </a:solidFill>
              <a:latin typeface="Calibri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CBDC88F-D536-09C6-51B9-09D38BA06E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31024" y="5701879"/>
            <a:ext cx="10287000" cy="589418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b="1" dirty="0">
                <a:solidFill>
                  <a:srgbClr val="0E2C8E"/>
                </a:solidFill>
              </a:rPr>
              <a:t>Uvod v </a:t>
            </a:r>
            <a:r>
              <a:rPr lang="en-US" b="1" dirty="0" err="1">
                <a:solidFill>
                  <a:srgbClr val="0E2C8E"/>
                </a:solidFill>
              </a:rPr>
              <a:t>svet</a:t>
            </a:r>
            <a:r>
              <a:rPr lang="en-US" b="1" dirty="0">
                <a:solidFill>
                  <a:srgbClr val="0E2C8E"/>
                </a:solidFill>
              </a:rPr>
              <a:t> </a:t>
            </a:r>
            <a:r>
              <a:rPr lang="en-US" b="1" dirty="0" err="1">
                <a:solidFill>
                  <a:srgbClr val="0E2C8E"/>
                </a:solidFill>
              </a:rPr>
              <a:t>družbenih</a:t>
            </a:r>
            <a:r>
              <a:rPr lang="en-US" b="1" dirty="0">
                <a:solidFill>
                  <a:srgbClr val="0E2C8E"/>
                </a:solidFill>
              </a:rPr>
              <a:t> </a:t>
            </a:r>
            <a:r>
              <a:rPr lang="en-US" b="1" dirty="0" err="1">
                <a:solidFill>
                  <a:srgbClr val="0E2C8E"/>
                </a:solidFill>
              </a:rPr>
              <a:t>medijev</a:t>
            </a:r>
            <a:r>
              <a:rPr lang="en-US" b="1" dirty="0">
                <a:solidFill>
                  <a:srgbClr val="0E2C8E"/>
                </a:solidFill>
              </a:rPr>
              <a:t> in </a:t>
            </a:r>
            <a:r>
              <a:rPr lang="en-US" b="1" dirty="0" err="1">
                <a:solidFill>
                  <a:srgbClr val="0E2C8E"/>
                </a:solidFill>
              </a:rPr>
              <a:t>njihove</a:t>
            </a:r>
            <a:r>
              <a:rPr lang="en-US" b="1" dirty="0">
                <a:solidFill>
                  <a:srgbClr val="0E2C8E"/>
                </a:solidFill>
              </a:rPr>
              <a:t> </a:t>
            </a:r>
            <a:r>
              <a:rPr lang="en-US" b="1" dirty="0" err="1">
                <a:solidFill>
                  <a:srgbClr val="0E2C8E"/>
                </a:solidFill>
              </a:rPr>
              <a:t>funkcije</a:t>
            </a:r>
            <a:endParaRPr lang="pl-PL" b="1" dirty="0">
              <a:solidFill>
                <a:srgbClr val="0E2C8E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F02089F-50D9-CF21-8496-77FB55D0E4D8}"/>
              </a:ext>
            </a:extLst>
          </p:cNvPr>
          <p:cNvSpPr/>
          <p:nvPr/>
        </p:nvSpPr>
        <p:spPr>
          <a:xfrm>
            <a:off x="0" y="8889078"/>
            <a:ext cx="18288000" cy="1457325"/>
          </a:xfrm>
          <a:prstGeom prst="rect">
            <a:avLst/>
          </a:prstGeom>
          <a:gradFill>
            <a:gsLst>
              <a:gs pos="0">
                <a:srgbClr val="B5D2EC"/>
              </a:gs>
              <a:gs pos="100000">
                <a:srgbClr val="0070C0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4A3559D-D293-9B7A-DF46-876CEA3B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382" y="8994665"/>
            <a:ext cx="3957627" cy="11304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870D5BBB-D88C-B1BB-2EBF-CA3E6B9D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19" y="9181340"/>
            <a:ext cx="3820166" cy="8728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9">
            <a:extLst>
              <a:ext uri="{FF2B5EF4-FFF2-40B4-BE49-F238E27FC236}">
                <a16:creationId xmlns:a16="http://schemas.microsoft.com/office/drawing/2014/main" id="{5D774A70-BE56-7EB4-5A3F-7AC098601845}"/>
              </a:ext>
            </a:extLst>
          </p:cNvPr>
          <p:cNvSpPr/>
          <p:nvPr/>
        </p:nvSpPr>
        <p:spPr>
          <a:xfrm>
            <a:off x="0" y="7841410"/>
            <a:ext cx="18288000" cy="107504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Obraz 11">
            <a:extLst>
              <a:ext uri="{FF2B5EF4-FFF2-40B4-BE49-F238E27FC236}">
                <a16:creationId xmlns:a16="http://schemas.microsoft.com/office/drawing/2014/main" id="{55B66B59-EBAC-18A9-E10E-00F6527F0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613" y="7899771"/>
            <a:ext cx="3343275" cy="930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12">
            <a:extLst>
              <a:ext uri="{FF2B5EF4-FFF2-40B4-BE49-F238E27FC236}">
                <a16:creationId xmlns:a16="http://schemas.microsoft.com/office/drawing/2014/main" id="{D2980420-418A-7FBE-3D44-294AEA1BC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2505" y="7907960"/>
            <a:ext cx="1872027" cy="8458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13">
            <a:extLst>
              <a:ext uri="{FF2B5EF4-FFF2-40B4-BE49-F238E27FC236}">
                <a16:creationId xmlns:a16="http://schemas.microsoft.com/office/drawing/2014/main" id="{476B7FEE-E24F-4119-B695-91325BB30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295" y="7879265"/>
            <a:ext cx="939395" cy="884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ole tekstowe 11">
            <a:extLst>
              <a:ext uri="{FF2B5EF4-FFF2-40B4-BE49-F238E27FC236}">
                <a16:creationId xmlns:a16="http://schemas.microsoft.com/office/drawing/2014/main" id="{F5C115F8-A680-E225-D569-CC3E4FD25CEA}"/>
              </a:ext>
            </a:extLst>
          </p:cNvPr>
          <p:cNvSpPr txBox="1"/>
          <p:nvPr/>
        </p:nvSpPr>
        <p:spPr>
          <a:xfrm>
            <a:off x="13004807" y="7109825"/>
            <a:ext cx="2692395" cy="473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2870" tIns="51435" rIns="102870" bIns="51435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E2C8E"/>
                </a:solidFill>
                <a:latin typeface="Calibri"/>
              </a:rPr>
              <a:t>M4W4-M01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4639" y="6867787"/>
            <a:ext cx="5886677" cy="5886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2374" y="7189675"/>
            <a:ext cx="1431504" cy="905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3890811"/>
            <a:ext cx="5580565" cy="53674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004670" y="4473227"/>
            <a:ext cx="1106454" cy="1286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28700"/>
            <a:ext cx="7888986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599" dirty="0">
                <a:solidFill>
                  <a:srgbClr val="002364"/>
                </a:solidFill>
                <a:latin typeface="Oswald"/>
              </a:rPr>
              <a:t>FACEBOOK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54855" y="2552303"/>
            <a:ext cx="7204445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dirty="0">
                <a:solidFill>
                  <a:srgbClr val="002364"/>
                </a:solidFill>
                <a:latin typeface="Oswald"/>
              </a:rPr>
              <a:t>Facebook je </a:t>
            </a:r>
            <a:r>
              <a:rPr lang="en-US" sz="3299" dirty="0" err="1" smtClean="0">
                <a:solidFill>
                  <a:srgbClr val="002364"/>
                </a:solidFill>
                <a:latin typeface="Oswald"/>
              </a:rPr>
              <a:t>druž</a:t>
            </a:r>
            <a:r>
              <a:rPr lang="sl-SI" sz="3299" dirty="0" smtClean="0">
                <a:solidFill>
                  <a:srgbClr val="002364"/>
                </a:solidFill>
                <a:latin typeface="Oswald"/>
              </a:rPr>
              <a:t>BENA</a:t>
            </a:r>
            <a:r>
              <a:rPr lang="en-US" sz="3299" dirty="0" smtClean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platforma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uporabnikom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omogoča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ustvarjanje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mrež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ljudi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iskanje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starih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prijateljev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ali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morda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sklepanje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99" dirty="0" err="1">
                <a:solidFill>
                  <a:srgbClr val="002364"/>
                </a:solidFill>
                <a:latin typeface="Oswald"/>
              </a:rPr>
              <a:t>novih</a:t>
            </a:r>
            <a:r>
              <a:rPr lang="en-US" sz="3299" dirty="0">
                <a:solidFill>
                  <a:srgbClr val="002364"/>
                </a:solidFill>
                <a:latin typeface="Oswald"/>
              </a:rPr>
              <a:t>.</a:t>
            </a:r>
            <a:endParaRPr lang="en-US" sz="3299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54855" y="5249595"/>
            <a:ext cx="7204445" cy="399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 dirty="0" err="1">
                <a:solidFill>
                  <a:srgbClr val="002364"/>
                </a:solidFill>
                <a:latin typeface="Oswald"/>
              </a:rPr>
              <a:t>Ko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ustvarite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svoj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profil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boste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imeli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dostop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do "Facebook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feeda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",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kjer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lahko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izvajate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številne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dejavnosti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: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objavljate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objave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zahtevate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"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prijateljstvo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"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zasebno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klepetate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s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prijatelji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delite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fotografije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videoposnetke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spremljate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posodobitve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glavne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novice,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komentirate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pustite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"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Všeč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mi je".</a:t>
            </a:r>
            <a:endParaRPr lang="en-US" sz="31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720839DF-55DC-DE23-40BC-C251D5B34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507873" y="-1773924"/>
            <a:ext cx="2524281" cy="50359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LID4096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7092"/>
          <a:stretch>
            <a:fillRect/>
          </a:stretch>
        </p:blipFill>
        <p:spPr>
          <a:xfrm>
            <a:off x="8390863" y="3831789"/>
            <a:ext cx="8868437" cy="50836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517464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sl-SI" sz="5599" dirty="0" smtClean="0">
                <a:solidFill>
                  <a:srgbClr val="ECEDF8"/>
                </a:solidFill>
                <a:latin typeface="Oswald"/>
              </a:rPr>
              <a:t>KAJ JE OBJAVA</a:t>
            </a:r>
            <a:r>
              <a:rPr lang="en-US" sz="5599" dirty="0" smtClean="0">
                <a:solidFill>
                  <a:srgbClr val="ECEDF8"/>
                </a:solidFill>
                <a:latin typeface="Oswald"/>
              </a:rPr>
              <a:t>?</a:t>
            </a:r>
            <a:endParaRPr lang="en-US" sz="55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765114"/>
            <a:ext cx="4753757" cy="164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ECEDF8"/>
                </a:solidFill>
                <a:latin typeface="Oswald"/>
              </a:rPr>
              <a:t>Objava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je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posodobitev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stanja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uporabna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za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deljenje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novic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ali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misli</a:t>
            </a:r>
            <a:r>
              <a:rPr lang="en-US" sz="3099" dirty="0">
                <a:solidFill>
                  <a:srgbClr val="ECEDF8"/>
                </a:solidFill>
                <a:latin typeface="Oswald"/>
              </a:rPr>
              <a:t> s </a:t>
            </a:r>
            <a:r>
              <a:rPr lang="en-US" sz="3099" dirty="0" err="1">
                <a:solidFill>
                  <a:srgbClr val="ECEDF8"/>
                </a:solidFill>
                <a:latin typeface="Oswald"/>
              </a:rPr>
              <a:t>prijatelji</a:t>
            </a:r>
            <a:endParaRPr lang="en-US" sz="30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5920784"/>
            <a:ext cx="4295146" cy="311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 err="1">
                <a:solidFill>
                  <a:srgbClr val="ECEDF8"/>
                </a:solidFill>
                <a:latin typeface="Oswald"/>
              </a:rPr>
              <a:t>Objava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je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lahko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besedilna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ali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obogatena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s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fotografijami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videi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ter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jo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pogosto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spremljajo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»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«,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ključne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besede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uporabne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za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iskanje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naše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899" dirty="0" err="1">
                <a:solidFill>
                  <a:srgbClr val="ECEDF8"/>
                </a:solidFill>
                <a:latin typeface="Oswald"/>
              </a:rPr>
              <a:t>vsebine</a:t>
            </a:r>
            <a:r>
              <a:rPr lang="en-US" sz="2899" dirty="0">
                <a:solidFill>
                  <a:srgbClr val="ECEDF8"/>
                </a:solidFill>
                <a:latin typeface="Oswald"/>
              </a:rPr>
              <a:t>.</a:t>
            </a:r>
            <a:endParaRPr lang="en-US" sz="28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934280E5-C0E2-61FE-8A78-CF6789989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19803"/>
            <a:ext cx="9861429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9"/>
              </a:lnSpc>
            </a:pPr>
            <a:r>
              <a:rPr lang="sl-SI" sz="5899" dirty="0" smtClean="0">
                <a:solidFill>
                  <a:srgbClr val="002364"/>
                </a:solidFill>
                <a:latin typeface="Oswald"/>
              </a:rPr>
              <a:t>NE GRE SAMO ZA OBJAVE</a:t>
            </a:r>
            <a:r>
              <a:rPr lang="en-US" sz="5899" dirty="0" smtClean="0">
                <a:solidFill>
                  <a:srgbClr val="002364"/>
                </a:solidFill>
                <a:latin typeface="Oswald"/>
              </a:rPr>
              <a:t>!</a:t>
            </a:r>
            <a:endParaRPr lang="en-US" sz="5899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3333429"/>
            <a:ext cx="811530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 dirty="0" smtClean="0">
                <a:solidFill>
                  <a:srgbClr val="002364"/>
                </a:solidFill>
                <a:latin typeface="Oswald"/>
              </a:rPr>
              <a:t>Facebook</a:t>
            </a:r>
            <a:r>
              <a:rPr lang="sl-SI" sz="3099" dirty="0" smtClean="0">
                <a:solidFill>
                  <a:srgbClr val="002364"/>
                </a:solidFill>
                <a:latin typeface="Oswald"/>
              </a:rPr>
              <a:t> se ne uporablja le za klepet in objave. </a:t>
            </a:r>
            <a:r>
              <a:rPr lang="en-US" sz="3099" dirty="0" smtClean="0">
                <a:solidFill>
                  <a:srgbClr val="002364"/>
                </a:solidFill>
                <a:latin typeface="Oswald"/>
              </a:rPr>
              <a:t> </a:t>
            </a:r>
            <a:endParaRPr lang="en-US" sz="3099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774539"/>
            <a:ext cx="7759916" cy="251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en-US" sz="3599" dirty="0" err="1">
                <a:solidFill>
                  <a:srgbClr val="002364"/>
                </a:solidFill>
                <a:latin typeface="Oswald"/>
              </a:rPr>
              <a:t>Platforma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ima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tudi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druge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funkcije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nam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razdeljene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na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razdelke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omogočajo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trgovanje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iskanje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dela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ali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obveščanje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o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dogodkih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naši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599" dirty="0" err="1">
                <a:solidFill>
                  <a:srgbClr val="002364"/>
                </a:solidFill>
                <a:latin typeface="Oswald"/>
              </a:rPr>
              <a:t>bližini</a:t>
            </a:r>
            <a:r>
              <a:rPr lang="en-US" sz="3599" dirty="0">
                <a:solidFill>
                  <a:srgbClr val="002364"/>
                </a:solidFill>
                <a:latin typeface="Oswald"/>
              </a:rPr>
              <a:t>!</a:t>
            </a:r>
            <a:endParaRPr lang="en-US" sz="35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1072403" y="4506724"/>
            <a:ext cx="4958361" cy="24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4762089" y="1713177"/>
            <a:ext cx="2497211" cy="498196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565931">
            <a:off x="12886022" y="1825202"/>
            <a:ext cx="1047104" cy="90679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7E76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00755" y="7591223"/>
            <a:ext cx="1106454" cy="128657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595558"/>
            <a:ext cx="7759916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002364"/>
                </a:solidFill>
                <a:latin typeface="Oswald"/>
              </a:rPr>
              <a:t>Facebook se </a:t>
            </a:r>
            <a:r>
              <a:rPr lang="en-US" sz="4399" dirty="0" err="1">
                <a:solidFill>
                  <a:srgbClr val="002364"/>
                </a:solidFill>
                <a:latin typeface="Oswald"/>
              </a:rPr>
              <a:t>nenehno</a:t>
            </a:r>
            <a:r>
              <a:rPr lang="en-US" sz="43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399" dirty="0" err="1" smtClean="0">
                <a:solidFill>
                  <a:srgbClr val="002364"/>
                </a:solidFill>
                <a:latin typeface="Oswald"/>
              </a:rPr>
              <a:t>razvija</a:t>
            </a:r>
            <a:r>
              <a:rPr lang="sl-SI" sz="4399" dirty="0" smtClean="0">
                <a:solidFill>
                  <a:srgbClr val="002364"/>
                </a:solidFill>
                <a:latin typeface="Oswald"/>
              </a:rPr>
              <a:t>.</a:t>
            </a:r>
            <a:endParaRPr lang="en-US" sz="43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id="{035E7AB7-5D95-3C1B-8C42-4F82A927D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09046" y="4242163"/>
            <a:ext cx="7315200" cy="33440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4963" y="5023905"/>
            <a:ext cx="1676513" cy="170310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2364">
                <a:alpha val="31765"/>
              </a:srgbClr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73775" y="6431305"/>
            <a:ext cx="1154949" cy="115494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>
                <a:alpha val="49804"/>
              </a:srgbClr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46593" y="339553"/>
            <a:ext cx="4648200" cy="373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sl-SI" sz="6900" dirty="0" smtClean="0">
                <a:solidFill>
                  <a:srgbClr val="002364"/>
                </a:solidFill>
                <a:latin typeface="Oswald"/>
              </a:rPr>
              <a:t>PA SI POGLEJMO SLENG</a:t>
            </a:r>
            <a:r>
              <a:rPr lang="en-US" sz="6900" dirty="0" smtClean="0">
                <a:solidFill>
                  <a:srgbClr val="002364"/>
                </a:solidFill>
                <a:latin typeface="Oswald"/>
              </a:rPr>
              <a:t>...</a:t>
            </a:r>
            <a:endParaRPr lang="en-US" sz="6900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2740560"/>
            <a:ext cx="8115300" cy="168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Za </a:t>
            </a:r>
            <a:r>
              <a:rPr lang="en-US" sz="3200" dirty="0" err="1" smtClean="0">
                <a:solidFill>
                  <a:srgbClr val="002364"/>
                </a:solidFill>
                <a:latin typeface="Oswald"/>
              </a:rPr>
              <a:t>glagol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»to post« v </a:t>
            </a:r>
            <a:r>
              <a:rPr lang="en-US" sz="3200" dirty="0" err="1" smtClean="0">
                <a:solidFill>
                  <a:srgbClr val="002364"/>
                </a:solidFill>
                <a:latin typeface="Oswald"/>
              </a:rPr>
              <a:t>angleščini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 se uporablja slovenska beseda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 »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objaviti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«,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označuje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samo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dejanje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ustvarjanja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objave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njene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objave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5044259"/>
            <a:ext cx="8115300" cy="11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Za glagol 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"</a:t>
            </a:r>
            <a:r>
              <a:rPr lang="en-US" sz="3200" dirty="0" smtClean="0">
                <a:solidFill>
                  <a:srgbClr val="002364"/>
                </a:solidFill>
                <a:latin typeface="Oswald Bold"/>
              </a:rPr>
              <a:t>to </a:t>
            </a:r>
            <a:r>
              <a:rPr lang="en-US" sz="3200" dirty="0">
                <a:solidFill>
                  <a:srgbClr val="002364"/>
                </a:solidFill>
                <a:latin typeface="Oswald Bold"/>
              </a:rPr>
              <a:t>chat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" 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v angleščini se uporablja slovenska beseda 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„</a:t>
            </a:r>
            <a:r>
              <a:rPr lang="sl-SI" sz="3200" dirty="0" smtClean="0">
                <a:solidFill>
                  <a:srgbClr val="002364"/>
                </a:solidFill>
                <a:latin typeface="Oswald Bold"/>
              </a:rPr>
              <a:t>klepetati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", 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ki pomeni pogovarjati se z nekom.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0" y="7283743"/>
            <a:ext cx="811530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Za glagol 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"</a:t>
            </a:r>
            <a:r>
              <a:rPr lang="en-US" sz="3200" dirty="0" smtClean="0">
                <a:solidFill>
                  <a:srgbClr val="002364"/>
                </a:solidFill>
                <a:latin typeface="Oswald Bold"/>
              </a:rPr>
              <a:t>to </a:t>
            </a:r>
            <a:r>
              <a:rPr lang="en-US" sz="3200" dirty="0">
                <a:solidFill>
                  <a:srgbClr val="002364"/>
                </a:solidFill>
                <a:latin typeface="Oswald Bold"/>
              </a:rPr>
              <a:t>tag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" 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v angleščini se uporablja slovenska beseda 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„</a:t>
            </a:r>
            <a:r>
              <a:rPr lang="sl-SI" sz="3200" dirty="0" smtClean="0">
                <a:solidFill>
                  <a:srgbClr val="002364"/>
                </a:solidFill>
                <a:latin typeface="Oswald Bold"/>
              </a:rPr>
              <a:t>označiti</a:t>
            </a:r>
            <a:r>
              <a:rPr lang="en-US" sz="3200" dirty="0" smtClean="0">
                <a:solidFill>
                  <a:srgbClr val="002364"/>
                </a:solidFill>
                <a:latin typeface="Oswald"/>
              </a:rPr>
              <a:t>", </a:t>
            </a:r>
            <a:r>
              <a:rPr lang="sl-SI" sz="3200" dirty="0" smtClean="0">
                <a:solidFill>
                  <a:srgbClr val="002364"/>
                </a:solidFill>
                <a:latin typeface="Oswald"/>
              </a:rPr>
              <a:t>ki pomeni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kar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pomeni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, da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nekoga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prepoznate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objavi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fotografiji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ali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posodobitvi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stanja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jo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želite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dati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skupno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rabo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id="{3DF085E0-6D62-F6B4-FA7C-9FB5A0435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44037" y="-2540042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800B1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1019"/>
          <a:stretch>
            <a:fillRect/>
          </a:stretch>
        </p:blipFill>
        <p:spPr>
          <a:xfrm>
            <a:off x="-1382676" y="0"/>
            <a:ext cx="12533945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151269" y="8404860"/>
            <a:ext cx="4264876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599">
                <a:solidFill>
                  <a:srgbClr val="ECEDF8"/>
                </a:solidFill>
                <a:latin typeface="Oswald Bold"/>
              </a:rPr>
              <a:t>INSTAGRAM</a:t>
            </a: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20443FC1-785D-3BCC-F8D8-B61ABF4CD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0" y="28888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19648" y="5982346"/>
            <a:ext cx="6524302" cy="652430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5266827"/>
            <a:ext cx="3991473" cy="3991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5033145" y="9302575"/>
            <a:ext cx="1106454" cy="1286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349263"/>
            <a:ext cx="576540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002364"/>
                </a:solidFill>
                <a:latin typeface="Oswald Bold"/>
              </a:rPr>
              <a:t>INSTAGRAM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8046" y="2688393"/>
            <a:ext cx="7952365" cy="399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r>
              <a:rPr lang="en-US" sz="3187" dirty="0">
                <a:solidFill>
                  <a:srgbClr val="002364"/>
                </a:solidFill>
                <a:latin typeface="Oswald"/>
              </a:rPr>
              <a:t>Instagram je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družbeni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medij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je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popolnoma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osredotočen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na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skupno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rabo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fotografij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videoposnetkov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vseh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vrst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.</a:t>
            </a:r>
          </a:p>
          <a:p>
            <a:pPr algn="just">
              <a:lnSpc>
                <a:spcPts val="4462"/>
              </a:lnSpc>
            </a:pPr>
            <a:endParaRPr lang="en-US" sz="3187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62"/>
              </a:lnSpc>
            </a:pPr>
            <a:r>
              <a:rPr lang="en-US" sz="3187" dirty="0" err="1">
                <a:solidFill>
                  <a:srgbClr val="002364"/>
                </a:solidFill>
                <a:latin typeface="Oswald"/>
              </a:rPr>
              <a:t>Vsak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uporabnik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Instagrama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ima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osebni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profil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, s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katerim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lahko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deli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trenutke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svojega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dneva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z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ljudmi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svojem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omrežju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imenovanimi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smtClean="0">
                <a:solidFill>
                  <a:srgbClr val="002364"/>
                </a:solidFill>
                <a:latin typeface="Oswald"/>
              </a:rPr>
              <a:t>„</a:t>
            </a:r>
            <a:r>
              <a:rPr lang="sl-SI" sz="3187" dirty="0" smtClean="0">
                <a:solidFill>
                  <a:srgbClr val="002364"/>
                </a:solidFill>
                <a:latin typeface="Oswald"/>
              </a:rPr>
              <a:t>sledilci</a:t>
            </a:r>
            <a:r>
              <a:rPr lang="en-US" sz="3187" dirty="0" smtClean="0">
                <a:solidFill>
                  <a:srgbClr val="002364"/>
                </a:solidFill>
                <a:latin typeface="Oswald"/>
              </a:rPr>
              <a:t>".</a:t>
            </a: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78046" y="7010890"/>
            <a:ext cx="7952365" cy="168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r>
              <a:rPr lang="en-US" sz="3187" dirty="0" err="1">
                <a:solidFill>
                  <a:srgbClr val="002364"/>
                </a:solidFill>
                <a:latin typeface="Oswald"/>
              </a:rPr>
              <a:t>Platforma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nam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poleg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možnosti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, da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stopimo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stik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s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prijatelji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omogoča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tudi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natančno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spremljanje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življenja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naših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najljubših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87" dirty="0" err="1">
                <a:solidFill>
                  <a:srgbClr val="002364"/>
                </a:solidFill>
                <a:latin typeface="Oswald"/>
              </a:rPr>
              <a:t>zvezdnikov</a:t>
            </a:r>
            <a:r>
              <a:rPr lang="en-US" sz="3187" dirty="0">
                <a:solidFill>
                  <a:srgbClr val="002364"/>
                </a:solidFill>
                <a:latin typeface="Oswald"/>
              </a:rPr>
              <a:t>!</a:t>
            </a:r>
            <a:endParaRPr lang="en-US" sz="3187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7FFC7C2D-FA9F-5375-515E-243DDBC9A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3874" y="-3651647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" name="AutoShape 4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LID4096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02"/>
          <a:stretch>
            <a:fillRect/>
          </a:stretch>
        </p:blipFill>
        <p:spPr>
          <a:xfrm>
            <a:off x="9672690" y="3373078"/>
            <a:ext cx="6800260" cy="51156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87033" y="1657876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599" dirty="0">
                <a:solidFill>
                  <a:srgbClr val="ECEDF8"/>
                </a:solidFill>
                <a:latin typeface="Oswald"/>
              </a:rPr>
              <a:t>INSTAGRAM FEED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87033" y="3325453"/>
            <a:ext cx="5427845" cy="93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pt-BR" sz="2699" dirty="0">
                <a:solidFill>
                  <a:srgbClr val="ECEDF8"/>
                </a:solidFill>
                <a:latin typeface="Oswald"/>
              </a:rPr>
              <a:t>Tako kot </a:t>
            </a:r>
            <a:r>
              <a:rPr lang="sl-SI" sz="2699" dirty="0" err="1" smtClean="0">
                <a:solidFill>
                  <a:srgbClr val="ECEDF8"/>
                </a:solidFill>
                <a:latin typeface="Oswald"/>
              </a:rPr>
              <a:t>feed</a:t>
            </a:r>
            <a:r>
              <a:rPr lang="pt-BR" sz="2699" dirty="0" smtClean="0">
                <a:solidFill>
                  <a:srgbClr val="ECEDF8"/>
                </a:solidFill>
                <a:latin typeface="Oswald"/>
              </a:rPr>
              <a:t> </a:t>
            </a:r>
            <a:r>
              <a:rPr lang="pt-BR" sz="2699" dirty="0">
                <a:solidFill>
                  <a:srgbClr val="ECEDF8"/>
                </a:solidFill>
                <a:latin typeface="Oswald"/>
              </a:rPr>
              <a:t>na Facebooku tudi </a:t>
            </a:r>
            <a:r>
              <a:rPr lang="sl-SI" sz="2699" dirty="0" err="1" smtClean="0">
                <a:solidFill>
                  <a:srgbClr val="ECEDF8"/>
                </a:solidFill>
                <a:latin typeface="Oswald"/>
              </a:rPr>
              <a:t>feed</a:t>
            </a:r>
            <a:r>
              <a:rPr lang="pt-BR" sz="2699" dirty="0" smtClean="0">
                <a:solidFill>
                  <a:srgbClr val="ECEDF8"/>
                </a:solidFill>
                <a:latin typeface="Oswald"/>
              </a:rPr>
              <a:t> </a:t>
            </a:r>
            <a:r>
              <a:rPr lang="pt-BR" sz="2699" dirty="0">
                <a:solidFill>
                  <a:srgbClr val="ECEDF8"/>
                </a:solidFill>
                <a:latin typeface="Oswald"/>
              </a:rPr>
              <a:t>na Instagramu zbira vso objavljeno vsebino.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87033" y="4737792"/>
            <a:ext cx="5427845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ECEDF8"/>
                </a:solidFill>
                <a:latin typeface="Oswald"/>
              </a:rPr>
              <a:t>Vsebina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so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izključno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fotografije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videoposnetki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ki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jih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spremljajo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kratki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napisi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in "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",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bistveni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uporabo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platforme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87033" y="7069499"/>
            <a:ext cx="5427845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ECEDF8"/>
                </a:solidFill>
                <a:latin typeface="Oswald"/>
              </a:rPr>
              <a:t>Poleg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klasične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objave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je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Instagramu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mogoče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objaviti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tudi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druge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vrste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vsebin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kot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so </a:t>
            </a:r>
            <a:r>
              <a:rPr lang="sl-SI" sz="2699" dirty="0" smtClean="0">
                <a:solidFill>
                  <a:srgbClr val="ECEDF8"/>
                </a:solidFill>
                <a:latin typeface="Oswald"/>
              </a:rPr>
              <a:t>zgodbe</a:t>
            </a:r>
            <a:r>
              <a:rPr lang="en-US" sz="2699" dirty="0" smtClean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IGTV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ali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Reel.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id="{69080639-63BC-6314-F08F-BCA3ABFA3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887" y="5860579"/>
            <a:ext cx="2566112" cy="24571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53579" y="5143500"/>
            <a:ext cx="1773651" cy="1773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40103" y="6917151"/>
            <a:ext cx="4267334" cy="42673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717"/>
          <a:stretch>
            <a:fillRect/>
          </a:stretch>
        </p:blipFill>
        <p:spPr>
          <a:xfrm>
            <a:off x="10076334" y="1395014"/>
            <a:ext cx="7182966" cy="48540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153554"/>
            <a:ext cx="81153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sl-SI" sz="5799" dirty="0" smtClean="0">
                <a:solidFill>
                  <a:srgbClr val="ECEDF8"/>
                </a:solidFill>
                <a:latin typeface="Oswald"/>
              </a:rPr>
              <a:t>KAJ JE </a:t>
            </a:r>
            <a:r>
              <a:rPr lang="en-US" sz="5799" dirty="0" smtClean="0">
                <a:solidFill>
                  <a:srgbClr val="ECEDF8"/>
                </a:solidFill>
                <a:latin typeface="Oswald"/>
              </a:rPr>
              <a:t>HASHTAG</a:t>
            </a:r>
            <a:r>
              <a:rPr lang="en-US" sz="5799" dirty="0">
                <a:solidFill>
                  <a:srgbClr val="ECEDF8"/>
                </a:solidFill>
                <a:latin typeface="Oswa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28109"/>
            <a:ext cx="7858362" cy="453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 dirty="0">
                <a:solidFill>
                  <a:srgbClr val="ECEDF8"/>
                </a:solidFill>
                <a:latin typeface="Oswald"/>
              </a:rPr>
              <a:t>Hashtag je "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oznaka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",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ključna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beseda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je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povezana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z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objavami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za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katalogizacijo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njihove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vsebine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, da jo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lažje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najdejo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vsi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tisti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jih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ta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tema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potencialno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zanima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.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639"/>
              </a:lnSpc>
            </a:pPr>
            <a:r>
              <a:rPr lang="en-US" sz="2599" dirty="0" err="1">
                <a:solidFill>
                  <a:srgbClr val="ECEDF8"/>
                </a:solidFill>
                <a:latin typeface="Oswald"/>
              </a:rPr>
              <a:t>Pred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je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vedno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znak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hashtaga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smtClean="0">
                <a:solidFill>
                  <a:srgbClr val="ECEDF8"/>
                </a:solidFill>
                <a:latin typeface="Oswald"/>
              </a:rPr>
              <a:t>(#)</a:t>
            </a:r>
            <a:r>
              <a:rPr lang="sl-SI" sz="2599" dirty="0" smtClean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599" dirty="0" err="1" smtClean="0">
                <a:solidFill>
                  <a:srgbClr val="ECEDF8"/>
                </a:solidFill>
                <a:latin typeface="Oswald"/>
              </a:rPr>
              <a:t>lahko</a:t>
            </a:r>
            <a:r>
              <a:rPr lang="sl-SI" sz="2599" dirty="0" smtClean="0">
                <a:solidFill>
                  <a:srgbClr val="ECEDF8"/>
                </a:solidFill>
                <a:latin typeface="Oswald"/>
              </a:rPr>
              <a:t> pa so</a:t>
            </a:r>
            <a:r>
              <a:rPr lang="en-US" sz="2599" dirty="0" smtClean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napisani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v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katerem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koli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jeziku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včasih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celo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pomešani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.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639"/>
              </a:lnSpc>
            </a:pPr>
            <a:r>
              <a:rPr lang="en-US" sz="2599" dirty="0">
                <a:solidFill>
                  <a:srgbClr val="ECEDF8"/>
                </a:solidFill>
                <a:latin typeface="Oswald"/>
              </a:rPr>
              <a:t>Med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besedami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ne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morete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uporabljati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ločil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ali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presledkov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ni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razlike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med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velikimi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malimi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599" dirty="0" err="1">
                <a:solidFill>
                  <a:srgbClr val="ECEDF8"/>
                </a:solidFill>
                <a:latin typeface="Oswald"/>
              </a:rPr>
              <a:t>črkami</a:t>
            </a:r>
            <a:r>
              <a:rPr lang="en-US" sz="2599" dirty="0">
                <a:solidFill>
                  <a:srgbClr val="ECEDF8"/>
                </a:solidFill>
                <a:latin typeface="Oswald"/>
              </a:rPr>
              <a:t>.</a:t>
            </a:r>
            <a:endParaRPr lang="en-US" sz="1200" dirty="0">
              <a:solidFill>
                <a:srgbClr val="ECEDF8"/>
              </a:solidFill>
              <a:latin typeface="Arimo"/>
            </a:endParaRPr>
          </a:p>
          <a:p>
            <a:pPr algn="just">
              <a:lnSpc>
                <a:spcPts val="3639"/>
              </a:lnSpc>
              <a:spcBef>
                <a:spcPct val="0"/>
              </a:spcBef>
            </a:pP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76334" y="6592949"/>
            <a:ext cx="718296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#</a:t>
            </a:r>
            <a:r>
              <a:rPr lang="sl-SI" sz="3200" dirty="0" smtClean="0">
                <a:solidFill>
                  <a:srgbClr val="ECEDF8"/>
                </a:solidFill>
                <a:latin typeface="Oswald"/>
              </a:rPr>
              <a:t>pes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#</a:t>
            </a:r>
            <a:r>
              <a:rPr lang="sl-SI" sz="3200" dirty="0" smtClean="0">
                <a:solidFill>
                  <a:srgbClr val="ECEDF8"/>
                </a:solidFill>
                <a:latin typeface="Oswald"/>
              </a:rPr>
              <a:t>kužek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#</a:t>
            </a:r>
            <a:r>
              <a:rPr lang="sl-SI" sz="3200" dirty="0" err="1" smtClean="0">
                <a:solidFill>
                  <a:srgbClr val="ECEDF8"/>
                </a:solidFill>
                <a:latin typeface="Oswald"/>
              </a:rPr>
              <a:t>človekovnajboljšiprijatelj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#</a:t>
            </a:r>
            <a:r>
              <a:rPr lang="sl-SI" sz="3200" dirty="0" err="1" smtClean="0">
                <a:solidFill>
                  <a:srgbClr val="ECEDF8"/>
                </a:solidFill>
                <a:latin typeface="Oswald"/>
              </a:rPr>
              <a:t>ljubiteljpsov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3200" dirty="0">
                <a:solidFill>
                  <a:srgbClr val="ECEDF8"/>
                </a:solidFill>
                <a:latin typeface="Oswald"/>
              </a:rPr>
              <a:t>#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n</a:t>
            </a:r>
            <a:r>
              <a:rPr lang="sl-SI" sz="3200" dirty="0" err="1" smtClean="0">
                <a:solidFill>
                  <a:srgbClr val="ECEDF8"/>
                </a:solidFill>
                <a:latin typeface="Oswald"/>
              </a:rPr>
              <a:t>arava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3200" dirty="0">
                <a:solidFill>
                  <a:srgbClr val="ECEDF8"/>
                </a:solidFill>
                <a:latin typeface="Oswald"/>
              </a:rPr>
              <a:t>#park, 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#</a:t>
            </a:r>
            <a:r>
              <a:rPr lang="sl-SI" sz="3200" dirty="0" smtClean="0">
                <a:solidFill>
                  <a:srgbClr val="ECEDF8"/>
                </a:solidFill>
                <a:latin typeface="Oswald"/>
              </a:rPr>
              <a:t>fotografija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#</a:t>
            </a:r>
            <a:r>
              <a:rPr lang="sl-SI" sz="3200" dirty="0" err="1" smtClean="0">
                <a:solidFill>
                  <a:srgbClr val="ECEDF8"/>
                </a:solidFill>
                <a:latin typeface="Oswald"/>
              </a:rPr>
              <a:t>fotografijadneva</a:t>
            </a:r>
            <a:r>
              <a:rPr lang="en-US" sz="3200" dirty="0" smtClean="0">
                <a:solidFill>
                  <a:srgbClr val="ECEDF8"/>
                </a:solidFill>
                <a:latin typeface="Oswald"/>
              </a:rPr>
              <a:t>, #</a:t>
            </a:r>
            <a:r>
              <a:rPr lang="sl-SI" sz="3200" dirty="0" err="1" smtClean="0">
                <a:solidFill>
                  <a:srgbClr val="ECEDF8"/>
                </a:solidFill>
                <a:latin typeface="Oswald"/>
              </a:rPr>
              <a:t>objavadneva</a:t>
            </a:r>
            <a:endParaRPr lang="en-US" sz="3200" dirty="0">
              <a:solidFill>
                <a:srgbClr val="ECEDF8"/>
              </a:solidFill>
              <a:latin typeface="Oswald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10" name="Obraz 1">
            <a:extLst>
              <a:ext uri="{FF2B5EF4-FFF2-40B4-BE49-F238E27FC236}">
                <a16:creationId xmlns:a16="http://schemas.microsoft.com/office/drawing/2014/main" id="{AC38D998-6DD8-C24F-C60B-1D1AD229D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53656" y="7843634"/>
            <a:ext cx="6044271" cy="3823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-142949" y="7433737"/>
            <a:ext cx="1397665" cy="16251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32048" y="9258300"/>
            <a:ext cx="3902518" cy="4328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254897"/>
            <a:ext cx="8115300" cy="62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3"/>
              </a:lnSpc>
            </a:pPr>
            <a:r>
              <a:rPr lang="sl-SI" sz="3637" dirty="0" smtClean="0">
                <a:solidFill>
                  <a:srgbClr val="002364"/>
                </a:solidFill>
                <a:latin typeface="Oswald Bold"/>
              </a:rPr>
              <a:t>ZGODBE</a:t>
            </a:r>
            <a:endParaRPr lang="en-US" sz="3637" dirty="0">
              <a:solidFill>
                <a:srgbClr val="002364"/>
              </a:solidFill>
              <a:latin typeface="Oswa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232550"/>
            <a:ext cx="6774745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 dirty="0">
                <a:solidFill>
                  <a:srgbClr val="002364"/>
                </a:solidFill>
                <a:latin typeface="Oswald"/>
              </a:rPr>
              <a:t>Instagram </a:t>
            </a:r>
            <a:r>
              <a:rPr lang="sl-SI" sz="3199" dirty="0" smtClean="0">
                <a:solidFill>
                  <a:srgbClr val="002364"/>
                </a:solidFill>
                <a:latin typeface="Oswald"/>
              </a:rPr>
              <a:t>ZGODBA</a:t>
            </a:r>
            <a:r>
              <a:rPr lang="en-US" sz="3199" dirty="0" smtClean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je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vsebina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traja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največ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15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sekund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ostane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vidna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samo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24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ur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od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objave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.</a:t>
            </a:r>
          </a:p>
          <a:p>
            <a:pPr algn="just">
              <a:lnSpc>
                <a:spcPts val="4479"/>
              </a:lnSpc>
            </a:pPr>
            <a:endParaRPr lang="en-US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en-US" sz="3199" dirty="0" err="1">
                <a:solidFill>
                  <a:srgbClr val="002364"/>
                </a:solidFill>
                <a:latin typeface="Oswald"/>
              </a:rPr>
              <a:t>Skozi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zgodbe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lahko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objavite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fotografije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ali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videoposnetke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shranjene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galeriji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vašega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pametnega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telefona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ali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delite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kaj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se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dogaja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realnem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času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.</a:t>
            </a:r>
          </a:p>
          <a:p>
            <a:pPr algn="just">
              <a:lnSpc>
                <a:spcPts val="4479"/>
              </a:lnSpc>
            </a:pPr>
            <a:endParaRPr lang="en-US" sz="1200" dirty="0">
              <a:solidFill>
                <a:srgbClr val="002364"/>
              </a:solidFill>
              <a:latin typeface="Arimo"/>
            </a:endParaRPr>
          </a:p>
          <a:p>
            <a:pPr>
              <a:lnSpc>
                <a:spcPts val="4479"/>
              </a:lnSpc>
            </a:pP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7" name="STORIES">
            <a:hlinkClick r:id="" action="ppaction://media"/>
            <a:extLst>
              <a:ext uri="{FF2B5EF4-FFF2-40B4-BE49-F238E27FC236}">
                <a16:creationId xmlns:a16="http://schemas.microsoft.com/office/drawing/2014/main" id="{2D8619DF-5530-478C-BDE1-2F67D277D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4827" y="0"/>
            <a:ext cx="5786437" cy="10287000"/>
          </a:xfrm>
          <a:prstGeom prst="rect">
            <a:avLst/>
          </a:prstGeom>
        </p:spPr>
      </p:pic>
      <p:pic>
        <p:nvPicPr>
          <p:cNvPr id="8" name="Obraz 1">
            <a:extLst>
              <a:ext uri="{FF2B5EF4-FFF2-40B4-BE49-F238E27FC236}">
                <a16:creationId xmlns:a16="http://schemas.microsoft.com/office/drawing/2014/main" id="{CA59335F-3E67-D7F5-7E1E-1C43FFA34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82406" y="7462634"/>
            <a:ext cx="6044271" cy="3823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-1571699" y="7052737"/>
            <a:ext cx="1397665" cy="16251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03298" y="8877300"/>
            <a:ext cx="3902518" cy="4328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298" y="962025"/>
            <a:ext cx="8115300" cy="62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3"/>
              </a:lnSpc>
            </a:pPr>
            <a:r>
              <a:rPr lang="en-US" sz="3637">
                <a:solidFill>
                  <a:srgbClr val="002364"/>
                </a:solidFill>
                <a:latin typeface="Oswald Bold"/>
              </a:rPr>
              <a:t>REEL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3298" y="1939678"/>
            <a:ext cx="8640817" cy="514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 dirty="0">
                <a:solidFill>
                  <a:srgbClr val="002364"/>
                </a:solidFill>
                <a:latin typeface="Oswald"/>
              </a:rPr>
              <a:t>Reels so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najnovejša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funkcija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Instagrama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kot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odgovor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na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priljubljeni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Tik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Tok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.</a:t>
            </a:r>
          </a:p>
          <a:p>
            <a:pPr algn="just">
              <a:lnSpc>
                <a:spcPts val="4479"/>
              </a:lnSpc>
            </a:pPr>
            <a:endParaRPr lang="en-US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en-US" sz="3199" dirty="0">
                <a:solidFill>
                  <a:srgbClr val="002364"/>
                </a:solidFill>
                <a:latin typeface="Oswald"/>
              </a:rPr>
              <a:t>Je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urejevalnik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za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kratke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videoposnetke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dolge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od 15 do 60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sekund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vam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omogoča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dodajanje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grafičnih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učinkov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glasbe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v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ozadju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.</a:t>
            </a:r>
          </a:p>
          <a:p>
            <a:pPr algn="just">
              <a:lnSpc>
                <a:spcPts val="4479"/>
              </a:lnSpc>
            </a:pPr>
            <a:endParaRPr lang="en-US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en-US" sz="3199" dirty="0" err="1">
                <a:solidFill>
                  <a:srgbClr val="002364"/>
                </a:solidFill>
                <a:latin typeface="Oswald"/>
              </a:rPr>
              <a:t>Koluti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sledijo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vzorcem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imenovanim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"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trendi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":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bolj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kot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je trend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viralen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lažje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si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ga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boste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ogledali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na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199" dirty="0" err="1">
                <a:solidFill>
                  <a:srgbClr val="002364"/>
                </a:solidFill>
                <a:latin typeface="Oswald"/>
              </a:rPr>
              <a:t>platformi</a:t>
            </a:r>
            <a:r>
              <a:rPr lang="en-US" sz="3199" dirty="0">
                <a:solidFill>
                  <a:srgbClr val="002364"/>
                </a:solidFill>
                <a:latin typeface="Oswald"/>
              </a:rPr>
              <a:t>.</a:t>
            </a:r>
            <a:endParaRPr lang="en-US" sz="31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7" name="Stay Dance Instagram reel (STAY - The kid LAROI &amp; Justin Bieber)#stay dance,#reel(1)">
            <a:hlinkClick r:id="" action="ppaction://media"/>
            <a:extLst>
              <a:ext uri="{FF2B5EF4-FFF2-40B4-BE49-F238E27FC236}">
                <a16:creationId xmlns:a16="http://schemas.microsoft.com/office/drawing/2014/main" id="{7611776D-5B9B-4CE3-AA40-2132E8B4A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0531" y="-13607"/>
            <a:ext cx="5816071" cy="10314214"/>
          </a:xfrm>
          <a:prstGeom prst="rect">
            <a:avLst/>
          </a:prstGeom>
        </p:spPr>
      </p:pic>
      <p:pic>
        <p:nvPicPr>
          <p:cNvPr id="8" name="Obraz 1">
            <a:extLst>
              <a:ext uri="{FF2B5EF4-FFF2-40B4-BE49-F238E27FC236}">
                <a16:creationId xmlns:a16="http://schemas.microsoft.com/office/drawing/2014/main" id="{A3F30C39-5728-7D15-87AB-BCB11656A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13820" y="1275167"/>
            <a:ext cx="3258939" cy="39307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5802262" y="7815318"/>
            <a:ext cx="1106454" cy="1286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0253" r="10253"/>
          <a:stretch>
            <a:fillRect/>
          </a:stretch>
        </p:blipFill>
        <p:spPr>
          <a:xfrm>
            <a:off x="11421158" y="2202823"/>
            <a:ext cx="4972912" cy="62557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313820" y="6359447"/>
            <a:ext cx="6945480" cy="7703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2776368"/>
            <a:ext cx="7946031" cy="4677050"/>
            <a:chOff x="0" y="-83365"/>
            <a:chExt cx="10594709" cy="6236068"/>
          </a:xfrm>
        </p:grpSpPr>
        <p:sp>
          <p:nvSpPr>
            <p:cNvPr id="7" name="TextBox 7"/>
            <p:cNvSpPr txBox="1"/>
            <p:nvPr/>
          </p:nvSpPr>
          <p:spPr>
            <a:xfrm>
              <a:off x="0" y="-83365"/>
              <a:ext cx="10594709" cy="4413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sl-SI" sz="7200" dirty="0" smtClean="0">
                  <a:solidFill>
                    <a:srgbClr val="ECEDF8"/>
                  </a:solidFill>
                  <a:latin typeface="Horizon"/>
                </a:rPr>
                <a:t>DRUŽBENI MEDIJI ZA VSE</a:t>
              </a:r>
              <a:r>
                <a:rPr lang="en-US" sz="7200" dirty="0" smtClean="0">
                  <a:solidFill>
                    <a:srgbClr val="ECEDF8"/>
                  </a:solidFill>
                  <a:latin typeface="Horizon"/>
                </a:rPr>
                <a:t>!</a:t>
              </a:r>
              <a:endParaRPr lang="en-US" sz="7200" dirty="0">
                <a:solidFill>
                  <a:srgbClr val="ECEDF8"/>
                </a:solidFill>
                <a:latin typeface="Horizo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70451"/>
              <a:ext cx="10594709" cy="1082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140" dirty="0" smtClean="0">
                  <a:solidFill>
                    <a:srgbClr val="ECEDF8"/>
                  </a:solidFill>
                  <a:latin typeface="Oswald"/>
                </a:rPr>
                <a:t>UVOD V SVET DRUŽBENIH MEDIJEV IN NJIHOVE FUNKCIJE</a:t>
              </a: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endParaRPr lang="en-US" sz="2000" spc="140" dirty="0">
                <a:solidFill>
                  <a:srgbClr val="ECEDF8"/>
                </a:solidFill>
                <a:latin typeface="Oswa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89363" y="3071398"/>
            <a:ext cx="1209413" cy="120941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/>
            </a:solid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3320" y="806643"/>
            <a:ext cx="2566112" cy="24571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0348" y="1388507"/>
            <a:ext cx="4055392" cy="75099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1637060"/>
            <a:ext cx="8115300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0"/>
              </a:lnSpc>
            </a:pPr>
            <a:r>
              <a:rPr lang="en-US" sz="5100" dirty="0">
                <a:solidFill>
                  <a:srgbClr val="ECEDF8"/>
                </a:solidFill>
                <a:latin typeface="Oswald"/>
              </a:rPr>
              <a:t>INSTAGRAM IN NOVE FUNKCIJE</a:t>
            </a:r>
            <a:endParaRPr lang="en-US" sz="5100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3183374"/>
            <a:ext cx="8115300" cy="527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 err="1">
                <a:solidFill>
                  <a:srgbClr val="ECEDF8"/>
                </a:solidFill>
                <a:latin typeface="Oswald"/>
              </a:rPr>
              <a:t>Potencial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, da z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Instagramom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dosežete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res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veliko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občinstvo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, je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zelo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velik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zato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se je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platforma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razvila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tudi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poslovnem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področju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dala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življenje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enemu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najbolj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vročih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poklicev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v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zadnjih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letih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: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vplivnežu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779"/>
              </a:lnSpc>
            </a:pPr>
            <a:r>
              <a:rPr lang="en-US" sz="2699" dirty="0" err="1">
                <a:solidFill>
                  <a:srgbClr val="ECEDF8"/>
                </a:solidFill>
                <a:latin typeface="Oswald"/>
              </a:rPr>
              <a:t>Zaradi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tega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Instagram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ponuja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možnost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odprtja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poslovnega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računa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promocijo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vašega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podjetja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ali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ideje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ECEDF8"/>
                </a:solidFill>
                <a:latin typeface="Oswald"/>
              </a:rPr>
              <a:t>Med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novimi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funkcijami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najdemo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trgovino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in "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Iskanje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zemljevidu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",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ki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uporabnikom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ponujata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najbolj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popolno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možno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2699" dirty="0" err="1">
                <a:solidFill>
                  <a:srgbClr val="ECEDF8"/>
                </a:solidFill>
                <a:latin typeface="Oswald"/>
              </a:rPr>
              <a:t>izkušnjo</a:t>
            </a:r>
            <a:r>
              <a:rPr lang="en-US" sz="2699" dirty="0">
                <a:solidFill>
                  <a:srgbClr val="ECEDF8"/>
                </a:solidFill>
                <a:latin typeface="Oswald"/>
              </a:rPr>
              <a:t>!</a:t>
            </a: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57292" y="5792915"/>
            <a:ext cx="2566112" cy="24571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9" name="Obraz 1">
            <a:extLst>
              <a:ext uri="{FF2B5EF4-FFF2-40B4-BE49-F238E27FC236}">
                <a16:creationId xmlns:a16="http://schemas.microsoft.com/office/drawing/2014/main" id="{E0EE0D2B-2058-037A-70AF-8E03B7CA6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44037" y="-2540042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AB800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1019"/>
          <a:stretch>
            <a:fillRect/>
          </a:stretch>
        </p:blipFill>
        <p:spPr>
          <a:xfrm>
            <a:off x="-1382676" y="-277626"/>
            <a:ext cx="12533945" cy="105646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20526"/>
          <a:stretch>
            <a:fillRect/>
          </a:stretch>
        </p:blipFill>
        <p:spPr>
          <a:xfrm>
            <a:off x="-4999863" y="-3265722"/>
            <a:ext cx="16151132" cy="135527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913035" y="8404860"/>
            <a:ext cx="6346265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599" dirty="0">
                <a:solidFill>
                  <a:srgbClr val="ECEDF8"/>
                </a:solidFill>
                <a:latin typeface="Oswald Bold"/>
              </a:rPr>
              <a:t>WHATSAPP</a:t>
            </a:r>
          </a:p>
        </p:txBody>
      </p:sp>
      <p:pic>
        <p:nvPicPr>
          <p:cNvPr id="10" name="Obraz 1">
            <a:extLst>
              <a:ext uri="{FF2B5EF4-FFF2-40B4-BE49-F238E27FC236}">
                <a16:creationId xmlns:a16="http://schemas.microsoft.com/office/drawing/2014/main" id="{3D5D9E6F-13DE-BE8C-806D-6DC01EF48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0" y="-2793601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1706" y="1689791"/>
            <a:ext cx="6854599" cy="68545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AB800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821949" y="2358619"/>
            <a:ext cx="6437351" cy="60042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067490" y="1717861"/>
            <a:ext cx="1102104" cy="128151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98421" y="7136416"/>
            <a:ext cx="1772942" cy="93401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2788"/>
            <a:ext cx="8115300" cy="8580889"/>
            <a:chOff x="0" y="-3541"/>
            <a:chExt cx="10820400" cy="11441186"/>
          </a:xfrm>
        </p:grpSpPr>
        <p:sp>
          <p:nvSpPr>
            <p:cNvPr id="9" name="TextBox 9"/>
            <p:cNvSpPr txBox="1"/>
            <p:nvPr/>
          </p:nvSpPr>
          <p:spPr>
            <a:xfrm>
              <a:off x="0" y="-3541"/>
              <a:ext cx="10820400" cy="113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599">
                  <a:solidFill>
                    <a:srgbClr val="ECEDF8"/>
                  </a:solidFill>
                  <a:latin typeface="Oswald"/>
                </a:rPr>
                <a:t>WHATSAPP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63520"/>
              <a:ext cx="10820400" cy="6916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WhatsApp je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najbolj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znana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in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uporabljana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aplikacija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za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neposredno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sporočanje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na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svetu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Glavna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storitev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ki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jo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ponuja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Whatsapp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je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izmenjava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sporočil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z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vašimi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stiki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shranjenimi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v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vašem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mobilnem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telefonu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(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ki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so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registrirani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na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Whatsappu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)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prek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internetne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povezave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ECEDF8"/>
                </a:solidFill>
                <a:latin typeface="Oswald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Ne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govorimo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samo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o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besedilnih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sporočilih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ampak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tudi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o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fotografijah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videoposnetkih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dokumentih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zvoku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in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lokacijah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GPS.</a:t>
              </a:r>
            </a:p>
            <a:p>
              <a:pPr algn="just">
                <a:lnSpc>
                  <a:spcPts val="3779"/>
                </a:lnSpc>
              </a:pP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Zahvaljujoč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Whatsappu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je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mogoče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tudi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klicati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in video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klicati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z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eno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ali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več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osebami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ter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ustvarjati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699" dirty="0" err="1">
                  <a:solidFill>
                    <a:srgbClr val="ECEDF8"/>
                  </a:solidFill>
                  <a:latin typeface="Oswald"/>
                </a:rPr>
                <a:t>skupine</a:t>
              </a:r>
              <a:r>
                <a:rPr lang="en-US" sz="2699" dirty="0">
                  <a:solidFill>
                    <a:srgbClr val="ECEDF8"/>
                  </a:solidFill>
                  <a:latin typeface="Oswald"/>
                </a:rPr>
                <a:t>.</a:t>
              </a:r>
              <a:endParaRPr lang="en-US" sz="1200" dirty="0">
                <a:solidFill>
                  <a:srgbClr val="ECEDF8"/>
                </a:solidFill>
                <a:latin typeface="Arimo"/>
              </a:endParaRPr>
            </a:p>
            <a:p>
              <a:pPr algn="just">
                <a:lnSpc>
                  <a:spcPts val="2868"/>
                </a:lnSpc>
                <a:spcBef>
                  <a:spcPct val="0"/>
                </a:spcBef>
              </a:pPr>
              <a:endParaRPr lang="en-US" sz="1200" dirty="0">
                <a:solidFill>
                  <a:srgbClr val="ECEDF8"/>
                </a:solidFill>
                <a:latin typeface="Arimo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023839"/>
              <a:ext cx="10820400" cy="413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88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Obraz 1">
            <a:extLst>
              <a:ext uri="{FF2B5EF4-FFF2-40B4-BE49-F238E27FC236}">
                <a16:creationId xmlns:a16="http://schemas.microsoft.com/office/drawing/2014/main" id="{D31BC2C1-E001-9FCA-3777-CCA699675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358726"/>
            <a:ext cx="7569578" cy="756954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075" r="-17075"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6969533" y="2252951"/>
            <a:ext cx="1506279" cy="1304438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560E3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4400" b="4400"/>
          <a:stretch>
            <a:fillRect/>
          </a:stretch>
        </p:blipFill>
        <p:spPr>
          <a:xfrm>
            <a:off x="639353" y="7218899"/>
            <a:ext cx="2366764" cy="1365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35192" y="8000495"/>
            <a:ext cx="5262382" cy="5836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2907344"/>
            <a:ext cx="8553574" cy="3784920"/>
            <a:chOff x="0" y="2898"/>
            <a:chExt cx="11404765" cy="5046561"/>
          </a:xfrm>
        </p:grpSpPr>
        <p:sp>
          <p:nvSpPr>
            <p:cNvPr id="9" name="TextBox 9"/>
            <p:cNvSpPr txBox="1"/>
            <p:nvPr/>
          </p:nvSpPr>
          <p:spPr>
            <a:xfrm>
              <a:off x="0" y="2898"/>
              <a:ext cx="11404765" cy="1055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88"/>
                </a:lnSpc>
              </a:pPr>
              <a:r>
                <a:rPr lang="en-US" sz="5240" dirty="0">
                  <a:solidFill>
                    <a:srgbClr val="ECEDF8"/>
                  </a:solidFill>
                  <a:latin typeface="Oswald"/>
                </a:rPr>
                <a:t>KAJ JE WHATSAPP </a:t>
              </a:r>
              <a:r>
                <a:rPr lang="sl-SI" sz="5240" dirty="0" smtClean="0">
                  <a:solidFill>
                    <a:srgbClr val="ECEDF8"/>
                  </a:solidFill>
                  <a:latin typeface="Oswald"/>
                </a:rPr>
                <a:t>MREŽA</a:t>
              </a:r>
              <a:r>
                <a:rPr lang="en-US" sz="5240" dirty="0" smtClean="0">
                  <a:solidFill>
                    <a:srgbClr val="ECEDF8"/>
                  </a:solidFill>
                  <a:latin typeface="Oswald"/>
                </a:rPr>
                <a:t>?</a:t>
              </a:r>
              <a:endParaRPr lang="en-US" sz="5240" dirty="0">
                <a:solidFill>
                  <a:srgbClr val="ECEDF8"/>
                </a:solidFill>
                <a:latin typeface="Oswa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44225"/>
              <a:ext cx="11404765" cy="3505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70"/>
                </a:lnSpc>
              </a:pP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"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Whatsapp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sl-SI" sz="2907" dirty="0" smtClean="0">
                  <a:solidFill>
                    <a:srgbClr val="ECEDF8"/>
                  </a:solidFill>
                  <a:latin typeface="Oswald"/>
                </a:rPr>
                <a:t>mreža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" je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podporna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funkcija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tudi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brezplačna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za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Whatsapp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ki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vam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omogoča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uporabo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dobro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znane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aplikacije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za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neposredno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sporočanje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neposredno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v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vašem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računalniku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,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kar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vam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omogoča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izvajanje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vseh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teh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dejavnosti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s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priročnostjo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velikega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zaslona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in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tipkovnice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za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hitro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2907" dirty="0" err="1">
                  <a:solidFill>
                    <a:srgbClr val="ECEDF8"/>
                  </a:solidFill>
                  <a:latin typeface="Oswald"/>
                </a:rPr>
                <a:t>tipkanje</a:t>
              </a:r>
              <a:r>
                <a:rPr lang="en-US" sz="2907" dirty="0">
                  <a:solidFill>
                    <a:srgbClr val="ECEDF8"/>
                  </a:solidFill>
                  <a:latin typeface="Oswald"/>
                </a:rPr>
                <a:t>.</a:t>
              </a:r>
              <a:endParaRPr lang="en-US" sz="2907" dirty="0">
                <a:solidFill>
                  <a:srgbClr val="ECEDF8"/>
                </a:solidFill>
                <a:latin typeface="Oswald"/>
              </a:endParaRPr>
            </a:p>
          </p:txBody>
        </p:sp>
      </p:grpSp>
      <p:pic>
        <p:nvPicPr>
          <p:cNvPr id="11" name="Obraz 1">
            <a:extLst>
              <a:ext uri="{FF2B5EF4-FFF2-40B4-BE49-F238E27FC236}">
                <a16:creationId xmlns:a16="http://schemas.microsoft.com/office/drawing/2014/main" id="{57535768-761D-D922-8BE4-3DA7E845A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6163" y="3648653"/>
            <a:ext cx="14375675" cy="384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6"/>
              </a:lnSpc>
            </a:pPr>
            <a:r>
              <a:rPr lang="en-US" sz="5047" dirty="0" err="1">
                <a:solidFill>
                  <a:srgbClr val="ECEDF8"/>
                </a:solidFill>
                <a:latin typeface="Oswald"/>
              </a:rPr>
              <a:t>Zdaj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ko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smo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temeljito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analizirali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nekatere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najpogosteje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uporabljane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družbene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platforme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na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svetu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moramo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samo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razumeti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katero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vsebino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deliti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kakšen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tip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uporabnika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želimo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5047" dirty="0" err="1">
                <a:solidFill>
                  <a:srgbClr val="ECEDF8"/>
                </a:solidFill>
                <a:latin typeface="Oswald"/>
              </a:rPr>
              <a:t>biti</a:t>
            </a:r>
            <a:r>
              <a:rPr lang="en-US" sz="5047" dirty="0">
                <a:solidFill>
                  <a:srgbClr val="ECEDF8"/>
                </a:solidFill>
                <a:latin typeface="Oswald"/>
              </a:rPr>
              <a:t>!</a:t>
            </a:r>
            <a:endParaRPr lang="en-US" sz="5047" dirty="0">
              <a:solidFill>
                <a:srgbClr val="ECEDF8"/>
              </a:solidFill>
              <a:latin typeface="Oswald"/>
            </a:endParaRPr>
          </a:p>
          <a:p>
            <a:pPr algn="ctr">
              <a:lnSpc>
                <a:spcPts val="6056"/>
              </a:lnSpc>
            </a:pPr>
            <a:endParaRPr lang="en-US" sz="5047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11171" y="-1879431"/>
            <a:ext cx="4267334" cy="42673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028700"/>
            <a:ext cx="3198657" cy="631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5888174" y="8153333"/>
            <a:ext cx="4267334" cy="42673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05536" y="8626565"/>
            <a:ext cx="3198657" cy="631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92022" y="9064421"/>
            <a:ext cx="1130557" cy="1314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7065421" y="-92022"/>
            <a:ext cx="1130557" cy="1314602"/>
          </a:xfrm>
          <a:prstGeom prst="rect">
            <a:avLst/>
          </a:prstGeom>
        </p:spPr>
      </p:pic>
      <p:pic>
        <p:nvPicPr>
          <p:cNvPr id="9" name="Obraz 1">
            <a:extLst>
              <a:ext uri="{FF2B5EF4-FFF2-40B4-BE49-F238E27FC236}">
                <a16:creationId xmlns:a16="http://schemas.microsoft.com/office/drawing/2014/main" id="{286D046B-E260-AF33-5503-665D629B6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rgbClr val="B5D2E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239E0CE-4152-7A10-10F1-EA6DF89A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2" y="2693123"/>
            <a:ext cx="5770389" cy="1318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8293834F-2FF0-FE4B-0EF4-22803926B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73" y="2680586"/>
            <a:ext cx="5014911" cy="14324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rostokąt 5">
            <a:extLst>
              <a:ext uri="{FF2B5EF4-FFF2-40B4-BE49-F238E27FC236}">
                <a16:creationId xmlns:a16="http://schemas.microsoft.com/office/drawing/2014/main" id="{B9F21586-8B31-F54A-D0FE-CCEBFC49BC5F}"/>
              </a:ext>
            </a:extLst>
          </p:cNvPr>
          <p:cNvSpPr/>
          <p:nvPr/>
        </p:nvSpPr>
        <p:spPr>
          <a:xfrm>
            <a:off x="0" y="5915024"/>
            <a:ext cx="18288000" cy="155575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id="{4A36C003-157B-E402-E22C-B7B167B3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348" y="6026549"/>
            <a:ext cx="4463007" cy="1242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B3A7B699-1891-B1FC-BE67-FC19FFD96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092" y="6103784"/>
            <a:ext cx="2642606" cy="11940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0">
            <a:extLst>
              <a:ext uri="{FF2B5EF4-FFF2-40B4-BE49-F238E27FC236}">
                <a16:creationId xmlns:a16="http://schemas.microsoft.com/office/drawing/2014/main" id="{142E3000-A354-9546-AD04-CFC1E238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500" y="6057218"/>
            <a:ext cx="1328997" cy="13426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44516"/>
            <a:ext cx="7299520" cy="36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2"/>
              </a:lnSpc>
            </a:pPr>
            <a:r>
              <a:rPr lang="en-US" sz="4000" dirty="0" err="1">
                <a:solidFill>
                  <a:srgbClr val="002364"/>
                </a:solidFill>
                <a:latin typeface="Oswald"/>
              </a:rPr>
              <a:t>Svet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interneta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še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posebej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družbenih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medijev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, v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zadnjih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letih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doživlja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eksponentno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rast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in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vključuje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vse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več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000" dirty="0" err="1">
                <a:solidFill>
                  <a:srgbClr val="002364"/>
                </a:solidFill>
                <a:latin typeface="Oswald"/>
              </a:rPr>
              <a:t>prebivalstva</a:t>
            </a:r>
            <a:r>
              <a:rPr lang="en-US" sz="4000" dirty="0">
                <a:solidFill>
                  <a:srgbClr val="002364"/>
                </a:solidFill>
                <a:latin typeface="Oswald"/>
              </a:rPr>
              <a:t>.</a:t>
            </a:r>
            <a:endParaRPr lang="en-US" sz="4543" dirty="0">
              <a:solidFill>
                <a:srgbClr val="002364"/>
              </a:solidFill>
              <a:latin typeface="Oswald"/>
            </a:endParaRPr>
          </a:p>
          <a:p>
            <a:pPr>
              <a:lnSpc>
                <a:spcPts val="6052"/>
              </a:lnSpc>
            </a:pPr>
            <a:endParaRPr lang="en-US" sz="4543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39170" y="6738221"/>
            <a:ext cx="7477859" cy="7477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6279" y="2054566"/>
            <a:ext cx="1983597" cy="1254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50404" y="1388507"/>
            <a:ext cx="4055392" cy="75099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6363802" y="5053440"/>
            <a:ext cx="1106454" cy="1286575"/>
          </a:xfrm>
          <a:prstGeom prst="rect">
            <a:avLst/>
          </a:prstGeom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id="{01E05B89-1F69-70B2-38DC-3C0E2868E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507873" y="-1773924"/>
            <a:ext cx="2524281" cy="50359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LID4096"/>
          </a:p>
        </p:txBody>
      </p:sp>
      <p:sp>
        <p:nvSpPr>
          <p:cNvPr id="4" name="TextBox 4"/>
          <p:cNvSpPr txBox="1"/>
          <p:nvPr/>
        </p:nvSpPr>
        <p:spPr>
          <a:xfrm>
            <a:off x="1028700" y="2115792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599" dirty="0">
                <a:solidFill>
                  <a:srgbClr val="ECEDF8"/>
                </a:solidFill>
                <a:latin typeface="Oswald"/>
              </a:rPr>
              <a:t>RAZVOJ DRUŽBENIH MEDIJEV</a:t>
            </a:r>
            <a:endParaRPr lang="en-US" sz="55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4061719"/>
            <a:ext cx="4145238" cy="4847268"/>
            <a:chOff x="0" y="-104775"/>
            <a:chExt cx="5526985" cy="6463025"/>
          </a:xfrm>
        </p:grpSpPr>
        <p:sp>
          <p:nvSpPr>
            <p:cNvPr id="7" name="TextBox 7"/>
            <p:cNvSpPr txBox="1"/>
            <p:nvPr/>
          </p:nvSpPr>
          <p:spPr>
            <a:xfrm>
              <a:off x="3577" y="-104775"/>
              <a:ext cx="5523407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1997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62781"/>
              <a:ext cx="5523407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 dirty="0">
                  <a:solidFill>
                    <a:srgbClr val="FFFFFF"/>
                  </a:solidFill>
                  <a:latin typeface="Oswald"/>
                </a:rPr>
                <a:t>SIXDEEGRES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7" y="2459747"/>
              <a:ext cx="5523408" cy="389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en-US" sz="2692" spc="53" dirty="0">
                  <a:solidFill>
                    <a:srgbClr val="FFFFFF"/>
                  </a:solidFill>
                  <a:latin typeface="Oswald"/>
                </a:rPr>
                <a:t>PRVA DRUŽBENA PLATFORMA V ZGODOVINI, TEMELJEČA NA MILGRAMOVI "TEORIJI ŠESTIH STOPENJ LOČENOSTI" IZ LETA 1967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181208" y="4016068"/>
            <a:ext cx="4057036" cy="5361470"/>
            <a:chOff x="0" y="-104775"/>
            <a:chExt cx="5409381" cy="7148627"/>
          </a:xfrm>
        </p:grpSpPr>
        <p:sp>
          <p:nvSpPr>
            <p:cNvPr id="11" name="TextBox 11"/>
            <p:cNvSpPr txBox="1"/>
            <p:nvPr/>
          </p:nvSpPr>
          <p:spPr>
            <a:xfrm>
              <a:off x="3388" y="-104775"/>
              <a:ext cx="5230725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2003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362781"/>
              <a:ext cx="5230725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>
                  <a:solidFill>
                    <a:srgbClr val="FFFFFF"/>
                  </a:solidFill>
                  <a:latin typeface="Oswald"/>
                </a:rPr>
                <a:t>MYSPACE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8656" y="2495598"/>
              <a:ext cx="5230725" cy="4548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en-US" sz="2692" spc="53" dirty="0">
                  <a:solidFill>
                    <a:srgbClr val="FFFFFF"/>
                  </a:solidFill>
                  <a:latin typeface="Oswald"/>
                </a:rPr>
                <a:t>PRVA SVETOVNO ZNANA DRUŽBENA PLATFORMA, </a:t>
              </a:r>
              <a:r>
                <a:rPr lang="en-US" sz="2692" spc="53" dirty="0" smtClean="0">
                  <a:solidFill>
                    <a:srgbClr val="FFFFFF"/>
                  </a:solidFill>
                  <a:latin typeface="Oswald"/>
                </a:rPr>
                <a:t>KATER</a:t>
              </a:r>
              <a:r>
                <a:rPr lang="sl-SI" sz="2692" spc="53" dirty="0">
                  <a:solidFill>
                    <a:srgbClr val="FFFFFF"/>
                  </a:solidFill>
                  <a:latin typeface="Oswald"/>
                </a:rPr>
                <a:t>E</a:t>
              </a:r>
              <a:r>
                <a:rPr lang="en-US" sz="2692" spc="53" dirty="0" smtClean="0">
                  <a:solidFill>
                    <a:srgbClr val="FFFFFF"/>
                  </a:solidFill>
                  <a:latin typeface="Oswald"/>
                </a:rPr>
                <a:t> </a:t>
              </a:r>
              <a:r>
                <a:rPr lang="en-US" sz="2692" spc="53" dirty="0">
                  <a:solidFill>
                    <a:srgbClr val="FFFFFF"/>
                  </a:solidFill>
                  <a:latin typeface="Oswald"/>
                </a:rPr>
                <a:t>NAMEN JE BIL USTVARJANJE DNEVNIH BLOGOV IN </a:t>
              </a:r>
              <a:r>
                <a:rPr lang="en-US" sz="2692" spc="53" dirty="0" smtClean="0">
                  <a:solidFill>
                    <a:srgbClr val="FFFFFF"/>
                  </a:solidFill>
                  <a:latin typeface="Oswald"/>
                </a:rPr>
                <a:t>DE</a:t>
              </a:r>
              <a:r>
                <a:rPr lang="sl-SI" sz="2692" spc="53" dirty="0" smtClean="0">
                  <a:solidFill>
                    <a:srgbClr val="FFFFFF"/>
                  </a:solidFill>
                  <a:latin typeface="Oswald"/>
                </a:rPr>
                <a:t>LITEV</a:t>
              </a:r>
              <a:r>
                <a:rPr lang="en-US" sz="2692" spc="53" dirty="0" smtClean="0">
                  <a:solidFill>
                    <a:srgbClr val="FFFFFF"/>
                  </a:solidFill>
                  <a:latin typeface="Oswald"/>
                </a:rPr>
                <a:t> </a:t>
              </a:r>
              <a:r>
                <a:rPr lang="en-US" sz="2692" spc="53" dirty="0">
                  <a:solidFill>
                    <a:srgbClr val="FFFFFF"/>
                  </a:solidFill>
                  <a:latin typeface="Oswald"/>
                </a:rPr>
                <a:t>FOTOGRAFIJ IN VIDEOV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33512" y="4061719"/>
            <a:ext cx="4625788" cy="4359956"/>
            <a:chOff x="0" y="-104775"/>
            <a:chExt cx="6167717" cy="5813275"/>
          </a:xfrm>
        </p:grpSpPr>
        <p:sp>
          <p:nvSpPr>
            <p:cNvPr id="15" name="TextBox 15"/>
            <p:cNvSpPr txBox="1"/>
            <p:nvPr/>
          </p:nvSpPr>
          <p:spPr>
            <a:xfrm>
              <a:off x="3992" y="-104775"/>
              <a:ext cx="6163725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2003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362781"/>
              <a:ext cx="6163725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>
                  <a:solidFill>
                    <a:srgbClr val="FFFFFF"/>
                  </a:solidFill>
                  <a:latin typeface="Oswald"/>
                </a:rPr>
                <a:t>FACEBOOK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92" y="2459748"/>
              <a:ext cx="6163725" cy="3248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en-US" sz="2692" spc="53" dirty="0">
                  <a:solidFill>
                    <a:srgbClr val="FFFFFF"/>
                  </a:solidFill>
                  <a:latin typeface="Oswald"/>
                </a:rPr>
                <a:t>FACEBOOK, KI GA JE USTVARIL MARK ZUCKERBERG, ZAČNE DOBO SPLETA 2.0, KI UTIRA POT DRUGIM PLATFORMAM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pic>
        <p:nvPicPr>
          <p:cNvPr id="18" name="Obraz 1">
            <a:extLst>
              <a:ext uri="{FF2B5EF4-FFF2-40B4-BE49-F238E27FC236}">
                <a16:creationId xmlns:a16="http://schemas.microsoft.com/office/drawing/2014/main" id="{6928D645-0C79-DF7E-DB4A-449947340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0" y="1127346"/>
            <a:ext cx="4026194" cy="8032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92942" y="1563990"/>
            <a:ext cx="4350012" cy="3907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95320" y="6967041"/>
            <a:ext cx="1431504" cy="905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11072" y="6116499"/>
            <a:ext cx="2901987" cy="2606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5712982" y="2680329"/>
            <a:ext cx="1106454" cy="12865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27777" y="6795035"/>
            <a:ext cx="1313265" cy="11795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0" y="1083940"/>
            <a:ext cx="8115300" cy="811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1"/>
              </a:lnSpc>
            </a:pPr>
            <a:r>
              <a:rPr lang="sl-SI" sz="3522" b="1" dirty="0" smtClean="0">
                <a:solidFill>
                  <a:srgbClr val="002364"/>
                </a:solidFill>
                <a:latin typeface="Oswald"/>
              </a:rPr>
              <a:t>KAJ SE J SPREMENILO</a:t>
            </a:r>
            <a:r>
              <a:rPr lang="en-US" sz="3522" b="1" dirty="0" smtClean="0">
                <a:solidFill>
                  <a:srgbClr val="002364"/>
                </a:solidFill>
                <a:latin typeface="Oswald"/>
              </a:rPr>
              <a:t>?</a:t>
            </a:r>
            <a:endParaRPr lang="en-US" sz="3522" b="1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931"/>
              </a:lnSpc>
            </a:pPr>
            <a:endParaRPr lang="en-US" sz="3522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931"/>
              </a:lnSpc>
            </a:pPr>
            <a:r>
              <a:rPr lang="sl-SI" sz="3600" dirty="0" smtClean="0">
                <a:solidFill>
                  <a:srgbClr val="002364"/>
                </a:solidFill>
                <a:latin typeface="Oswald" panose="00000500000000000000" pitchFamily="2" charset="0"/>
              </a:rPr>
              <a:t>Spremenili so se </a:t>
            </a:r>
            <a:r>
              <a:rPr lang="sl-SI" sz="3600" dirty="0">
                <a:solidFill>
                  <a:srgbClr val="002364"/>
                </a:solidFill>
                <a:latin typeface="Oswald" panose="00000500000000000000" pitchFamily="2" charset="0"/>
              </a:rPr>
              <a:t>n</a:t>
            </a:r>
            <a:r>
              <a:rPr lang="en-US" sz="3600" dirty="0" err="1" smtClean="0">
                <a:solidFill>
                  <a:srgbClr val="002364"/>
                </a:solidFill>
                <a:latin typeface="Oswald" panose="00000500000000000000" pitchFamily="2" charset="0"/>
              </a:rPr>
              <a:t>ačin</a:t>
            </a:r>
            <a:r>
              <a:rPr lang="en-US" sz="3600" dirty="0" smtClean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dela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nakupovanja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učenja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odnosov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in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celo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002364"/>
                </a:solidFill>
                <a:latin typeface="Oswald" panose="00000500000000000000" pitchFamily="2" charset="0"/>
              </a:rPr>
              <a:t>razmišljanja</a:t>
            </a:r>
            <a:r>
              <a:rPr lang="sl-SI" sz="3600" dirty="0" smtClean="0">
                <a:solidFill>
                  <a:srgbClr val="002364"/>
                </a:solidFill>
                <a:latin typeface="Oswald" panose="00000500000000000000" pitchFamily="2" charset="0"/>
              </a:rPr>
              <a:t>.</a:t>
            </a:r>
            <a:endParaRPr lang="en-US" sz="36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 algn="just">
              <a:lnSpc>
                <a:spcPts val="4931"/>
              </a:lnSpc>
            </a:pPr>
            <a:endParaRPr lang="en-US" sz="36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 algn="just">
              <a:lnSpc>
                <a:spcPts val="4931"/>
              </a:lnSpc>
            </a:pP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Splet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ki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je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zdaj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dosegu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vsakogar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ponuja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neskončne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priložnosti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ki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nam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omogočajo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da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smo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tekočem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in v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realnem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času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komuniciramo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s tem,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kar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nas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obdaja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.</a:t>
            </a:r>
          </a:p>
          <a:p>
            <a:pPr algn="just">
              <a:lnSpc>
                <a:spcPts val="4931"/>
              </a:lnSpc>
            </a:pPr>
            <a:endParaRPr lang="en-US" sz="36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 algn="just">
              <a:lnSpc>
                <a:spcPts val="4931"/>
              </a:lnSpc>
            </a:pP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Če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si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splet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predstavljate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kot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svet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,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si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družbene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medije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predstavljajte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kot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velik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600" dirty="0" err="1">
                <a:solidFill>
                  <a:srgbClr val="002364"/>
                </a:solidFill>
                <a:latin typeface="Oswald" panose="00000500000000000000" pitchFamily="2" charset="0"/>
              </a:rPr>
              <a:t>kvadrat</a:t>
            </a:r>
            <a:r>
              <a:rPr lang="en-US" sz="3600" dirty="0">
                <a:solidFill>
                  <a:srgbClr val="002364"/>
                </a:solidFill>
                <a:latin typeface="Oswald" panose="00000500000000000000" pitchFamily="2" charset="0"/>
              </a:rPr>
              <a:t>.</a:t>
            </a:r>
            <a:endParaRPr lang="en-US" sz="1143" dirty="0">
              <a:solidFill>
                <a:srgbClr val="002364"/>
              </a:solidFill>
              <a:latin typeface="Arimo"/>
            </a:endParaRPr>
          </a:p>
          <a:p>
            <a:pPr algn="just">
              <a:lnSpc>
                <a:spcPts val="4530"/>
              </a:lnSpc>
            </a:pPr>
            <a:endParaRPr lang="en-US" sz="1143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F17D0EB1-B3A6-A0F2-9169-6732E9965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08806"/>
            <a:ext cx="722346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sl-SI" sz="4800" b="1" dirty="0" smtClean="0">
                <a:solidFill>
                  <a:srgbClr val="ECEDF8"/>
                </a:solidFill>
                <a:latin typeface="Oswald"/>
              </a:rPr>
              <a:t>KAJ SO</a:t>
            </a:r>
            <a:r>
              <a:rPr lang="en-US" sz="4800" b="1" dirty="0" smtClean="0">
                <a:solidFill>
                  <a:srgbClr val="ECEDF8"/>
                </a:solidFill>
                <a:latin typeface="Oswald"/>
              </a:rPr>
              <a:t> „</a:t>
            </a:r>
            <a:r>
              <a:rPr lang="sl-SI" sz="4800" b="1" dirty="0" smtClean="0">
                <a:solidFill>
                  <a:srgbClr val="ECEDF8"/>
                </a:solidFill>
                <a:latin typeface="Oswald"/>
              </a:rPr>
              <a:t>DRUŽBENI MEDIJI</a:t>
            </a:r>
            <a:r>
              <a:rPr lang="en-US" sz="4800" b="1" dirty="0" smtClean="0">
                <a:solidFill>
                  <a:srgbClr val="ECEDF8"/>
                </a:solidFill>
                <a:latin typeface="Oswald"/>
              </a:rPr>
              <a:t>"?</a:t>
            </a:r>
            <a:endParaRPr lang="en-US" sz="4800" b="1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32060" y="-2788082"/>
            <a:ext cx="8559827" cy="85598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64134" y="1358726"/>
            <a:ext cx="7569578" cy="756954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12412" y="1358726"/>
            <a:ext cx="698144" cy="69814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CEDF8"/>
            </a:solidFill>
          </p:spPr>
          <p:txBody>
            <a:bodyPr/>
            <a:lstStyle/>
            <a:p>
              <a:endParaRPr lang="LID4096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12412" y="7535370"/>
            <a:ext cx="7072229" cy="7843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716327"/>
            <a:ext cx="7001116" cy="302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2"/>
              </a:lnSpc>
            </a:pPr>
            <a:r>
              <a:rPr lang="en-US" sz="3401" dirty="0">
                <a:solidFill>
                  <a:srgbClr val="ECEDF8"/>
                </a:solidFill>
                <a:latin typeface="Oswald"/>
              </a:rPr>
              <a:t>Po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definiciji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so "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socialni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mediji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"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nabor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informacijskih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zabavnih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kanalov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ki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uporabnikom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omogočajo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medsebojno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interakcijo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,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izmenjavo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informacij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in </a:t>
            </a:r>
            <a:r>
              <a:rPr lang="en-US" sz="3401" dirty="0" err="1">
                <a:solidFill>
                  <a:srgbClr val="ECEDF8"/>
                </a:solidFill>
                <a:latin typeface="Oswald"/>
              </a:rPr>
              <a:t>druženje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.</a:t>
            </a:r>
            <a:endParaRPr lang="en-US" sz="3401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529879"/>
            <a:ext cx="700141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endParaRPr dirty="0"/>
          </a:p>
          <a:p>
            <a:pPr algn="just">
              <a:lnSpc>
                <a:spcPts val="4759"/>
              </a:lnSpc>
            </a:pPr>
            <a:r>
              <a:rPr lang="en-US" sz="3200" dirty="0" err="1">
                <a:solidFill>
                  <a:srgbClr val="ECEDF8"/>
                </a:solidFill>
                <a:latin typeface="Oswald" panose="00000500000000000000" pitchFamily="2" charset="0"/>
              </a:rPr>
              <a:t>Treba</a:t>
            </a:r>
            <a:r>
              <a:rPr lang="en-US" sz="3200" dirty="0">
                <a:solidFill>
                  <a:srgbClr val="ECEDF8"/>
                </a:solidFill>
                <a:latin typeface="Oswald" panose="00000500000000000000" pitchFamily="2" charset="0"/>
              </a:rPr>
              <a:t> je </a:t>
            </a:r>
            <a:r>
              <a:rPr lang="en-US" sz="3200" dirty="0" err="1">
                <a:solidFill>
                  <a:srgbClr val="ECEDF8"/>
                </a:solidFill>
                <a:latin typeface="Oswald" panose="00000500000000000000" pitchFamily="2" charset="0"/>
              </a:rPr>
              <a:t>razlikovati</a:t>
            </a:r>
            <a:r>
              <a:rPr lang="en-US" sz="3200" dirty="0">
                <a:solidFill>
                  <a:srgbClr val="ECEDF8"/>
                </a:solidFill>
                <a:latin typeface="Oswald" panose="00000500000000000000" pitchFamily="2" charset="0"/>
              </a:rPr>
              <a:t> med </a:t>
            </a:r>
            <a:r>
              <a:rPr lang="sl-SI" sz="3200" dirty="0" smtClean="0">
                <a:solidFill>
                  <a:srgbClr val="ECEDF8"/>
                </a:solidFill>
                <a:latin typeface="Oswald" panose="00000500000000000000" pitchFamily="2" charset="0"/>
              </a:rPr>
              <a:t>družbenimi</a:t>
            </a:r>
            <a:r>
              <a:rPr lang="en-US" sz="3200" dirty="0" smtClean="0">
                <a:solidFill>
                  <a:srgbClr val="ECEDF8"/>
                </a:solidFill>
                <a:latin typeface="Oswald" panose="00000500000000000000" pitchFamily="2" charset="0"/>
              </a:rPr>
              <a:t> </a:t>
            </a:r>
            <a:r>
              <a:rPr lang="en-US" sz="3200" dirty="0" err="1">
                <a:solidFill>
                  <a:srgbClr val="ECEDF8"/>
                </a:solidFill>
                <a:latin typeface="Oswald" panose="00000500000000000000" pitchFamily="2" charset="0"/>
              </a:rPr>
              <a:t>mediji</a:t>
            </a:r>
            <a:r>
              <a:rPr lang="en-US" sz="3200" dirty="0">
                <a:solidFill>
                  <a:srgbClr val="ECEDF8"/>
                </a:solidFill>
                <a:latin typeface="Oswald" panose="00000500000000000000" pitchFamily="2" charset="0"/>
              </a:rPr>
              <a:t> in </a:t>
            </a:r>
            <a:r>
              <a:rPr lang="en-US" sz="3200" dirty="0" err="1">
                <a:solidFill>
                  <a:srgbClr val="ECEDF8"/>
                </a:solidFill>
                <a:latin typeface="Oswald" panose="00000500000000000000" pitchFamily="2" charset="0"/>
              </a:rPr>
              <a:t>socialnimi</a:t>
            </a:r>
            <a:r>
              <a:rPr lang="en-US" sz="3200" dirty="0">
                <a:solidFill>
                  <a:srgbClr val="ECEDF8"/>
                </a:solidFill>
                <a:latin typeface="Oswald" panose="00000500000000000000" pitchFamily="2" charset="0"/>
              </a:rPr>
              <a:t> </a:t>
            </a:r>
            <a:r>
              <a:rPr lang="en-US" sz="3200" dirty="0" err="1">
                <a:solidFill>
                  <a:srgbClr val="ECEDF8"/>
                </a:solidFill>
                <a:latin typeface="Oswald" panose="00000500000000000000" pitchFamily="2" charset="0"/>
              </a:rPr>
              <a:t>mrežami</a:t>
            </a:r>
            <a:r>
              <a:rPr lang="en-US" sz="3200" dirty="0">
                <a:solidFill>
                  <a:srgbClr val="ECEDF8"/>
                </a:solidFill>
                <a:latin typeface="Oswald" panose="00000500000000000000" pitchFamily="2" charset="0"/>
              </a:rPr>
              <a:t>.</a:t>
            </a: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id="{62396C91-AF80-30AE-4B25-2ED1F4930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1" r="2061"/>
          <a:stretch>
            <a:fillRect/>
          </a:stretch>
        </p:blipFill>
        <p:spPr>
          <a:xfrm>
            <a:off x="8411821" y="0"/>
            <a:ext cx="987617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53656" y="7843634"/>
            <a:ext cx="6044271" cy="3823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142949" y="7433737"/>
            <a:ext cx="1397665" cy="1625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32048" y="9258300"/>
            <a:ext cx="3902518" cy="4328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5883" y="1254897"/>
            <a:ext cx="81153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3"/>
              </a:lnSpc>
            </a:pPr>
            <a:r>
              <a:rPr lang="en-US" sz="3437" dirty="0">
                <a:solidFill>
                  <a:srgbClr val="002364"/>
                </a:solidFill>
                <a:latin typeface="Oswald" panose="00000500000000000000" pitchFamily="2" charset="0"/>
              </a:rPr>
              <a:t>Z RAZVOJEM </a:t>
            </a:r>
            <a:r>
              <a:rPr lang="en-US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INTERNETA</a:t>
            </a:r>
            <a:r>
              <a:rPr lang="sl-SI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 SO SE</a:t>
            </a:r>
            <a:endParaRPr lang="en-US" sz="3437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>
              <a:lnSpc>
                <a:spcPts val="4813"/>
              </a:lnSpc>
            </a:pPr>
            <a:r>
              <a:rPr lang="en-US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RAZV</a:t>
            </a:r>
            <a:r>
              <a:rPr lang="sl-SI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ILE</a:t>
            </a:r>
            <a:r>
              <a:rPr lang="en-US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437" dirty="0">
                <a:solidFill>
                  <a:srgbClr val="002364"/>
                </a:solidFill>
                <a:latin typeface="Oswald" panose="00000500000000000000" pitchFamily="2" charset="0"/>
              </a:rPr>
              <a:t>TUDI </a:t>
            </a:r>
            <a:r>
              <a:rPr lang="en-US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NJE</a:t>
            </a:r>
            <a:r>
              <a:rPr lang="sl-SI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GOVE</a:t>
            </a:r>
            <a:r>
              <a:rPr lang="en-US" sz="3437" dirty="0" smtClean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3437" dirty="0">
                <a:solidFill>
                  <a:srgbClr val="002364"/>
                </a:solidFill>
                <a:latin typeface="Oswald" panose="00000500000000000000" pitchFamily="2" charset="0"/>
              </a:rPr>
              <a:t>NEVARNOSTI, VKLJUČNO Z "LAŽNIMI NOVICAMI"</a:t>
            </a:r>
            <a:endParaRPr lang="en-US" sz="1200" dirty="0">
              <a:solidFill>
                <a:srgbClr val="002364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5883" y="3355284"/>
            <a:ext cx="8115300" cy="341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200" dirty="0" err="1">
                <a:solidFill>
                  <a:srgbClr val="002364"/>
                </a:solidFill>
                <a:latin typeface="Oswald"/>
              </a:rPr>
              <a:t>Ko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berete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novice,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morate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biti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pozorni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na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:</a:t>
            </a:r>
          </a:p>
          <a:p>
            <a:pPr>
              <a:lnSpc>
                <a:spcPts val="4479"/>
              </a:lnSpc>
            </a:pPr>
            <a:endParaRPr lang="en-US" sz="3200" dirty="0">
              <a:solidFill>
                <a:srgbClr val="002364"/>
              </a:solidFill>
              <a:latin typeface="Oswald"/>
            </a:endParaRPr>
          </a:p>
          <a:p>
            <a:pPr>
              <a:lnSpc>
                <a:spcPts val="4479"/>
              </a:lnSpc>
            </a:pPr>
            <a:r>
              <a:rPr lang="en-US" sz="3200" dirty="0">
                <a:solidFill>
                  <a:srgbClr val="002364"/>
                </a:solidFill>
                <a:latin typeface="Oswald"/>
              </a:rPr>
              <a:t>- URL (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naslov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spletnega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mesta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)</a:t>
            </a:r>
          </a:p>
          <a:p>
            <a:pPr>
              <a:lnSpc>
                <a:spcPts val="4479"/>
              </a:lnSpc>
            </a:pPr>
            <a:r>
              <a:rPr lang="en-US" sz="3200" dirty="0">
                <a:solidFill>
                  <a:srgbClr val="002364"/>
                </a:solidFill>
                <a:latin typeface="Oswald"/>
              </a:rPr>
              <a:t>-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naziv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časopisa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  <a:p>
            <a:pPr>
              <a:lnSpc>
                <a:spcPts val="4479"/>
              </a:lnSpc>
            </a:pPr>
            <a:r>
              <a:rPr lang="en-US" sz="3200" dirty="0">
                <a:solidFill>
                  <a:srgbClr val="002364"/>
                </a:solidFill>
                <a:latin typeface="Oswald"/>
              </a:rPr>
              <a:t>-datum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objave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novice</a:t>
            </a:r>
          </a:p>
          <a:p>
            <a:pPr>
              <a:lnSpc>
                <a:spcPts val="4479"/>
              </a:lnSpc>
            </a:pPr>
            <a:r>
              <a:rPr lang="en-US" sz="3200" dirty="0">
                <a:solidFill>
                  <a:srgbClr val="002364"/>
                </a:solidFill>
                <a:latin typeface="Oswald"/>
              </a:rPr>
              <a:t>-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vire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,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uporabljene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pri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pisanju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3200" dirty="0" err="1">
                <a:solidFill>
                  <a:srgbClr val="002364"/>
                </a:solidFill>
                <a:latin typeface="Oswald"/>
              </a:rPr>
              <a:t>članka</a:t>
            </a: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8178A964-CA78-D8C9-3776-879D795DB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7609" y="2658801"/>
            <a:ext cx="9691691" cy="5725822"/>
            <a:chOff x="0" y="-3541"/>
            <a:chExt cx="12922255" cy="7634429"/>
          </a:xfrm>
        </p:grpSpPr>
        <p:sp>
          <p:nvSpPr>
            <p:cNvPr id="3" name="TextBox 3"/>
            <p:cNvSpPr txBox="1"/>
            <p:nvPr/>
          </p:nvSpPr>
          <p:spPr>
            <a:xfrm>
              <a:off x="0" y="-3541"/>
              <a:ext cx="12922255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20"/>
                </a:lnSpc>
              </a:pPr>
              <a:r>
                <a:rPr lang="en-US" sz="4600" dirty="0">
                  <a:solidFill>
                    <a:srgbClr val="ECEDF8"/>
                  </a:solidFill>
                  <a:latin typeface="Oswald"/>
                </a:rPr>
                <a:t>KATERI SO NAJBOLJ UPORABLJENI DRUŽBENI MEDIJI?</a:t>
              </a:r>
              <a:endParaRPr lang="en-US" sz="4600" dirty="0">
                <a:solidFill>
                  <a:srgbClr val="ECEDF8"/>
                </a:solidFill>
                <a:latin typeface="Oswa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478475"/>
              <a:ext cx="12922255" cy="3213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59"/>
                </a:lnSpc>
              </a:pP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Ne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glede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na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to,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ali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gre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za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delo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ali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prosti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čas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, je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svet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družbenih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medijev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zelo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obsežen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in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izbrati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pravega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je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včasih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lahko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težko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.</a:t>
              </a:r>
            </a:p>
            <a:p>
              <a:pPr algn="just">
                <a:lnSpc>
                  <a:spcPts val="4759"/>
                </a:lnSpc>
              </a:pP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Pravzaprav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so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najbolj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"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obljudene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"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platforme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 Facebook, Instagram in </a:t>
              </a:r>
              <a:r>
                <a:rPr lang="en-US" sz="3399" dirty="0" err="1">
                  <a:solidFill>
                    <a:srgbClr val="ECEDF8"/>
                  </a:solidFill>
                  <a:latin typeface="Oswald"/>
                </a:rPr>
                <a:t>Whatsapp</a:t>
              </a:r>
              <a:r>
                <a:rPr lang="en-US" sz="3399" dirty="0">
                  <a:solidFill>
                    <a:srgbClr val="ECEDF8"/>
                  </a:solidFill>
                  <a:latin typeface="Oswald"/>
                </a:rPr>
                <a:t>.</a:t>
              </a:r>
              <a:endParaRPr lang="en-US" sz="1799" dirty="0">
                <a:solidFill>
                  <a:srgbClr val="ECEDF8"/>
                </a:solidFill>
                <a:latin typeface="Arim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66097"/>
              <a:ext cx="12922255" cy="46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3028" r="4818"/>
          <a:stretch>
            <a:fillRect/>
          </a:stretch>
        </p:blipFill>
        <p:spPr>
          <a:xfrm>
            <a:off x="1779639" y="3285486"/>
            <a:ext cx="4376255" cy="53270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8885" y="1769076"/>
            <a:ext cx="3037763" cy="5625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96950" y="1242784"/>
            <a:ext cx="1664164" cy="1052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133832" y="7861553"/>
            <a:ext cx="1291616" cy="1501879"/>
          </a:xfrm>
          <a:prstGeom prst="rect">
            <a:avLst/>
          </a:prstGeom>
        </p:spPr>
      </p:pic>
      <p:pic>
        <p:nvPicPr>
          <p:cNvPr id="10" name="Obraz 1">
            <a:extLst>
              <a:ext uri="{FF2B5EF4-FFF2-40B4-BE49-F238E27FC236}">
                <a16:creationId xmlns:a16="http://schemas.microsoft.com/office/drawing/2014/main" id="{94AFB32D-EE13-ECA8-01FD-0045CB790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13035" y="8404860"/>
            <a:ext cx="6346265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599">
                <a:solidFill>
                  <a:srgbClr val="ECEDF8"/>
                </a:solidFill>
                <a:latin typeface="Oswald Bold"/>
              </a:rPr>
              <a:t>FACEBOOK</a:t>
            </a:r>
          </a:p>
        </p:txBody>
      </p:sp>
      <p:pic>
        <p:nvPicPr>
          <p:cNvPr id="7" name="Obraz 1">
            <a:extLst>
              <a:ext uri="{FF2B5EF4-FFF2-40B4-BE49-F238E27FC236}">
                <a16:creationId xmlns:a16="http://schemas.microsoft.com/office/drawing/2014/main" id="{67C5797C-784E-EF24-89E2-2261C80A2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86200" y="528874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1138</Words>
  <Application>Microsoft Office PowerPoint</Application>
  <PresentationFormat>Po meri</PresentationFormat>
  <Paragraphs>99</Paragraphs>
  <Slides>25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3" baseType="lpstr">
      <vt:lpstr>Arimo</vt:lpstr>
      <vt:lpstr>Calibri</vt:lpstr>
      <vt:lpstr>Oswald Bold</vt:lpstr>
      <vt:lpstr>Arimo Bold</vt:lpstr>
      <vt:lpstr>Oswald</vt:lpstr>
      <vt:lpstr>Arial</vt:lpstr>
      <vt:lpstr>Horizon</vt:lpstr>
      <vt:lpstr>Office Theme</vt:lpstr>
      <vt:lpstr>DRUŽBENI MEDIJI ZA VSE!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di Blu e Rosa Geometrico Tecnologia Keynote Presentazione</dc:title>
  <dc:creator>Mojca</dc:creator>
  <cp:lastModifiedBy>Mojca</cp:lastModifiedBy>
  <cp:revision>7</cp:revision>
  <dcterms:created xsi:type="dcterms:W3CDTF">2006-08-16T00:00:00Z</dcterms:created>
  <dcterms:modified xsi:type="dcterms:W3CDTF">2023-08-24T09:55:40Z</dcterms:modified>
  <dc:identifier>DAEsCWe9804</dc:identifier>
</cp:coreProperties>
</file>